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48" r:id="rId1"/>
  </p:sldMasterIdLst>
  <p:notesMasterIdLst>
    <p:notesMasterId r:id="rId49"/>
  </p:notesMasterIdLst>
  <p:handoutMasterIdLst>
    <p:handoutMasterId r:id="rId50"/>
  </p:handoutMasterIdLst>
  <p:sldIdLst>
    <p:sldId id="784" r:id="rId2"/>
    <p:sldId id="559" r:id="rId3"/>
    <p:sldId id="431" r:id="rId4"/>
    <p:sldId id="861" r:id="rId5"/>
    <p:sldId id="771" r:id="rId6"/>
    <p:sldId id="625" r:id="rId7"/>
    <p:sldId id="654" r:id="rId8"/>
    <p:sldId id="769" r:id="rId9"/>
    <p:sldId id="608" r:id="rId10"/>
    <p:sldId id="759" r:id="rId11"/>
    <p:sldId id="463" r:id="rId12"/>
    <p:sldId id="628" r:id="rId13"/>
    <p:sldId id="639" r:id="rId14"/>
    <p:sldId id="638" r:id="rId15"/>
    <p:sldId id="378" r:id="rId16"/>
    <p:sldId id="289" r:id="rId17"/>
    <p:sldId id="862" r:id="rId18"/>
    <p:sldId id="819" r:id="rId19"/>
    <p:sldId id="778" r:id="rId20"/>
    <p:sldId id="820" r:id="rId21"/>
    <p:sldId id="774" r:id="rId22"/>
    <p:sldId id="781" r:id="rId23"/>
    <p:sldId id="777" r:id="rId24"/>
    <p:sldId id="779" r:id="rId25"/>
    <p:sldId id="772" r:id="rId26"/>
    <p:sldId id="404" r:id="rId27"/>
    <p:sldId id="484" r:id="rId28"/>
    <p:sldId id="728" r:id="rId29"/>
    <p:sldId id="722" r:id="rId30"/>
    <p:sldId id="730" r:id="rId31"/>
    <p:sldId id="758" r:id="rId32"/>
    <p:sldId id="822" r:id="rId33"/>
    <p:sldId id="729" r:id="rId34"/>
    <p:sldId id="732" r:id="rId35"/>
    <p:sldId id="760" r:id="rId36"/>
    <p:sldId id="763" r:id="rId37"/>
    <p:sldId id="762" r:id="rId38"/>
    <p:sldId id="816" r:id="rId39"/>
    <p:sldId id="753" r:id="rId40"/>
    <p:sldId id="756" r:id="rId41"/>
    <p:sldId id="755" r:id="rId42"/>
    <p:sldId id="783" r:id="rId43"/>
    <p:sldId id="741" r:id="rId44"/>
    <p:sldId id="807" r:id="rId45"/>
    <p:sldId id="811" r:id="rId46"/>
    <p:sldId id="850" r:id="rId47"/>
    <p:sldId id="818" r:id="rId4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AFA678-C3D3-423B-914B-F1ED989320CF}">
          <p14:sldIdLst>
            <p14:sldId id="784"/>
            <p14:sldId id="559"/>
            <p14:sldId id="431"/>
            <p14:sldId id="861"/>
            <p14:sldId id="771"/>
            <p14:sldId id="625"/>
            <p14:sldId id="654"/>
            <p14:sldId id="769"/>
            <p14:sldId id="608"/>
            <p14:sldId id="759"/>
            <p14:sldId id="463"/>
            <p14:sldId id="628"/>
            <p14:sldId id="639"/>
            <p14:sldId id="638"/>
            <p14:sldId id="378"/>
            <p14:sldId id="289"/>
            <p14:sldId id="862"/>
            <p14:sldId id="819"/>
            <p14:sldId id="778"/>
            <p14:sldId id="820"/>
            <p14:sldId id="774"/>
            <p14:sldId id="781"/>
            <p14:sldId id="777"/>
            <p14:sldId id="779"/>
            <p14:sldId id="772"/>
            <p14:sldId id="404"/>
            <p14:sldId id="484"/>
            <p14:sldId id="728"/>
            <p14:sldId id="722"/>
            <p14:sldId id="730"/>
            <p14:sldId id="758"/>
            <p14:sldId id="822"/>
            <p14:sldId id="729"/>
            <p14:sldId id="732"/>
            <p14:sldId id="760"/>
            <p14:sldId id="763"/>
            <p14:sldId id="762"/>
            <p14:sldId id="816"/>
            <p14:sldId id="753"/>
            <p14:sldId id="756"/>
            <p14:sldId id="755"/>
            <p14:sldId id="783"/>
            <p14:sldId id="741"/>
            <p14:sldId id="807"/>
            <p14:sldId id="811"/>
            <p14:sldId id="850"/>
            <p14:sldId id="81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1A5"/>
    <a:srgbClr val="0070C0"/>
    <a:srgbClr val="ED7D31"/>
    <a:srgbClr val="A1A1A1"/>
    <a:srgbClr val="595959"/>
    <a:srgbClr val="FFFFFF"/>
    <a:srgbClr val="000000"/>
    <a:srgbClr val="39848A"/>
    <a:srgbClr val="52A6BA"/>
    <a:srgbClr val="40A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9" autoAdjust="0"/>
    <p:restoredTop sz="78138" autoAdjust="0"/>
  </p:normalViewPr>
  <p:slideViewPr>
    <p:cSldViewPr>
      <p:cViewPr varScale="1">
        <p:scale>
          <a:sx n="113" d="100"/>
          <a:sy n="113" d="100"/>
        </p:scale>
        <p:origin x="1398" y="90"/>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45" d="100"/>
          <a:sy n="45" d="100"/>
        </p:scale>
        <p:origin x="2768" y="40"/>
      </p:cViewPr>
      <p:guideLst/>
    </p:cSldViewPr>
  </p:notesViewPr>
  <p:gridSpacing cx="46800" cy="46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6174"/>
          </a:xfrm>
          <a:prstGeom prst="rect">
            <a:avLst/>
          </a:prstGeom>
        </p:spPr>
        <p:txBody>
          <a:bodyPr vert="horz" lIns="91294" tIns="45647" rIns="91294" bIns="45647"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0"/>
            <a:ext cx="2946345" cy="496174"/>
          </a:xfrm>
          <a:prstGeom prst="rect">
            <a:avLst/>
          </a:prstGeom>
        </p:spPr>
        <p:txBody>
          <a:bodyPr vert="horz" lIns="91294" tIns="45647" rIns="91294" bIns="45647" rtlCol="0"/>
          <a:lstStyle>
            <a:lvl1pPr algn="r">
              <a:defRPr sz="1200"/>
            </a:lvl1pPr>
          </a:lstStyle>
          <a:p>
            <a:fld id="{FAB6C422-590E-9E48-81E4-DE38BE76C08D}" type="datetimeFigureOut">
              <a:rPr lang="en-GB" smtClean="0">
                <a:latin typeface="Roboto Slab Light"/>
              </a:rPr>
              <a:pPr/>
              <a:t>17/04/2023</a:t>
            </a:fld>
            <a:endParaRPr lang="en-GB" dirty="0">
              <a:latin typeface="Roboto Slab Light"/>
            </a:endParaRPr>
          </a:p>
        </p:txBody>
      </p:sp>
      <p:sp>
        <p:nvSpPr>
          <p:cNvPr id="4" name="Footer Placeholder 3"/>
          <p:cNvSpPr>
            <a:spLocks noGrp="1"/>
          </p:cNvSpPr>
          <p:nvPr>
            <p:ph type="ftr" sz="quarter" idx="2"/>
          </p:nvPr>
        </p:nvSpPr>
        <p:spPr>
          <a:xfrm>
            <a:off x="1" y="9428879"/>
            <a:ext cx="2946346" cy="496174"/>
          </a:xfrm>
          <a:prstGeom prst="rect">
            <a:avLst/>
          </a:prstGeom>
        </p:spPr>
        <p:txBody>
          <a:bodyPr vert="horz" lIns="91294" tIns="45647" rIns="91294" bIns="45647"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79"/>
            <a:ext cx="2946345" cy="496174"/>
          </a:xfrm>
          <a:prstGeom prst="rect">
            <a:avLst/>
          </a:prstGeom>
        </p:spPr>
        <p:txBody>
          <a:bodyPr vert="horz" lIns="91294" tIns="45647" rIns="91294" bIns="45647"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atin typeface="Roboto Slab Light"/>
              </a:defRPr>
            </a:lvl1pPr>
          </a:lstStyle>
          <a:p>
            <a:fld id="{5EB32EF4-9F0D-4B18-BFD1-268924FFDE11}" type="datetimeFigureOut">
              <a:rPr lang="en-IE" smtClean="0"/>
              <a:pPr/>
              <a:t>17/04/2023</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94" tIns="45647" rIns="91294" bIns="45647" rtlCol="0" anchor="ctr"/>
          <a:lstStyle/>
          <a:p>
            <a:endParaRPr lang="en-IE"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420787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10</a:t>
            </a:fld>
            <a:endParaRPr lang="en-IE" dirty="0"/>
          </a:p>
        </p:txBody>
      </p:sp>
    </p:spTree>
    <p:extLst>
      <p:ext uri="{BB962C8B-B14F-4D97-AF65-F5344CB8AC3E}">
        <p14:creationId xmlns:p14="http://schemas.microsoft.com/office/powerpoint/2010/main" val="76893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11</a:t>
            </a:fld>
            <a:endParaRPr lang="en-IE" dirty="0"/>
          </a:p>
        </p:txBody>
      </p:sp>
    </p:spTree>
    <p:extLst>
      <p:ext uri="{BB962C8B-B14F-4D97-AF65-F5344CB8AC3E}">
        <p14:creationId xmlns:p14="http://schemas.microsoft.com/office/powerpoint/2010/main" val="230329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12</a:t>
            </a:fld>
            <a:endParaRPr lang="en-IE" dirty="0"/>
          </a:p>
        </p:txBody>
      </p:sp>
    </p:spTree>
    <p:extLst>
      <p:ext uri="{BB962C8B-B14F-4D97-AF65-F5344CB8AC3E}">
        <p14:creationId xmlns:p14="http://schemas.microsoft.com/office/powerpoint/2010/main" val="3457385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13</a:t>
            </a:fld>
            <a:endParaRPr lang="en-IE" dirty="0"/>
          </a:p>
        </p:txBody>
      </p:sp>
    </p:spTree>
    <p:extLst>
      <p:ext uri="{BB962C8B-B14F-4D97-AF65-F5344CB8AC3E}">
        <p14:creationId xmlns:p14="http://schemas.microsoft.com/office/powerpoint/2010/main" val="1639773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14</a:t>
            </a:fld>
            <a:endParaRPr lang="en-IE" dirty="0"/>
          </a:p>
        </p:txBody>
      </p:sp>
    </p:spTree>
    <p:extLst>
      <p:ext uri="{BB962C8B-B14F-4D97-AF65-F5344CB8AC3E}">
        <p14:creationId xmlns:p14="http://schemas.microsoft.com/office/powerpoint/2010/main" val="1391626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15</a:t>
            </a:fld>
            <a:endParaRPr lang="en-IE" dirty="0"/>
          </a:p>
        </p:txBody>
      </p:sp>
    </p:spTree>
    <p:extLst>
      <p:ext uri="{BB962C8B-B14F-4D97-AF65-F5344CB8AC3E}">
        <p14:creationId xmlns:p14="http://schemas.microsoft.com/office/powerpoint/2010/main" val="1444623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16</a:t>
            </a:fld>
            <a:endParaRPr lang="en-IE" dirty="0"/>
          </a:p>
        </p:txBody>
      </p:sp>
    </p:spTree>
    <p:extLst>
      <p:ext uri="{BB962C8B-B14F-4D97-AF65-F5344CB8AC3E}">
        <p14:creationId xmlns:p14="http://schemas.microsoft.com/office/powerpoint/2010/main" val="297699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17</a:t>
            </a:fld>
            <a:endParaRPr lang="en-IE" dirty="0"/>
          </a:p>
        </p:txBody>
      </p:sp>
    </p:spTree>
    <p:extLst>
      <p:ext uri="{BB962C8B-B14F-4D97-AF65-F5344CB8AC3E}">
        <p14:creationId xmlns:p14="http://schemas.microsoft.com/office/powerpoint/2010/main" val="773015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18</a:t>
            </a:fld>
            <a:endParaRPr lang="en-IE" dirty="0"/>
          </a:p>
        </p:txBody>
      </p:sp>
    </p:spTree>
    <p:extLst>
      <p:ext uri="{BB962C8B-B14F-4D97-AF65-F5344CB8AC3E}">
        <p14:creationId xmlns:p14="http://schemas.microsoft.com/office/powerpoint/2010/main" val="187631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19</a:t>
            </a:fld>
            <a:endParaRPr lang="en-IE" dirty="0"/>
          </a:p>
        </p:txBody>
      </p:sp>
    </p:spTree>
    <p:extLst>
      <p:ext uri="{BB962C8B-B14F-4D97-AF65-F5344CB8AC3E}">
        <p14:creationId xmlns:p14="http://schemas.microsoft.com/office/powerpoint/2010/main" val="59719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a:t>
            </a:fld>
            <a:endParaRPr lang="en-IE" dirty="0"/>
          </a:p>
        </p:txBody>
      </p:sp>
    </p:spTree>
    <p:extLst>
      <p:ext uri="{BB962C8B-B14F-4D97-AF65-F5344CB8AC3E}">
        <p14:creationId xmlns:p14="http://schemas.microsoft.com/office/powerpoint/2010/main" val="3469082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20</a:t>
            </a:fld>
            <a:endParaRPr lang="en-IE" dirty="0"/>
          </a:p>
        </p:txBody>
      </p:sp>
    </p:spTree>
    <p:extLst>
      <p:ext uri="{BB962C8B-B14F-4D97-AF65-F5344CB8AC3E}">
        <p14:creationId xmlns:p14="http://schemas.microsoft.com/office/powerpoint/2010/main" val="1697081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21</a:t>
            </a:fld>
            <a:endParaRPr lang="en-IE" dirty="0"/>
          </a:p>
        </p:txBody>
      </p:sp>
    </p:spTree>
    <p:extLst>
      <p:ext uri="{BB962C8B-B14F-4D97-AF65-F5344CB8AC3E}">
        <p14:creationId xmlns:p14="http://schemas.microsoft.com/office/powerpoint/2010/main" val="1547405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22</a:t>
            </a:fld>
            <a:endParaRPr lang="en-IE" dirty="0"/>
          </a:p>
        </p:txBody>
      </p:sp>
    </p:spTree>
    <p:extLst>
      <p:ext uri="{BB962C8B-B14F-4D97-AF65-F5344CB8AC3E}">
        <p14:creationId xmlns:p14="http://schemas.microsoft.com/office/powerpoint/2010/main" val="3638712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3237450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24</a:t>
            </a:fld>
            <a:endParaRPr lang="en-IE" dirty="0"/>
          </a:p>
        </p:txBody>
      </p:sp>
    </p:spTree>
    <p:extLst>
      <p:ext uri="{BB962C8B-B14F-4D97-AF65-F5344CB8AC3E}">
        <p14:creationId xmlns:p14="http://schemas.microsoft.com/office/powerpoint/2010/main" val="3506584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25</a:t>
            </a:fld>
            <a:endParaRPr lang="en-IE" dirty="0"/>
          </a:p>
        </p:txBody>
      </p:sp>
    </p:spTree>
    <p:extLst>
      <p:ext uri="{BB962C8B-B14F-4D97-AF65-F5344CB8AC3E}">
        <p14:creationId xmlns:p14="http://schemas.microsoft.com/office/powerpoint/2010/main" val="1730460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26</a:t>
            </a:fld>
            <a:endParaRPr lang="en-IE" dirty="0"/>
          </a:p>
        </p:txBody>
      </p:sp>
    </p:spTree>
    <p:extLst>
      <p:ext uri="{BB962C8B-B14F-4D97-AF65-F5344CB8AC3E}">
        <p14:creationId xmlns:p14="http://schemas.microsoft.com/office/powerpoint/2010/main" val="311629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27</a:t>
            </a:fld>
            <a:endParaRPr lang="en-IE" dirty="0"/>
          </a:p>
        </p:txBody>
      </p:sp>
    </p:spTree>
    <p:extLst>
      <p:ext uri="{BB962C8B-B14F-4D97-AF65-F5344CB8AC3E}">
        <p14:creationId xmlns:p14="http://schemas.microsoft.com/office/powerpoint/2010/main" val="714850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28</a:t>
            </a:fld>
            <a:endParaRPr lang="en-IE" dirty="0"/>
          </a:p>
        </p:txBody>
      </p:sp>
    </p:spTree>
    <p:extLst>
      <p:ext uri="{BB962C8B-B14F-4D97-AF65-F5344CB8AC3E}">
        <p14:creationId xmlns:p14="http://schemas.microsoft.com/office/powerpoint/2010/main" val="427484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29</a:t>
            </a:fld>
            <a:endParaRPr lang="en-IE" dirty="0"/>
          </a:p>
        </p:txBody>
      </p:sp>
    </p:spTree>
    <p:extLst>
      <p:ext uri="{BB962C8B-B14F-4D97-AF65-F5344CB8AC3E}">
        <p14:creationId xmlns:p14="http://schemas.microsoft.com/office/powerpoint/2010/main" val="329098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2659247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30</a:t>
            </a:fld>
            <a:endParaRPr lang="en-IE" dirty="0"/>
          </a:p>
        </p:txBody>
      </p:sp>
    </p:spTree>
    <p:extLst>
      <p:ext uri="{BB962C8B-B14F-4D97-AF65-F5344CB8AC3E}">
        <p14:creationId xmlns:p14="http://schemas.microsoft.com/office/powerpoint/2010/main" val="3321351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31</a:t>
            </a:fld>
            <a:endParaRPr lang="en-IE" dirty="0"/>
          </a:p>
        </p:txBody>
      </p:sp>
    </p:spTree>
    <p:extLst>
      <p:ext uri="{BB962C8B-B14F-4D97-AF65-F5344CB8AC3E}">
        <p14:creationId xmlns:p14="http://schemas.microsoft.com/office/powerpoint/2010/main" val="1160225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32</a:t>
            </a:fld>
            <a:endParaRPr lang="en-IE" dirty="0"/>
          </a:p>
        </p:txBody>
      </p:sp>
    </p:spTree>
    <p:extLst>
      <p:ext uri="{BB962C8B-B14F-4D97-AF65-F5344CB8AC3E}">
        <p14:creationId xmlns:p14="http://schemas.microsoft.com/office/powerpoint/2010/main" val="1034396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33</a:t>
            </a:fld>
            <a:endParaRPr lang="en-IE" dirty="0"/>
          </a:p>
        </p:txBody>
      </p:sp>
    </p:spTree>
    <p:extLst>
      <p:ext uri="{BB962C8B-B14F-4D97-AF65-F5344CB8AC3E}">
        <p14:creationId xmlns:p14="http://schemas.microsoft.com/office/powerpoint/2010/main" val="402076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34</a:t>
            </a:fld>
            <a:endParaRPr lang="en-IE" dirty="0"/>
          </a:p>
        </p:txBody>
      </p:sp>
    </p:spTree>
    <p:extLst>
      <p:ext uri="{BB962C8B-B14F-4D97-AF65-F5344CB8AC3E}">
        <p14:creationId xmlns:p14="http://schemas.microsoft.com/office/powerpoint/2010/main" val="1386973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35</a:t>
            </a:fld>
            <a:endParaRPr lang="en-IE" dirty="0"/>
          </a:p>
        </p:txBody>
      </p:sp>
    </p:spTree>
    <p:extLst>
      <p:ext uri="{BB962C8B-B14F-4D97-AF65-F5344CB8AC3E}">
        <p14:creationId xmlns:p14="http://schemas.microsoft.com/office/powerpoint/2010/main" val="3261248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36</a:t>
            </a:fld>
            <a:endParaRPr lang="en-IE" dirty="0"/>
          </a:p>
        </p:txBody>
      </p:sp>
    </p:spTree>
    <p:extLst>
      <p:ext uri="{BB962C8B-B14F-4D97-AF65-F5344CB8AC3E}">
        <p14:creationId xmlns:p14="http://schemas.microsoft.com/office/powerpoint/2010/main" val="120859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37</a:t>
            </a:fld>
            <a:endParaRPr lang="en-IE" dirty="0"/>
          </a:p>
        </p:txBody>
      </p:sp>
    </p:spTree>
    <p:extLst>
      <p:ext uri="{BB962C8B-B14F-4D97-AF65-F5344CB8AC3E}">
        <p14:creationId xmlns:p14="http://schemas.microsoft.com/office/powerpoint/2010/main" val="3099734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38</a:t>
            </a:fld>
            <a:endParaRPr lang="en-IE" dirty="0"/>
          </a:p>
        </p:txBody>
      </p:sp>
    </p:spTree>
    <p:extLst>
      <p:ext uri="{BB962C8B-B14F-4D97-AF65-F5344CB8AC3E}">
        <p14:creationId xmlns:p14="http://schemas.microsoft.com/office/powerpoint/2010/main" val="3432394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39</a:t>
            </a:fld>
            <a:endParaRPr lang="en-IE" dirty="0"/>
          </a:p>
        </p:txBody>
      </p:sp>
    </p:spTree>
    <p:extLst>
      <p:ext uri="{BB962C8B-B14F-4D97-AF65-F5344CB8AC3E}">
        <p14:creationId xmlns:p14="http://schemas.microsoft.com/office/powerpoint/2010/main" val="30746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4</a:t>
            </a:fld>
            <a:endParaRPr lang="en-IE" dirty="0"/>
          </a:p>
        </p:txBody>
      </p:sp>
    </p:spTree>
    <p:extLst>
      <p:ext uri="{BB962C8B-B14F-4D97-AF65-F5344CB8AC3E}">
        <p14:creationId xmlns:p14="http://schemas.microsoft.com/office/powerpoint/2010/main" val="3914716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40</a:t>
            </a:fld>
            <a:endParaRPr lang="en-IE" dirty="0"/>
          </a:p>
        </p:txBody>
      </p:sp>
    </p:spTree>
    <p:extLst>
      <p:ext uri="{BB962C8B-B14F-4D97-AF65-F5344CB8AC3E}">
        <p14:creationId xmlns:p14="http://schemas.microsoft.com/office/powerpoint/2010/main" val="11615761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41</a:t>
            </a:fld>
            <a:endParaRPr lang="en-IE" dirty="0"/>
          </a:p>
        </p:txBody>
      </p:sp>
    </p:spTree>
    <p:extLst>
      <p:ext uri="{BB962C8B-B14F-4D97-AF65-F5344CB8AC3E}">
        <p14:creationId xmlns:p14="http://schemas.microsoft.com/office/powerpoint/2010/main" val="3570763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42</a:t>
            </a:fld>
            <a:endParaRPr lang="en-IE" dirty="0"/>
          </a:p>
        </p:txBody>
      </p:sp>
    </p:spTree>
    <p:extLst>
      <p:ext uri="{BB962C8B-B14F-4D97-AF65-F5344CB8AC3E}">
        <p14:creationId xmlns:p14="http://schemas.microsoft.com/office/powerpoint/2010/main" val="3827682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1690F-5CE8-4B96-9588-F78D757180BA}" type="slidenum">
              <a:rPr kumimoji="0" lang="en-IE" sz="1200" b="0" i="0" u="none" strike="noStrike" kern="1200" cap="none" spc="0" normalizeH="0" baseline="0" noProof="0" smtClean="0">
                <a:ln>
                  <a:noFill/>
                </a:ln>
                <a:solidFill>
                  <a:prstClr val="black"/>
                </a:solidFill>
                <a:effectLst/>
                <a:uLnTx/>
                <a:uFillTx/>
                <a:latin typeface="Roboto Slab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IE" sz="1200" b="0" i="0" u="none" strike="noStrike" kern="1200" cap="none" spc="0" normalizeH="0" baseline="0" noProof="0" dirty="0">
              <a:ln>
                <a:noFill/>
              </a:ln>
              <a:solidFill>
                <a:prstClr val="black"/>
              </a:solidFill>
              <a:effectLst/>
              <a:uLnTx/>
              <a:uFillTx/>
              <a:latin typeface="Roboto Slab Light"/>
              <a:ea typeface="+mn-ea"/>
              <a:cs typeface="+mn-cs"/>
            </a:endParaRPr>
          </a:p>
        </p:txBody>
      </p:sp>
    </p:spTree>
    <p:extLst>
      <p:ext uri="{BB962C8B-B14F-4D97-AF65-F5344CB8AC3E}">
        <p14:creationId xmlns:p14="http://schemas.microsoft.com/office/powerpoint/2010/main" val="850635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1690F-5CE8-4B96-9588-F78D757180BA}" type="slidenum">
              <a:rPr kumimoji="0" lang="en-IE" sz="1200" b="0" i="0" u="none" strike="noStrike" kern="1200" cap="none" spc="0" normalizeH="0" baseline="0" noProof="0" smtClean="0">
                <a:ln>
                  <a:noFill/>
                </a:ln>
                <a:solidFill>
                  <a:prstClr val="black"/>
                </a:solidFill>
                <a:effectLst/>
                <a:uLnTx/>
                <a:uFillTx/>
                <a:latin typeface="Roboto Slab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IE" sz="1200" b="0" i="0" u="none" strike="noStrike" kern="1200" cap="none" spc="0" normalizeH="0" baseline="0" noProof="0" dirty="0">
              <a:ln>
                <a:noFill/>
              </a:ln>
              <a:solidFill>
                <a:prstClr val="black"/>
              </a:solidFill>
              <a:effectLst/>
              <a:uLnTx/>
              <a:uFillTx/>
              <a:latin typeface="Roboto Slab Light"/>
              <a:ea typeface="+mn-ea"/>
              <a:cs typeface="+mn-cs"/>
            </a:endParaRPr>
          </a:p>
        </p:txBody>
      </p:sp>
    </p:spTree>
    <p:extLst>
      <p:ext uri="{BB962C8B-B14F-4D97-AF65-F5344CB8AC3E}">
        <p14:creationId xmlns:p14="http://schemas.microsoft.com/office/powerpoint/2010/main" val="395063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1690F-5CE8-4B96-9588-F78D757180BA}" type="slidenum">
              <a:rPr kumimoji="0" lang="en-IE" sz="1200" b="0" i="0" u="none" strike="noStrike" kern="1200" cap="none" spc="0" normalizeH="0" baseline="0" noProof="0" smtClean="0">
                <a:ln>
                  <a:noFill/>
                </a:ln>
                <a:solidFill>
                  <a:prstClr val="black"/>
                </a:solidFill>
                <a:effectLst/>
                <a:uLnTx/>
                <a:uFillTx/>
                <a:latin typeface="Roboto Slab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IE" sz="1200" b="0" i="0" u="none" strike="noStrike" kern="1200" cap="none" spc="0" normalizeH="0" baseline="0" noProof="0" dirty="0">
              <a:ln>
                <a:noFill/>
              </a:ln>
              <a:solidFill>
                <a:prstClr val="black"/>
              </a:solidFill>
              <a:effectLst/>
              <a:uLnTx/>
              <a:uFillTx/>
              <a:latin typeface="Roboto Slab Light"/>
              <a:ea typeface="+mn-ea"/>
              <a:cs typeface="+mn-cs"/>
            </a:endParaRPr>
          </a:p>
        </p:txBody>
      </p:sp>
    </p:spTree>
    <p:extLst>
      <p:ext uri="{BB962C8B-B14F-4D97-AF65-F5344CB8AC3E}">
        <p14:creationId xmlns:p14="http://schemas.microsoft.com/office/powerpoint/2010/main" val="1486882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1690F-5CE8-4B96-9588-F78D757180BA}" type="slidenum">
              <a:rPr kumimoji="0" lang="en-IE" sz="1200" b="0" i="0" u="none" strike="noStrike" kern="1200" cap="none" spc="0" normalizeH="0" baseline="0" noProof="0" smtClean="0">
                <a:ln>
                  <a:noFill/>
                </a:ln>
                <a:solidFill>
                  <a:prstClr val="black"/>
                </a:solidFill>
                <a:effectLst/>
                <a:uLnTx/>
                <a:uFillTx/>
                <a:latin typeface="Roboto Slab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IE" sz="1200" b="0" i="0" u="none" strike="noStrike" kern="1200" cap="none" spc="0" normalizeH="0" baseline="0" noProof="0" dirty="0">
              <a:ln>
                <a:noFill/>
              </a:ln>
              <a:solidFill>
                <a:prstClr val="black"/>
              </a:solidFill>
              <a:effectLst/>
              <a:uLnTx/>
              <a:uFillTx/>
              <a:latin typeface="Roboto Slab Light"/>
              <a:ea typeface="+mn-ea"/>
              <a:cs typeface="+mn-cs"/>
            </a:endParaRPr>
          </a:p>
        </p:txBody>
      </p:sp>
    </p:spTree>
    <p:extLst>
      <p:ext uri="{BB962C8B-B14F-4D97-AF65-F5344CB8AC3E}">
        <p14:creationId xmlns:p14="http://schemas.microsoft.com/office/powerpoint/2010/main" val="3291003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47</a:t>
            </a:fld>
            <a:endParaRPr lang="en-IE" dirty="0"/>
          </a:p>
        </p:txBody>
      </p:sp>
    </p:spTree>
    <p:extLst>
      <p:ext uri="{BB962C8B-B14F-4D97-AF65-F5344CB8AC3E}">
        <p14:creationId xmlns:p14="http://schemas.microsoft.com/office/powerpoint/2010/main" val="263404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5</a:t>
            </a:fld>
            <a:endParaRPr lang="en-IE" dirty="0"/>
          </a:p>
        </p:txBody>
      </p:sp>
    </p:spTree>
    <p:extLst>
      <p:ext uri="{BB962C8B-B14F-4D97-AF65-F5344CB8AC3E}">
        <p14:creationId xmlns:p14="http://schemas.microsoft.com/office/powerpoint/2010/main" val="1302574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13318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7</a:t>
            </a:fld>
            <a:endParaRPr lang="en-IE" dirty="0"/>
          </a:p>
        </p:txBody>
      </p:sp>
    </p:spTree>
    <p:extLst>
      <p:ext uri="{BB962C8B-B14F-4D97-AF65-F5344CB8AC3E}">
        <p14:creationId xmlns:p14="http://schemas.microsoft.com/office/powerpoint/2010/main" val="117850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8</a:t>
            </a:fld>
            <a:endParaRPr lang="en-IE" dirty="0"/>
          </a:p>
        </p:txBody>
      </p:sp>
    </p:spTree>
    <p:extLst>
      <p:ext uri="{BB962C8B-B14F-4D97-AF65-F5344CB8AC3E}">
        <p14:creationId xmlns:p14="http://schemas.microsoft.com/office/powerpoint/2010/main" val="95064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9</a:t>
            </a:fld>
            <a:endParaRPr lang="en-IE" dirty="0"/>
          </a:p>
        </p:txBody>
      </p:sp>
    </p:spTree>
    <p:extLst>
      <p:ext uri="{BB962C8B-B14F-4D97-AF65-F5344CB8AC3E}">
        <p14:creationId xmlns:p14="http://schemas.microsoft.com/office/powerpoint/2010/main" val="1256853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Cambria" panose="02040503050406030204" pitchFamily="18" charset="0"/>
                <a:cs typeface="Cambria" panose="02040503050406030204" pitchFamily="18" charset="0"/>
              </a:defRPr>
            </a:lvl1pPr>
          </a:lstStyle>
          <a:p>
            <a:r>
              <a:rPr lang="en-US" dirty="0"/>
              <a:t>Click to edit Master title style</a:t>
            </a:r>
            <a:endParaRPr lang="en-IE" dirty="0"/>
          </a:p>
        </p:txBody>
      </p:sp>
      <p:sp>
        <p:nvSpPr>
          <p:cNvPr id="3" name="Subtitle 2"/>
          <p:cNvSpPr>
            <a:spLocks noGrp="1"/>
          </p:cNvSpPr>
          <p:nvPr>
            <p:ph type="subTitle" idx="1" hasCustomPrompt="1"/>
          </p:nvPr>
        </p:nvSpPr>
        <p:spPr>
          <a:xfrm>
            <a:off x="539552" y="3795886"/>
            <a:ext cx="4032448" cy="1098426"/>
          </a:xfrm>
        </p:spPr>
        <p:txBody>
          <a:bodyPr>
            <a:normAutofit/>
          </a:bodyPr>
          <a:lstStyle>
            <a:lvl1pPr marL="0" indent="0" algn="l">
              <a:lnSpc>
                <a:spcPts val="2200"/>
              </a:lnSpc>
              <a:buNone/>
              <a:defRPr sz="2000" b="1" i="0" baseline="0">
                <a:solidFill>
                  <a:schemeClr val="accent1"/>
                </a:solidFill>
                <a:latin typeface="Cambria" panose="02040503050406030204" pitchFamily="18" charset="0"/>
                <a:cs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 Title</a:t>
            </a:r>
          </a:p>
          <a:p>
            <a:r>
              <a:rPr lang="en-US" dirty="0"/>
              <a:t>The quick brown fox</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Cambria" panose="02040503050406030204" pitchFamily="18" charset="0"/>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3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mbria" panose="02040503050406030204" pitchFamily="18" charset="0"/>
              </a:defRPr>
            </a:lvl1p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4"/>
          <p:cNvSpPr>
            <a:spLocks noGrp="1"/>
          </p:cNvSpPr>
          <p:nvPr>
            <p:ph type="sldNum" sz="quarter" idx="10"/>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12.svg"/></Relationships>
</file>

<file path=ppt/slides/_rels/slide3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15.png"/><Relationship Id="rId2" Type="http://schemas.openxmlformats.org/officeDocument/2006/relationships/notesSlide" Target="../notesSlides/notesSlide32.xml"/><Relationship Id="rId16" Type="http://schemas.openxmlformats.org/officeDocument/2006/relationships/image" Target="../media/image14.svg"/><Relationship Id="rId1" Type="http://schemas.openxmlformats.org/officeDocument/2006/relationships/slideLayout" Target="../slideLayouts/slideLayout15.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13.png"/><Relationship Id="rId10" Type="http://schemas.openxmlformats.org/officeDocument/2006/relationships/image" Target="../media/image22.svg"/><Relationship Id="rId4" Type="http://schemas.openxmlformats.org/officeDocument/2006/relationships/image" Target="../media/image12.svg"/><Relationship Id="rId9" Type="http://schemas.openxmlformats.org/officeDocument/2006/relationships/image" Target="../media/image21.png"/><Relationship Id="rId14" Type="http://schemas.openxmlformats.org/officeDocument/2006/relationships/image" Target="../media/image26.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mailto:svs@cso.ie"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hyperlink" Target="mailto:Helen.mcgrath@cso.i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eurostat/web/products-statistical-reports/w/ks-ft-22-005"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393C-53BB-4A13-8332-217D55FA2728}"/>
              </a:ext>
            </a:extLst>
          </p:cNvPr>
          <p:cNvSpPr>
            <a:spLocks noGrp="1"/>
          </p:cNvSpPr>
          <p:nvPr>
            <p:ph type="ctrTitle"/>
          </p:nvPr>
        </p:nvSpPr>
        <p:spPr>
          <a:xfrm>
            <a:off x="539552" y="1597821"/>
            <a:ext cx="5328592" cy="2126057"/>
          </a:xfrm>
        </p:spPr>
        <p:txBody>
          <a:bodyPr>
            <a:normAutofit fontScale="90000"/>
          </a:bodyPr>
          <a:lstStyle/>
          <a:p>
            <a:r>
              <a:rPr lang="en-US" b="1" dirty="0">
                <a:latin typeface="Roboto Slab Light"/>
              </a:rPr>
              <a:t>Sexual Violence Survey – </a:t>
            </a:r>
            <a:br>
              <a:rPr lang="en-US" b="1" dirty="0">
                <a:latin typeface="Roboto Slab Light"/>
              </a:rPr>
            </a:br>
            <a:r>
              <a:rPr lang="en-US" sz="4000" b="1" dirty="0">
                <a:latin typeface="Roboto Slab Light"/>
              </a:rPr>
              <a:t>Methodology seminar</a:t>
            </a:r>
            <a:endParaRPr lang="en-IE" dirty="0"/>
          </a:p>
        </p:txBody>
      </p:sp>
      <p:sp>
        <p:nvSpPr>
          <p:cNvPr id="3" name="Subtitle 2">
            <a:extLst>
              <a:ext uri="{FF2B5EF4-FFF2-40B4-BE49-F238E27FC236}">
                <a16:creationId xmlns:a16="http://schemas.microsoft.com/office/drawing/2014/main" id="{F66B458A-6E0B-4932-BF02-4E927AA5B969}"/>
              </a:ext>
            </a:extLst>
          </p:cNvPr>
          <p:cNvSpPr>
            <a:spLocks noGrp="1"/>
          </p:cNvSpPr>
          <p:nvPr>
            <p:ph type="subTitle" idx="1"/>
          </p:nvPr>
        </p:nvSpPr>
        <p:spPr>
          <a:xfrm>
            <a:off x="539552" y="3554550"/>
            <a:ext cx="8478448" cy="1339762"/>
          </a:xfrm>
        </p:spPr>
        <p:txBody>
          <a:bodyPr>
            <a:noAutofit/>
          </a:bodyPr>
          <a:lstStyle/>
          <a:p>
            <a:pPr algn="r">
              <a:lnSpc>
                <a:spcPct val="100000"/>
              </a:lnSpc>
            </a:pPr>
            <a:r>
              <a:rPr lang="en-IE" dirty="0">
                <a:solidFill>
                  <a:schemeClr val="tx1"/>
                </a:solidFill>
                <a:latin typeface="Roboto Slab Light"/>
              </a:rPr>
              <a:t>Keith McSweeney, Senior Statistician</a:t>
            </a:r>
          </a:p>
          <a:p>
            <a:pPr algn="r">
              <a:lnSpc>
                <a:spcPct val="100000"/>
              </a:lnSpc>
            </a:pPr>
            <a:r>
              <a:rPr lang="en-IE" dirty="0">
                <a:solidFill>
                  <a:schemeClr val="tx1"/>
                </a:solidFill>
                <a:latin typeface="Roboto Slab Light"/>
              </a:rPr>
              <a:t>Helen McGrath, SVS Statistician</a:t>
            </a:r>
          </a:p>
          <a:p>
            <a:pPr>
              <a:lnSpc>
                <a:spcPct val="100000"/>
              </a:lnSpc>
            </a:pPr>
            <a:r>
              <a:rPr lang="en-IE" dirty="0">
                <a:solidFill>
                  <a:schemeClr val="accent3">
                    <a:lumMod val="60000"/>
                    <a:lumOff val="40000"/>
                  </a:schemeClr>
                </a:solidFill>
                <a:latin typeface="Roboto Slab Light"/>
              </a:rPr>
              <a:t>17 April 2023 </a:t>
            </a:r>
            <a:r>
              <a:rPr lang="en-IE" dirty="0">
                <a:solidFill>
                  <a:schemeClr val="tx1"/>
                </a:solidFill>
                <a:latin typeface="Roboto Slab Light"/>
              </a:rPr>
              <a:t>		 Dr Jessica Coyne, Questionnaire Design Unit</a:t>
            </a:r>
          </a:p>
        </p:txBody>
      </p:sp>
    </p:spTree>
    <p:extLst>
      <p:ext uri="{BB962C8B-B14F-4D97-AF65-F5344CB8AC3E}">
        <p14:creationId xmlns:p14="http://schemas.microsoft.com/office/powerpoint/2010/main" val="79483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2EE30-9C88-4F4C-8F20-274DB685B22A}"/>
              </a:ext>
            </a:extLst>
          </p:cNvPr>
          <p:cNvSpPr>
            <a:spLocks noGrp="1"/>
          </p:cNvSpPr>
          <p:nvPr>
            <p:ph type="ctrTitle"/>
          </p:nvPr>
        </p:nvSpPr>
        <p:spPr/>
        <p:txBody>
          <a:bodyPr/>
          <a:lstStyle/>
          <a:p>
            <a:r>
              <a:rPr lang="en-IE" dirty="0">
                <a:latin typeface="Roboto Slab Light"/>
              </a:rPr>
              <a:t>Methodology  -design</a:t>
            </a:r>
          </a:p>
        </p:txBody>
      </p:sp>
      <p:sp>
        <p:nvSpPr>
          <p:cNvPr id="2" name="Slide Number Placeholder 1">
            <a:extLst>
              <a:ext uri="{FF2B5EF4-FFF2-40B4-BE49-F238E27FC236}">
                <a16:creationId xmlns:a16="http://schemas.microsoft.com/office/drawing/2014/main" id="{F26CDE32-62FF-40E0-BE14-B03652620090}"/>
              </a:ext>
            </a:extLst>
          </p:cNvPr>
          <p:cNvSpPr>
            <a:spLocks noGrp="1"/>
          </p:cNvSpPr>
          <p:nvPr>
            <p:ph type="sldNum" sz="quarter" idx="4294967295"/>
          </p:nvPr>
        </p:nvSpPr>
        <p:spPr>
          <a:xfrm>
            <a:off x="8135938" y="4767263"/>
            <a:ext cx="1008062" cy="274637"/>
          </a:xfrm>
        </p:spPr>
        <p:txBody>
          <a:bodyPr/>
          <a:lstStyle/>
          <a:p>
            <a:fld id="{F074DFA7-C613-284F-BE8A-46920CEE1047}" type="slidenum">
              <a:rPr lang="en-US" smtClean="0"/>
              <a:pPr/>
              <a:t>10</a:t>
            </a:fld>
            <a:endParaRPr lang="en-US" dirty="0"/>
          </a:p>
        </p:txBody>
      </p:sp>
    </p:spTree>
    <p:extLst>
      <p:ext uri="{BB962C8B-B14F-4D97-AF65-F5344CB8AC3E}">
        <p14:creationId xmlns:p14="http://schemas.microsoft.com/office/powerpoint/2010/main" val="308585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F2A41-F62F-4AD3-B80A-8A51BD641203}"/>
              </a:ext>
            </a:extLst>
          </p:cNvPr>
          <p:cNvSpPr>
            <a:spLocks noGrp="1"/>
          </p:cNvSpPr>
          <p:nvPr>
            <p:ph type="sldNum" sz="quarter" idx="4"/>
          </p:nvPr>
        </p:nvSpPr>
        <p:spPr/>
        <p:txBody>
          <a:bodyPr/>
          <a:lstStyle/>
          <a:p>
            <a:fld id="{F074DFA7-C613-284F-BE8A-46920CEE1047}" type="slidenum">
              <a:rPr lang="en-US" smtClean="0"/>
              <a:pPr/>
              <a:t>11</a:t>
            </a:fld>
            <a:endParaRPr lang="en-US" dirty="0"/>
          </a:p>
        </p:txBody>
      </p:sp>
      <p:sp>
        <p:nvSpPr>
          <p:cNvPr id="2" name="Title 1">
            <a:extLst>
              <a:ext uri="{FF2B5EF4-FFF2-40B4-BE49-F238E27FC236}">
                <a16:creationId xmlns:a16="http://schemas.microsoft.com/office/drawing/2014/main" id="{EF40CCE6-FA35-44BC-B1B8-C96E1764E5B9}"/>
              </a:ext>
            </a:extLst>
          </p:cNvPr>
          <p:cNvSpPr>
            <a:spLocks noGrp="1"/>
          </p:cNvSpPr>
          <p:nvPr>
            <p:ph type="title" idx="4294967295"/>
          </p:nvPr>
        </p:nvSpPr>
        <p:spPr>
          <a:xfrm>
            <a:off x="468000" y="206375"/>
            <a:ext cx="8218487" cy="857250"/>
          </a:xfrm>
        </p:spPr>
        <p:txBody>
          <a:bodyPr>
            <a:normAutofit/>
          </a:bodyPr>
          <a:lstStyle/>
          <a:p>
            <a:r>
              <a:rPr lang="en-IE" dirty="0">
                <a:latin typeface="Roboto Slab Light"/>
              </a:rPr>
              <a:t>Building expertise</a:t>
            </a:r>
          </a:p>
        </p:txBody>
      </p:sp>
      <p:sp>
        <p:nvSpPr>
          <p:cNvPr id="3" name="Content Placeholder 2">
            <a:extLst>
              <a:ext uri="{FF2B5EF4-FFF2-40B4-BE49-F238E27FC236}">
                <a16:creationId xmlns:a16="http://schemas.microsoft.com/office/drawing/2014/main" id="{2DC3D394-F677-41BF-806E-C01DEF46CED2}"/>
              </a:ext>
            </a:extLst>
          </p:cNvPr>
          <p:cNvSpPr>
            <a:spLocks noGrp="1"/>
          </p:cNvSpPr>
          <p:nvPr>
            <p:ph idx="4294967295"/>
          </p:nvPr>
        </p:nvSpPr>
        <p:spPr>
          <a:xfrm>
            <a:off x="781200" y="1198800"/>
            <a:ext cx="7905600" cy="3843100"/>
          </a:xfrm>
        </p:spPr>
        <p:txBody>
          <a:bodyPr numCol="1">
            <a:normAutofit fontScale="70000" lnSpcReduction="20000"/>
          </a:bodyPr>
          <a:lstStyle/>
          <a:p>
            <a:pPr lvl="0"/>
            <a:r>
              <a:rPr lang="en-IE" dirty="0">
                <a:latin typeface="Roboto Slab Light"/>
              </a:rPr>
              <a:t>Meetings held with: </a:t>
            </a:r>
          </a:p>
          <a:p>
            <a:pPr lvl="1"/>
            <a:r>
              <a:rPr lang="en-IE" dirty="0">
                <a:latin typeface="Roboto Slab Light"/>
              </a:rPr>
              <a:t>Professor Sylvia </a:t>
            </a:r>
            <a:r>
              <a:rPr lang="en-IE" dirty="0" err="1">
                <a:latin typeface="Roboto Slab Light"/>
              </a:rPr>
              <a:t>Walby</a:t>
            </a:r>
            <a:r>
              <a:rPr lang="en-IE" dirty="0">
                <a:latin typeface="Roboto Slab Light"/>
              </a:rPr>
              <a:t>, City, University of London, Director of the Interdisciplinary Violence and Society Centre.</a:t>
            </a:r>
          </a:p>
          <a:p>
            <a:pPr lvl="1"/>
            <a:r>
              <a:rPr lang="en-IE" dirty="0">
                <a:latin typeface="Roboto Slab Light"/>
              </a:rPr>
              <a:t>Professor Liz Kelly, London Metropolitan University, Director of the Child and Woman Abuse Studies Unit (CWASU)</a:t>
            </a:r>
          </a:p>
          <a:p>
            <a:pPr lvl="1"/>
            <a:r>
              <a:rPr lang="en-IE" dirty="0">
                <a:latin typeface="Roboto Slab Light"/>
              </a:rPr>
              <a:t>Doctor Maria Giuseppina </a:t>
            </a:r>
            <a:r>
              <a:rPr lang="en-IE" dirty="0" err="1">
                <a:latin typeface="Roboto Slab Light"/>
              </a:rPr>
              <a:t>Muratore</a:t>
            </a:r>
            <a:r>
              <a:rPr lang="en-IE" dirty="0">
                <a:latin typeface="Roboto Slab Light"/>
              </a:rPr>
              <a:t>, ISTAT, and her team responsible for the Italian Violence against Women survey</a:t>
            </a:r>
          </a:p>
          <a:p>
            <a:pPr lvl="1"/>
            <a:r>
              <a:rPr lang="en-IE" dirty="0">
                <a:latin typeface="Roboto Slab Light"/>
              </a:rPr>
              <a:t>Professor Hannah McGee, RSCI, Dean of the Faculty of Medicine and Health Sciences</a:t>
            </a:r>
          </a:p>
          <a:p>
            <a:pPr lvl="0"/>
            <a:r>
              <a:rPr lang="en-IE" dirty="0">
                <a:latin typeface="Roboto Slab Light"/>
              </a:rPr>
              <a:t>Attended the Eurostat Taskforce for the development of the European Gender Based Violence survey which looks at the a broader spectrum of violence and abuse e.g. physical, sexual, psychological, financial, etc.</a:t>
            </a:r>
          </a:p>
          <a:p>
            <a:pPr lvl="0"/>
            <a:r>
              <a:rPr lang="en-IE" dirty="0">
                <a:latin typeface="Roboto Slab Light"/>
              </a:rPr>
              <a:t>Set up a Liaison Group with key stakeholders with experience in the topic to advise</a:t>
            </a:r>
          </a:p>
          <a:p>
            <a:pPr lvl="0"/>
            <a:endParaRPr lang="en-IE" dirty="0">
              <a:latin typeface="Roboto Slab Light"/>
            </a:endParaRPr>
          </a:p>
        </p:txBody>
      </p:sp>
    </p:spTree>
    <p:extLst>
      <p:ext uri="{BB962C8B-B14F-4D97-AF65-F5344CB8AC3E}">
        <p14:creationId xmlns:p14="http://schemas.microsoft.com/office/powerpoint/2010/main" val="280636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FE9BE-444B-4DE9-87A9-C5FF3B8FACAA}"/>
              </a:ext>
            </a:extLst>
          </p:cNvPr>
          <p:cNvSpPr>
            <a:spLocks noGrp="1"/>
          </p:cNvSpPr>
          <p:nvPr>
            <p:ph type="title"/>
          </p:nvPr>
        </p:nvSpPr>
        <p:spPr>
          <a:xfrm>
            <a:off x="467544" y="205979"/>
            <a:ext cx="8219256" cy="857250"/>
          </a:xfrm>
        </p:spPr>
        <p:txBody>
          <a:bodyPr/>
          <a:lstStyle/>
          <a:p>
            <a:r>
              <a:rPr lang="en-IE" dirty="0">
                <a:latin typeface="Roboto Slab Light"/>
              </a:rPr>
              <a:t>Underreporting risk</a:t>
            </a:r>
          </a:p>
        </p:txBody>
      </p:sp>
      <p:sp>
        <p:nvSpPr>
          <p:cNvPr id="4" name="Content Placeholder 3">
            <a:extLst>
              <a:ext uri="{FF2B5EF4-FFF2-40B4-BE49-F238E27FC236}">
                <a16:creationId xmlns:a16="http://schemas.microsoft.com/office/drawing/2014/main" id="{D2A66509-CEFF-46C5-8B55-E685C139BD9A}"/>
              </a:ext>
            </a:extLst>
          </p:cNvPr>
          <p:cNvSpPr>
            <a:spLocks noGrp="1"/>
          </p:cNvSpPr>
          <p:nvPr>
            <p:ph idx="1"/>
          </p:nvPr>
        </p:nvSpPr>
        <p:spPr>
          <a:xfrm>
            <a:off x="457200" y="1200151"/>
            <a:ext cx="8229600" cy="3027783"/>
          </a:xfrm>
        </p:spPr>
        <p:txBody>
          <a:bodyPr>
            <a:normAutofit fontScale="92500" lnSpcReduction="20000"/>
          </a:bodyPr>
          <a:lstStyle/>
          <a:p>
            <a:pPr marL="400050" lvl="1" indent="0" algn="ctr">
              <a:buNone/>
            </a:pPr>
            <a:r>
              <a:rPr lang="en-IE" i="1" dirty="0">
                <a:latin typeface="Roboto Slab Light"/>
              </a:rPr>
              <a:t>“Biases introduced through under-reporting of instances of sexual violence will far exceed all other forms of survey and sampling errors.”</a:t>
            </a:r>
          </a:p>
          <a:p>
            <a:pPr marL="0" indent="0" algn="r">
              <a:buNone/>
            </a:pPr>
            <a:r>
              <a:rPr lang="en-IE" dirty="0">
                <a:latin typeface="Roboto Slab Light"/>
              </a:rPr>
              <a:t> </a:t>
            </a:r>
            <a:r>
              <a:rPr lang="en-IE" sz="1600" dirty="0">
                <a:latin typeface="Roboto Slab Light"/>
              </a:rPr>
              <a:t>Tourangeau and Yan (2007)</a:t>
            </a:r>
            <a:endParaRPr lang="en-US" dirty="0">
              <a:latin typeface="Roboto Slab Light"/>
            </a:endParaRPr>
          </a:p>
          <a:p>
            <a:r>
              <a:rPr lang="en-US" dirty="0">
                <a:latin typeface="Roboto Slab Light"/>
              </a:rPr>
              <a:t>Sexual violence not part of everyday conversation</a:t>
            </a:r>
          </a:p>
          <a:p>
            <a:r>
              <a:rPr lang="en-US" dirty="0">
                <a:latin typeface="Roboto Slab Light"/>
              </a:rPr>
              <a:t>For those who have experienced sexual violence, the feelings may be of shame, fear, panic </a:t>
            </a:r>
          </a:p>
          <a:p>
            <a:r>
              <a:rPr lang="en-US" dirty="0">
                <a:latin typeface="Roboto Slab Light"/>
              </a:rPr>
              <a:t>Fear of disclosure which implies the security and privacy of the setting is critical</a:t>
            </a:r>
          </a:p>
          <a:p>
            <a:pPr marL="0" indent="0">
              <a:buNone/>
            </a:pPr>
            <a:endParaRPr lang="en-IE" dirty="0">
              <a:latin typeface="Roboto Slab Light"/>
            </a:endParaRPr>
          </a:p>
        </p:txBody>
      </p:sp>
      <p:sp>
        <p:nvSpPr>
          <p:cNvPr id="2" name="Slide Number Placeholder 1">
            <a:extLst>
              <a:ext uri="{FF2B5EF4-FFF2-40B4-BE49-F238E27FC236}">
                <a16:creationId xmlns:a16="http://schemas.microsoft.com/office/drawing/2014/main" id="{B6BAC793-5642-4FBA-B8AB-36C058ED0674}"/>
              </a:ext>
            </a:extLst>
          </p:cNvPr>
          <p:cNvSpPr>
            <a:spLocks noGrp="1"/>
          </p:cNvSpPr>
          <p:nvPr>
            <p:ph type="sldNum" sz="quarter" idx="4"/>
          </p:nvPr>
        </p:nvSpPr>
        <p:spPr/>
        <p:txBody>
          <a:bodyPr/>
          <a:lstStyle/>
          <a:p>
            <a:fld id="{F074DFA7-C613-284F-BE8A-46920CEE1047}" type="slidenum">
              <a:rPr lang="en-US" smtClean="0"/>
              <a:pPr/>
              <a:t>12</a:t>
            </a:fld>
            <a:endParaRPr lang="en-US" dirty="0"/>
          </a:p>
        </p:txBody>
      </p:sp>
    </p:spTree>
    <p:extLst>
      <p:ext uri="{BB962C8B-B14F-4D97-AF65-F5344CB8AC3E}">
        <p14:creationId xmlns:p14="http://schemas.microsoft.com/office/powerpoint/2010/main" val="31981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FE9BE-444B-4DE9-87A9-C5FF3B8FACAA}"/>
              </a:ext>
            </a:extLst>
          </p:cNvPr>
          <p:cNvSpPr>
            <a:spLocks noGrp="1"/>
          </p:cNvSpPr>
          <p:nvPr>
            <p:ph type="title"/>
          </p:nvPr>
        </p:nvSpPr>
        <p:spPr/>
        <p:txBody>
          <a:bodyPr>
            <a:normAutofit/>
          </a:bodyPr>
          <a:lstStyle/>
          <a:p>
            <a:r>
              <a:rPr lang="en-US" dirty="0">
                <a:latin typeface="Roboto Slab Light"/>
              </a:rPr>
              <a:t>Addressing under-reporting</a:t>
            </a:r>
            <a:endParaRPr lang="en-IE" dirty="0">
              <a:latin typeface="Roboto Slab Light"/>
            </a:endParaRPr>
          </a:p>
        </p:txBody>
      </p:sp>
      <p:sp>
        <p:nvSpPr>
          <p:cNvPr id="4" name="Content Placeholder 3">
            <a:extLst>
              <a:ext uri="{FF2B5EF4-FFF2-40B4-BE49-F238E27FC236}">
                <a16:creationId xmlns:a16="http://schemas.microsoft.com/office/drawing/2014/main" id="{D2A66509-CEFF-46C5-8B55-E685C139BD9A}"/>
              </a:ext>
            </a:extLst>
          </p:cNvPr>
          <p:cNvSpPr>
            <a:spLocks noGrp="1"/>
          </p:cNvSpPr>
          <p:nvPr>
            <p:ph idx="1"/>
          </p:nvPr>
        </p:nvSpPr>
        <p:spPr/>
        <p:txBody>
          <a:bodyPr>
            <a:normAutofit/>
          </a:bodyPr>
          <a:lstStyle/>
          <a:p>
            <a:r>
              <a:rPr lang="en-US" dirty="0">
                <a:latin typeface="Roboto Slab Light"/>
              </a:rPr>
              <a:t>CSO – independent, high levels of public trust</a:t>
            </a:r>
          </a:p>
          <a:p>
            <a:r>
              <a:rPr lang="en-US" dirty="0">
                <a:latin typeface="Roboto Slab Light"/>
              </a:rPr>
              <a:t>Use a mode that creates a safe environment to disclose with privacy and security ensured</a:t>
            </a:r>
          </a:p>
          <a:p>
            <a:r>
              <a:rPr lang="en-US" dirty="0">
                <a:latin typeface="Roboto Slab Light"/>
              </a:rPr>
              <a:t>Make concepts clear to encourage identification of experiences e.g. breakdown of sexual violence concept into partner and non-partner </a:t>
            </a:r>
          </a:p>
        </p:txBody>
      </p:sp>
    </p:spTree>
    <p:extLst>
      <p:ext uri="{BB962C8B-B14F-4D97-AF65-F5344CB8AC3E}">
        <p14:creationId xmlns:p14="http://schemas.microsoft.com/office/powerpoint/2010/main" val="356179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FE9BE-444B-4DE9-87A9-C5FF3B8FACAA}"/>
              </a:ext>
            </a:extLst>
          </p:cNvPr>
          <p:cNvSpPr>
            <a:spLocks noGrp="1"/>
          </p:cNvSpPr>
          <p:nvPr>
            <p:ph type="title"/>
          </p:nvPr>
        </p:nvSpPr>
        <p:spPr/>
        <p:txBody>
          <a:bodyPr>
            <a:normAutofit/>
          </a:bodyPr>
          <a:lstStyle/>
          <a:p>
            <a:r>
              <a:rPr lang="en-US" dirty="0">
                <a:latin typeface="Roboto Slab Light"/>
              </a:rPr>
              <a:t>Addressing under-reporting</a:t>
            </a:r>
            <a:endParaRPr lang="en-IE" dirty="0">
              <a:latin typeface="Roboto Slab Light"/>
            </a:endParaRPr>
          </a:p>
        </p:txBody>
      </p:sp>
      <p:sp>
        <p:nvSpPr>
          <p:cNvPr id="4" name="Content Placeholder 3">
            <a:extLst>
              <a:ext uri="{FF2B5EF4-FFF2-40B4-BE49-F238E27FC236}">
                <a16:creationId xmlns:a16="http://schemas.microsoft.com/office/drawing/2014/main" id="{D2A66509-CEFF-46C5-8B55-E685C139BD9A}"/>
              </a:ext>
            </a:extLst>
          </p:cNvPr>
          <p:cNvSpPr>
            <a:spLocks noGrp="1"/>
          </p:cNvSpPr>
          <p:nvPr>
            <p:ph idx="1"/>
          </p:nvPr>
        </p:nvSpPr>
        <p:spPr/>
        <p:txBody>
          <a:bodyPr>
            <a:normAutofit fontScale="85000" lnSpcReduction="20000"/>
          </a:bodyPr>
          <a:lstStyle/>
          <a:p>
            <a:r>
              <a:rPr lang="en-US" dirty="0">
                <a:latin typeface="Roboto Slab Light"/>
              </a:rPr>
              <a:t>Best practice in questionnaire design used:</a:t>
            </a:r>
          </a:p>
          <a:p>
            <a:pPr lvl="1"/>
            <a:r>
              <a:rPr lang="en-US" dirty="0">
                <a:latin typeface="Roboto Slab Light"/>
              </a:rPr>
              <a:t>No victim blaming within the questions</a:t>
            </a:r>
          </a:p>
          <a:p>
            <a:pPr lvl="1"/>
            <a:r>
              <a:rPr lang="en-US" dirty="0">
                <a:latin typeface="Roboto Slab Light"/>
              </a:rPr>
              <a:t>Questions sensitively phrased</a:t>
            </a:r>
          </a:p>
          <a:p>
            <a:pPr lvl="1"/>
            <a:r>
              <a:rPr lang="en-US" dirty="0">
                <a:latin typeface="Roboto Slab Light"/>
              </a:rPr>
              <a:t>Grading of topics from less sensitive to more sensitive though survey</a:t>
            </a:r>
          </a:p>
          <a:p>
            <a:pPr lvl="1"/>
            <a:r>
              <a:rPr lang="en-US" dirty="0">
                <a:latin typeface="Roboto Slab Light"/>
              </a:rPr>
              <a:t>Grading of experiences through question flow</a:t>
            </a:r>
          </a:p>
          <a:p>
            <a:pPr lvl="1"/>
            <a:r>
              <a:rPr lang="en-US" dirty="0">
                <a:latin typeface="Roboto Slab Light"/>
              </a:rPr>
              <a:t>Behavioral style of questions</a:t>
            </a:r>
          </a:p>
          <a:p>
            <a:pPr lvl="1"/>
            <a:r>
              <a:rPr lang="en-IE" dirty="0">
                <a:latin typeface="Roboto Slab Light"/>
              </a:rPr>
              <a:t>Adequate testing of the questions prior to going in the field</a:t>
            </a:r>
          </a:p>
          <a:p>
            <a:pPr lvl="1"/>
            <a:endParaRPr lang="en-US" dirty="0">
              <a:latin typeface="Roboto Slab Light"/>
            </a:endParaRPr>
          </a:p>
        </p:txBody>
      </p:sp>
    </p:spTree>
    <p:extLst>
      <p:ext uri="{BB962C8B-B14F-4D97-AF65-F5344CB8AC3E}">
        <p14:creationId xmlns:p14="http://schemas.microsoft.com/office/powerpoint/2010/main" val="185660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F2A41-F62F-4AD3-B80A-8A51BD641203}"/>
              </a:ext>
            </a:extLst>
          </p:cNvPr>
          <p:cNvSpPr>
            <a:spLocks noGrp="1"/>
          </p:cNvSpPr>
          <p:nvPr>
            <p:ph type="sldNum" sz="quarter" idx="4"/>
          </p:nvPr>
        </p:nvSpPr>
        <p:spPr/>
        <p:txBody>
          <a:bodyPr/>
          <a:lstStyle/>
          <a:p>
            <a:fld id="{F074DFA7-C613-284F-BE8A-46920CEE1047}" type="slidenum">
              <a:rPr lang="en-US" smtClean="0"/>
              <a:pPr/>
              <a:t>15</a:t>
            </a:fld>
            <a:endParaRPr lang="en-US" dirty="0"/>
          </a:p>
        </p:txBody>
      </p:sp>
      <p:sp>
        <p:nvSpPr>
          <p:cNvPr id="2" name="Title 1">
            <a:extLst>
              <a:ext uri="{FF2B5EF4-FFF2-40B4-BE49-F238E27FC236}">
                <a16:creationId xmlns:a16="http://schemas.microsoft.com/office/drawing/2014/main" id="{EF40CCE6-FA35-44BC-B1B8-C96E1764E5B9}"/>
              </a:ext>
            </a:extLst>
          </p:cNvPr>
          <p:cNvSpPr>
            <a:spLocks noGrp="1"/>
          </p:cNvSpPr>
          <p:nvPr>
            <p:ph type="title" idx="4294967295"/>
          </p:nvPr>
        </p:nvSpPr>
        <p:spPr>
          <a:xfrm>
            <a:off x="468000" y="205200"/>
            <a:ext cx="8218487" cy="857250"/>
          </a:xfrm>
        </p:spPr>
        <p:txBody>
          <a:bodyPr>
            <a:normAutofit/>
          </a:bodyPr>
          <a:lstStyle/>
          <a:p>
            <a:r>
              <a:rPr lang="en-IE" sz="3600" dirty="0">
                <a:latin typeface="Roboto Slab Light"/>
              </a:rPr>
              <a:t>Refinement of data point list</a:t>
            </a:r>
          </a:p>
        </p:txBody>
      </p:sp>
      <p:grpSp>
        <p:nvGrpSpPr>
          <p:cNvPr id="6" name="Group 5">
            <a:extLst>
              <a:ext uri="{FF2B5EF4-FFF2-40B4-BE49-F238E27FC236}">
                <a16:creationId xmlns:a16="http://schemas.microsoft.com/office/drawing/2014/main" id="{8B25699F-4A05-4EE5-A06B-831A1ECDF0AF}"/>
              </a:ext>
            </a:extLst>
          </p:cNvPr>
          <p:cNvGrpSpPr/>
          <p:nvPr/>
        </p:nvGrpSpPr>
        <p:grpSpPr>
          <a:xfrm>
            <a:off x="2155850" y="1256918"/>
            <a:ext cx="2738018" cy="2910212"/>
            <a:chOff x="2155850" y="1283324"/>
            <a:chExt cx="2738018" cy="2883805"/>
          </a:xfrm>
        </p:grpSpPr>
        <p:sp>
          <p:nvSpPr>
            <p:cNvPr id="8" name="Freeform: Shape 7">
              <a:extLst>
                <a:ext uri="{FF2B5EF4-FFF2-40B4-BE49-F238E27FC236}">
                  <a16:creationId xmlns:a16="http://schemas.microsoft.com/office/drawing/2014/main" id="{F2476C80-791F-4F03-A781-6B0686C645A1}"/>
                </a:ext>
              </a:extLst>
            </p:cNvPr>
            <p:cNvSpPr/>
            <p:nvPr/>
          </p:nvSpPr>
          <p:spPr>
            <a:xfrm>
              <a:off x="2168598" y="1283324"/>
              <a:ext cx="1172980" cy="1172433"/>
            </a:xfrm>
            <a:custGeom>
              <a:avLst/>
              <a:gdLst>
                <a:gd name="connsiteX0" fmla="*/ 0 w 1080600"/>
                <a:gd name="connsiteY0" fmla="*/ 516660 h 1033320"/>
                <a:gd name="connsiteX1" fmla="*/ 540300 w 1080600"/>
                <a:gd name="connsiteY1" fmla="*/ 0 h 1033320"/>
                <a:gd name="connsiteX2" fmla="*/ 1080600 w 1080600"/>
                <a:gd name="connsiteY2" fmla="*/ 516660 h 1033320"/>
                <a:gd name="connsiteX3" fmla="*/ 540300 w 1080600"/>
                <a:gd name="connsiteY3" fmla="*/ 1033320 h 1033320"/>
                <a:gd name="connsiteX4" fmla="*/ 0 w 1080600"/>
                <a:gd name="connsiteY4" fmla="*/ 516660 h 1033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600" h="1033320">
                  <a:moveTo>
                    <a:pt x="0" y="516660"/>
                  </a:moveTo>
                  <a:cubicBezTo>
                    <a:pt x="0" y="231317"/>
                    <a:pt x="241901" y="0"/>
                    <a:pt x="540300" y="0"/>
                  </a:cubicBezTo>
                  <a:cubicBezTo>
                    <a:pt x="838699" y="0"/>
                    <a:pt x="1080600" y="231317"/>
                    <a:pt x="1080600" y="516660"/>
                  </a:cubicBezTo>
                  <a:cubicBezTo>
                    <a:pt x="1080600" y="802003"/>
                    <a:pt x="838699" y="1033320"/>
                    <a:pt x="540300" y="1033320"/>
                  </a:cubicBezTo>
                  <a:cubicBezTo>
                    <a:pt x="241901" y="1033320"/>
                    <a:pt x="0" y="802003"/>
                    <a:pt x="0" y="51666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8570" tIns="171646" rIns="178570" bIns="171646" numCol="1" spcCol="1270" anchor="ctr" anchorCtr="0">
              <a:noAutofit/>
            </a:bodyPr>
            <a:lstStyle/>
            <a:p>
              <a:pPr marL="0" lvl="0" indent="0" algn="ctr" defTabSz="711200">
                <a:lnSpc>
                  <a:spcPct val="90000"/>
                </a:lnSpc>
                <a:spcBef>
                  <a:spcPct val="0"/>
                </a:spcBef>
                <a:spcAft>
                  <a:spcPct val="35000"/>
                </a:spcAft>
                <a:buNone/>
              </a:pPr>
              <a:r>
                <a:rPr lang="en-IE" kern="1200" dirty="0">
                  <a:latin typeface="Roboto Slab Light"/>
                </a:rPr>
                <a:t>Data Experts</a:t>
              </a:r>
            </a:p>
          </p:txBody>
        </p:sp>
        <p:sp>
          <p:nvSpPr>
            <p:cNvPr id="9" name="Freeform: Shape 8">
              <a:extLst>
                <a:ext uri="{FF2B5EF4-FFF2-40B4-BE49-F238E27FC236}">
                  <a16:creationId xmlns:a16="http://schemas.microsoft.com/office/drawing/2014/main" id="{9769460A-F855-4FF0-93E6-B4F587B008E9}"/>
                </a:ext>
              </a:extLst>
            </p:cNvPr>
            <p:cNvSpPr/>
            <p:nvPr/>
          </p:nvSpPr>
          <p:spPr>
            <a:xfrm>
              <a:off x="2541339" y="2491780"/>
              <a:ext cx="453111" cy="453111"/>
            </a:xfrm>
            <a:custGeom>
              <a:avLst/>
              <a:gdLst>
                <a:gd name="connsiteX0" fmla="*/ 60060 w 453111"/>
                <a:gd name="connsiteY0" fmla="*/ 173270 h 453111"/>
                <a:gd name="connsiteX1" fmla="*/ 173270 w 453111"/>
                <a:gd name="connsiteY1" fmla="*/ 173270 h 453111"/>
                <a:gd name="connsiteX2" fmla="*/ 173270 w 453111"/>
                <a:gd name="connsiteY2" fmla="*/ 60060 h 453111"/>
                <a:gd name="connsiteX3" fmla="*/ 279841 w 453111"/>
                <a:gd name="connsiteY3" fmla="*/ 60060 h 453111"/>
                <a:gd name="connsiteX4" fmla="*/ 279841 w 453111"/>
                <a:gd name="connsiteY4" fmla="*/ 173270 h 453111"/>
                <a:gd name="connsiteX5" fmla="*/ 393051 w 453111"/>
                <a:gd name="connsiteY5" fmla="*/ 173270 h 453111"/>
                <a:gd name="connsiteX6" fmla="*/ 393051 w 453111"/>
                <a:gd name="connsiteY6" fmla="*/ 279841 h 453111"/>
                <a:gd name="connsiteX7" fmla="*/ 279841 w 453111"/>
                <a:gd name="connsiteY7" fmla="*/ 279841 h 453111"/>
                <a:gd name="connsiteX8" fmla="*/ 279841 w 453111"/>
                <a:gd name="connsiteY8" fmla="*/ 393051 h 453111"/>
                <a:gd name="connsiteX9" fmla="*/ 173270 w 453111"/>
                <a:gd name="connsiteY9" fmla="*/ 393051 h 453111"/>
                <a:gd name="connsiteX10" fmla="*/ 173270 w 453111"/>
                <a:gd name="connsiteY10" fmla="*/ 279841 h 453111"/>
                <a:gd name="connsiteX11" fmla="*/ 60060 w 453111"/>
                <a:gd name="connsiteY11" fmla="*/ 279841 h 453111"/>
                <a:gd name="connsiteX12" fmla="*/ 60060 w 453111"/>
                <a:gd name="connsiteY12" fmla="*/ 173270 h 4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111" h="453111">
                  <a:moveTo>
                    <a:pt x="60060" y="173270"/>
                  </a:moveTo>
                  <a:lnTo>
                    <a:pt x="173270" y="173270"/>
                  </a:lnTo>
                  <a:lnTo>
                    <a:pt x="173270" y="60060"/>
                  </a:lnTo>
                  <a:lnTo>
                    <a:pt x="279841" y="60060"/>
                  </a:lnTo>
                  <a:lnTo>
                    <a:pt x="279841" y="173270"/>
                  </a:lnTo>
                  <a:lnTo>
                    <a:pt x="393051" y="173270"/>
                  </a:lnTo>
                  <a:lnTo>
                    <a:pt x="393051" y="279841"/>
                  </a:lnTo>
                  <a:lnTo>
                    <a:pt x="279841" y="279841"/>
                  </a:lnTo>
                  <a:lnTo>
                    <a:pt x="279841" y="393051"/>
                  </a:lnTo>
                  <a:lnTo>
                    <a:pt x="173270" y="393051"/>
                  </a:lnTo>
                  <a:lnTo>
                    <a:pt x="173270" y="279841"/>
                  </a:lnTo>
                  <a:lnTo>
                    <a:pt x="60060" y="279841"/>
                  </a:lnTo>
                  <a:lnTo>
                    <a:pt x="60060" y="173270"/>
                  </a:lnTo>
                  <a:close/>
                </a:path>
              </a:pathLst>
            </a:custGeom>
            <a:solidFill>
              <a:schemeClr val="accent4"/>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0060" tIns="173270" rIns="60060" bIns="173270" numCol="1" spcCol="1270" anchor="ctr" anchorCtr="0">
              <a:noAutofit/>
            </a:bodyPr>
            <a:lstStyle/>
            <a:p>
              <a:pPr marL="0" lvl="0" indent="0" algn="ctr" defTabSz="311150">
                <a:lnSpc>
                  <a:spcPct val="90000"/>
                </a:lnSpc>
                <a:spcBef>
                  <a:spcPct val="0"/>
                </a:spcBef>
                <a:spcAft>
                  <a:spcPct val="35000"/>
                </a:spcAft>
                <a:buNone/>
              </a:pPr>
              <a:endParaRPr lang="en-IE" sz="700" kern="1200"/>
            </a:p>
          </p:txBody>
        </p:sp>
        <p:sp>
          <p:nvSpPr>
            <p:cNvPr id="10" name="Freeform: Shape 9">
              <a:extLst>
                <a:ext uri="{FF2B5EF4-FFF2-40B4-BE49-F238E27FC236}">
                  <a16:creationId xmlns:a16="http://schemas.microsoft.com/office/drawing/2014/main" id="{1A354C5B-247B-45F3-86E4-F85C242CA5F5}"/>
                </a:ext>
              </a:extLst>
            </p:cNvPr>
            <p:cNvSpPr/>
            <p:nvPr/>
          </p:nvSpPr>
          <p:spPr>
            <a:xfrm>
              <a:off x="2155850" y="2994696"/>
              <a:ext cx="1172980" cy="1172433"/>
            </a:xfrm>
            <a:custGeom>
              <a:avLst/>
              <a:gdLst>
                <a:gd name="connsiteX0" fmla="*/ 0 w 1029703"/>
                <a:gd name="connsiteY0" fmla="*/ 507036 h 1014071"/>
                <a:gd name="connsiteX1" fmla="*/ 514852 w 1029703"/>
                <a:gd name="connsiteY1" fmla="*/ 0 h 1014071"/>
                <a:gd name="connsiteX2" fmla="*/ 1029704 w 1029703"/>
                <a:gd name="connsiteY2" fmla="*/ 507036 h 1014071"/>
                <a:gd name="connsiteX3" fmla="*/ 514852 w 1029703"/>
                <a:gd name="connsiteY3" fmla="*/ 1014072 h 1014071"/>
                <a:gd name="connsiteX4" fmla="*/ 0 w 1029703"/>
                <a:gd name="connsiteY4" fmla="*/ 507036 h 1014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03" h="1014071">
                  <a:moveTo>
                    <a:pt x="0" y="507036"/>
                  </a:moveTo>
                  <a:cubicBezTo>
                    <a:pt x="0" y="227008"/>
                    <a:pt x="230507" y="0"/>
                    <a:pt x="514852" y="0"/>
                  </a:cubicBezTo>
                  <a:cubicBezTo>
                    <a:pt x="799197" y="0"/>
                    <a:pt x="1029704" y="227008"/>
                    <a:pt x="1029704" y="507036"/>
                  </a:cubicBezTo>
                  <a:cubicBezTo>
                    <a:pt x="1029704" y="787064"/>
                    <a:pt x="799197" y="1014072"/>
                    <a:pt x="514852" y="1014072"/>
                  </a:cubicBezTo>
                  <a:cubicBezTo>
                    <a:pt x="230507" y="1014072"/>
                    <a:pt x="0" y="787064"/>
                    <a:pt x="0" y="507036"/>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1117" tIns="168827" rIns="171117" bIns="168827" numCol="1" spcCol="1270" anchor="ctr" anchorCtr="0">
              <a:noAutofit/>
            </a:bodyPr>
            <a:lstStyle/>
            <a:p>
              <a:pPr marL="0" lvl="0" indent="0" algn="ctr" defTabSz="711200">
                <a:lnSpc>
                  <a:spcPct val="90000"/>
                </a:lnSpc>
                <a:spcBef>
                  <a:spcPct val="0"/>
                </a:spcBef>
                <a:spcAft>
                  <a:spcPct val="35000"/>
                </a:spcAft>
                <a:buNone/>
              </a:pPr>
              <a:r>
                <a:rPr lang="en-IE" kern="1200" dirty="0">
                  <a:latin typeface="Roboto Slab Light"/>
                </a:rPr>
                <a:t>Policy Experts</a:t>
              </a:r>
            </a:p>
          </p:txBody>
        </p:sp>
        <p:sp>
          <p:nvSpPr>
            <p:cNvPr id="19" name="Freeform: Shape 18">
              <a:extLst>
                <a:ext uri="{FF2B5EF4-FFF2-40B4-BE49-F238E27FC236}">
                  <a16:creationId xmlns:a16="http://schemas.microsoft.com/office/drawing/2014/main" id="{EB99AEEB-8146-4B2B-A115-9BDCA34A98D9}"/>
                </a:ext>
              </a:extLst>
            </p:cNvPr>
            <p:cNvSpPr/>
            <p:nvPr/>
          </p:nvSpPr>
          <p:spPr>
            <a:xfrm>
              <a:off x="3720888" y="2109451"/>
              <a:ext cx="1172980" cy="1172433"/>
            </a:xfrm>
            <a:custGeom>
              <a:avLst/>
              <a:gdLst>
                <a:gd name="connsiteX0" fmla="*/ 0 w 1172980"/>
                <a:gd name="connsiteY0" fmla="*/ 195406 h 1172433"/>
                <a:gd name="connsiteX1" fmla="*/ 195406 w 1172980"/>
                <a:gd name="connsiteY1" fmla="*/ 0 h 1172433"/>
                <a:gd name="connsiteX2" fmla="*/ 977575 w 1172980"/>
                <a:gd name="connsiteY2" fmla="*/ 0 h 1172433"/>
                <a:gd name="connsiteX3" fmla="*/ 1172981 w 1172980"/>
                <a:gd name="connsiteY3" fmla="*/ 195406 h 1172433"/>
                <a:gd name="connsiteX4" fmla="*/ 1172980 w 1172980"/>
                <a:gd name="connsiteY4" fmla="*/ 977028 h 1172433"/>
                <a:gd name="connsiteX5" fmla="*/ 977574 w 1172980"/>
                <a:gd name="connsiteY5" fmla="*/ 1172434 h 1172433"/>
                <a:gd name="connsiteX6" fmla="*/ 195406 w 1172980"/>
                <a:gd name="connsiteY6" fmla="*/ 1172433 h 1172433"/>
                <a:gd name="connsiteX7" fmla="*/ 0 w 1172980"/>
                <a:gd name="connsiteY7" fmla="*/ 977027 h 1172433"/>
                <a:gd name="connsiteX8" fmla="*/ 0 w 1172980"/>
                <a:gd name="connsiteY8" fmla="*/ 195406 h 11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980" h="1172433">
                  <a:moveTo>
                    <a:pt x="0" y="195406"/>
                  </a:moveTo>
                  <a:cubicBezTo>
                    <a:pt x="0" y="87486"/>
                    <a:pt x="87486" y="0"/>
                    <a:pt x="195406" y="0"/>
                  </a:cubicBezTo>
                  <a:lnTo>
                    <a:pt x="977575" y="0"/>
                  </a:lnTo>
                  <a:cubicBezTo>
                    <a:pt x="1085495" y="0"/>
                    <a:pt x="1172981" y="87486"/>
                    <a:pt x="1172981" y="195406"/>
                  </a:cubicBezTo>
                  <a:cubicBezTo>
                    <a:pt x="1172981" y="455947"/>
                    <a:pt x="1172980" y="716487"/>
                    <a:pt x="1172980" y="977028"/>
                  </a:cubicBezTo>
                  <a:cubicBezTo>
                    <a:pt x="1172980" y="1084948"/>
                    <a:pt x="1085494" y="1172434"/>
                    <a:pt x="977574" y="1172434"/>
                  </a:cubicBezTo>
                  <a:lnTo>
                    <a:pt x="195406" y="1172433"/>
                  </a:lnTo>
                  <a:cubicBezTo>
                    <a:pt x="87486" y="1172433"/>
                    <a:pt x="0" y="1084947"/>
                    <a:pt x="0" y="977027"/>
                  </a:cubicBezTo>
                  <a:lnTo>
                    <a:pt x="0" y="195406"/>
                  </a:lnTo>
                  <a:close/>
                </a:path>
              </a:pathLst>
            </a:custGeom>
            <a:solidFill>
              <a:schemeClr val="accent5"/>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2632" tIns="82632" rIns="82632" bIns="82632" numCol="1" spcCol="1270" anchor="ctr" anchorCtr="0">
              <a:noAutofit/>
            </a:bodyPr>
            <a:lstStyle/>
            <a:p>
              <a:pPr marL="0" lvl="0" indent="0" algn="ctr" defTabSz="889000">
                <a:lnSpc>
                  <a:spcPct val="90000"/>
                </a:lnSpc>
                <a:spcBef>
                  <a:spcPct val="0"/>
                </a:spcBef>
                <a:spcAft>
                  <a:spcPct val="35000"/>
                </a:spcAft>
                <a:buNone/>
              </a:pPr>
              <a:r>
                <a:rPr lang="en-IE" sz="2000" kern="1200" dirty="0">
                  <a:latin typeface="Roboto Slab Light"/>
                </a:rPr>
                <a:t>Draft variable list</a:t>
              </a:r>
            </a:p>
          </p:txBody>
        </p:sp>
      </p:grpSp>
      <p:sp>
        <p:nvSpPr>
          <p:cNvPr id="22" name="Rectangle: Rounded Corners 21">
            <a:extLst>
              <a:ext uri="{FF2B5EF4-FFF2-40B4-BE49-F238E27FC236}">
                <a16:creationId xmlns:a16="http://schemas.microsoft.com/office/drawing/2014/main" id="{20219219-0418-464F-8D4C-95710CBF1D88}"/>
              </a:ext>
            </a:extLst>
          </p:cNvPr>
          <p:cNvSpPr/>
          <p:nvPr/>
        </p:nvSpPr>
        <p:spPr>
          <a:xfrm>
            <a:off x="2040489" y="1131590"/>
            <a:ext cx="2934144" cy="318261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332F2898-CFDB-44AE-8140-CCEF66CB48A1}"/>
              </a:ext>
            </a:extLst>
          </p:cNvPr>
          <p:cNvSpPr txBox="1"/>
          <p:nvPr/>
        </p:nvSpPr>
        <p:spPr>
          <a:xfrm>
            <a:off x="3560818" y="3690061"/>
            <a:ext cx="1413816" cy="391532"/>
          </a:xfrm>
          <a:prstGeom prst="rect">
            <a:avLst/>
          </a:prstGeom>
          <a:noFill/>
        </p:spPr>
        <p:txBody>
          <a:bodyPr wrap="square" rtlCol="0">
            <a:spAutoFit/>
          </a:bodyPr>
          <a:lstStyle/>
          <a:p>
            <a:r>
              <a:rPr lang="en-IE" sz="2400" i="1" dirty="0">
                <a:solidFill>
                  <a:schemeClr val="bg1"/>
                </a:solidFill>
              </a:rPr>
              <a:t>Stage 1</a:t>
            </a:r>
          </a:p>
        </p:txBody>
      </p:sp>
      <p:grpSp>
        <p:nvGrpSpPr>
          <p:cNvPr id="3" name="Group 2">
            <a:extLst>
              <a:ext uri="{FF2B5EF4-FFF2-40B4-BE49-F238E27FC236}">
                <a16:creationId xmlns:a16="http://schemas.microsoft.com/office/drawing/2014/main" id="{343390D8-1FA0-447F-8518-E6AA574EA7AF}"/>
              </a:ext>
            </a:extLst>
          </p:cNvPr>
          <p:cNvGrpSpPr/>
          <p:nvPr/>
        </p:nvGrpSpPr>
        <p:grpSpPr>
          <a:xfrm>
            <a:off x="5549713" y="1141206"/>
            <a:ext cx="2953360" cy="3173003"/>
            <a:chOff x="5294186" y="1059582"/>
            <a:chExt cx="3625479" cy="3616268"/>
          </a:xfrm>
        </p:grpSpPr>
        <p:grpSp>
          <p:nvGrpSpPr>
            <p:cNvPr id="11" name="Group 10">
              <a:extLst>
                <a:ext uri="{FF2B5EF4-FFF2-40B4-BE49-F238E27FC236}">
                  <a16:creationId xmlns:a16="http://schemas.microsoft.com/office/drawing/2014/main" id="{D61264CB-43BA-4626-AC0C-97BA34BD669A}"/>
                </a:ext>
              </a:extLst>
            </p:cNvPr>
            <p:cNvGrpSpPr/>
            <p:nvPr/>
          </p:nvGrpSpPr>
          <p:grpSpPr>
            <a:xfrm>
              <a:off x="5430050" y="1939935"/>
              <a:ext cx="1304086" cy="1314961"/>
              <a:chOff x="796561" y="-248138"/>
              <a:chExt cx="1304086" cy="1314961"/>
            </a:xfrm>
            <a:solidFill>
              <a:schemeClr val="accent6"/>
            </a:solidFill>
          </p:grpSpPr>
          <p:sp>
            <p:nvSpPr>
              <p:cNvPr id="12" name="Oval 11">
                <a:extLst>
                  <a:ext uri="{FF2B5EF4-FFF2-40B4-BE49-F238E27FC236}">
                    <a16:creationId xmlns:a16="http://schemas.microsoft.com/office/drawing/2014/main" id="{E0E8B85A-F0A8-4528-8AAF-D3DFC356136F}"/>
                  </a:ext>
                </a:extLst>
              </p:cNvPr>
              <p:cNvSpPr/>
              <p:nvPr/>
            </p:nvSpPr>
            <p:spPr>
              <a:xfrm>
                <a:off x="796561" y="-248138"/>
                <a:ext cx="1304086" cy="131496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Oval 4">
                <a:extLst>
                  <a:ext uri="{FF2B5EF4-FFF2-40B4-BE49-F238E27FC236}">
                    <a16:creationId xmlns:a16="http://schemas.microsoft.com/office/drawing/2014/main" id="{DD9A02F0-6F6D-4478-AA25-75F9AAF6C372}"/>
                  </a:ext>
                </a:extLst>
              </p:cNvPr>
              <p:cNvSpPr txBox="1"/>
              <p:nvPr/>
            </p:nvSpPr>
            <p:spPr>
              <a:xfrm>
                <a:off x="960521" y="-74846"/>
                <a:ext cx="994979" cy="97035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IE" dirty="0">
                    <a:latin typeface="Roboto Slab Light"/>
                  </a:rPr>
                  <a:t>Liaison Group</a:t>
                </a:r>
                <a:endParaRPr lang="en-IE" kern="1200" dirty="0">
                  <a:latin typeface="Roboto Slab Light"/>
                </a:endParaRPr>
              </a:p>
            </p:txBody>
          </p:sp>
        </p:grpSp>
        <p:grpSp>
          <p:nvGrpSpPr>
            <p:cNvPr id="14" name="Group 13">
              <a:extLst>
                <a:ext uri="{FF2B5EF4-FFF2-40B4-BE49-F238E27FC236}">
                  <a16:creationId xmlns:a16="http://schemas.microsoft.com/office/drawing/2014/main" id="{846F0719-6425-4377-8253-4C44D2E22DC3}"/>
                </a:ext>
              </a:extLst>
            </p:cNvPr>
            <p:cNvGrpSpPr/>
            <p:nvPr/>
          </p:nvGrpSpPr>
          <p:grpSpPr>
            <a:xfrm>
              <a:off x="7211764" y="2076166"/>
              <a:ext cx="1437131" cy="1314961"/>
              <a:chOff x="2520864" y="872569"/>
              <a:chExt cx="1437131" cy="1314961"/>
            </a:xfrm>
            <a:solidFill>
              <a:schemeClr val="accent2"/>
            </a:solidFill>
          </p:grpSpPr>
          <p:sp>
            <p:nvSpPr>
              <p:cNvPr id="15" name="Flowchart: Alternate Process 14">
                <a:extLst>
                  <a:ext uri="{FF2B5EF4-FFF2-40B4-BE49-F238E27FC236}">
                    <a16:creationId xmlns:a16="http://schemas.microsoft.com/office/drawing/2014/main" id="{A3C2263B-7D56-4A27-A8FA-544D08F19FCC}"/>
                  </a:ext>
                </a:extLst>
              </p:cNvPr>
              <p:cNvSpPr/>
              <p:nvPr/>
            </p:nvSpPr>
            <p:spPr>
              <a:xfrm>
                <a:off x="2520864" y="872569"/>
                <a:ext cx="1437131" cy="1314961"/>
              </a:xfrm>
              <a:prstGeom prst="flowChartAlternateProcess">
                <a:avLst/>
              </a:prstGeom>
              <a:solidFill>
                <a:schemeClr val="accent3"/>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Oval 4">
                <a:extLst>
                  <a:ext uri="{FF2B5EF4-FFF2-40B4-BE49-F238E27FC236}">
                    <a16:creationId xmlns:a16="http://schemas.microsoft.com/office/drawing/2014/main" id="{1F8C12A3-437B-41DA-AF1B-2A402003568F}"/>
                  </a:ext>
                </a:extLst>
              </p:cNvPr>
              <p:cNvSpPr txBox="1"/>
              <p:nvPr/>
            </p:nvSpPr>
            <p:spPr>
              <a:xfrm>
                <a:off x="2572581" y="909630"/>
                <a:ext cx="1337900" cy="125849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IE" sz="2000" kern="1200" dirty="0">
                    <a:latin typeface="Roboto Slab Light"/>
                  </a:rPr>
                  <a:t>Variable list for testing</a:t>
                </a:r>
              </a:p>
            </p:txBody>
          </p:sp>
        </p:grpSp>
        <p:sp>
          <p:nvSpPr>
            <p:cNvPr id="18" name="Arrow: Right 17">
              <a:extLst>
                <a:ext uri="{FF2B5EF4-FFF2-40B4-BE49-F238E27FC236}">
                  <a16:creationId xmlns:a16="http://schemas.microsoft.com/office/drawing/2014/main" id="{A706F673-7AD9-4407-A0A7-391121B1AD1B}"/>
                </a:ext>
              </a:extLst>
            </p:cNvPr>
            <p:cNvSpPr/>
            <p:nvPr/>
          </p:nvSpPr>
          <p:spPr>
            <a:xfrm>
              <a:off x="6781648" y="2424844"/>
              <a:ext cx="396211" cy="518434"/>
            </a:xfrm>
            <a:prstGeom prst="rightArrow">
              <a:avLst>
                <a:gd name="adj1" fmla="val 60000"/>
                <a:gd name="adj2" fmla="val 50000"/>
              </a:avLst>
            </a:prstGeom>
            <a:solidFill>
              <a:schemeClr val="accent4"/>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Rectangle: Rounded Corners 22">
              <a:extLst>
                <a:ext uri="{FF2B5EF4-FFF2-40B4-BE49-F238E27FC236}">
                  <a16:creationId xmlns:a16="http://schemas.microsoft.com/office/drawing/2014/main" id="{B774A753-FD06-4399-ABC8-3EC4BAEF622F}"/>
                </a:ext>
              </a:extLst>
            </p:cNvPr>
            <p:cNvSpPr/>
            <p:nvPr/>
          </p:nvSpPr>
          <p:spPr>
            <a:xfrm>
              <a:off x="5294186" y="1059582"/>
              <a:ext cx="3579194" cy="361626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Box 24">
              <a:extLst>
                <a:ext uri="{FF2B5EF4-FFF2-40B4-BE49-F238E27FC236}">
                  <a16:creationId xmlns:a16="http://schemas.microsoft.com/office/drawing/2014/main" id="{B58C9ADC-6AB7-4942-A359-7EE153FB72F1}"/>
                </a:ext>
              </a:extLst>
            </p:cNvPr>
            <p:cNvSpPr txBox="1"/>
            <p:nvPr/>
          </p:nvSpPr>
          <p:spPr>
            <a:xfrm>
              <a:off x="7263481" y="3968285"/>
              <a:ext cx="1656184" cy="461665"/>
            </a:xfrm>
            <a:prstGeom prst="rect">
              <a:avLst/>
            </a:prstGeom>
            <a:noFill/>
          </p:spPr>
          <p:txBody>
            <a:bodyPr wrap="square" rtlCol="0">
              <a:spAutoFit/>
            </a:bodyPr>
            <a:lstStyle/>
            <a:p>
              <a:r>
                <a:rPr lang="en-IE" sz="2400" i="1" dirty="0">
                  <a:solidFill>
                    <a:schemeClr val="bg1"/>
                  </a:solidFill>
                </a:rPr>
                <a:t>Stage 2</a:t>
              </a:r>
            </a:p>
          </p:txBody>
        </p:sp>
      </p:grpSp>
      <p:grpSp>
        <p:nvGrpSpPr>
          <p:cNvPr id="27" name="Group 26">
            <a:extLst>
              <a:ext uri="{FF2B5EF4-FFF2-40B4-BE49-F238E27FC236}">
                <a16:creationId xmlns:a16="http://schemas.microsoft.com/office/drawing/2014/main" id="{693C0CC7-6825-4265-B74B-DD6CC9C3389F}"/>
              </a:ext>
            </a:extLst>
          </p:cNvPr>
          <p:cNvGrpSpPr/>
          <p:nvPr/>
        </p:nvGrpSpPr>
        <p:grpSpPr>
          <a:xfrm>
            <a:off x="281371" y="2109451"/>
            <a:ext cx="1231429" cy="1172433"/>
            <a:chOff x="2134589" y="728481"/>
            <a:chExt cx="978704" cy="1172433"/>
          </a:xfrm>
        </p:grpSpPr>
        <p:sp>
          <p:nvSpPr>
            <p:cNvPr id="28" name="Flowchart: Alternate Process 27">
              <a:extLst>
                <a:ext uri="{FF2B5EF4-FFF2-40B4-BE49-F238E27FC236}">
                  <a16:creationId xmlns:a16="http://schemas.microsoft.com/office/drawing/2014/main" id="{4CE9331D-6F77-4F0B-BB04-E06CA51377D5}"/>
                </a:ext>
              </a:extLst>
            </p:cNvPr>
            <p:cNvSpPr/>
            <p:nvPr/>
          </p:nvSpPr>
          <p:spPr>
            <a:xfrm>
              <a:off x="2134590" y="728481"/>
              <a:ext cx="978703" cy="1172433"/>
            </a:xfrm>
            <a:prstGeom prst="flowChartAlternateProcess">
              <a:avLst/>
            </a:prstGeom>
            <a:solidFill>
              <a:schemeClr val="accent5"/>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9" name="Flowchart: Alternate Process 4">
              <a:extLst>
                <a:ext uri="{FF2B5EF4-FFF2-40B4-BE49-F238E27FC236}">
                  <a16:creationId xmlns:a16="http://schemas.microsoft.com/office/drawing/2014/main" id="{96039065-3F3E-41B1-A483-EC10589BB8CB}"/>
                </a:ext>
              </a:extLst>
            </p:cNvPr>
            <p:cNvSpPr txBox="1"/>
            <p:nvPr/>
          </p:nvSpPr>
          <p:spPr>
            <a:xfrm>
              <a:off x="2134589" y="785713"/>
              <a:ext cx="978704" cy="1057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IE" sz="2000" kern="1200" dirty="0">
                  <a:latin typeface="Roboto Slab Light"/>
                </a:rPr>
                <a:t>Data Point list</a:t>
              </a:r>
            </a:p>
          </p:txBody>
        </p:sp>
      </p:grpSp>
      <p:sp>
        <p:nvSpPr>
          <p:cNvPr id="33" name="Arrow: Right 32">
            <a:extLst>
              <a:ext uri="{FF2B5EF4-FFF2-40B4-BE49-F238E27FC236}">
                <a16:creationId xmlns:a16="http://schemas.microsoft.com/office/drawing/2014/main" id="{4673B350-4ABF-4BCA-A417-D0716E77B6C3}"/>
              </a:ext>
            </a:extLst>
          </p:cNvPr>
          <p:cNvSpPr/>
          <p:nvPr/>
        </p:nvSpPr>
        <p:spPr>
          <a:xfrm>
            <a:off x="5104721" y="2414776"/>
            <a:ext cx="338229" cy="439677"/>
          </a:xfrm>
          <a:prstGeom prst="rightArrow">
            <a:avLst>
              <a:gd name="adj1" fmla="val 60000"/>
              <a:gd name="adj2" fmla="val 50000"/>
            </a:avLst>
          </a:prstGeom>
          <a:solidFill>
            <a:schemeClr val="accent4"/>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4" name="Arrow: Right 33">
            <a:extLst>
              <a:ext uri="{FF2B5EF4-FFF2-40B4-BE49-F238E27FC236}">
                <a16:creationId xmlns:a16="http://schemas.microsoft.com/office/drawing/2014/main" id="{D4DD8E6F-7B11-4292-8199-91D6AB89A0AC}"/>
              </a:ext>
            </a:extLst>
          </p:cNvPr>
          <p:cNvSpPr/>
          <p:nvPr/>
        </p:nvSpPr>
        <p:spPr>
          <a:xfrm>
            <a:off x="3258295" y="2418041"/>
            <a:ext cx="338229" cy="439677"/>
          </a:xfrm>
          <a:prstGeom prst="rightArrow">
            <a:avLst>
              <a:gd name="adj1" fmla="val 60000"/>
              <a:gd name="adj2" fmla="val 50000"/>
            </a:avLst>
          </a:prstGeom>
          <a:solidFill>
            <a:schemeClr val="accent4"/>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IE" dirty="0"/>
          </a:p>
        </p:txBody>
      </p:sp>
      <p:sp>
        <p:nvSpPr>
          <p:cNvPr id="35" name="Arrow: Right 34">
            <a:extLst>
              <a:ext uri="{FF2B5EF4-FFF2-40B4-BE49-F238E27FC236}">
                <a16:creationId xmlns:a16="http://schemas.microsoft.com/office/drawing/2014/main" id="{076A47C6-6945-42B5-A59A-F08BCB12133B}"/>
              </a:ext>
            </a:extLst>
          </p:cNvPr>
          <p:cNvSpPr/>
          <p:nvPr/>
        </p:nvSpPr>
        <p:spPr>
          <a:xfrm>
            <a:off x="1644576" y="2414775"/>
            <a:ext cx="338229" cy="439677"/>
          </a:xfrm>
          <a:prstGeom prst="rightArrow">
            <a:avLst>
              <a:gd name="adj1" fmla="val 60000"/>
              <a:gd name="adj2" fmla="val 50000"/>
            </a:avLst>
          </a:prstGeom>
          <a:solidFill>
            <a:schemeClr val="accent4"/>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123780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A481B2-A51A-403A-B1D6-47C6C554DAF1}"/>
              </a:ext>
            </a:extLst>
          </p:cNvPr>
          <p:cNvSpPr>
            <a:spLocks noGrp="1"/>
          </p:cNvSpPr>
          <p:nvPr>
            <p:ph type="sldNum" sz="quarter" idx="4294967295"/>
          </p:nvPr>
        </p:nvSpPr>
        <p:spPr>
          <a:xfrm>
            <a:off x="8135541" y="4767263"/>
            <a:ext cx="1008459" cy="275035"/>
          </a:xfrm>
          <a:prstGeom prst="rect">
            <a:avLst/>
          </a:prstGeom>
        </p:spPr>
        <p:txBody>
          <a:bodyPr/>
          <a:lstStyle/>
          <a:p>
            <a:fld id="{F074DFA7-C613-284F-BE8A-46920CEE1047}" type="slidenum">
              <a:rPr lang="en-US" sz="1650">
                <a:latin typeface="Roboto Slab Light"/>
              </a:rPr>
              <a:pPr/>
              <a:t>16</a:t>
            </a:fld>
            <a:endParaRPr lang="en-US" sz="1650" dirty="0">
              <a:latin typeface="Roboto Slab Light"/>
            </a:endParaRPr>
          </a:p>
        </p:txBody>
      </p:sp>
      <p:sp>
        <p:nvSpPr>
          <p:cNvPr id="6" name="Rectangle 5">
            <a:extLst>
              <a:ext uri="{FF2B5EF4-FFF2-40B4-BE49-F238E27FC236}">
                <a16:creationId xmlns:a16="http://schemas.microsoft.com/office/drawing/2014/main" id="{F93D6077-5580-4D3F-B1E1-B110787D6F6A}"/>
              </a:ext>
            </a:extLst>
          </p:cNvPr>
          <p:cNvSpPr/>
          <p:nvPr/>
        </p:nvSpPr>
        <p:spPr>
          <a:xfrm>
            <a:off x="1691677" y="790414"/>
            <a:ext cx="9144000" cy="4335887"/>
          </a:xfrm>
          <a:prstGeom prst="rect">
            <a:avLst/>
          </a:prstGeom>
          <a:ln>
            <a:noFill/>
          </a:ln>
        </p:spPr>
      </p:sp>
      <p:sp>
        <p:nvSpPr>
          <p:cNvPr id="33" name="Title 1">
            <a:extLst>
              <a:ext uri="{FF2B5EF4-FFF2-40B4-BE49-F238E27FC236}">
                <a16:creationId xmlns:a16="http://schemas.microsoft.com/office/drawing/2014/main" id="{94702EE0-5412-4AAB-8363-09C40CEF5BD6}"/>
              </a:ext>
            </a:extLst>
          </p:cNvPr>
          <p:cNvSpPr txBox="1">
            <a:spLocks/>
          </p:cNvSpPr>
          <p:nvPr/>
        </p:nvSpPr>
        <p:spPr>
          <a:xfrm>
            <a:off x="165326" y="182733"/>
            <a:ext cx="8219256" cy="857250"/>
          </a:xfrm>
          <a:prstGeom prst="rect">
            <a:avLst/>
          </a:prstGeom>
        </p:spPr>
        <p:txBody>
          <a:bodyPr/>
          <a:lstStyle>
            <a:lvl1pPr algn="l" defTabSz="1219170" rtl="0" eaLnBrk="1" latinLnBrk="0" hangingPunct="1">
              <a:spcBef>
                <a:spcPct val="0"/>
              </a:spcBef>
              <a:buNone/>
              <a:defRPr sz="4267" b="1" i="0" kern="1200">
                <a:solidFill>
                  <a:schemeClr val="accent1"/>
                </a:solidFill>
                <a:latin typeface="Cambria" panose="02040503050406030204" pitchFamily="18" charset="0"/>
                <a:ea typeface="+mj-ea"/>
                <a:cs typeface="Cambria" panose="02040503050406030204" pitchFamily="18" charset="0"/>
              </a:defRPr>
            </a:lvl1pPr>
          </a:lstStyle>
          <a:p>
            <a:r>
              <a:rPr lang="en-IE" sz="3000" dirty="0">
                <a:latin typeface="Roboto Slab Light"/>
              </a:rPr>
              <a:t>       SVS elements		   Ways tested</a:t>
            </a:r>
          </a:p>
        </p:txBody>
      </p:sp>
      <p:grpSp>
        <p:nvGrpSpPr>
          <p:cNvPr id="3" name="Group 2">
            <a:extLst>
              <a:ext uri="{FF2B5EF4-FFF2-40B4-BE49-F238E27FC236}">
                <a16:creationId xmlns:a16="http://schemas.microsoft.com/office/drawing/2014/main" id="{C8D30E18-C32D-4B1D-8A14-B9AFD65FF943}"/>
              </a:ext>
            </a:extLst>
          </p:cNvPr>
          <p:cNvGrpSpPr/>
          <p:nvPr/>
        </p:nvGrpSpPr>
        <p:grpSpPr>
          <a:xfrm>
            <a:off x="256500" y="848512"/>
            <a:ext cx="8439241" cy="4193786"/>
            <a:chOff x="342000" y="1131348"/>
            <a:chExt cx="11252321" cy="5861487"/>
          </a:xfrm>
        </p:grpSpPr>
        <p:sp>
          <p:nvSpPr>
            <p:cNvPr id="7" name="Rectangle 6">
              <a:extLst>
                <a:ext uri="{FF2B5EF4-FFF2-40B4-BE49-F238E27FC236}">
                  <a16:creationId xmlns:a16="http://schemas.microsoft.com/office/drawing/2014/main" id="{E85E6254-A6F0-4AB3-98EC-48164D5BA75D}"/>
                </a:ext>
              </a:extLst>
            </p:cNvPr>
            <p:cNvSpPr/>
            <p:nvPr/>
          </p:nvSpPr>
          <p:spPr>
            <a:xfrm>
              <a:off x="374245" y="1197480"/>
              <a:ext cx="4652618" cy="1042224"/>
            </a:xfrm>
            <a:prstGeom prst="rect">
              <a:avLst/>
            </a:pr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 tIns="11430" rIns="54000" bIns="11430" numCol="1" spcCol="1270" anchor="ctr" anchorCtr="0">
              <a:noAutofit/>
            </a:bodyPr>
            <a:lstStyle/>
            <a:p>
              <a:pPr algn="ctr" defTabSz="800100">
                <a:lnSpc>
                  <a:spcPct val="90000"/>
                </a:lnSpc>
                <a:spcBef>
                  <a:spcPct val="0"/>
                </a:spcBef>
                <a:spcAft>
                  <a:spcPct val="35000"/>
                </a:spcAft>
              </a:pPr>
              <a:r>
                <a:rPr lang="en-IE" sz="2100" b="1" dirty="0">
                  <a:latin typeface="Roboto Slab Light"/>
                </a:rPr>
                <a:t>Variables</a:t>
              </a:r>
            </a:p>
          </p:txBody>
        </p:sp>
        <p:sp>
          <p:nvSpPr>
            <p:cNvPr id="17" name="Rectangle 16">
              <a:extLst>
                <a:ext uri="{FF2B5EF4-FFF2-40B4-BE49-F238E27FC236}">
                  <a16:creationId xmlns:a16="http://schemas.microsoft.com/office/drawing/2014/main" id="{83A265F6-37A1-4F57-A5CF-657B40C1ADEF}"/>
                </a:ext>
              </a:extLst>
            </p:cNvPr>
            <p:cNvSpPr/>
            <p:nvPr/>
          </p:nvSpPr>
          <p:spPr>
            <a:xfrm>
              <a:off x="349208" y="2385616"/>
              <a:ext cx="4652618" cy="1042224"/>
            </a:xfrm>
            <a:prstGeom prst="rect">
              <a:avLst/>
            </a:pr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 tIns="11430" rIns="54000" bIns="11430" numCol="1" spcCol="1270" anchor="ctr" anchorCtr="0">
              <a:noAutofit/>
            </a:bodyPr>
            <a:lstStyle/>
            <a:p>
              <a:pPr algn="ctr" defTabSz="800100">
                <a:lnSpc>
                  <a:spcPct val="90000"/>
                </a:lnSpc>
                <a:spcBef>
                  <a:spcPct val="0"/>
                </a:spcBef>
                <a:spcAft>
                  <a:spcPct val="35000"/>
                </a:spcAft>
              </a:pPr>
              <a:r>
                <a:rPr lang="en-IE" sz="2100" b="1" dirty="0">
                  <a:latin typeface="Roboto Slab Light"/>
                </a:rPr>
                <a:t>Questions</a:t>
              </a:r>
            </a:p>
          </p:txBody>
        </p:sp>
        <p:sp>
          <p:nvSpPr>
            <p:cNvPr id="20" name="Rectangle 19">
              <a:extLst>
                <a:ext uri="{FF2B5EF4-FFF2-40B4-BE49-F238E27FC236}">
                  <a16:creationId xmlns:a16="http://schemas.microsoft.com/office/drawing/2014/main" id="{8865441E-A07B-4C44-9471-31F9EBACC996}"/>
                </a:ext>
              </a:extLst>
            </p:cNvPr>
            <p:cNvSpPr/>
            <p:nvPr/>
          </p:nvSpPr>
          <p:spPr>
            <a:xfrm>
              <a:off x="349208" y="3573754"/>
              <a:ext cx="4652618" cy="1042224"/>
            </a:xfrm>
            <a:prstGeom prst="rect">
              <a:avLst/>
            </a:pr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 tIns="11430" rIns="54000" bIns="11430" numCol="1" spcCol="1270" anchor="ctr" anchorCtr="0">
              <a:noAutofit/>
            </a:bodyPr>
            <a:lstStyle/>
            <a:p>
              <a:pPr algn="ctr" defTabSz="800100">
                <a:lnSpc>
                  <a:spcPct val="90000"/>
                </a:lnSpc>
                <a:spcBef>
                  <a:spcPct val="0"/>
                </a:spcBef>
                <a:spcAft>
                  <a:spcPct val="35000"/>
                </a:spcAft>
              </a:pPr>
              <a:r>
                <a:rPr lang="en-IE" sz="2100" b="1" dirty="0">
                  <a:latin typeface="Roboto Slab Light"/>
                </a:rPr>
                <a:t>Questionnaire modules/full</a:t>
              </a:r>
            </a:p>
          </p:txBody>
        </p:sp>
        <p:sp>
          <p:nvSpPr>
            <p:cNvPr id="23" name="Rectangle 22">
              <a:extLst>
                <a:ext uri="{FF2B5EF4-FFF2-40B4-BE49-F238E27FC236}">
                  <a16:creationId xmlns:a16="http://schemas.microsoft.com/office/drawing/2014/main" id="{ABFBF47C-0574-492B-9FD0-A6D7956EADEE}"/>
                </a:ext>
              </a:extLst>
            </p:cNvPr>
            <p:cNvSpPr/>
            <p:nvPr/>
          </p:nvSpPr>
          <p:spPr>
            <a:xfrm>
              <a:off x="349208" y="4761891"/>
              <a:ext cx="4652618" cy="1042224"/>
            </a:xfrm>
            <a:prstGeom prst="rect">
              <a:avLst/>
            </a:pr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 tIns="11430" rIns="54000" bIns="11430" numCol="1" spcCol="1270" anchor="ctr" anchorCtr="0">
              <a:noAutofit/>
            </a:bodyPr>
            <a:lstStyle/>
            <a:p>
              <a:pPr algn="ctr" defTabSz="800100">
                <a:lnSpc>
                  <a:spcPct val="90000"/>
                </a:lnSpc>
                <a:spcBef>
                  <a:spcPct val="0"/>
                </a:spcBef>
                <a:spcAft>
                  <a:spcPct val="35000"/>
                </a:spcAft>
              </a:pPr>
              <a:r>
                <a:rPr lang="en-IE" sz="2100" b="1" dirty="0">
                  <a:latin typeface="Roboto Slab Light"/>
                </a:rPr>
                <a:t>Questionnaire in full</a:t>
              </a:r>
            </a:p>
          </p:txBody>
        </p:sp>
        <p:sp>
          <p:nvSpPr>
            <p:cNvPr id="13" name="Freeform: Shape 12">
              <a:extLst>
                <a:ext uri="{FF2B5EF4-FFF2-40B4-BE49-F238E27FC236}">
                  <a16:creationId xmlns:a16="http://schemas.microsoft.com/office/drawing/2014/main" id="{1425ACEA-E447-42B1-8214-1971A0797D59}"/>
                </a:ext>
              </a:extLst>
            </p:cNvPr>
            <p:cNvSpPr/>
            <p:nvPr/>
          </p:nvSpPr>
          <p:spPr>
            <a:xfrm>
              <a:off x="5523377" y="1286069"/>
              <a:ext cx="2907887" cy="865047"/>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0" rIns="54000" bIns="0" numCol="1" spcCol="1270" anchor="ctr" anchorCtr="0">
              <a:noAutofit/>
            </a:bodyPr>
            <a:lstStyle/>
            <a:p>
              <a:pPr algn="ctr" defTabSz="666750">
                <a:lnSpc>
                  <a:spcPct val="90000"/>
                </a:lnSpc>
                <a:spcBef>
                  <a:spcPct val="0"/>
                </a:spcBef>
                <a:spcAft>
                  <a:spcPct val="35000"/>
                </a:spcAft>
              </a:pPr>
              <a:r>
                <a:rPr lang="en-IE" sz="1650" dirty="0">
                  <a:latin typeface="Roboto Slab Light"/>
                </a:rPr>
                <a:t>Expert Groups (Data and Policy Expert Groups)</a:t>
              </a:r>
            </a:p>
          </p:txBody>
        </p:sp>
        <p:sp>
          <p:nvSpPr>
            <p:cNvPr id="16" name="Freeform: Shape 15">
              <a:extLst>
                <a:ext uri="{FF2B5EF4-FFF2-40B4-BE49-F238E27FC236}">
                  <a16:creationId xmlns:a16="http://schemas.microsoft.com/office/drawing/2014/main" id="{BD640ECA-F63E-4EAE-B463-CBF9308FAD7E}"/>
                </a:ext>
              </a:extLst>
            </p:cNvPr>
            <p:cNvSpPr/>
            <p:nvPr/>
          </p:nvSpPr>
          <p:spPr>
            <a:xfrm>
              <a:off x="8596364" y="1286069"/>
              <a:ext cx="2907887" cy="865047"/>
            </a:xfrm>
            <a:prstGeom prst="rect">
              <a:avLst/>
            </a:prstGeom>
            <a:solidFill>
              <a:srgbClr val="FDE0CC">
                <a:alpha val="89804"/>
              </a:srgbClr>
            </a:solidFill>
            <a:ln>
              <a:solidFill>
                <a:srgbClr val="FDE0CC">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0" rIns="54000" bIns="0" numCol="1" spcCol="1270" anchor="ctr" anchorCtr="0">
              <a:noAutofit/>
            </a:bodyPr>
            <a:lstStyle/>
            <a:p>
              <a:pPr algn="ctr" defTabSz="666750">
                <a:lnSpc>
                  <a:spcPct val="90000"/>
                </a:lnSpc>
                <a:spcBef>
                  <a:spcPct val="0"/>
                </a:spcBef>
                <a:spcAft>
                  <a:spcPct val="35000"/>
                </a:spcAft>
              </a:pPr>
              <a:r>
                <a:rPr lang="en-IE" sz="1650" dirty="0">
                  <a:latin typeface="Roboto Slab Light"/>
                </a:rPr>
                <a:t>Governance group (Liaison Group)</a:t>
              </a:r>
            </a:p>
          </p:txBody>
        </p:sp>
        <p:sp>
          <p:nvSpPr>
            <p:cNvPr id="18" name="Freeform: Shape 17">
              <a:extLst>
                <a:ext uri="{FF2B5EF4-FFF2-40B4-BE49-F238E27FC236}">
                  <a16:creationId xmlns:a16="http://schemas.microsoft.com/office/drawing/2014/main" id="{B5A2FF50-0887-4C22-9E38-CFAD5D495DEF}"/>
                </a:ext>
              </a:extLst>
            </p:cNvPr>
            <p:cNvSpPr/>
            <p:nvPr/>
          </p:nvSpPr>
          <p:spPr>
            <a:xfrm>
              <a:off x="5523691" y="2474206"/>
              <a:ext cx="2907887" cy="865047"/>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0" rIns="54000" bIns="0" numCol="1" spcCol="1270" anchor="ctr" anchorCtr="0">
              <a:noAutofit/>
            </a:bodyPr>
            <a:lstStyle/>
            <a:p>
              <a:pPr algn="ctr" defTabSz="666750">
                <a:lnSpc>
                  <a:spcPct val="90000"/>
                </a:lnSpc>
                <a:spcBef>
                  <a:spcPct val="0"/>
                </a:spcBef>
                <a:spcAft>
                  <a:spcPct val="35000"/>
                </a:spcAft>
              </a:pPr>
              <a:r>
                <a:rPr lang="en-IE" sz="1650" dirty="0">
                  <a:latin typeface="Roboto Slab Light"/>
                </a:rPr>
                <a:t>Focus Groups</a:t>
              </a:r>
            </a:p>
          </p:txBody>
        </p:sp>
        <p:sp>
          <p:nvSpPr>
            <p:cNvPr id="19" name="Freeform: Shape 18">
              <a:extLst>
                <a:ext uri="{FF2B5EF4-FFF2-40B4-BE49-F238E27FC236}">
                  <a16:creationId xmlns:a16="http://schemas.microsoft.com/office/drawing/2014/main" id="{9C8289F8-365F-46A5-B57D-E0DBF1F4BFCC}"/>
                </a:ext>
              </a:extLst>
            </p:cNvPr>
            <p:cNvSpPr/>
            <p:nvPr/>
          </p:nvSpPr>
          <p:spPr>
            <a:xfrm>
              <a:off x="8602139" y="2474206"/>
              <a:ext cx="2907887" cy="865047"/>
            </a:xfrm>
            <a:prstGeom prst="rect">
              <a:avLst/>
            </a:pr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0" rIns="54000" bIns="0" numCol="1" spcCol="1270" anchor="ctr" anchorCtr="0">
              <a:noAutofit/>
            </a:bodyPr>
            <a:lstStyle/>
            <a:p>
              <a:pPr algn="ctr" defTabSz="666750">
                <a:lnSpc>
                  <a:spcPct val="90000"/>
                </a:lnSpc>
                <a:spcBef>
                  <a:spcPct val="0"/>
                </a:spcBef>
                <a:spcAft>
                  <a:spcPct val="35000"/>
                </a:spcAft>
              </a:pPr>
              <a:r>
                <a:rPr lang="en-IE" sz="1650" dirty="0">
                  <a:latin typeface="Roboto Slab Light"/>
                </a:rPr>
                <a:t>Cognitive Interviewing</a:t>
              </a:r>
            </a:p>
          </p:txBody>
        </p:sp>
        <p:sp>
          <p:nvSpPr>
            <p:cNvPr id="21" name="Freeform: Shape 20">
              <a:extLst>
                <a:ext uri="{FF2B5EF4-FFF2-40B4-BE49-F238E27FC236}">
                  <a16:creationId xmlns:a16="http://schemas.microsoft.com/office/drawing/2014/main" id="{12E6BF64-5BBE-44A2-BAA4-F2E3D0F1D926}"/>
                </a:ext>
              </a:extLst>
            </p:cNvPr>
            <p:cNvSpPr/>
            <p:nvPr/>
          </p:nvSpPr>
          <p:spPr>
            <a:xfrm>
              <a:off x="5523691" y="3662342"/>
              <a:ext cx="2907887" cy="865047"/>
            </a:xfrm>
            <a:prstGeom prst="rect">
              <a:avLst/>
            </a:prstGeom>
            <a:ln>
              <a:noFill/>
            </a:ln>
          </p:spPr>
          <p:style>
            <a:lnRef idx="2">
              <a:scrgbClr r="0" g="0" b="0"/>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0" rIns="54000" bIns="0" numCol="1" spcCol="1270" anchor="ctr" anchorCtr="0">
              <a:noAutofit/>
            </a:bodyPr>
            <a:lstStyle/>
            <a:p>
              <a:pPr algn="ctr" defTabSz="666750">
                <a:lnSpc>
                  <a:spcPct val="90000"/>
                </a:lnSpc>
                <a:spcBef>
                  <a:spcPct val="0"/>
                </a:spcBef>
                <a:spcAft>
                  <a:spcPct val="35000"/>
                </a:spcAft>
              </a:pPr>
              <a:r>
                <a:rPr lang="en-IE" sz="1650" dirty="0">
                  <a:latin typeface="Roboto Slab Light"/>
                </a:rPr>
                <a:t>Clinical Psychologists, Expert in trauma</a:t>
              </a:r>
            </a:p>
          </p:txBody>
        </p:sp>
        <p:sp>
          <p:nvSpPr>
            <p:cNvPr id="22" name="Freeform: Shape 21">
              <a:extLst>
                <a:ext uri="{FF2B5EF4-FFF2-40B4-BE49-F238E27FC236}">
                  <a16:creationId xmlns:a16="http://schemas.microsoft.com/office/drawing/2014/main" id="{D4DBA0AA-16D4-49B6-9356-D0F62D07661C}"/>
                </a:ext>
              </a:extLst>
            </p:cNvPr>
            <p:cNvSpPr/>
            <p:nvPr/>
          </p:nvSpPr>
          <p:spPr>
            <a:xfrm>
              <a:off x="8602141" y="3662342"/>
              <a:ext cx="2907887" cy="865047"/>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0" rIns="54000" bIns="0" numCol="1" spcCol="1270" anchor="ctr" anchorCtr="0">
              <a:noAutofit/>
            </a:bodyPr>
            <a:lstStyle/>
            <a:p>
              <a:pPr algn="ctr" defTabSz="666750">
                <a:lnSpc>
                  <a:spcPct val="90000"/>
                </a:lnSpc>
                <a:spcBef>
                  <a:spcPct val="0"/>
                </a:spcBef>
                <a:spcAft>
                  <a:spcPct val="35000"/>
                </a:spcAft>
              </a:pPr>
              <a:r>
                <a:rPr lang="en-IE" sz="1650" dirty="0">
                  <a:latin typeface="Roboto Slab Light"/>
                </a:rPr>
                <a:t>Language therapist</a:t>
              </a:r>
            </a:p>
          </p:txBody>
        </p:sp>
        <p:sp>
          <p:nvSpPr>
            <p:cNvPr id="24" name="Freeform: Shape 23">
              <a:extLst>
                <a:ext uri="{FF2B5EF4-FFF2-40B4-BE49-F238E27FC236}">
                  <a16:creationId xmlns:a16="http://schemas.microsoft.com/office/drawing/2014/main" id="{7FAB6446-4BAE-4E29-97A7-EBFF7CBED56D}"/>
                </a:ext>
              </a:extLst>
            </p:cNvPr>
            <p:cNvSpPr/>
            <p:nvPr/>
          </p:nvSpPr>
          <p:spPr>
            <a:xfrm>
              <a:off x="8598325" y="4868284"/>
              <a:ext cx="2907887" cy="865047"/>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0" rIns="54000" bIns="0" numCol="1" spcCol="1270" anchor="ctr" anchorCtr="0">
              <a:noAutofit/>
            </a:bodyPr>
            <a:lstStyle/>
            <a:p>
              <a:pPr algn="ctr" defTabSz="666750">
                <a:lnSpc>
                  <a:spcPct val="90000"/>
                </a:lnSpc>
                <a:spcBef>
                  <a:spcPct val="0"/>
                </a:spcBef>
                <a:spcAft>
                  <a:spcPct val="35000"/>
                </a:spcAft>
              </a:pPr>
              <a:r>
                <a:rPr lang="en-IE" sz="1650" dirty="0">
                  <a:latin typeface="Roboto Slab Light"/>
                </a:rPr>
                <a:t>Pilot/Survivor review</a:t>
              </a:r>
            </a:p>
          </p:txBody>
        </p:sp>
        <p:sp>
          <p:nvSpPr>
            <p:cNvPr id="25" name="Freeform: Shape 24">
              <a:extLst>
                <a:ext uri="{FF2B5EF4-FFF2-40B4-BE49-F238E27FC236}">
                  <a16:creationId xmlns:a16="http://schemas.microsoft.com/office/drawing/2014/main" id="{F7E326C1-3D63-477A-9F0B-5660E77ACE1C}"/>
                </a:ext>
              </a:extLst>
            </p:cNvPr>
            <p:cNvSpPr/>
            <p:nvPr/>
          </p:nvSpPr>
          <p:spPr>
            <a:xfrm>
              <a:off x="5504311" y="4859383"/>
              <a:ext cx="2907887" cy="865047"/>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0" rIns="54000" bIns="0" numCol="1" spcCol="1270" anchor="ctr" anchorCtr="0">
              <a:noAutofit/>
            </a:bodyPr>
            <a:lstStyle/>
            <a:p>
              <a:pPr algn="ctr" defTabSz="666750">
                <a:lnSpc>
                  <a:spcPct val="90000"/>
                </a:lnSpc>
                <a:spcBef>
                  <a:spcPct val="0"/>
                </a:spcBef>
                <a:spcAft>
                  <a:spcPct val="35000"/>
                </a:spcAft>
              </a:pPr>
              <a:r>
                <a:rPr lang="en-IE" sz="1650" dirty="0">
                  <a:latin typeface="Roboto Slab Light"/>
                </a:rPr>
                <a:t>Internal Expert Review</a:t>
              </a:r>
            </a:p>
          </p:txBody>
        </p:sp>
        <p:cxnSp>
          <p:nvCxnSpPr>
            <p:cNvPr id="46" name="Straight Connector 45">
              <a:extLst>
                <a:ext uri="{FF2B5EF4-FFF2-40B4-BE49-F238E27FC236}">
                  <a16:creationId xmlns:a16="http://schemas.microsoft.com/office/drawing/2014/main" id="{27C08FDB-4E23-4238-A089-87E23A32D6C0}"/>
                </a:ext>
              </a:extLst>
            </p:cNvPr>
            <p:cNvCxnSpPr>
              <a:cxnSpLocks/>
            </p:cNvCxnSpPr>
            <p:nvPr/>
          </p:nvCxnSpPr>
          <p:spPr>
            <a:xfrm>
              <a:off x="342000" y="2315139"/>
              <a:ext cx="112320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AAA353-B3A6-436C-9737-94BB5C016A96}"/>
                </a:ext>
              </a:extLst>
            </p:cNvPr>
            <p:cNvCxnSpPr>
              <a:cxnSpLocks/>
            </p:cNvCxnSpPr>
            <p:nvPr/>
          </p:nvCxnSpPr>
          <p:spPr>
            <a:xfrm>
              <a:off x="342000" y="3493739"/>
              <a:ext cx="112320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C02CC7-F1A0-45F7-9EC8-C806DECD91A2}"/>
                </a:ext>
              </a:extLst>
            </p:cNvPr>
            <p:cNvCxnSpPr>
              <a:cxnSpLocks/>
            </p:cNvCxnSpPr>
            <p:nvPr/>
          </p:nvCxnSpPr>
          <p:spPr>
            <a:xfrm>
              <a:off x="342000" y="4672347"/>
              <a:ext cx="112320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D1F1083-B6AF-435E-BAEA-7CC8C68D7280}"/>
                </a:ext>
              </a:extLst>
            </p:cNvPr>
            <p:cNvCxnSpPr>
              <a:cxnSpLocks/>
            </p:cNvCxnSpPr>
            <p:nvPr/>
          </p:nvCxnSpPr>
          <p:spPr>
            <a:xfrm>
              <a:off x="342000" y="1131348"/>
              <a:ext cx="112320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7C7984-4534-4DFD-A040-1EDFBABD5816}"/>
                </a:ext>
              </a:extLst>
            </p:cNvPr>
            <p:cNvCxnSpPr>
              <a:cxnSpLocks/>
            </p:cNvCxnSpPr>
            <p:nvPr/>
          </p:nvCxnSpPr>
          <p:spPr>
            <a:xfrm>
              <a:off x="362320" y="5871227"/>
              <a:ext cx="112320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AAAEF5F-7F4F-492F-AF67-227FB76031FF}"/>
                </a:ext>
              </a:extLst>
            </p:cNvPr>
            <p:cNvSpPr/>
            <p:nvPr/>
          </p:nvSpPr>
          <p:spPr>
            <a:xfrm>
              <a:off x="349208" y="5950611"/>
              <a:ext cx="4652618" cy="1042224"/>
            </a:xfrm>
            <a:prstGeom prst="rect">
              <a:avLst/>
            </a:pr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 tIns="11430" rIns="54000" bIns="11430" numCol="1" spcCol="1270" anchor="ctr" anchorCtr="0">
              <a:noAutofit/>
            </a:bodyPr>
            <a:lstStyle/>
            <a:p>
              <a:pPr algn="ctr" defTabSz="800100">
                <a:lnSpc>
                  <a:spcPct val="90000"/>
                </a:lnSpc>
                <a:spcBef>
                  <a:spcPct val="0"/>
                </a:spcBef>
                <a:spcAft>
                  <a:spcPct val="35000"/>
                </a:spcAft>
              </a:pPr>
              <a:r>
                <a:rPr lang="en-IE" sz="2100" b="1" dirty="0">
                  <a:latin typeface="Roboto Slab Light"/>
                </a:rPr>
                <a:t>Survey management </a:t>
              </a:r>
            </a:p>
          </p:txBody>
        </p:sp>
        <p:sp>
          <p:nvSpPr>
            <p:cNvPr id="28" name="Freeform: Shape 17">
              <a:extLst>
                <a:ext uri="{FF2B5EF4-FFF2-40B4-BE49-F238E27FC236}">
                  <a16:creationId xmlns:a16="http://schemas.microsoft.com/office/drawing/2014/main" id="{C1D0EBBB-E3D4-45E7-888D-3A7F4B3F0435}"/>
                </a:ext>
              </a:extLst>
            </p:cNvPr>
            <p:cNvSpPr/>
            <p:nvPr/>
          </p:nvSpPr>
          <p:spPr>
            <a:xfrm>
              <a:off x="8591819" y="6029819"/>
              <a:ext cx="2907887" cy="865047"/>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0" rIns="54000" bIns="0" numCol="1" spcCol="1270" anchor="ctr" anchorCtr="0">
              <a:noAutofit/>
            </a:bodyPr>
            <a:lstStyle/>
            <a:p>
              <a:pPr algn="ctr" defTabSz="666750">
                <a:lnSpc>
                  <a:spcPct val="90000"/>
                </a:lnSpc>
                <a:spcBef>
                  <a:spcPct val="0"/>
                </a:spcBef>
                <a:spcAft>
                  <a:spcPct val="35000"/>
                </a:spcAft>
              </a:pPr>
              <a:r>
                <a:rPr lang="en-IE" sz="1650" dirty="0">
                  <a:latin typeface="Roboto Slab Light"/>
                </a:rPr>
                <a:t>Ethics Advisory Group</a:t>
              </a:r>
            </a:p>
          </p:txBody>
        </p:sp>
        <p:sp>
          <p:nvSpPr>
            <p:cNvPr id="29" name="Freeform: Shape 15">
              <a:extLst>
                <a:ext uri="{FF2B5EF4-FFF2-40B4-BE49-F238E27FC236}">
                  <a16:creationId xmlns:a16="http://schemas.microsoft.com/office/drawing/2014/main" id="{EEC1B23B-9377-424D-BAB7-74CCCCE4E8E4}"/>
                </a:ext>
              </a:extLst>
            </p:cNvPr>
            <p:cNvSpPr/>
            <p:nvPr/>
          </p:nvSpPr>
          <p:spPr>
            <a:xfrm>
              <a:off x="5519355" y="5999919"/>
              <a:ext cx="2907887" cy="865047"/>
            </a:xfrm>
            <a:prstGeom prst="rect">
              <a:avLst/>
            </a:prstGeom>
            <a:solidFill>
              <a:srgbClr val="FDE0CC">
                <a:alpha val="89804"/>
              </a:srgbClr>
            </a:solidFill>
            <a:ln>
              <a:solidFill>
                <a:srgbClr val="FDE0CC">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4000" tIns="0" rIns="54000" bIns="0" numCol="1" spcCol="1270" anchor="ctr" anchorCtr="0">
              <a:noAutofit/>
            </a:bodyPr>
            <a:lstStyle/>
            <a:p>
              <a:pPr algn="ctr" defTabSz="666750">
                <a:lnSpc>
                  <a:spcPct val="90000"/>
                </a:lnSpc>
                <a:spcBef>
                  <a:spcPct val="0"/>
                </a:spcBef>
                <a:spcAft>
                  <a:spcPct val="35000"/>
                </a:spcAft>
              </a:pPr>
              <a:r>
                <a:rPr lang="en-IE" sz="1650" dirty="0">
                  <a:latin typeface="Roboto Slab Light"/>
                </a:rPr>
                <a:t>Focus Group, Survivor review, Pilot</a:t>
              </a:r>
            </a:p>
          </p:txBody>
        </p:sp>
      </p:grpSp>
    </p:spTree>
    <p:extLst>
      <p:ext uri="{BB962C8B-B14F-4D97-AF65-F5344CB8AC3E}">
        <p14:creationId xmlns:p14="http://schemas.microsoft.com/office/powerpoint/2010/main" val="278772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83D7-E13B-4491-8287-DD345BE047ED}"/>
              </a:ext>
            </a:extLst>
          </p:cNvPr>
          <p:cNvSpPr>
            <a:spLocks noGrp="1"/>
          </p:cNvSpPr>
          <p:nvPr>
            <p:ph type="title"/>
          </p:nvPr>
        </p:nvSpPr>
        <p:spPr/>
        <p:txBody>
          <a:bodyPr/>
          <a:lstStyle/>
          <a:p>
            <a:r>
              <a:rPr lang="en-IE" dirty="0">
                <a:latin typeface="Roboto Slab Light"/>
              </a:rPr>
              <a:t>Concepts in SVS </a:t>
            </a:r>
          </a:p>
        </p:txBody>
      </p:sp>
      <p:sp>
        <p:nvSpPr>
          <p:cNvPr id="3" name="Content Placeholder 2">
            <a:extLst>
              <a:ext uri="{FF2B5EF4-FFF2-40B4-BE49-F238E27FC236}">
                <a16:creationId xmlns:a16="http://schemas.microsoft.com/office/drawing/2014/main" id="{7656DFCF-36D0-4ADE-8986-F18BCAE1859F}"/>
              </a:ext>
            </a:extLst>
          </p:cNvPr>
          <p:cNvSpPr>
            <a:spLocks noGrp="1"/>
          </p:cNvSpPr>
          <p:nvPr>
            <p:ph idx="1"/>
          </p:nvPr>
        </p:nvSpPr>
        <p:spPr/>
        <p:txBody>
          <a:bodyPr>
            <a:normAutofit fontScale="70000" lnSpcReduction="20000"/>
          </a:bodyPr>
          <a:lstStyle/>
          <a:p>
            <a:r>
              <a:rPr lang="en-IE" dirty="0">
                <a:latin typeface="Roboto Slab Light"/>
              </a:rPr>
              <a:t>Consent principle is used to gather people’s experiences</a:t>
            </a:r>
          </a:p>
          <a:p>
            <a:r>
              <a:rPr lang="en-IE" dirty="0">
                <a:latin typeface="Roboto Slab Light"/>
              </a:rPr>
              <a:t>The age of consent, 17, is the cut off point between adult and childhood experiences</a:t>
            </a:r>
          </a:p>
          <a:p>
            <a:pPr lvl="1"/>
            <a:r>
              <a:rPr lang="en-IE" sz="2400" dirty="0">
                <a:latin typeface="Roboto Slab Light"/>
              </a:rPr>
              <a:t>For childhood experiences, consent is not appropriate as they are under the age of consent</a:t>
            </a:r>
          </a:p>
          <a:p>
            <a:pPr lvl="2"/>
            <a:r>
              <a:rPr lang="en-IE" dirty="0">
                <a:latin typeface="Roboto Slab Light"/>
              </a:rPr>
              <a:t>Non-consensual versus unwanted</a:t>
            </a:r>
          </a:p>
          <a:p>
            <a:r>
              <a:rPr lang="en-IE" dirty="0">
                <a:latin typeface="Roboto Slab Light"/>
              </a:rPr>
              <a:t>Childhood sexual violence includes non-contact experiences </a:t>
            </a:r>
          </a:p>
          <a:p>
            <a:r>
              <a:rPr lang="en-US" dirty="0">
                <a:latin typeface="Roboto Slab Light"/>
              </a:rPr>
              <a:t>Survey asked of adults and asked on child sexual violence experienced in the past – it does not provide insights on current levels of child sexual violence</a:t>
            </a:r>
            <a:endParaRPr lang="en-IE" dirty="0">
              <a:latin typeface="Roboto Slab Light"/>
            </a:endParaRPr>
          </a:p>
          <a:p>
            <a:endParaRPr lang="en-IE" dirty="0">
              <a:latin typeface="Roboto Slab Light"/>
            </a:endParaRPr>
          </a:p>
        </p:txBody>
      </p:sp>
    </p:spTree>
    <p:extLst>
      <p:ext uri="{BB962C8B-B14F-4D97-AF65-F5344CB8AC3E}">
        <p14:creationId xmlns:p14="http://schemas.microsoft.com/office/powerpoint/2010/main" val="43877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2413-BAE2-4382-85C0-F09DC3AB1E27}"/>
              </a:ext>
            </a:extLst>
          </p:cNvPr>
          <p:cNvSpPr>
            <a:spLocks noGrp="1"/>
          </p:cNvSpPr>
          <p:nvPr>
            <p:ph type="title"/>
          </p:nvPr>
        </p:nvSpPr>
        <p:spPr/>
        <p:txBody>
          <a:bodyPr>
            <a:normAutofit/>
          </a:bodyPr>
          <a:lstStyle/>
          <a:p>
            <a:r>
              <a:rPr lang="en-IE" dirty="0">
                <a:latin typeface="Roboto Slab Light"/>
              </a:rPr>
              <a:t>Definitions - Adult sexual violence </a:t>
            </a:r>
          </a:p>
        </p:txBody>
      </p:sp>
      <p:sp>
        <p:nvSpPr>
          <p:cNvPr id="3" name="Content Placeholder 2">
            <a:extLst>
              <a:ext uri="{FF2B5EF4-FFF2-40B4-BE49-F238E27FC236}">
                <a16:creationId xmlns:a16="http://schemas.microsoft.com/office/drawing/2014/main" id="{64E0239B-CBF8-4571-BBF9-940A1DB6ABA5}"/>
              </a:ext>
            </a:extLst>
          </p:cNvPr>
          <p:cNvSpPr>
            <a:spLocks noGrp="1"/>
          </p:cNvSpPr>
          <p:nvPr>
            <p:ph idx="1"/>
          </p:nvPr>
        </p:nvSpPr>
        <p:spPr/>
        <p:txBody>
          <a:bodyPr>
            <a:normAutofit/>
          </a:bodyPr>
          <a:lstStyle/>
          <a:p>
            <a:r>
              <a:rPr lang="en-IE" dirty="0">
                <a:latin typeface="Roboto Slab Light"/>
              </a:rPr>
              <a:t>Experiences experienced since the age of 17 (age of consent)</a:t>
            </a:r>
          </a:p>
          <a:p>
            <a:r>
              <a:rPr lang="en-IE" dirty="0">
                <a:latin typeface="Roboto Slab Light"/>
              </a:rPr>
              <a:t>Broken down by partner/ex-partner and non-partner</a:t>
            </a:r>
          </a:p>
          <a:p>
            <a:r>
              <a:rPr lang="en-IE" dirty="0">
                <a:latin typeface="Roboto Slab Light"/>
              </a:rPr>
              <a:t>Detailed questions, for cases with multiple experiences, focus on the experience that affected the respondent the most</a:t>
            </a:r>
          </a:p>
        </p:txBody>
      </p:sp>
    </p:spTree>
    <p:extLst>
      <p:ext uri="{BB962C8B-B14F-4D97-AF65-F5344CB8AC3E}">
        <p14:creationId xmlns:p14="http://schemas.microsoft.com/office/powerpoint/2010/main" val="393743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2413-BAE2-4382-85C0-F09DC3AB1E27}"/>
              </a:ext>
            </a:extLst>
          </p:cNvPr>
          <p:cNvSpPr>
            <a:spLocks noGrp="1"/>
          </p:cNvSpPr>
          <p:nvPr>
            <p:ph type="title" idx="4294967295"/>
          </p:nvPr>
        </p:nvSpPr>
        <p:spPr>
          <a:xfrm>
            <a:off x="406800" y="231750"/>
            <a:ext cx="8218487" cy="857250"/>
          </a:xfrm>
        </p:spPr>
        <p:txBody>
          <a:bodyPr>
            <a:normAutofit/>
          </a:bodyPr>
          <a:lstStyle/>
          <a:p>
            <a:r>
              <a:rPr lang="en-IE" dirty="0">
                <a:latin typeface="Roboto Slab Light"/>
              </a:rPr>
              <a:t>Definitions - Adult sexual violence </a:t>
            </a:r>
          </a:p>
        </p:txBody>
      </p:sp>
      <p:sp>
        <p:nvSpPr>
          <p:cNvPr id="3" name="Content Placeholder 2">
            <a:extLst>
              <a:ext uri="{FF2B5EF4-FFF2-40B4-BE49-F238E27FC236}">
                <a16:creationId xmlns:a16="http://schemas.microsoft.com/office/drawing/2014/main" id="{64E0239B-CBF8-4571-BBF9-940A1DB6ABA5}"/>
              </a:ext>
            </a:extLst>
          </p:cNvPr>
          <p:cNvSpPr>
            <a:spLocks noGrp="1"/>
          </p:cNvSpPr>
          <p:nvPr>
            <p:ph idx="4294967295"/>
          </p:nvPr>
        </p:nvSpPr>
        <p:spPr>
          <a:xfrm>
            <a:off x="457200" y="1166018"/>
            <a:ext cx="6454800" cy="3977482"/>
          </a:xfrm>
        </p:spPr>
        <p:txBody>
          <a:bodyPr>
            <a:normAutofit fontScale="62500" lnSpcReduction="20000"/>
          </a:bodyPr>
          <a:lstStyle/>
          <a:p>
            <a:r>
              <a:rPr lang="en-IE" dirty="0">
                <a:latin typeface="Roboto Slab Light"/>
              </a:rPr>
              <a:t>Person has ever experienced another person who</a:t>
            </a:r>
            <a:r>
              <a:rPr lang="en-US" dirty="0">
                <a:latin typeface="Calibri" panose="020F0502020204030204" pitchFamily="34" charset="0"/>
              </a:rPr>
              <a:t> </a:t>
            </a:r>
            <a:r>
              <a:rPr lang="en-IE" dirty="0">
                <a:latin typeface="Roboto Slab Light"/>
              </a:rPr>
              <a:t>: </a:t>
            </a:r>
          </a:p>
          <a:p>
            <a:pPr lvl="1"/>
            <a:r>
              <a:rPr lang="en-US" sz="1800" b="0" i="0" u="none" strike="noStrike" baseline="0" dirty="0">
                <a:latin typeface="Roboto Slab Light"/>
              </a:rPr>
              <a:t>... touched the respondents' breasts and/or genitals (penis/vagina) without the respondent's consent</a:t>
            </a:r>
            <a:endParaRPr lang="en-IE" dirty="0">
              <a:latin typeface="Roboto Slab Light"/>
            </a:endParaRPr>
          </a:p>
          <a:p>
            <a:pPr lvl="1"/>
            <a:r>
              <a:rPr lang="en-US" sz="1800" b="0" i="0" u="none" strike="noStrike" baseline="0" dirty="0">
                <a:latin typeface="Roboto Slab Light"/>
              </a:rPr>
              <a:t>…coerced, forced or made the respondent touch their breasts and/or genitals (penis/vagina) </a:t>
            </a:r>
            <a:r>
              <a:rPr lang="en-IE" sz="1800" b="0" i="0" u="none" strike="noStrike" baseline="0" dirty="0">
                <a:latin typeface="Roboto Slab Light"/>
              </a:rPr>
              <a:t>without </a:t>
            </a:r>
            <a:r>
              <a:rPr lang="en-US" sz="1800" b="0" i="0" u="none" strike="noStrike" baseline="0" dirty="0">
                <a:latin typeface="Roboto Slab Light"/>
              </a:rPr>
              <a:t>the respondent's</a:t>
            </a:r>
            <a:r>
              <a:rPr lang="en-IE" sz="1800" b="0" i="0" u="none" strike="noStrike" baseline="0" dirty="0">
                <a:latin typeface="Roboto Slab Light"/>
              </a:rPr>
              <a:t> consent</a:t>
            </a:r>
          </a:p>
          <a:p>
            <a:pPr marL="457200" lvl="1" indent="0">
              <a:buNone/>
            </a:pPr>
            <a:endParaRPr lang="en-IE" dirty="0">
              <a:latin typeface="Roboto Slab Light"/>
            </a:endParaRPr>
          </a:p>
          <a:p>
            <a:pPr lvl="1"/>
            <a:r>
              <a:rPr lang="en-US" sz="1800" b="0" i="0" u="none" strike="noStrike" baseline="0" dirty="0">
                <a:latin typeface="Roboto Slab Light"/>
              </a:rPr>
              <a:t>… coerced, threatened or forced the respondent in order to make the respondent have sexual </a:t>
            </a:r>
            <a:r>
              <a:rPr lang="en-IE" sz="1800" b="0" i="0" u="none" strike="noStrike" baseline="0" dirty="0">
                <a:latin typeface="Roboto Slab Light"/>
              </a:rPr>
              <a:t>intercourse without </a:t>
            </a:r>
            <a:r>
              <a:rPr lang="en-US" sz="1800" b="0" i="0" u="none" strike="noStrike" baseline="0" dirty="0">
                <a:latin typeface="Roboto Slab Light"/>
              </a:rPr>
              <a:t>the respondent's </a:t>
            </a:r>
            <a:r>
              <a:rPr lang="en-IE" sz="1800" b="0" i="0" u="none" strike="noStrike" baseline="0" dirty="0">
                <a:latin typeface="Roboto Slab Light"/>
              </a:rPr>
              <a:t>consent</a:t>
            </a:r>
            <a:endParaRPr lang="en-IE" dirty="0">
              <a:latin typeface="Roboto Slab Light"/>
            </a:endParaRPr>
          </a:p>
          <a:p>
            <a:pPr lvl="1"/>
            <a:r>
              <a:rPr lang="en-US" sz="1800" b="0" i="0" u="none" strike="noStrike" baseline="0" dirty="0">
                <a:latin typeface="Roboto Slab Light"/>
              </a:rPr>
              <a:t>…had sexual intercourse with the respondent when the respondent could not give consent, or stop what was happening because the respondent was asleep, passed out or under the influence of alcohol and/or drugs</a:t>
            </a:r>
          </a:p>
          <a:p>
            <a:pPr marL="457200" lvl="1" indent="0">
              <a:buNone/>
            </a:pPr>
            <a:endParaRPr lang="en-IE" sz="200" dirty="0">
              <a:latin typeface="Roboto Slab Light"/>
            </a:endParaRPr>
          </a:p>
          <a:p>
            <a:pPr lvl="1"/>
            <a:r>
              <a:rPr lang="en-US" sz="1800" b="0" i="0" u="none" strike="noStrike" baseline="0" dirty="0">
                <a:latin typeface="Roboto Slab Light"/>
              </a:rPr>
              <a:t>…ATTEMPTED sexual intercourse with the respondent without the respondent's consent, but the </a:t>
            </a:r>
            <a:r>
              <a:rPr lang="en-IE" sz="1800" b="0" i="0" u="none" strike="noStrike" baseline="0" dirty="0">
                <a:latin typeface="Roboto Slab Light"/>
              </a:rPr>
              <a:t>intercourse did not happen</a:t>
            </a:r>
          </a:p>
          <a:p>
            <a:pPr marL="457200" lvl="1" indent="0">
              <a:buNone/>
            </a:pPr>
            <a:endParaRPr lang="en-US" sz="1000" dirty="0">
              <a:latin typeface="Roboto Slab Light"/>
            </a:endParaRPr>
          </a:p>
          <a:p>
            <a:pPr lvl="1"/>
            <a:r>
              <a:rPr lang="en-US" sz="1800" b="0" i="0" u="none" strike="noStrike" baseline="0" dirty="0">
                <a:latin typeface="Roboto Slab Light"/>
              </a:rPr>
              <a:t>…any other sexual contact when the respondent could not give consent, or stop what was happening because the respondent was asleep, passed out or under the influence of alcohol and/or drugs</a:t>
            </a:r>
            <a:endParaRPr lang="en-IE" sz="1800" dirty="0">
              <a:latin typeface="Roboto Slab Light"/>
            </a:endParaRPr>
          </a:p>
          <a:p>
            <a:pPr lvl="1"/>
            <a:r>
              <a:rPr lang="en-US" sz="1800" dirty="0">
                <a:latin typeface="Roboto Slab Light"/>
              </a:rPr>
              <a:t>…</a:t>
            </a:r>
            <a:r>
              <a:rPr lang="en-US" sz="1800" b="0" i="0" u="none" strike="noStrike" baseline="0" dirty="0">
                <a:latin typeface="Roboto Slab Light"/>
              </a:rPr>
              <a:t>ATTEMPTED any other sexual contact with the respondent without the respondent's consent</a:t>
            </a:r>
            <a:endParaRPr lang="en-IE" dirty="0">
              <a:latin typeface="Roboto Slab Light"/>
            </a:endParaRPr>
          </a:p>
        </p:txBody>
      </p:sp>
      <p:sp>
        <p:nvSpPr>
          <p:cNvPr id="4" name="Right Brace 3">
            <a:extLst>
              <a:ext uri="{FF2B5EF4-FFF2-40B4-BE49-F238E27FC236}">
                <a16:creationId xmlns:a16="http://schemas.microsoft.com/office/drawing/2014/main" id="{296AC5D4-1738-49CE-BCDB-CDB93EB85AC5}"/>
              </a:ext>
            </a:extLst>
          </p:cNvPr>
          <p:cNvSpPr/>
          <p:nvPr/>
        </p:nvSpPr>
        <p:spPr>
          <a:xfrm rot="10800000" flipH="1">
            <a:off x="6841798" y="4162950"/>
            <a:ext cx="351001" cy="830996"/>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5" name="Right Brace 4">
            <a:extLst>
              <a:ext uri="{FF2B5EF4-FFF2-40B4-BE49-F238E27FC236}">
                <a16:creationId xmlns:a16="http://schemas.microsoft.com/office/drawing/2014/main" id="{2AC5C9B4-679F-4716-9706-DAF181A13B3F}"/>
              </a:ext>
            </a:extLst>
          </p:cNvPr>
          <p:cNvSpPr/>
          <p:nvPr/>
        </p:nvSpPr>
        <p:spPr>
          <a:xfrm rot="10800000" flipH="1">
            <a:off x="6818400" y="2456086"/>
            <a:ext cx="374401" cy="999857"/>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6" name="Right Brace 5">
            <a:extLst>
              <a:ext uri="{FF2B5EF4-FFF2-40B4-BE49-F238E27FC236}">
                <a16:creationId xmlns:a16="http://schemas.microsoft.com/office/drawing/2014/main" id="{815C7E01-71AE-4071-84DD-023B520F1431}"/>
              </a:ext>
            </a:extLst>
          </p:cNvPr>
          <p:cNvSpPr/>
          <p:nvPr/>
        </p:nvSpPr>
        <p:spPr>
          <a:xfrm rot="10800000" flipH="1">
            <a:off x="6841799" y="1521819"/>
            <a:ext cx="374401" cy="85725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7" name="TextBox 6">
            <a:extLst>
              <a:ext uri="{FF2B5EF4-FFF2-40B4-BE49-F238E27FC236}">
                <a16:creationId xmlns:a16="http://schemas.microsoft.com/office/drawing/2014/main" id="{C6822D53-6F7D-4E4D-B801-B3ABF370D52C}"/>
              </a:ext>
            </a:extLst>
          </p:cNvPr>
          <p:cNvSpPr txBox="1"/>
          <p:nvPr/>
        </p:nvSpPr>
        <p:spPr>
          <a:xfrm>
            <a:off x="7286400" y="1671240"/>
            <a:ext cx="1684799" cy="584775"/>
          </a:xfrm>
          <a:prstGeom prst="rect">
            <a:avLst/>
          </a:prstGeom>
          <a:noFill/>
        </p:spPr>
        <p:txBody>
          <a:bodyPr wrap="square" rtlCol="0">
            <a:spAutoFit/>
          </a:bodyPr>
          <a:lstStyle/>
          <a:p>
            <a:r>
              <a:rPr lang="en-US" sz="1600" dirty="0">
                <a:solidFill>
                  <a:schemeClr val="accent1">
                    <a:lumMod val="50000"/>
                  </a:schemeClr>
                </a:solidFill>
              </a:rPr>
              <a:t>Non-consensual sexual touching</a:t>
            </a:r>
            <a:endParaRPr lang="en-IE" sz="1600" dirty="0"/>
          </a:p>
        </p:txBody>
      </p:sp>
      <p:sp>
        <p:nvSpPr>
          <p:cNvPr id="8" name="TextBox 7">
            <a:extLst>
              <a:ext uri="{FF2B5EF4-FFF2-40B4-BE49-F238E27FC236}">
                <a16:creationId xmlns:a16="http://schemas.microsoft.com/office/drawing/2014/main" id="{1908D86A-DD31-4C5D-A856-DECDDD6EF562}"/>
              </a:ext>
            </a:extLst>
          </p:cNvPr>
          <p:cNvSpPr txBox="1"/>
          <p:nvPr/>
        </p:nvSpPr>
        <p:spPr>
          <a:xfrm>
            <a:off x="7192800" y="4174353"/>
            <a:ext cx="1778398" cy="830997"/>
          </a:xfrm>
          <a:prstGeom prst="rect">
            <a:avLst/>
          </a:prstGeom>
          <a:noFill/>
        </p:spPr>
        <p:txBody>
          <a:bodyPr wrap="square" rtlCol="0">
            <a:spAutoFit/>
          </a:bodyPr>
          <a:lstStyle/>
          <a:p>
            <a:r>
              <a:rPr lang="en-US" sz="1600" dirty="0">
                <a:solidFill>
                  <a:schemeClr val="accent1">
                    <a:lumMod val="50000"/>
                  </a:schemeClr>
                </a:solidFill>
              </a:rPr>
              <a:t>Non-consensual other sexual contact</a:t>
            </a:r>
            <a:endParaRPr lang="en-IE" sz="1600" dirty="0"/>
          </a:p>
        </p:txBody>
      </p:sp>
      <p:sp>
        <p:nvSpPr>
          <p:cNvPr id="9" name="TextBox 8">
            <a:extLst>
              <a:ext uri="{FF2B5EF4-FFF2-40B4-BE49-F238E27FC236}">
                <a16:creationId xmlns:a16="http://schemas.microsoft.com/office/drawing/2014/main" id="{64F9AFBD-FA38-45E9-9B8A-B9AA4F99245E}"/>
              </a:ext>
            </a:extLst>
          </p:cNvPr>
          <p:cNvSpPr txBox="1"/>
          <p:nvPr/>
        </p:nvSpPr>
        <p:spPr>
          <a:xfrm>
            <a:off x="7192800" y="3367350"/>
            <a:ext cx="1843953" cy="830997"/>
          </a:xfrm>
          <a:prstGeom prst="rect">
            <a:avLst/>
          </a:prstGeom>
          <a:noFill/>
        </p:spPr>
        <p:txBody>
          <a:bodyPr wrap="square" rtlCol="0">
            <a:spAutoFit/>
          </a:bodyPr>
          <a:lstStyle/>
          <a:p>
            <a:r>
              <a:rPr lang="en-US" sz="1600" dirty="0">
                <a:solidFill>
                  <a:schemeClr val="accent1">
                    <a:lumMod val="50000"/>
                  </a:schemeClr>
                </a:solidFill>
              </a:rPr>
              <a:t>Non-consensual attempted sexual intercourse</a:t>
            </a:r>
            <a:endParaRPr lang="en-IE" sz="1600" dirty="0"/>
          </a:p>
        </p:txBody>
      </p:sp>
      <p:sp>
        <p:nvSpPr>
          <p:cNvPr id="10" name="TextBox 9">
            <a:extLst>
              <a:ext uri="{FF2B5EF4-FFF2-40B4-BE49-F238E27FC236}">
                <a16:creationId xmlns:a16="http://schemas.microsoft.com/office/drawing/2014/main" id="{C3A576D1-1D8C-436E-97B2-ACB5231F61A4}"/>
              </a:ext>
            </a:extLst>
          </p:cNvPr>
          <p:cNvSpPr txBox="1"/>
          <p:nvPr/>
        </p:nvSpPr>
        <p:spPr>
          <a:xfrm>
            <a:off x="7239600" y="2665350"/>
            <a:ext cx="1778400" cy="584775"/>
          </a:xfrm>
          <a:prstGeom prst="rect">
            <a:avLst/>
          </a:prstGeom>
          <a:noFill/>
        </p:spPr>
        <p:txBody>
          <a:bodyPr wrap="square" rtlCol="0">
            <a:spAutoFit/>
          </a:bodyPr>
          <a:lstStyle/>
          <a:p>
            <a:r>
              <a:rPr lang="en-US" sz="1600" dirty="0">
                <a:solidFill>
                  <a:schemeClr val="accent1">
                    <a:lumMod val="50000"/>
                  </a:schemeClr>
                </a:solidFill>
              </a:rPr>
              <a:t>Non-consensual sexual intercourse</a:t>
            </a:r>
            <a:endParaRPr lang="en-IE" sz="1600" dirty="0"/>
          </a:p>
        </p:txBody>
      </p:sp>
      <p:sp>
        <p:nvSpPr>
          <p:cNvPr id="11" name="Right Brace 10">
            <a:extLst>
              <a:ext uri="{FF2B5EF4-FFF2-40B4-BE49-F238E27FC236}">
                <a16:creationId xmlns:a16="http://schemas.microsoft.com/office/drawing/2014/main" id="{6D050F82-6869-4CBE-8480-C201338C4E3B}"/>
              </a:ext>
            </a:extLst>
          </p:cNvPr>
          <p:cNvSpPr/>
          <p:nvPr/>
        </p:nvSpPr>
        <p:spPr>
          <a:xfrm rot="10800000" flipH="1">
            <a:off x="6816075" y="3532960"/>
            <a:ext cx="351002" cy="480437"/>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100440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DD7DA-6141-4DD8-9180-756A1DD349DD}"/>
              </a:ext>
            </a:extLst>
          </p:cNvPr>
          <p:cNvSpPr>
            <a:spLocks noGrp="1"/>
          </p:cNvSpPr>
          <p:nvPr>
            <p:ph type="title"/>
          </p:nvPr>
        </p:nvSpPr>
        <p:spPr/>
        <p:txBody>
          <a:bodyPr/>
          <a:lstStyle/>
          <a:p>
            <a:r>
              <a:rPr lang="en-IE" dirty="0">
                <a:latin typeface="Roboto Slab Light"/>
              </a:rPr>
              <a:t>Overview</a:t>
            </a:r>
          </a:p>
        </p:txBody>
      </p:sp>
      <p:sp>
        <p:nvSpPr>
          <p:cNvPr id="4" name="Content Placeholder 3">
            <a:extLst>
              <a:ext uri="{FF2B5EF4-FFF2-40B4-BE49-F238E27FC236}">
                <a16:creationId xmlns:a16="http://schemas.microsoft.com/office/drawing/2014/main" id="{3C099904-2FE7-4873-ABEB-8BCE0F285387}"/>
              </a:ext>
            </a:extLst>
          </p:cNvPr>
          <p:cNvSpPr>
            <a:spLocks noGrp="1"/>
          </p:cNvSpPr>
          <p:nvPr>
            <p:ph idx="1"/>
          </p:nvPr>
        </p:nvSpPr>
        <p:spPr/>
        <p:txBody>
          <a:bodyPr>
            <a:normAutofit/>
          </a:bodyPr>
          <a:lstStyle/>
          <a:p>
            <a:r>
              <a:rPr lang="en-IE" dirty="0">
                <a:latin typeface="Roboto Slab Light"/>
              </a:rPr>
              <a:t>Background</a:t>
            </a:r>
          </a:p>
          <a:p>
            <a:r>
              <a:rPr lang="en-IE" dirty="0">
                <a:latin typeface="Roboto Slab Light"/>
              </a:rPr>
              <a:t>Methodology</a:t>
            </a:r>
          </a:p>
          <a:p>
            <a:r>
              <a:rPr lang="en-IE" dirty="0">
                <a:latin typeface="Roboto Slab Light"/>
              </a:rPr>
              <a:t>Considerations on comparability</a:t>
            </a:r>
          </a:p>
          <a:p>
            <a:r>
              <a:rPr lang="en-IE" dirty="0">
                <a:latin typeface="Roboto Slab Light"/>
              </a:rPr>
              <a:t>Summary</a:t>
            </a:r>
          </a:p>
          <a:p>
            <a:r>
              <a:rPr lang="en-IE" dirty="0">
                <a:latin typeface="Roboto Slab Light"/>
              </a:rPr>
              <a:t>Publication plan</a:t>
            </a:r>
          </a:p>
        </p:txBody>
      </p:sp>
    </p:spTree>
    <p:extLst>
      <p:ext uri="{BB962C8B-B14F-4D97-AF65-F5344CB8AC3E}">
        <p14:creationId xmlns:p14="http://schemas.microsoft.com/office/powerpoint/2010/main" val="170034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2413-BAE2-4382-85C0-F09DC3AB1E27}"/>
              </a:ext>
            </a:extLst>
          </p:cNvPr>
          <p:cNvSpPr>
            <a:spLocks noGrp="1"/>
          </p:cNvSpPr>
          <p:nvPr>
            <p:ph type="title" idx="4294967295"/>
          </p:nvPr>
        </p:nvSpPr>
        <p:spPr>
          <a:xfrm>
            <a:off x="468000" y="206375"/>
            <a:ext cx="8218487" cy="856800"/>
          </a:xfrm>
        </p:spPr>
        <p:txBody>
          <a:bodyPr>
            <a:normAutofit fontScale="90000"/>
          </a:bodyPr>
          <a:lstStyle/>
          <a:p>
            <a:r>
              <a:rPr lang="en-IE" dirty="0">
                <a:latin typeface="Roboto Slab Light"/>
              </a:rPr>
              <a:t>Definitions – Non-consensual sexual intercourse</a:t>
            </a:r>
          </a:p>
        </p:txBody>
      </p:sp>
      <p:sp>
        <p:nvSpPr>
          <p:cNvPr id="3" name="Content Placeholder 2">
            <a:extLst>
              <a:ext uri="{FF2B5EF4-FFF2-40B4-BE49-F238E27FC236}">
                <a16:creationId xmlns:a16="http://schemas.microsoft.com/office/drawing/2014/main" id="{64E0239B-CBF8-4571-BBF9-940A1DB6ABA5}"/>
              </a:ext>
            </a:extLst>
          </p:cNvPr>
          <p:cNvSpPr>
            <a:spLocks noGrp="1"/>
          </p:cNvSpPr>
          <p:nvPr>
            <p:ph idx="4294967295"/>
          </p:nvPr>
        </p:nvSpPr>
        <p:spPr>
          <a:xfrm>
            <a:off x="601200" y="1200150"/>
            <a:ext cx="8229600" cy="3736975"/>
          </a:xfrm>
        </p:spPr>
        <p:txBody>
          <a:bodyPr>
            <a:normAutofit/>
          </a:bodyPr>
          <a:lstStyle/>
          <a:p>
            <a:r>
              <a:rPr lang="en-IE" sz="1800" dirty="0">
                <a:latin typeface="Roboto Slab Light"/>
              </a:rPr>
              <a:t>Person has ever experienced, as an adult, another person who: </a:t>
            </a:r>
          </a:p>
          <a:p>
            <a:pPr lvl="1"/>
            <a:r>
              <a:rPr lang="en-US" sz="1800" b="0" i="0" u="none" strike="noStrike" baseline="0" dirty="0">
                <a:latin typeface="Roboto Slab Light"/>
              </a:rPr>
              <a:t>… coerced, threatened or forced the respondent in order to make the respondent have sexual </a:t>
            </a:r>
            <a:r>
              <a:rPr lang="en-IE" sz="1800" b="0" i="0" u="none" strike="noStrike" baseline="0" dirty="0">
                <a:latin typeface="Roboto Slab Light"/>
              </a:rPr>
              <a:t>intercourse without </a:t>
            </a:r>
            <a:r>
              <a:rPr lang="en-US" sz="1800" b="0" i="0" u="none" strike="noStrike" baseline="0" dirty="0">
                <a:latin typeface="Roboto Slab Light"/>
              </a:rPr>
              <a:t>the respondent's </a:t>
            </a:r>
            <a:r>
              <a:rPr lang="en-IE" sz="1800" b="0" i="0" u="none" strike="noStrike" baseline="0" dirty="0">
                <a:latin typeface="Roboto Slab Light"/>
              </a:rPr>
              <a:t>consent</a:t>
            </a:r>
            <a:endParaRPr lang="en-IE" sz="1800" dirty="0">
              <a:latin typeface="Roboto Slab Light"/>
            </a:endParaRPr>
          </a:p>
          <a:p>
            <a:pPr lvl="1"/>
            <a:r>
              <a:rPr lang="en-US" sz="1800" b="0" i="0" u="none" strike="noStrike" baseline="0" dirty="0">
                <a:latin typeface="Roboto Slab Light"/>
              </a:rPr>
              <a:t>…had sexual intercourse with the respondent when the respondent could not give consent, or stop what was happening because the respondent was asleep, passed out or under the influence of alcohol and/or drugs</a:t>
            </a:r>
            <a:endParaRPr lang="en-IE" sz="1800" dirty="0">
              <a:latin typeface="Roboto Slab Light"/>
            </a:endParaRPr>
          </a:p>
          <a:p>
            <a:r>
              <a:rPr lang="en-US" sz="1800" dirty="0">
                <a:latin typeface="Roboto Slab Light"/>
              </a:rPr>
              <a:t>This variable was based on the concept of consent which underpins the criminal legislation on rape and sexual assault.</a:t>
            </a:r>
          </a:p>
          <a:p>
            <a:pPr lvl="1"/>
            <a:r>
              <a:rPr lang="en-US" sz="1800" b="0" i="0" u="none" strike="noStrike" baseline="0" dirty="0">
                <a:latin typeface="Roboto Slab Light"/>
              </a:rPr>
              <a:t>This wording is used as this is how the variable was collected </a:t>
            </a:r>
            <a:endParaRPr lang="en-IE" sz="1800" dirty="0">
              <a:latin typeface="Roboto Slab Light"/>
            </a:endParaRPr>
          </a:p>
          <a:p>
            <a:endParaRPr lang="en-IE" sz="1800" dirty="0">
              <a:latin typeface="Roboto Slab Light"/>
            </a:endParaRPr>
          </a:p>
        </p:txBody>
      </p:sp>
    </p:spTree>
    <p:extLst>
      <p:ext uri="{BB962C8B-B14F-4D97-AF65-F5344CB8AC3E}">
        <p14:creationId xmlns:p14="http://schemas.microsoft.com/office/powerpoint/2010/main" val="302834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2413-BAE2-4382-85C0-F09DC3AB1E27}"/>
              </a:ext>
            </a:extLst>
          </p:cNvPr>
          <p:cNvSpPr>
            <a:spLocks noGrp="1"/>
          </p:cNvSpPr>
          <p:nvPr>
            <p:ph type="title"/>
          </p:nvPr>
        </p:nvSpPr>
        <p:spPr/>
        <p:txBody>
          <a:bodyPr>
            <a:normAutofit/>
          </a:bodyPr>
          <a:lstStyle/>
          <a:p>
            <a:r>
              <a:rPr lang="en-IE" dirty="0">
                <a:latin typeface="Roboto Slab Light"/>
              </a:rPr>
              <a:t>Definitions -  Child sexual violence</a:t>
            </a:r>
          </a:p>
        </p:txBody>
      </p:sp>
      <p:sp>
        <p:nvSpPr>
          <p:cNvPr id="3" name="Content Placeholder 2">
            <a:extLst>
              <a:ext uri="{FF2B5EF4-FFF2-40B4-BE49-F238E27FC236}">
                <a16:creationId xmlns:a16="http://schemas.microsoft.com/office/drawing/2014/main" id="{64E0239B-CBF8-4571-BBF9-940A1DB6ABA5}"/>
              </a:ext>
            </a:extLst>
          </p:cNvPr>
          <p:cNvSpPr>
            <a:spLocks noGrp="1"/>
          </p:cNvSpPr>
          <p:nvPr>
            <p:ph idx="1"/>
          </p:nvPr>
        </p:nvSpPr>
        <p:spPr/>
        <p:txBody>
          <a:bodyPr>
            <a:normAutofit fontScale="92500" lnSpcReduction="10000"/>
          </a:bodyPr>
          <a:lstStyle/>
          <a:p>
            <a:r>
              <a:rPr lang="en-IE" dirty="0">
                <a:latin typeface="Roboto Slab Light"/>
              </a:rPr>
              <a:t>Experienced since earliest memories to the 17</a:t>
            </a:r>
            <a:r>
              <a:rPr lang="en-IE" baseline="30000" dirty="0">
                <a:latin typeface="Roboto Slab Light"/>
              </a:rPr>
              <a:t>th</a:t>
            </a:r>
            <a:r>
              <a:rPr lang="en-IE" dirty="0">
                <a:latin typeface="Roboto Slab Light"/>
              </a:rPr>
              <a:t> birthday (age of consent)</a:t>
            </a:r>
          </a:p>
          <a:p>
            <a:r>
              <a:rPr lang="en-IE" dirty="0">
                <a:latin typeface="Roboto Slab Light"/>
              </a:rPr>
              <a:t>Broken down by contact and non-contact experiences</a:t>
            </a:r>
          </a:p>
          <a:p>
            <a:r>
              <a:rPr lang="en-IE" dirty="0">
                <a:latin typeface="Roboto Slab Light"/>
              </a:rPr>
              <a:t>Does not include similar age relationships which the person was comfortable with</a:t>
            </a:r>
          </a:p>
          <a:p>
            <a:r>
              <a:rPr lang="en-IE" dirty="0">
                <a:latin typeface="Roboto Slab Light"/>
              </a:rPr>
              <a:t>Detailed questions, for cases with multiple experiences, focus on the experience that affected the respondent the most</a:t>
            </a:r>
          </a:p>
        </p:txBody>
      </p:sp>
    </p:spTree>
    <p:extLst>
      <p:ext uri="{BB962C8B-B14F-4D97-AF65-F5344CB8AC3E}">
        <p14:creationId xmlns:p14="http://schemas.microsoft.com/office/powerpoint/2010/main" val="125883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2413-BAE2-4382-85C0-F09DC3AB1E27}"/>
              </a:ext>
            </a:extLst>
          </p:cNvPr>
          <p:cNvSpPr>
            <a:spLocks noGrp="1"/>
          </p:cNvSpPr>
          <p:nvPr>
            <p:ph type="title" idx="4294967295"/>
          </p:nvPr>
        </p:nvSpPr>
        <p:spPr>
          <a:xfrm>
            <a:off x="406800" y="231750"/>
            <a:ext cx="8218487" cy="857250"/>
          </a:xfrm>
        </p:spPr>
        <p:txBody>
          <a:bodyPr>
            <a:normAutofit/>
          </a:bodyPr>
          <a:lstStyle/>
          <a:p>
            <a:r>
              <a:rPr lang="en-IE" dirty="0">
                <a:latin typeface="Roboto Slab Light"/>
              </a:rPr>
              <a:t>Definitions - Child sexual violence </a:t>
            </a:r>
          </a:p>
        </p:txBody>
      </p:sp>
      <p:sp>
        <p:nvSpPr>
          <p:cNvPr id="3" name="Content Placeholder 2">
            <a:extLst>
              <a:ext uri="{FF2B5EF4-FFF2-40B4-BE49-F238E27FC236}">
                <a16:creationId xmlns:a16="http://schemas.microsoft.com/office/drawing/2014/main" id="{64E0239B-CBF8-4571-BBF9-940A1DB6ABA5}"/>
              </a:ext>
            </a:extLst>
          </p:cNvPr>
          <p:cNvSpPr>
            <a:spLocks noGrp="1"/>
          </p:cNvSpPr>
          <p:nvPr>
            <p:ph idx="4294967295"/>
          </p:nvPr>
        </p:nvSpPr>
        <p:spPr>
          <a:xfrm>
            <a:off x="457199" y="1166018"/>
            <a:ext cx="6297539" cy="3977482"/>
          </a:xfrm>
        </p:spPr>
        <p:txBody>
          <a:bodyPr>
            <a:noAutofit/>
          </a:bodyPr>
          <a:lstStyle/>
          <a:p>
            <a:r>
              <a:rPr lang="en-IE" sz="1400" dirty="0">
                <a:latin typeface="Roboto Slab Light"/>
              </a:rPr>
              <a:t>Person has ever experienced another person who</a:t>
            </a:r>
            <a:r>
              <a:rPr lang="en-US" sz="1400" dirty="0">
                <a:latin typeface="Roboto Slab Light"/>
              </a:rPr>
              <a:t> </a:t>
            </a:r>
            <a:r>
              <a:rPr lang="en-IE" sz="1200" dirty="0">
                <a:latin typeface="Roboto Slab Light"/>
              </a:rPr>
              <a:t>: </a:t>
            </a:r>
          </a:p>
          <a:p>
            <a:pPr lvl="1">
              <a:lnSpc>
                <a:spcPts val="1300"/>
              </a:lnSpc>
              <a:spcBef>
                <a:spcPts val="600"/>
              </a:spcBef>
            </a:pPr>
            <a:r>
              <a:rPr lang="en-US" sz="1200" b="0" i="0" u="none" strike="noStrike" baseline="0" dirty="0">
                <a:latin typeface="Roboto Slab Light"/>
              </a:rPr>
              <a:t>…asked, persuaded or made you look at pornographic material, for example, pictures, magazines, videos or online content</a:t>
            </a:r>
          </a:p>
          <a:p>
            <a:pPr lvl="1">
              <a:lnSpc>
                <a:spcPts val="1300"/>
              </a:lnSpc>
              <a:spcBef>
                <a:spcPts val="600"/>
              </a:spcBef>
            </a:pPr>
            <a:r>
              <a:rPr lang="en-US" sz="1200" b="0" i="0" u="none" strike="noStrike" baseline="0" dirty="0">
                <a:latin typeface="Roboto Slab Light"/>
              </a:rPr>
              <a:t>…asked, persuaded, made or paid you to undress or pose in a sexually suggestive way for photographs </a:t>
            </a:r>
            <a:r>
              <a:rPr lang="en-IE" sz="1200" b="0" i="0" u="none" strike="noStrike" baseline="0" dirty="0">
                <a:latin typeface="Roboto Slab Light"/>
              </a:rPr>
              <a:t>or videos</a:t>
            </a:r>
            <a:endParaRPr lang="en-IE" sz="1200" dirty="0">
              <a:latin typeface="Roboto Slab Light"/>
            </a:endParaRPr>
          </a:p>
          <a:p>
            <a:pPr lvl="1">
              <a:lnSpc>
                <a:spcPts val="1300"/>
              </a:lnSpc>
              <a:spcBef>
                <a:spcPts val="600"/>
              </a:spcBef>
            </a:pPr>
            <a:r>
              <a:rPr lang="en-US" sz="1200" b="0" i="0" u="none" strike="noStrike" baseline="0" dirty="0">
                <a:latin typeface="Roboto Slab Light"/>
              </a:rPr>
              <a:t>…exposed themselves physically in a way that made you feel uncomfortable</a:t>
            </a:r>
          </a:p>
          <a:p>
            <a:pPr lvl="1">
              <a:lnSpc>
                <a:spcPts val="1300"/>
              </a:lnSpc>
              <a:spcBef>
                <a:spcPts val="600"/>
              </a:spcBef>
            </a:pPr>
            <a:r>
              <a:rPr lang="en-US" sz="1200" b="0" i="0" u="none" strike="noStrike" baseline="0" dirty="0">
                <a:latin typeface="Roboto Slab Light"/>
              </a:rPr>
              <a:t>…masturbated in front of you</a:t>
            </a:r>
          </a:p>
          <a:p>
            <a:pPr marL="457200" lvl="1" indent="0">
              <a:lnSpc>
                <a:spcPts val="1300"/>
              </a:lnSpc>
              <a:spcBef>
                <a:spcPts val="600"/>
              </a:spcBef>
              <a:buNone/>
            </a:pPr>
            <a:endParaRPr lang="en-US" sz="200" b="0" i="0" u="none" strike="noStrike" baseline="0" dirty="0">
              <a:latin typeface="Roboto Slab Light"/>
            </a:endParaRPr>
          </a:p>
          <a:p>
            <a:pPr lvl="1">
              <a:lnSpc>
                <a:spcPts val="1300"/>
              </a:lnSpc>
              <a:spcBef>
                <a:spcPts val="600"/>
              </a:spcBef>
            </a:pPr>
            <a:r>
              <a:rPr lang="en-US" sz="1200" b="0" i="0" u="none" strike="noStrike" baseline="0" dirty="0">
                <a:latin typeface="Roboto Slab Light"/>
              </a:rPr>
              <a:t>…touched your body in a sexual way</a:t>
            </a:r>
          </a:p>
          <a:p>
            <a:pPr lvl="1">
              <a:lnSpc>
                <a:spcPts val="1300"/>
              </a:lnSpc>
              <a:spcBef>
                <a:spcPts val="600"/>
              </a:spcBef>
            </a:pPr>
            <a:r>
              <a:rPr lang="en-US" sz="1200" b="0" i="0" u="none" strike="noStrike" baseline="0" dirty="0">
                <a:latin typeface="Roboto Slab Light"/>
              </a:rPr>
              <a:t>…asked, persuaded or made you touch someone else's body in a sexual way</a:t>
            </a:r>
          </a:p>
          <a:p>
            <a:pPr marL="457200" lvl="1" indent="0">
              <a:lnSpc>
                <a:spcPts val="1300"/>
              </a:lnSpc>
              <a:spcBef>
                <a:spcPts val="600"/>
              </a:spcBef>
              <a:buNone/>
            </a:pPr>
            <a:endParaRPr lang="en-US" sz="200" b="0" i="0" u="none" strike="noStrike" baseline="0" dirty="0">
              <a:latin typeface="Roboto Slab Light"/>
            </a:endParaRPr>
          </a:p>
          <a:p>
            <a:pPr lvl="1">
              <a:lnSpc>
                <a:spcPts val="1300"/>
              </a:lnSpc>
              <a:spcBef>
                <a:spcPts val="600"/>
              </a:spcBef>
            </a:pPr>
            <a:r>
              <a:rPr lang="en-US" sz="1200" b="0" i="0" u="none" strike="noStrike" baseline="0" dirty="0">
                <a:latin typeface="Roboto Slab Light"/>
              </a:rPr>
              <a:t>…persuaded, made or forced you to have sexual intercourse</a:t>
            </a:r>
          </a:p>
          <a:p>
            <a:pPr marL="457200" lvl="1" indent="0">
              <a:lnSpc>
                <a:spcPts val="1300"/>
              </a:lnSpc>
              <a:spcBef>
                <a:spcPts val="600"/>
              </a:spcBef>
              <a:buNone/>
            </a:pPr>
            <a:endParaRPr lang="en-US" sz="200" b="0" i="0" u="none" strike="noStrike" baseline="0" dirty="0">
              <a:latin typeface="Roboto Slab Light"/>
            </a:endParaRPr>
          </a:p>
          <a:p>
            <a:pPr lvl="1">
              <a:lnSpc>
                <a:spcPts val="1300"/>
              </a:lnSpc>
              <a:spcBef>
                <a:spcPts val="600"/>
              </a:spcBef>
            </a:pPr>
            <a:r>
              <a:rPr lang="en-US" sz="1200" b="0" i="0" u="none" strike="noStrike" baseline="0" dirty="0">
                <a:latin typeface="Roboto Slab Light"/>
              </a:rPr>
              <a:t>…ATTEMPTED to make you have sexual intercourse, but intercourse did not take </a:t>
            </a:r>
            <a:r>
              <a:rPr lang="en-US" sz="1200" dirty="0">
                <a:latin typeface="Roboto Slab Light"/>
              </a:rPr>
              <a:t>place</a:t>
            </a:r>
          </a:p>
          <a:p>
            <a:pPr marL="457200" lvl="1" indent="0">
              <a:lnSpc>
                <a:spcPts val="1300"/>
              </a:lnSpc>
              <a:spcBef>
                <a:spcPts val="600"/>
              </a:spcBef>
              <a:buNone/>
            </a:pPr>
            <a:endParaRPr lang="en-US" sz="200" dirty="0">
              <a:latin typeface="Roboto Slab Light"/>
            </a:endParaRPr>
          </a:p>
          <a:p>
            <a:pPr lvl="1">
              <a:lnSpc>
                <a:spcPts val="1300"/>
              </a:lnSpc>
              <a:spcBef>
                <a:spcPts val="600"/>
              </a:spcBef>
            </a:pPr>
            <a:r>
              <a:rPr lang="en-US" sz="1200" dirty="0">
                <a:latin typeface="Roboto Slab Light"/>
              </a:rPr>
              <a:t>…ATTEMPTED to have any other unwanted sexual contact with you</a:t>
            </a:r>
          </a:p>
          <a:p>
            <a:pPr lvl="1"/>
            <a:endParaRPr lang="en-US" sz="1200" b="0" i="0" u="none" strike="noStrike" baseline="0" dirty="0">
              <a:latin typeface="Roboto Slab Light"/>
            </a:endParaRPr>
          </a:p>
        </p:txBody>
      </p:sp>
      <p:sp>
        <p:nvSpPr>
          <p:cNvPr id="4" name="Right Brace 3">
            <a:extLst>
              <a:ext uri="{FF2B5EF4-FFF2-40B4-BE49-F238E27FC236}">
                <a16:creationId xmlns:a16="http://schemas.microsoft.com/office/drawing/2014/main" id="{C87C9AF1-A586-4CF4-9767-88732721951E}"/>
              </a:ext>
            </a:extLst>
          </p:cNvPr>
          <p:cNvSpPr/>
          <p:nvPr/>
        </p:nvSpPr>
        <p:spPr>
          <a:xfrm rot="10800000" flipH="1">
            <a:off x="6443999" y="1358058"/>
            <a:ext cx="280801" cy="1213692"/>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5" name="Right Brace 4">
            <a:extLst>
              <a:ext uri="{FF2B5EF4-FFF2-40B4-BE49-F238E27FC236}">
                <a16:creationId xmlns:a16="http://schemas.microsoft.com/office/drawing/2014/main" id="{1E95456D-D08D-4A8E-829D-0557864517E4}"/>
              </a:ext>
            </a:extLst>
          </p:cNvPr>
          <p:cNvSpPr/>
          <p:nvPr/>
        </p:nvSpPr>
        <p:spPr>
          <a:xfrm rot="10800000" flipH="1">
            <a:off x="6443999" y="2930322"/>
            <a:ext cx="280801" cy="58477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6" name="Right Brace 5">
            <a:extLst>
              <a:ext uri="{FF2B5EF4-FFF2-40B4-BE49-F238E27FC236}">
                <a16:creationId xmlns:a16="http://schemas.microsoft.com/office/drawing/2014/main" id="{3A4D495E-8CA4-46ED-9412-53F0CDE1C59A}"/>
              </a:ext>
            </a:extLst>
          </p:cNvPr>
          <p:cNvSpPr/>
          <p:nvPr/>
        </p:nvSpPr>
        <p:spPr>
          <a:xfrm rot="10800000" flipH="1">
            <a:off x="6443999" y="4732367"/>
            <a:ext cx="280801" cy="36990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7" name="Right Brace 6">
            <a:extLst>
              <a:ext uri="{FF2B5EF4-FFF2-40B4-BE49-F238E27FC236}">
                <a16:creationId xmlns:a16="http://schemas.microsoft.com/office/drawing/2014/main" id="{B6BE5738-2916-4A89-A6C5-2A4FE05DDE46}"/>
              </a:ext>
            </a:extLst>
          </p:cNvPr>
          <p:cNvSpPr/>
          <p:nvPr/>
        </p:nvSpPr>
        <p:spPr>
          <a:xfrm rot="10800000" flipH="1">
            <a:off x="6444000" y="4165847"/>
            <a:ext cx="280800" cy="282534"/>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8" name="TextBox 7">
            <a:extLst>
              <a:ext uri="{FF2B5EF4-FFF2-40B4-BE49-F238E27FC236}">
                <a16:creationId xmlns:a16="http://schemas.microsoft.com/office/drawing/2014/main" id="{B5A68D81-0197-4C2C-8FB2-7625C7ADF594}"/>
              </a:ext>
            </a:extLst>
          </p:cNvPr>
          <p:cNvSpPr txBox="1"/>
          <p:nvPr/>
        </p:nvSpPr>
        <p:spPr>
          <a:xfrm>
            <a:off x="6754739" y="1731325"/>
            <a:ext cx="1731600" cy="584775"/>
          </a:xfrm>
          <a:prstGeom prst="rect">
            <a:avLst/>
          </a:prstGeom>
          <a:noFill/>
        </p:spPr>
        <p:txBody>
          <a:bodyPr wrap="square" rtlCol="0">
            <a:spAutoFit/>
          </a:bodyPr>
          <a:lstStyle/>
          <a:p>
            <a:r>
              <a:rPr lang="en-US" sz="1600" dirty="0">
                <a:solidFill>
                  <a:schemeClr val="accent1">
                    <a:lumMod val="50000"/>
                  </a:schemeClr>
                </a:solidFill>
              </a:rPr>
              <a:t>Unwanted sexual non-contact</a:t>
            </a:r>
            <a:endParaRPr lang="en-IE" sz="1600" dirty="0"/>
          </a:p>
        </p:txBody>
      </p:sp>
      <p:sp>
        <p:nvSpPr>
          <p:cNvPr id="9" name="Right Brace 8">
            <a:extLst>
              <a:ext uri="{FF2B5EF4-FFF2-40B4-BE49-F238E27FC236}">
                <a16:creationId xmlns:a16="http://schemas.microsoft.com/office/drawing/2014/main" id="{2653C061-91AA-4C66-A87E-AA368D2F70FD}"/>
              </a:ext>
            </a:extLst>
          </p:cNvPr>
          <p:cNvSpPr/>
          <p:nvPr/>
        </p:nvSpPr>
        <p:spPr>
          <a:xfrm rot="10800000" flipH="1">
            <a:off x="6444000" y="3694948"/>
            <a:ext cx="280800" cy="28253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10" name="TextBox 9">
            <a:extLst>
              <a:ext uri="{FF2B5EF4-FFF2-40B4-BE49-F238E27FC236}">
                <a16:creationId xmlns:a16="http://schemas.microsoft.com/office/drawing/2014/main" id="{08776B48-1FF6-46B0-9393-C8A41885A9E1}"/>
              </a:ext>
            </a:extLst>
          </p:cNvPr>
          <p:cNvSpPr txBox="1"/>
          <p:nvPr/>
        </p:nvSpPr>
        <p:spPr>
          <a:xfrm>
            <a:off x="6754739" y="2958425"/>
            <a:ext cx="1638000" cy="584775"/>
          </a:xfrm>
          <a:prstGeom prst="rect">
            <a:avLst/>
          </a:prstGeom>
          <a:noFill/>
        </p:spPr>
        <p:txBody>
          <a:bodyPr wrap="square" rtlCol="0">
            <a:spAutoFit/>
          </a:bodyPr>
          <a:lstStyle/>
          <a:p>
            <a:r>
              <a:rPr lang="en-US" sz="1600" dirty="0">
                <a:solidFill>
                  <a:schemeClr val="accent1">
                    <a:lumMod val="50000"/>
                  </a:schemeClr>
                </a:solidFill>
              </a:rPr>
              <a:t>Unwanted sexual touching</a:t>
            </a:r>
            <a:endParaRPr lang="en-IE" sz="1600" dirty="0"/>
          </a:p>
        </p:txBody>
      </p:sp>
      <p:sp>
        <p:nvSpPr>
          <p:cNvPr id="11" name="TextBox 10">
            <a:extLst>
              <a:ext uri="{FF2B5EF4-FFF2-40B4-BE49-F238E27FC236}">
                <a16:creationId xmlns:a16="http://schemas.microsoft.com/office/drawing/2014/main" id="{F86F44DA-51CF-45E3-8BD9-B5013276C205}"/>
              </a:ext>
            </a:extLst>
          </p:cNvPr>
          <p:cNvSpPr txBox="1"/>
          <p:nvPr/>
        </p:nvSpPr>
        <p:spPr>
          <a:xfrm>
            <a:off x="6754739" y="4615121"/>
            <a:ext cx="1576800" cy="584775"/>
          </a:xfrm>
          <a:prstGeom prst="rect">
            <a:avLst/>
          </a:prstGeom>
          <a:noFill/>
        </p:spPr>
        <p:txBody>
          <a:bodyPr wrap="square" rtlCol="0">
            <a:spAutoFit/>
          </a:bodyPr>
          <a:lstStyle/>
          <a:p>
            <a:r>
              <a:rPr lang="en-US" sz="1600" dirty="0">
                <a:solidFill>
                  <a:schemeClr val="accent1">
                    <a:lumMod val="50000"/>
                  </a:schemeClr>
                </a:solidFill>
              </a:rPr>
              <a:t>Unwanted other sexual contact</a:t>
            </a:r>
            <a:endParaRPr lang="en-IE" sz="1600" dirty="0"/>
          </a:p>
        </p:txBody>
      </p:sp>
      <p:sp>
        <p:nvSpPr>
          <p:cNvPr id="12" name="TextBox 11">
            <a:extLst>
              <a:ext uri="{FF2B5EF4-FFF2-40B4-BE49-F238E27FC236}">
                <a16:creationId xmlns:a16="http://schemas.microsoft.com/office/drawing/2014/main" id="{F3D7F95C-CA7E-4040-9D97-9FC67CA1620E}"/>
              </a:ext>
            </a:extLst>
          </p:cNvPr>
          <p:cNvSpPr txBox="1"/>
          <p:nvPr/>
        </p:nvSpPr>
        <p:spPr>
          <a:xfrm>
            <a:off x="6748200" y="3515095"/>
            <a:ext cx="1638000" cy="584775"/>
          </a:xfrm>
          <a:prstGeom prst="rect">
            <a:avLst/>
          </a:prstGeom>
          <a:noFill/>
        </p:spPr>
        <p:txBody>
          <a:bodyPr wrap="square" rtlCol="0">
            <a:spAutoFit/>
          </a:bodyPr>
          <a:lstStyle/>
          <a:p>
            <a:r>
              <a:rPr lang="en-US" sz="1600" dirty="0">
                <a:solidFill>
                  <a:schemeClr val="accent1">
                    <a:lumMod val="50000"/>
                  </a:schemeClr>
                </a:solidFill>
              </a:rPr>
              <a:t>Unwanted sexual intercourse</a:t>
            </a:r>
            <a:endParaRPr lang="en-IE" sz="1600" dirty="0"/>
          </a:p>
        </p:txBody>
      </p:sp>
      <p:sp>
        <p:nvSpPr>
          <p:cNvPr id="13" name="TextBox 12">
            <a:extLst>
              <a:ext uri="{FF2B5EF4-FFF2-40B4-BE49-F238E27FC236}">
                <a16:creationId xmlns:a16="http://schemas.microsoft.com/office/drawing/2014/main" id="{0EE27B78-B5D2-4B00-9FE9-073140FDA480}"/>
              </a:ext>
            </a:extLst>
          </p:cNvPr>
          <p:cNvSpPr txBox="1"/>
          <p:nvPr/>
        </p:nvSpPr>
        <p:spPr>
          <a:xfrm>
            <a:off x="6724800" y="4030346"/>
            <a:ext cx="2597401" cy="584775"/>
          </a:xfrm>
          <a:prstGeom prst="rect">
            <a:avLst/>
          </a:prstGeom>
          <a:noFill/>
        </p:spPr>
        <p:txBody>
          <a:bodyPr wrap="square" rtlCol="0">
            <a:spAutoFit/>
          </a:bodyPr>
          <a:lstStyle/>
          <a:p>
            <a:r>
              <a:rPr lang="en-US" sz="1600" dirty="0">
                <a:solidFill>
                  <a:schemeClr val="accent1">
                    <a:lumMod val="50000"/>
                  </a:schemeClr>
                </a:solidFill>
              </a:rPr>
              <a:t>Unwanted attempted sexual intercourse</a:t>
            </a:r>
            <a:endParaRPr lang="en-IE" sz="1600" dirty="0"/>
          </a:p>
        </p:txBody>
      </p:sp>
    </p:spTree>
    <p:extLst>
      <p:ext uri="{BB962C8B-B14F-4D97-AF65-F5344CB8AC3E}">
        <p14:creationId xmlns:p14="http://schemas.microsoft.com/office/powerpoint/2010/main" val="261728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2413-BAE2-4382-85C0-F09DC3AB1E27}"/>
              </a:ext>
            </a:extLst>
          </p:cNvPr>
          <p:cNvSpPr>
            <a:spLocks noGrp="1"/>
          </p:cNvSpPr>
          <p:nvPr>
            <p:ph type="title" idx="4294967295"/>
          </p:nvPr>
        </p:nvSpPr>
        <p:spPr>
          <a:xfrm>
            <a:off x="468000" y="206375"/>
            <a:ext cx="8218487" cy="857250"/>
          </a:xfrm>
        </p:spPr>
        <p:txBody>
          <a:bodyPr>
            <a:normAutofit/>
          </a:bodyPr>
          <a:lstStyle/>
          <a:p>
            <a:r>
              <a:rPr lang="en-IE" dirty="0">
                <a:latin typeface="Roboto Slab Light"/>
              </a:rPr>
              <a:t>Definitions – Lifetime sexual violence</a:t>
            </a:r>
          </a:p>
        </p:txBody>
      </p:sp>
      <p:sp>
        <p:nvSpPr>
          <p:cNvPr id="3" name="Content Placeholder 2">
            <a:extLst>
              <a:ext uri="{FF2B5EF4-FFF2-40B4-BE49-F238E27FC236}">
                <a16:creationId xmlns:a16="http://schemas.microsoft.com/office/drawing/2014/main" id="{64E0239B-CBF8-4571-BBF9-940A1DB6ABA5}"/>
              </a:ext>
            </a:extLst>
          </p:cNvPr>
          <p:cNvSpPr>
            <a:spLocks noGrp="1"/>
          </p:cNvSpPr>
          <p:nvPr>
            <p:ph idx="4294967295"/>
          </p:nvPr>
        </p:nvSpPr>
        <p:spPr>
          <a:xfrm>
            <a:off x="468000" y="1200150"/>
            <a:ext cx="8229600" cy="2811463"/>
          </a:xfrm>
        </p:spPr>
        <p:txBody>
          <a:bodyPr>
            <a:normAutofit/>
          </a:bodyPr>
          <a:lstStyle/>
          <a:p>
            <a:r>
              <a:rPr lang="en-IE" sz="2000" dirty="0">
                <a:latin typeface="Roboto Slab Light"/>
              </a:rPr>
              <a:t>If person experienced any sexual violence type across both adulthood and childhood</a:t>
            </a:r>
          </a:p>
          <a:p>
            <a:endParaRPr lang="en-IE" sz="2000" dirty="0">
              <a:latin typeface="Roboto Slab Light"/>
            </a:endParaRPr>
          </a:p>
        </p:txBody>
      </p:sp>
      <p:sp>
        <p:nvSpPr>
          <p:cNvPr id="4" name="TextBox 3">
            <a:extLst>
              <a:ext uri="{FF2B5EF4-FFF2-40B4-BE49-F238E27FC236}">
                <a16:creationId xmlns:a16="http://schemas.microsoft.com/office/drawing/2014/main" id="{39FB14A6-4A4F-47E8-85F4-7C7ABFA36EAD}"/>
              </a:ext>
            </a:extLst>
          </p:cNvPr>
          <p:cNvSpPr txBox="1"/>
          <p:nvPr/>
        </p:nvSpPr>
        <p:spPr>
          <a:xfrm>
            <a:off x="982800" y="2042275"/>
            <a:ext cx="8161200" cy="3477875"/>
          </a:xfrm>
          <a:prstGeom prst="rect">
            <a:avLst/>
          </a:prstGeom>
          <a:noFill/>
        </p:spPr>
        <p:txBody>
          <a:bodyPr wrap="square" numCol="2" rtlCol="0">
            <a:spAutoFit/>
          </a:bodyPr>
          <a:lstStyle/>
          <a:p>
            <a:r>
              <a:rPr lang="en-US" sz="2000" dirty="0">
                <a:solidFill>
                  <a:schemeClr val="accent1">
                    <a:lumMod val="50000"/>
                  </a:schemeClr>
                </a:solidFill>
                <a:latin typeface="Roboto Slab Light"/>
              </a:rPr>
              <a:t>Person has ever experienced</a:t>
            </a:r>
          </a:p>
          <a:p>
            <a:r>
              <a:rPr lang="en-US" sz="2000" dirty="0">
                <a:solidFill>
                  <a:schemeClr val="accent1">
                    <a:lumMod val="50000"/>
                  </a:schemeClr>
                </a:solidFill>
                <a:latin typeface="Roboto Slab Light"/>
              </a:rPr>
              <a:t> as a child unwanted : </a:t>
            </a:r>
          </a:p>
          <a:p>
            <a:pPr marL="285750" indent="-285750">
              <a:buClr>
                <a:srgbClr val="FFC000"/>
              </a:buClr>
              <a:buFont typeface="Arial" panose="020B0604020202020204" pitchFamily="34" charset="0"/>
              <a:buChar char="•"/>
            </a:pPr>
            <a:r>
              <a:rPr lang="en-US" sz="2000" dirty="0">
                <a:solidFill>
                  <a:schemeClr val="accent1">
                    <a:lumMod val="50000"/>
                  </a:schemeClr>
                </a:solidFill>
                <a:latin typeface="Roboto Slab Light"/>
              </a:rPr>
              <a:t>sexual non-contact</a:t>
            </a:r>
          </a:p>
          <a:p>
            <a:pPr marL="285750" indent="-285750">
              <a:buClr>
                <a:srgbClr val="FFC000"/>
              </a:buClr>
              <a:buFont typeface="Arial" panose="020B0604020202020204" pitchFamily="34" charset="0"/>
              <a:buChar char="•"/>
            </a:pPr>
            <a:r>
              <a:rPr lang="en-US" sz="2000" dirty="0">
                <a:solidFill>
                  <a:schemeClr val="accent1">
                    <a:lumMod val="50000"/>
                  </a:schemeClr>
                </a:solidFill>
                <a:latin typeface="Roboto Slab Light"/>
              </a:rPr>
              <a:t>sexual touching</a:t>
            </a:r>
          </a:p>
          <a:p>
            <a:pPr marL="285750" indent="-285750">
              <a:buClr>
                <a:srgbClr val="FFC000"/>
              </a:buClr>
              <a:buFont typeface="Arial" panose="020B0604020202020204" pitchFamily="34" charset="0"/>
              <a:buChar char="•"/>
            </a:pPr>
            <a:r>
              <a:rPr lang="en-US" sz="2000" dirty="0">
                <a:solidFill>
                  <a:schemeClr val="accent1">
                    <a:lumMod val="50000"/>
                  </a:schemeClr>
                </a:solidFill>
                <a:latin typeface="Roboto Slab Light"/>
              </a:rPr>
              <a:t>sexual intercourse</a:t>
            </a:r>
          </a:p>
          <a:p>
            <a:pPr marL="285750" indent="-285750">
              <a:buClr>
                <a:srgbClr val="FFC000"/>
              </a:buClr>
              <a:buFont typeface="Arial" panose="020B0604020202020204" pitchFamily="34" charset="0"/>
              <a:buChar char="•"/>
            </a:pPr>
            <a:r>
              <a:rPr lang="en-US" sz="2000" dirty="0">
                <a:solidFill>
                  <a:schemeClr val="accent1">
                    <a:lumMod val="50000"/>
                  </a:schemeClr>
                </a:solidFill>
                <a:latin typeface="Roboto Slab Light"/>
              </a:rPr>
              <a:t>attempted sexual intercourse</a:t>
            </a:r>
          </a:p>
          <a:p>
            <a:pPr marL="285750" indent="-285750">
              <a:buClr>
                <a:srgbClr val="FFC000"/>
              </a:buClr>
              <a:buFont typeface="Arial" panose="020B0604020202020204" pitchFamily="34" charset="0"/>
              <a:buChar char="•"/>
            </a:pPr>
            <a:r>
              <a:rPr lang="en-US" sz="2000" dirty="0">
                <a:solidFill>
                  <a:schemeClr val="accent1">
                    <a:lumMod val="50000"/>
                  </a:schemeClr>
                </a:solidFill>
                <a:latin typeface="Roboto Slab Light"/>
              </a:rPr>
              <a:t>other sexual contact</a:t>
            </a:r>
          </a:p>
          <a:p>
            <a:pPr marL="285750" indent="-285750">
              <a:buClr>
                <a:srgbClr val="FFC000"/>
              </a:buClr>
              <a:buFont typeface="Arial" panose="020B0604020202020204" pitchFamily="34" charset="0"/>
              <a:buChar char="•"/>
            </a:pPr>
            <a:endParaRPr lang="en-US" sz="2000" dirty="0">
              <a:solidFill>
                <a:schemeClr val="accent1">
                  <a:lumMod val="50000"/>
                </a:schemeClr>
              </a:solidFill>
              <a:latin typeface="Roboto Slab Light"/>
            </a:endParaRPr>
          </a:p>
          <a:p>
            <a:endParaRPr lang="en-US" sz="2000" dirty="0">
              <a:solidFill>
                <a:schemeClr val="accent1">
                  <a:lumMod val="50000"/>
                </a:schemeClr>
              </a:solidFill>
              <a:latin typeface="Roboto Slab Light"/>
            </a:endParaRPr>
          </a:p>
          <a:p>
            <a:endParaRPr lang="en-US" sz="2000" dirty="0">
              <a:solidFill>
                <a:schemeClr val="accent1">
                  <a:lumMod val="50000"/>
                </a:schemeClr>
              </a:solidFill>
              <a:latin typeface="Roboto Slab Light"/>
            </a:endParaRPr>
          </a:p>
          <a:p>
            <a:endParaRPr lang="en-US" sz="2000" dirty="0">
              <a:solidFill>
                <a:schemeClr val="accent1">
                  <a:lumMod val="50000"/>
                </a:schemeClr>
              </a:solidFill>
              <a:latin typeface="Roboto Slab Light"/>
            </a:endParaRPr>
          </a:p>
          <a:p>
            <a:r>
              <a:rPr lang="en-US" sz="2000" dirty="0">
                <a:solidFill>
                  <a:schemeClr val="accent1">
                    <a:lumMod val="50000"/>
                  </a:schemeClr>
                </a:solidFill>
                <a:latin typeface="Roboto Slab Light"/>
              </a:rPr>
              <a:t>Person has ever experienced </a:t>
            </a:r>
          </a:p>
          <a:p>
            <a:r>
              <a:rPr lang="en-US" sz="2000" dirty="0">
                <a:solidFill>
                  <a:schemeClr val="accent1">
                    <a:lumMod val="50000"/>
                  </a:schemeClr>
                </a:solidFill>
                <a:latin typeface="Roboto Slab Light"/>
              </a:rPr>
              <a:t>as an adult non-consensual : </a:t>
            </a:r>
          </a:p>
          <a:p>
            <a:pPr marL="285750" indent="-285750">
              <a:buClr>
                <a:schemeClr val="accent2"/>
              </a:buClr>
              <a:buFont typeface="Arial" panose="020B0604020202020204" pitchFamily="34" charset="0"/>
              <a:buChar char="•"/>
            </a:pPr>
            <a:r>
              <a:rPr lang="en-US" sz="2000" b="0" i="0" u="none" strike="noStrike" baseline="0" dirty="0">
                <a:solidFill>
                  <a:schemeClr val="accent1">
                    <a:lumMod val="50000"/>
                  </a:schemeClr>
                </a:solidFill>
                <a:latin typeface="Roboto Slab Light"/>
              </a:rPr>
              <a:t>sexual touching</a:t>
            </a:r>
          </a:p>
          <a:p>
            <a:pPr marL="285750" indent="-285750">
              <a:buClr>
                <a:schemeClr val="accent2"/>
              </a:buClr>
              <a:buFont typeface="Arial" panose="020B0604020202020204" pitchFamily="34" charset="0"/>
              <a:buChar char="•"/>
            </a:pPr>
            <a:r>
              <a:rPr lang="en-US" sz="2000" b="0" i="0" u="none" strike="noStrike" baseline="0" dirty="0">
                <a:solidFill>
                  <a:schemeClr val="accent1">
                    <a:lumMod val="50000"/>
                  </a:schemeClr>
                </a:solidFill>
                <a:latin typeface="Roboto Slab Light"/>
              </a:rPr>
              <a:t>attempted sexual intercourse</a:t>
            </a:r>
          </a:p>
          <a:p>
            <a:pPr marL="285750" indent="-285750">
              <a:buClr>
                <a:schemeClr val="accent2"/>
              </a:buClr>
              <a:buFont typeface="Arial" panose="020B0604020202020204" pitchFamily="34" charset="0"/>
              <a:buChar char="•"/>
            </a:pPr>
            <a:r>
              <a:rPr lang="en-US" sz="2000" b="0" i="0" u="none" strike="noStrike" baseline="0" dirty="0">
                <a:solidFill>
                  <a:schemeClr val="accent1">
                    <a:lumMod val="50000"/>
                  </a:schemeClr>
                </a:solidFill>
                <a:latin typeface="Roboto Slab Light"/>
              </a:rPr>
              <a:t>sexual intercourse</a:t>
            </a:r>
          </a:p>
          <a:p>
            <a:pPr marL="285750" indent="-285750">
              <a:buClr>
                <a:schemeClr val="accent2"/>
              </a:buClr>
              <a:buFont typeface="Arial" panose="020B0604020202020204" pitchFamily="34" charset="0"/>
              <a:buChar char="•"/>
            </a:pPr>
            <a:r>
              <a:rPr lang="en-US" sz="2000" b="0" i="0" u="none" strike="noStrike" baseline="0" dirty="0">
                <a:solidFill>
                  <a:schemeClr val="accent1">
                    <a:lumMod val="50000"/>
                  </a:schemeClr>
                </a:solidFill>
                <a:latin typeface="Roboto Slab Light"/>
              </a:rPr>
              <a:t>other sexual contact</a:t>
            </a:r>
            <a:endParaRPr lang="en-IE" sz="2000" dirty="0">
              <a:solidFill>
                <a:schemeClr val="accent1">
                  <a:lumMod val="50000"/>
                </a:schemeClr>
              </a:solidFill>
              <a:latin typeface="Roboto Slab Light"/>
            </a:endParaRPr>
          </a:p>
        </p:txBody>
      </p:sp>
    </p:spTree>
    <p:extLst>
      <p:ext uri="{BB962C8B-B14F-4D97-AF65-F5344CB8AC3E}">
        <p14:creationId xmlns:p14="http://schemas.microsoft.com/office/powerpoint/2010/main" val="41461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2413-BAE2-4382-85C0-F09DC3AB1E27}"/>
              </a:ext>
            </a:extLst>
          </p:cNvPr>
          <p:cNvSpPr>
            <a:spLocks noGrp="1"/>
          </p:cNvSpPr>
          <p:nvPr>
            <p:ph type="title" idx="4294967295"/>
          </p:nvPr>
        </p:nvSpPr>
        <p:spPr>
          <a:xfrm>
            <a:off x="406800" y="231750"/>
            <a:ext cx="8218487" cy="857250"/>
          </a:xfrm>
        </p:spPr>
        <p:txBody>
          <a:bodyPr>
            <a:normAutofit/>
          </a:bodyPr>
          <a:lstStyle/>
          <a:p>
            <a:r>
              <a:rPr lang="en-IE" dirty="0">
                <a:latin typeface="Roboto Slab Light"/>
              </a:rPr>
              <a:t>Definitions – Sexual Harassment</a:t>
            </a:r>
          </a:p>
        </p:txBody>
      </p:sp>
      <p:sp>
        <p:nvSpPr>
          <p:cNvPr id="3" name="Content Placeholder 2">
            <a:extLst>
              <a:ext uri="{FF2B5EF4-FFF2-40B4-BE49-F238E27FC236}">
                <a16:creationId xmlns:a16="http://schemas.microsoft.com/office/drawing/2014/main" id="{64E0239B-CBF8-4571-BBF9-940A1DB6ABA5}"/>
              </a:ext>
            </a:extLst>
          </p:cNvPr>
          <p:cNvSpPr>
            <a:spLocks noGrp="1"/>
          </p:cNvSpPr>
          <p:nvPr>
            <p:ph idx="4294967295"/>
          </p:nvPr>
        </p:nvSpPr>
        <p:spPr>
          <a:xfrm>
            <a:off x="457200" y="1166018"/>
            <a:ext cx="8467200" cy="3977482"/>
          </a:xfrm>
        </p:spPr>
        <p:txBody>
          <a:bodyPr>
            <a:normAutofit fontScale="70000" lnSpcReduction="20000"/>
          </a:bodyPr>
          <a:lstStyle/>
          <a:p>
            <a:pPr>
              <a:lnSpc>
                <a:spcPct val="107000"/>
              </a:lnSpc>
              <a:spcAft>
                <a:spcPts val="800"/>
              </a:spcAft>
            </a:pPr>
            <a:r>
              <a:rPr lang="en-IE" sz="1800" dirty="0">
                <a:effectLst/>
                <a:latin typeface="Roboto Slab Light"/>
                <a:ea typeface="Calibri" panose="020F0502020204030204" pitchFamily="34" charset="0"/>
                <a:cs typeface="Times New Roman" panose="02020603050405020304" pitchFamily="18" charset="0"/>
              </a:rPr>
              <a:t>Harassment is defined by unwanted behaviours that a person may have experienced in their daily life, which made the person feel offended, humiliated or intimidated. This was limited to the last 12 months.</a:t>
            </a:r>
          </a:p>
          <a:p>
            <a:pPr>
              <a:lnSpc>
                <a:spcPct val="107000"/>
              </a:lnSpc>
              <a:spcAft>
                <a:spcPts val="800"/>
              </a:spcAft>
            </a:pPr>
            <a:r>
              <a:rPr lang="en-IE" sz="1800" dirty="0">
                <a:effectLst/>
                <a:latin typeface="Roboto Slab Light"/>
                <a:ea typeface="Calibri" panose="020F0502020204030204" pitchFamily="34" charset="0"/>
                <a:cs typeface="Times New Roman" panose="02020603050405020304" pitchFamily="18" charset="0"/>
              </a:rPr>
              <a:t>These behaviours include: </a:t>
            </a:r>
          </a:p>
          <a:p>
            <a:pPr lvl="1" indent="-342900">
              <a:lnSpc>
                <a:spcPct val="107000"/>
              </a:lnSpc>
              <a:spcBef>
                <a:spcPts val="600"/>
              </a:spcBef>
              <a:buFont typeface="Symbol" panose="05050102010706020507" pitchFamily="18" charset="2"/>
              <a:buChar char=""/>
            </a:pPr>
            <a:r>
              <a:rPr lang="en-IE" sz="1800" dirty="0">
                <a:effectLst/>
                <a:latin typeface="Roboto Slab Light"/>
                <a:ea typeface="Calibri" panose="020F0502020204030204" pitchFamily="34" charset="0"/>
                <a:cs typeface="Times New Roman" panose="02020603050405020304" pitchFamily="18" charset="0"/>
              </a:rPr>
              <a:t>crude or sexually explicit remarks made that the person found offensive, humiliating or intimidating while they were online (including social media, dating apps, discussion boards) or in any other situation e.g. in person, by text, phone call.</a:t>
            </a:r>
          </a:p>
          <a:p>
            <a:pPr lvl="1" indent="-342900">
              <a:lnSpc>
                <a:spcPct val="107000"/>
              </a:lnSpc>
              <a:spcBef>
                <a:spcPts val="600"/>
              </a:spcBef>
              <a:buFont typeface="Symbol" panose="05050102010706020507" pitchFamily="18" charset="2"/>
              <a:buChar char=""/>
            </a:pPr>
            <a:r>
              <a:rPr lang="en-IE" sz="1800" dirty="0">
                <a:effectLst/>
                <a:latin typeface="Roboto Slab Light"/>
                <a:ea typeface="Calibri" panose="020F0502020204030204" pitchFamily="34" charset="0"/>
                <a:cs typeface="Times New Roman" panose="02020603050405020304" pitchFamily="18" charset="0"/>
              </a:rPr>
              <a:t>private sexual images or videos shared without permission. This included when the person was made aware of historic images being shared without their permission if they were shared within the last 12 months.</a:t>
            </a:r>
          </a:p>
          <a:p>
            <a:pPr lvl="1" indent="-342900">
              <a:lnSpc>
                <a:spcPct val="107000"/>
              </a:lnSpc>
              <a:spcBef>
                <a:spcPts val="600"/>
              </a:spcBef>
              <a:buFont typeface="Symbol" panose="05050102010706020507" pitchFamily="18" charset="2"/>
              <a:buChar char=""/>
            </a:pPr>
            <a:r>
              <a:rPr lang="en-IE" sz="1800" dirty="0">
                <a:effectLst/>
                <a:latin typeface="Roboto Slab Light"/>
                <a:ea typeface="Calibri" panose="020F0502020204030204" pitchFamily="34" charset="0"/>
                <a:cs typeface="Times New Roman" panose="02020603050405020304" pitchFamily="18" charset="0"/>
              </a:rPr>
              <a:t>someone exposing themselves physically in a way that made the person feel uncomfortable.</a:t>
            </a:r>
          </a:p>
          <a:p>
            <a:pPr lvl="1" indent="-342900">
              <a:lnSpc>
                <a:spcPct val="107000"/>
              </a:lnSpc>
              <a:spcBef>
                <a:spcPts val="600"/>
              </a:spcBef>
              <a:buFont typeface="Symbol" panose="05050102010706020507" pitchFamily="18" charset="2"/>
              <a:buChar char=""/>
            </a:pPr>
            <a:r>
              <a:rPr lang="en-IE" sz="1800" dirty="0">
                <a:effectLst/>
                <a:latin typeface="Roboto Slab Light"/>
                <a:ea typeface="Calibri" panose="020F0502020204030204" pitchFamily="34" charset="0"/>
                <a:cs typeface="Times New Roman" panose="02020603050405020304" pitchFamily="18" charset="0"/>
              </a:rPr>
              <a:t>being exposed to sexually explicit pictures or photos that made the person feel offended, humiliated or intimidated.</a:t>
            </a:r>
          </a:p>
          <a:p>
            <a:pPr lvl="1" indent="-342900">
              <a:lnSpc>
                <a:spcPct val="107000"/>
              </a:lnSpc>
              <a:spcBef>
                <a:spcPts val="600"/>
              </a:spcBef>
              <a:buFont typeface="Symbol" panose="05050102010706020507" pitchFamily="18" charset="2"/>
              <a:buChar char=""/>
            </a:pPr>
            <a:r>
              <a:rPr lang="en-IE" sz="1800" dirty="0">
                <a:effectLst/>
                <a:latin typeface="Roboto Slab Light"/>
                <a:ea typeface="Calibri" panose="020F0502020204030204" pitchFamily="34" charset="0"/>
                <a:cs typeface="Times New Roman" panose="02020603050405020304" pitchFamily="18" charset="0"/>
              </a:rPr>
              <a:t>experiencing physical contact, for example, touching, hugging or being in close proximity that made the person feel offended, humiliated or intimidated.</a:t>
            </a:r>
          </a:p>
          <a:p>
            <a:pPr lvl="1" indent="-342900">
              <a:lnSpc>
                <a:spcPct val="107000"/>
              </a:lnSpc>
              <a:spcBef>
                <a:spcPts val="600"/>
              </a:spcBef>
              <a:buFont typeface="Symbol" panose="05050102010706020507" pitchFamily="18" charset="2"/>
              <a:buChar char=""/>
            </a:pPr>
            <a:r>
              <a:rPr lang="en-IE" sz="1800" dirty="0">
                <a:effectLst/>
                <a:latin typeface="Roboto Slab Light"/>
                <a:ea typeface="Calibri" panose="020F0502020204030204" pitchFamily="34" charset="0"/>
                <a:cs typeface="Times New Roman" panose="02020603050405020304" pitchFamily="18" charset="0"/>
              </a:rPr>
              <a:t>inappropriate sexual advances that made the person feel offended, humiliated or intimidated.</a:t>
            </a:r>
          </a:p>
          <a:p>
            <a:pPr lvl="1" indent="-342900">
              <a:lnSpc>
                <a:spcPct val="107000"/>
              </a:lnSpc>
              <a:spcBef>
                <a:spcPts val="600"/>
              </a:spcBef>
              <a:spcAft>
                <a:spcPts val="800"/>
              </a:spcAft>
              <a:buFont typeface="Symbol" panose="05050102010706020507" pitchFamily="18" charset="2"/>
              <a:buChar char=""/>
            </a:pPr>
            <a:r>
              <a:rPr lang="en-IE" sz="1800" dirty="0">
                <a:effectLst/>
                <a:latin typeface="Roboto Slab Light"/>
                <a:ea typeface="Calibri" panose="020F0502020204030204" pitchFamily="34" charset="0"/>
                <a:cs typeface="Times New Roman" panose="02020603050405020304" pitchFamily="18" charset="0"/>
              </a:rPr>
              <a:t>any other sexually inappropriate behaviour that made the person feel offended, humiliated or intimidated.</a:t>
            </a:r>
          </a:p>
        </p:txBody>
      </p:sp>
    </p:spTree>
    <p:extLst>
      <p:ext uri="{BB962C8B-B14F-4D97-AF65-F5344CB8AC3E}">
        <p14:creationId xmlns:p14="http://schemas.microsoft.com/office/powerpoint/2010/main" val="3260692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2EE30-9C88-4F4C-8F20-274DB685B22A}"/>
              </a:ext>
            </a:extLst>
          </p:cNvPr>
          <p:cNvSpPr>
            <a:spLocks noGrp="1"/>
          </p:cNvSpPr>
          <p:nvPr>
            <p:ph type="ctrTitle"/>
          </p:nvPr>
        </p:nvSpPr>
        <p:spPr/>
        <p:txBody>
          <a:bodyPr/>
          <a:lstStyle/>
          <a:p>
            <a:r>
              <a:rPr lang="en-IE" dirty="0">
                <a:latin typeface="Roboto Slab Light"/>
              </a:rPr>
              <a:t>Methodology  -collection</a:t>
            </a:r>
          </a:p>
        </p:txBody>
      </p:sp>
      <p:sp>
        <p:nvSpPr>
          <p:cNvPr id="2" name="Slide Number Placeholder 1">
            <a:extLst>
              <a:ext uri="{FF2B5EF4-FFF2-40B4-BE49-F238E27FC236}">
                <a16:creationId xmlns:a16="http://schemas.microsoft.com/office/drawing/2014/main" id="{F26CDE32-62FF-40E0-BE14-B03652620090}"/>
              </a:ext>
            </a:extLst>
          </p:cNvPr>
          <p:cNvSpPr>
            <a:spLocks noGrp="1"/>
          </p:cNvSpPr>
          <p:nvPr>
            <p:ph type="sldNum" sz="quarter" idx="4294967295"/>
          </p:nvPr>
        </p:nvSpPr>
        <p:spPr>
          <a:xfrm>
            <a:off x="8135938" y="4767263"/>
            <a:ext cx="1008062" cy="274637"/>
          </a:xfrm>
        </p:spPr>
        <p:txBody>
          <a:bodyPr/>
          <a:lstStyle/>
          <a:p>
            <a:fld id="{F074DFA7-C613-284F-BE8A-46920CEE1047}" type="slidenum">
              <a:rPr lang="en-US" smtClean="0"/>
              <a:pPr/>
              <a:t>25</a:t>
            </a:fld>
            <a:endParaRPr lang="en-US" dirty="0"/>
          </a:p>
        </p:txBody>
      </p:sp>
    </p:spTree>
    <p:extLst>
      <p:ext uri="{BB962C8B-B14F-4D97-AF65-F5344CB8AC3E}">
        <p14:creationId xmlns:p14="http://schemas.microsoft.com/office/powerpoint/2010/main" val="356958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F2A41-F62F-4AD3-B80A-8A51BD641203}"/>
              </a:ext>
            </a:extLst>
          </p:cNvPr>
          <p:cNvSpPr>
            <a:spLocks noGrp="1"/>
          </p:cNvSpPr>
          <p:nvPr>
            <p:ph type="sldNum" sz="quarter" idx="4"/>
          </p:nvPr>
        </p:nvSpPr>
        <p:spPr/>
        <p:txBody>
          <a:bodyPr/>
          <a:lstStyle/>
          <a:p>
            <a:fld id="{F074DFA7-C613-284F-BE8A-46920CEE1047}" type="slidenum">
              <a:rPr lang="en-US" smtClean="0"/>
              <a:pPr/>
              <a:t>26</a:t>
            </a:fld>
            <a:endParaRPr lang="en-US" dirty="0"/>
          </a:p>
        </p:txBody>
      </p:sp>
      <p:sp>
        <p:nvSpPr>
          <p:cNvPr id="2" name="Title 1">
            <a:extLst>
              <a:ext uri="{FF2B5EF4-FFF2-40B4-BE49-F238E27FC236}">
                <a16:creationId xmlns:a16="http://schemas.microsoft.com/office/drawing/2014/main" id="{EF40CCE6-FA35-44BC-B1B8-C96E1764E5B9}"/>
              </a:ext>
            </a:extLst>
          </p:cNvPr>
          <p:cNvSpPr>
            <a:spLocks noGrp="1"/>
          </p:cNvSpPr>
          <p:nvPr>
            <p:ph type="title" idx="4294967295"/>
          </p:nvPr>
        </p:nvSpPr>
        <p:spPr>
          <a:xfrm>
            <a:off x="468000" y="205200"/>
            <a:ext cx="8218487" cy="856800"/>
          </a:xfrm>
        </p:spPr>
        <p:txBody>
          <a:bodyPr>
            <a:noAutofit/>
          </a:bodyPr>
          <a:lstStyle/>
          <a:p>
            <a:r>
              <a:rPr lang="en-IE" dirty="0">
                <a:latin typeface="Roboto Slab Light"/>
              </a:rPr>
              <a:t>Outline areas of the survey</a:t>
            </a:r>
          </a:p>
        </p:txBody>
      </p:sp>
      <p:grpSp>
        <p:nvGrpSpPr>
          <p:cNvPr id="3" name="Group 2">
            <a:extLst>
              <a:ext uri="{FF2B5EF4-FFF2-40B4-BE49-F238E27FC236}">
                <a16:creationId xmlns:a16="http://schemas.microsoft.com/office/drawing/2014/main" id="{8BC5CA4C-E78D-4579-A814-4B94D90316FE}"/>
              </a:ext>
            </a:extLst>
          </p:cNvPr>
          <p:cNvGrpSpPr/>
          <p:nvPr/>
        </p:nvGrpSpPr>
        <p:grpSpPr>
          <a:xfrm>
            <a:off x="858294" y="1275606"/>
            <a:ext cx="7547423" cy="2794545"/>
            <a:chOff x="858294" y="1291392"/>
            <a:chExt cx="7547423" cy="2794545"/>
          </a:xfrm>
        </p:grpSpPr>
        <p:sp>
          <p:nvSpPr>
            <p:cNvPr id="5" name="Freeform: Shape 4">
              <a:extLst>
                <a:ext uri="{FF2B5EF4-FFF2-40B4-BE49-F238E27FC236}">
                  <a16:creationId xmlns:a16="http://schemas.microsoft.com/office/drawing/2014/main" id="{DBE80E4B-A7B3-4209-A060-1F080F280DC8}"/>
                </a:ext>
              </a:extLst>
            </p:cNvPr>
            <p:cNvSpPr/>
            <p:nvPr/>
          </p:nvSpPr>
          <p:spPr>
            <a:xfrm>
              <a:off x="858295" y="1291392"/>
              <a:ext cx="2254462" cy="1172748"/>
            </a:xfrm>
            <a:custGeom>
              <a:avLst/>
              <a:gdLst>
                <a:gd name="connsiteX0" fmla="*/ 0 w 1954581"/>
                <a:gd name="connsiteY0" fmla="*/ 117275 h 1172748"/>
                <a:gd name="connsiteX1" fmla="*/ 117275 w 1954581"/>
                <a:gd name="connsiteY1" fmla="*/ 0 h 1172748"/>
                <a:gd name="connsiteX2" fmla="*/ 1837306 w 1954581"/>
                <a:gd name="connsiteY2" fmla="*/ 0 h 1172748"/>
                <a:gd name="connsiteX3" fmla="*/ 1954581 w 1954581"/>
                <a:gd name="connsiteY3" fmla="*/ 117275 h 1172748"/>
                <a:gd name="connsiteX4" fmla="*/ 1954581 w 1954581"/>
                <a:gd name="connsiteY4" fmla="*/ 1055473 h 1172748"/>
                <a:gd name="connsiteX5" fmla="*/ 1837306 w 1954581"/>
                <a:gd name="connsiteY5" fmla="*/ 1172748 h 1172748"/>
                <a:gd name="connsiteX6" fmla="*/ 117275 w 1954581"/>
                <a:gd name="connsiteY6" fmla="*/ 1172748 h 1172748"/>
                <a:gd name="connsiteX7" fmla="*/ 0 w 1954581"/>
                <a:gd name="connsiteY7" fmla="*/ 1055473 h 1172748"/>
                <a:gd name="connsiteX8" fmla="*/ 0 w 1954581"/>
                <a:gd name="connsiteY8" fmla="*/ 117275 h 117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81" h="1172748">
                  <a:moveTo>
                    <a:pt x="0" y="117275"/>
                  </a:moveTo>
                  <a:cubicBezTo>
                    <a:pt x="0" y="52506"/>
                    <a:pt x="52506" y="0"/>
                    <a:pt x="117275" y="0"/>
                  </a:cubicBezTo>
                  <a:lnTo>
                    <a:pt x="1837306" y="0"/>
                  </a:lnTo>
                  <a:cubicBezTo>
                    <a:pt x="1902075" y="0"/>
                    <a:pt x="1954581" y="52506"/>
                    <a:pt x="1954581" y="117275"/>
                  </a:cubicBezTo>
                  <a:lnTo>
                    <a:pt x="1954581" y="1055473"/>
                  </a:lnTo>
                  <a:cubicBezTo>
                    <a:pt x="1954581" y="1120242"/>
                    <a:pt x="1902075" y="1172748"/>
                    <a:pt x="1837306" y="1172748"/>
                  </a:cubicBezTo>
                  <a:lnTo>
                    <a:pt x="117275" y="1172748"/>
                  </a:lnTo>
                  <a:cubicBezTo>
                    <a:pt x="52506" y="1172748"/>
                    <a:pt x="0" y="1120242"/>
                    <a:pt x="0" y="1055473"/>
                  </a:cubicBezTo>
                  <a:lnTo>
                    <a:pt x="0" y="11727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929" tIns="102929" rIns="102929" bIns="102929" numCol="1" spcCol="1270" anchor="ctr" anchorCtr="0">
              <a:noAutofit/>
            </a:bodyPr>
            <a:lstStyle/>
            <a:p>
              <a:pPr marL="0" lvl="0" indent="0" algn="ctr" defTabSz="800100">
                <a:lnSpc>
                  <a:spcPct val="90000"/>
                </a:lnSpc>
                <a:spcBef>
                  <a:spcPct val="0"/>
                </a:spcBef>
                <a:spcAft>
                  <a:spcPct val="35000"/>
                </a:spcAft>
                <a:buNone/>
              </a:pPr>
              <a:r>
                <a:rPr lang="en-IE" sz="1800" kern="1200" dirty="0">
                  <a:latin typeface="Roboto Slab Light"/>
                </a:rPr>
                <a:t>Demographic details</a:t>
              </a:r>
            </a:p>
          </p:txBody>
        </p:sp>
        <p:sp>
          <p:nvSpPr>
            <p:cNvPr id="8" name="Freeform: Shape 7">
              <a:extLst>
                <a:ext uri="{FF2B5EF4-FFF2-40B4-BE49-F238E27FC236}">
                  <a16:creationId xmlns:a16="http://schemas.microsoft.com/office/drawing/2014/main" id="{0B737D6D-3D80-4728-AB11-A0C557A11F6E}"/>
                </a:ext>
              </a:extLst>
            </p:cNvPr>
            <p:cNvSpPr/>
            <p:nvPr/>
          </p:nvSpPr>
          <p:spPr>
            <a:xfrm>
              <a:off x="6151255" y="2909991"/>
              <a:ext cx="2254462" cy="1172748"/>
            </a:xfrm>
            <a:custGeom>
              <a:avLst/>
              <a:gdLst>
                <a:gd name="connsiteX0" fmla="*/ 0 w 1954581"/>
                <a:gd name="connsiteY0" fmla="*/ 117275 h 1172748"/>
                <a:gd name="connsiteX1" fmla="*/ 117275 w 1954581"/>
                <a:gd name="connsiteY1" fmla="*/ 0 h 1172748"/>
                <a:gd name="connsiteX2" fmla="*/ 1837306 w 1954581"/>
                <a:gd name="connsiteY2" fmla="*/ 0 h 1172748"/>
                <a:gd name="connsiteX3" fmla="*/ 1954581 w 1954581"/>
                <a:gd name="connsiteY3" fmla="*/ 117275 h 1172748"/>
                <a:gd name="connsiteX4" fmla="*/ 1954581 w 1954581"/>
                <a:gd name="connsiteY4" fmla="*/ 1055473 h 1172748"/>
                <a:gd name="connsiteX5" fmla="*/ 1837306 w 1954581"/>
                <a:gd name="connsiteY5" fmla="*/ 1172748 h 1172748"/>
                <a:gd name="connsiteX6" fmla="*/ 117275 w 1954581"/>
                <a:gd name="connsiteY6" fmla="*/ 1172748 h 1172748"/>
                <a:gd name="connsiteX7" fmla="*/ 0 w 1954581"/>
                <a:gd name="connsiteY7" fmla="*/ 1055473 h 1172748"/>
                <a:gd name="connsiteX8" fmla="*/ 0 w 1954581"/>
                <a:gd name="connsiteY8" fmla="*/ 117275 h 117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81" h="1172748">
                  <a:moveTo>
                    <a:pt x="0" y="117275"/>
                  </a:moveTo>
                  <a:cubicBezTo>
                    <a:pt x="0" y="52506"/>
                    <a:pt x="52506" y="0"/>
                    <a:pt x="117275" y="0"/>
                  </a:cubicBezTo>
                  <a:lnTo>
                    <a:pt x="1837306" y="0"/>
                  </a:lnTo>
                  <a:cubicBezTo>
                    <a:pt x="1902075" y="0"/>
                    <a:pt x="1954581" y="52506"/>
                    <a:pt x="1954581" y="117275"/>
                  </a:cubicBezTo>
                  <a:lnTo>
                    <a:pt x="1954581" y="1055473"/>
                  </a:lnTo>
                  <a:cubicBezTo>
                    <a:pt x="1954581" y="1120242"/>
                    <a:pt x="1902075" y="1172748"/>
                    <a:pt x="1837306" y="1172748"/>
                  </a:cubicBezTo>
                  <a:lnTo>
                    <a:pt x="117275" y="1172748"/>
                  </a:lnTo>
                  <a:cubicBezTo>
                    <a:pt x="52506" y="1172748"/>
                    <a:pt x="0" y="1120242"/>
                    <a:pt x="0" y="1055473"/>
                  </a:cubicBezTo>
                  <a:lnTo>
                    <a:pt x="0" y="11727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929" tIns="102929" rIns="102929" bIns="102929" numCol="1" spcCol="1270" anchor="ctr" anchorCtr="0">
              <a:noAutofit/>
            </a:bodyPr>
            <a:lstStyle/>
            <a:p>
              <a:pPr marL="0" lvl="0" indent="0" algn="ctr" defTabSz="800100">
                <a:lnSpc>
                  <a:spcPct val="90000"/>
                </a:lnSpc>
                <a:spcBef>
                  <a:spcPct val="0"/>
                </a:spcBef>
                <a:spcAft>
                  <a:spcPct val="35000"/>
                </a:spcAft>
                <a:buNone/>
              </a:pPr>
              <a:r>
                <a:rPr lang="en-IE" dirty="0">
                  <a:latin typeface="Roboto Slab Light"/>
                </a:rPr>
                <a:t>A</a:t>
              </a:r>
              <a:r>
                <a:rPr lang="en-IE" sz="1800" kern="1200" dirty="0">
                  <a:latin typeface="Roboto Slab Light"/>
                </a:rPr>
                <a:t>ttitudes</a:t>
              </a:r>
            </a:p>
          </p:txBody>
        </p:sp>
        <p:sp>
          <p:nvSpPr>
            <p:cNvPr id="10" name="Freeform: Shape 9">
              <a:extLst>
                <a:ext uri="{FF2B5EF4-FFF2-40B4-BE49-F238E27FC236}">
                  <a16:creationId xmlns:a16="http://schemas.microsoft.com/office/drawing/2014/main" id="{995BA93E-8291-4E11-B980-7DA338A91E67}"/>
                </a:ext>
              </a:extLst>
            </p:cNvPr>
            <p:cNvSpPr/>
            <p:nvPr/>
          </p:nvSpPr>
          <p:spPr>
            <a:xfrm>
              <a:off x="3534338" y="1291392"/>
              <a:ext cx="2254462" cy="1172748"/>
            </a:xfrm>
            <a:custGeom>
              <a:avLst/>
              <a:gdLst>
                <a:gd name="connsiteX0" fmla="*/ 0 w 1954581"/>
                <a:gd name="connsiteY0" fmla="*/ 117275 h 1172748"/>
                <a:gd name="connsiteX1" fmla="*/ 117275 w 1954581"/>
                <a:gd name="connsiteY1" fmla="*/ 0 h 1172748"/>
                <a:gd name="connsiteX2" fmla="*/ 1837306 w 1954581"/>
                <a:gd name="connsiteY2" fmla="*/ 0 h 1172748"/>
                <a:gd name="connsiteX3" fmla="*/ 1954581 w 1954581"/>
                <a:gd name="connsiteY3" fmla="*/ 117275 h 1172748"/>
                <a:gd name="connsiteX4" fmla="*/ 1954581 w 1954581"/>
                <a:gd name="connsiteY4" fmla="*/ 1055473 h 1172748"/>
                <a:gd name="connsiteX5" fmla="*/ 1837306 w 1954581"/>
                <a:gd name="connsiteY5" fmla="*/ 1172748 h 1172748"/>
                <a:gd name="connsiteX6" fmla="*/ 117275 w 1954581"/>
                <a:gd name="connsiteY6" fmla="*/ 1172748 h 1172748"/>
                <a:gd name="connsiteX7" fmla="*/ 0 w 1954581"/>
                <a:gd name="connsiteY7" fmla="*/ 1055473 h 1172748"/>
                <a:gd name="connsiteX8" fmla="*/ 0 w 1954581"/>
                <a:gd name="connsiteY8" fmla="*/ 117275 h 117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81" h="1172748">
                  <a:moveTo>
                    <a:pt x="0" y="117275"/>
                  </a:moveTo>
                  <a:cubicBezTo>
                    <a:pt x="0" y="52506"/>
                    <a:pt x="52506" y="0"/>
                    <a:pt x="117275" y="0"/>
                  </a:cubicBezTo>
                  <a:lnTo>
                    <a:pt x="1837306" y="0"/>
                  </a:lnTo>
                  <a:cubicBezTo>
                    <a:pt x="1902075" y="0"/>
                    <a:pt x="1954581" y="52506"/>
                    <a:pt x="1954581" y="117275"/>
                  </a:cubicBezTo>
                  <a:lnTo>
                    <a:pt x="1954581" y="1055473"/>
                  </a:lnTo>
                  <a:cubicBezTo>
                    <a:pt x="1954581" y="1120242"/>
                    <a:pt x="1902075" y="1172748"/>
                    <a:pt x="1837306" y="1172748"/>
                  </a:cubicBezTo>
                  <a:lnTo>
                    <a:pt x="117275" y="1172748"/>
                  </a:lnTo>
                  <a:cubicBezTo>
                    <a:pt x="52506" y="1172748"/>
                    <a:pt x="0" y="1120242"/>
                    <a:pt x="0" y="1055473"/>
                  </a:cubicBezTo>
                  <a:lnTo>
                    <a:pt x="0" y="11727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929" tIns="102929" rIns="102929" bIns="102929" numCol="1" spcCol="1270" anchor="ctr" anchorCtr="0">
              <a:noAutofit/>
            </a:bodyPr>
            <a:lstStyle/>
            <a:p>
              <a:pPr marL="0" lvl="0" indent="0" algn="ctr" defTabSz="800100">
                <a:lnSpc>
                  <a:spcPct val="90000"/>
                </a:lnSpc>
                <a:spcBef>
                  <a:spcPct val="0"/>
                </a:spcBef>
                <a:spcAft>
                  <a:spcPct val="35000"/>
                </a:spcAft>
                <a:buNone/>
              </a:pPr>
              <a:r>
                <a:rPr lang="en-IE" sz="1800" kern="1200" dirty="0">
                  <a:latin typeface="Roboto Slab Light"/>
                </a:rPr>
                <a:t>Harassment/</a:t>
              </a:r>
            </a:p>
            <a:p>
              <a:pPr marL="0" lvl="0" indent="0" algn="ctr" defTabSz="800100">
                <a:lnSpc>
                  <a:spcPct val="90000"/>
                </a:lnSpc>
                <a:spcBef>
                  <a:spcPct val="0"/>
                </a:spcBef>
                <a:spcAft>
                  <a:spcPct val="35000"/>
                </a:spcAft>
                <a:buNone/>
              </a:pPr>
              <a:r>
                <a:rPr lang="en-IE" sz="1800" kern="1200" dirty="0">
                  <a:latin typeface="Roboto Slab Light"/>
                </a:rPr>
                <a:t>Stalking </a:t>
              </a:r>
            </a:p>
          </p:txBody>
        </p:sp>
        <p:sp>
          <p:nvSpPr>
            <p:cNvPr id="12" name="Freeform: Shape 11">
              <a:extLst>
                <a:ext uri="{FF2B5EF4-FFF2-40B4-BE49-F238E27FC236}">
                  <a16:creationId xmlns:a16="http://schemas.microsoft.com/office/drawing/2014/main" id="{A4634684-7589-4DEE-A877-E5E6B125D025}"/>
                </a:ext>
              </a:extLst>
            </p:cNvPr>
            <p:cNvSpPr/>
            <p:nvPr/>
          </p:nvSpPr>
          <p:spPr>
            <a:xfrm>
              <a:off x="3534338" y="2913189"/>
              <a:ext cx="2254462" cy="1172748"/>
            </a:xfrm>
            <a:custGeom>
              <a:avLst/>
              <a:gdLst>
                <a:gd name="connsiteX0" fmla="*/ 0 w 1954581"/>
                <a:gd name="connsiteY0" fmla="*/ 117275 h 1172748"/>
                <a:gd name="connsiteX1" fmla="*/ 117275 w 1954581"/>
                <a:gd name="connsiteY1" fmla="*/ 0 h 1172748"/>
                <a:gd name="connsiteX2" fmla="*/ 1837306 w 1954581"/>
                <a:gd name="connsiteY2" fmla="*/ 0 h 1172748"/>
                <a:gd name="connsiteX3" fmla="*/ 1954581 w 1954581"/>
                <a:gd name="connsiteY3" fmla="*/ 117275 h 1172748"/>
                <a:gd name="connsiteX4" fmla="*/ 1954581 w 1954581"/>
                <a:gd name="connsiteY4" fmla="*/ 1055473 h 1172748"/>
                <a:gd name="connsiteX5" fmla="*/ 1837306 w 1954581"/>
                <a:gd name="connsiteY5" fmla="*/ 1172748 h 1172748"/>
                <a:gd name="connsiteX6" fmla="*/ 117275 w 1954581"/>
                <a:gd name="connsiteY6" fmla="*/ 1172748 h 1172748"/>
                <a:gd name="connsiteX7" fmla="*/ 0 w 1954581"/>
                <a:gd name="connsiteY7" fmla="*/ 1055473 h 1172748"/>
                <a:gd name="connsiteX8" fmla="*/ 0 w 1954581"/>
                <a:gd name="connsiteY8" fmla="*/ 117275 h 117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81" h="1172748">
                  <a:moveTo>
                    <a:pt x="0" y="117275"/>
                  </a:moveTo>
                  <a:cubicBezTo>
                    <a:pt x="0" y="52506"/>
                    <a:pt x="52506" y="0"/>
                    <a:pt x="117275" y="0"/>
                  </a:cubicBezTo>
                  <a:lnTo>
                    <a:pt x="1837306" y="0"/>
                  </a:lnTo>
                  <a:cubicBezTo>
                    <a:pt x="1902075" y="0"/>
                    <a:pt x="1954581" y="52506"/>
                    <a:pt x="1954581" y="117275"/>
                  </a:cubicBezTo>
                  <a:lnTo>
                    <a:pt x="1954581" y="1055473"/>
                  </a:lnTo>
                  <a:cubicBezTo>
                    <a:pt x="1954581" y="1120242"/>
                    <a:pt x="1902075" y="1172748"/>
                    <a:pt x="1837306" y="1172748"/>
                  </a:cubicBezTo>
                  <a:lnTo>
                    <a:pt x="117275" y="1172748"/>
                  </a:lnTo>
                  <a:cubicBezTo>
                    <a:pt x="52506" y="1172748"/>
                    <a:pt x="0" y="1120242"/>
                    <a:pt x="0" y="1055473"/>
                  </a:cubicBezTo>
                  <a:lnTo>
                    <a:pt x="0" y="11727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929" tIns="102929" rIns="102929" bIns="102929" numCol="1" spcCol="1270" anchor="ctr" anchorCtr="0">
              <a:noAutofit/>
            </a:bodyPr>
            <a:lstStyle/>
            <a:p>
              <a:pPr algn="ctr" defTabSz="800100">
                <a:lnSpc>
                  <a:spcPct val="90000"/>
                </a:lnSpc>
                <a:spcBef>
                  <a:spcPct val="0"/>
                </a:spcBef>
                <a:spcAft>
                  <a:spcPct val="35000"/>
                </a:spcAft>
              </a:pPr>
              <a:r>
                <a:rPr lang="en-IE" dirty="0">
                  <a:latin typeface="Roboto Slab Light"/>
                </a:rPr>
                <a:t>Overall experience of Child Abuse</a:t>
              </a:r>
            </a:p>
            <a:p>
              <a:pPr algn="ctr" defTabSz="800100">
                <a:lnSpc>
                  <a:spcPct val="90000"/>
                </a:lnSpc>
                <a:spcBef>
                  <a:spcPct val="0"/>
                </a:spcBef>
                <a:spcAft>
                  <a:spcPct val="35000"/>
                </a:spcAft>
              </a:pPr>
              <a:r>
                <a:rPr lang="en-IE" dirty="0">
                  <a:latin typeface="Roboto Slab Light"/>
                </a:rPr>
                <a:t>(Non-contact and Contact)</a:t>
              </a:r>
            </a:p>
          </p:txBody>
        </p:sp>
        <p:sp>
          <p:nvSpPr>
            <p:cNvPr id="14" name="Freeform: Shape 13">
              <a:extLst>
                <a:ext uri="{FF2B5EF4-FFF2-40B4-BE49-F238E27FC236}">
                  <a16:creationId xmlns:a16="http://schemas.microsoft.com/office/drawing/2014/main" id="{01FDED37-0BCD-4E50-BC3F-13B6E5245ECA}"/>
                </a:ext>
              </a:extLst>
            </p:cNvPr>
            <p:cNvSpPr/>
            <p:nvPr/>
          </p:nvSpPr>
          <p:spPr>
            <a:xfrm>
              <a:off x="858294" y="2909991"/>
              <a:ext cx="2254462" cy="1172748"/>
            </a:xfrm>
            <a:custGeom>
              <a:avLst/>
              <a:gdLst>
                <a:gd name="connsiteX0" fmla="*/ 0 w 1954581"/>
                <a:gd name="connsiteY0" fmla="*/ 117275 h 1172748"/>
                <a:gd name="connsiteX1" fmla="*/ 117275 w 1954581"/>
                <a:gd name="connsiteY1" fmla="*/ 0 h 1172748"/>
                <a:gd name="connsiteX2" fmla="*/ 1837306 w 1954581"/>
                <a:gd name="connsiteY2" fmla="*/ 0 h 1172748"/>
                <a:gd name="connsiteX3" fmla="*/ 1954581 w 1954581"/>
                <a:gd name="connsiteY3" fmla="*/ 117275 h 1172748"/>
                <a:gd name="connsiteX4" fmla="*/ 1954581 w 1954581"/>
                <a:gd name="connsiteY4" fmla="*/ 1055473 h 1172748"/>
                <a:gd name="connsiteX5" fmla="*/ 1837306 w 1954581"/>
                <a:gd name="connsiteY5" fmla="*/ 1172748 h 1172748"/>
                <a:gd name="connsiteX6" fmla="*/ 117275 w 1954581"/>
                <a:gd name="connsiteY6" fmla="*/ 1172748 h 1172748"/>
                <a:gd name="connsiteX7" fmla="*/ 0 w 1954581"/>
                <a:gd name="connsiteY7" fmla="*/ 1055473 h 1172748"/>
                <a:gd name="connsiteX8" fmla="*/ 0 w 1954581"/>
                <a:gd name="connsiteY8" fmla="*/ 117275 h 117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81" h="1172748">
                  <a:moveTo>
                    <a:pt x="0" y="117275"/>
                  </a:moveTo>
                  <a:cubicBezTo>
                    <a:pt x="0" y="52506"/>
                    <a:pt x="52506" y="0"/>
                    <a:pt x="117275" y="0"/>
                  </a:cubicBezTo>
                  <a:lnTo>
                    <a:pt x="1837306" y="0"/>
                  </a:lnTo>
                  <a:cubicBezTo>
                    <a:pt x="1902075" y="0"/>
                    <a:pt x="1954581" y="52506"/>
                    <a:pt x="1954581" y="117275"/>
                  </a:cubicBezTo>
                  <a:lnTo>
                    <a:pt x="1954581" y="1055473"/>
                  </a:lnTo>
                  <a:cubicBezTo>
                    <a:pt x="1954581" y="1120242"/>
                    <a:pt x="1902075" y="1172748"/>
                    <a:pt x="1837306" y="1172748"/>
                  </a:cubicBezTo>
                  <a:lnTo>
                    <a:pt x="117275" y="1172748"/>
                  </a:lnTo>
                  <a:cubicBezTo>
                    <a:pt x="52506" y="1172748"/>
                    <a:pt x="0" y="1120242"/>
                    <a:pt x="0" y="1055473"/>
                  </a:cubicBezTo>
                  <a:lnTo>
                    <a:pt x="0" y="11727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929" tIns="102929" rIns="102929" bIns="102929" numCol="1" spcCol="1270" anchor="ctr" anchorCtr="0">
              <a:noAutofit/>
            </a:bodyPr>
            <a:lstStyle/>
            <a:p>
              <a:pPr marL="0" lvl="0" indent="0" algn="ctr" defTabSz="800100">
                <a:lnSpc>
                  <a:spcPct val="90000"/>
                </a:lnSpc>
                <a:spcBef>
                  <a:spcPct val="0"/>
                </a:spcBef>
                <a:spcAft>
                  <a:spcPct val="35000"/>
                </a:spcAft>
                <a:buNone/>
              </a:pPr>
              <a:r>
                <a:rPr lang="en-IE" sz="1800" kern="1200" dirty="0">
                  <a:latin typeface="Roboto Slab Light"/>
                </a:rPr>
                <a:t>Overall experience of Non Intimate Partner Violence</a:t>
              </a:r>
            </a:p>
          </p:txBody>
        </p:sp>
        <p:sp>
          <p:nvSpPr>
            <p:cNvPr id="16" name="Freeform: Shape 15">
              <a:extLst>
                <a:ext uri="{FF2B5EF4-FFF2-40B4-BE49-F238E27FC236}">
                  <a16:creationId xmlns:a16="http://schemas.microsoft.com/office/drawing/2014/main" id="{A1EA1297-57C9-45BA-BBA8-201AE08E8298}"/>
                </a:ext>
              </a:extLst>
            </p:cNvPr>
            <p:cNvSpPr/>
            <p:nvPr/>
          </p:nvSpPr>
          <p:spPr>
            <a:xfrm>
              <a:off x="6151255" y="1291392"/>
              <a:ext cx="2254462" cy="1172748"/>
            </a:xfrm>
            <a:custGeom>
              <a:avLst/>
              <a:gdLst>
                <a:gd name="connsiteX0" fmla="*/ 0 w 1954581"/>
                <a:gd name="connsiteY0" fmla="*/ 117275 h 1172748"/>
                <a:gd name="connsiteX1" fmla="*/ 117275 w 1954581"/>
                <a:gd name="connsiteY1" fmla="*/ 0 h 1172748"/>
                <a:gd name="connsiteX2" fmla="*/ 1837306 w 1954581"/>
                <a:gd name="connsiteY2" fmla="*/ 0 h 1172748"/>
                <a:gd name="connsiteX3" fmla="*/ 1954581 w 1954581"/>
                <a:gd name="connsiteY3" fmla="*/ 117275 h 1172748"/>
                <a:gd name="connsiteX4" fmla="*/ 1954581 w 1954581"/>
                <a:gd name="connsiteY4" fmla="*/ 1055473 h 1172748"/>
                <a:gd name="connsiteX5" fmla="*/ 1837306 w 1954581"/>
                <a:gd name="connsiteY5" fmla="*/ 1172748 h 1172748"/>
                <a:gd name="connsiteX6" fmla="*/ 117275 w 1954581"/>
                <a:gd name="connsiteY6" fmla="*/ 1172748 h 1172748"/>
                <a:gd name="connsiteX7" fmla="*/ 0 w 1954581"/>
                <a:gd name="connsiteY7" fmla="*/ 1055473 h 1172748"/>
                <a:gd name="connsiteX8" fmla="*/ 0 w 1954581"/>
                <a:gd name="connsiteY8" fmla="*/ 117275 h 117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81" h="1172748">
                  <a:moveTo>
                    <a:pt x="0" y="117275"/>
                  </a:moveTo>
                  <a:cubicBezTo>
                    <a:pt x="0" y="52506"/>
                    <a:pt x="52506" y="0"/>
                    <a:pt x="117275" y="0"/>
                  </a:cubicBezTo>
                  <a:lnTo>
                    <a:pt x="1837306" y="0"/>
                  </a:lnTo>
                  <a:cubicBezTo>
                    <a:pt x="1902075" y="0"/>
                    <a:pt x="1954581" y="52506"/>
                    <a:pt x="1954581" y="117275"/>
                  </a:cubicBezTo>
                  <a:lnTo>
                    <a:pt x="1954581" y="1055473"/>
                  </a:lnTo>
                  <a:cubicBezTo>
                    <a:pt x="1954581" y="1120242"/>
                    <a:pt x="1902075" y="1172748"/>
                    <a:pt x="1837306" y="1172748"/>
                  </a:cubicBezTo>
                  <a:lnTo>
                    <a:pt x="117275" y="1172748"/>
                  </a:lnTo>
                  <a:cubicBezTo>
                    <a:pt x="52506" y="1172748"/>
                    <a:pt x="0" y="1120242"/>
                    <a:pt x="0" y="1055473"/>
                  </a:cubicBezTo>
                  <a:lnTo>
                    <a:pt x="0" y="11727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929" tIns="102929" rIns="102929" bIns="102929" numCol="1" spcCol="1270" anchor="ctr" anchorCtr="0">
              <a:noAutofit/>
            </a:bodyPr>
            <a:lstStyle/>
            <a:p>
              <a:pPr algn="ctr" defTabSz="800100">
                <a:lnSpc>
                  <a:spcPct val="90000"/>
                </a:lnSpc>
                <a:spcBef>
                  <a:spcPct val="0"/>
                </a:spcBef>
                <a:spcAft>
                  <a:spcPct val="35000"/>
                </a:spcAft>
              </a:pPr>
              <a:r>
                <a:rPr lang="en-IE" dirty="0">
                  <a:latin typeface="Roboto Slab Light"/>
                </a:rPr>
                <a:t>Overall experience of Intimate Partner Violence</a:t>
              </a:r>
            </a:p>
          </p:txBody>
        </p:sp>
      </p:grpSp>
    </p:spTree>
    <p:extLst>
      <p:ext uri="{BB962C8B-B14F-4D97-AF65-F5344CB8AC3E}">
        <p14:creationId xmlns:p14="http://schemas.microsoft.com/office/powerpoint/2010/main" val="121341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with low confidence">
            <a:extLst>
              <a:ext uri="{FF2B5EF4-FFF2-40B4-BE49-F238E27FC236}">
                <a16:creationId xmlns:a16="http://schemas.microsoft.com/office/drawing/2014/main" id="{1211CE6C-F673-4958-88FF-A71F745B8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7350"/>
            <a:ext cx="9144000" cy="3604420"/>
          </a:xfrm>
          <a:prstGeom prst="rect">
            <a:avLst/>
          </a:prstGeom>
        </p:spPr>
      </p:pic>
      <p:sp>
        <p:nvSpPr>
          <p:cNvPr id="4" name="Slide Number Placeholder 3">
            <a:extLst>
              <a:ext uri="{FF2B5EF4-FFF2-40B4-BE49-F238E27FC236}">
                <a16:creationId xmlns:a16="http://schemas.microsoft.com/office/drawing/2014/main" id="{74EF2A41-F62F-4AD3-B80A-8A51BD641203}"/>
              </a:ext>
            </a:extLst>
          </p:cNvPr>
          <p:cNvSpPr>
            <a:spLocks noGrp="1"/>
          </p:cNvSpPr>
          <p:nvPr>
            <p:ph type="sldNum" sz="quarter" idx="4"/>
          </p:nvPr>
        </p:nvSpPr>
        <p:spPr/>
        <p:txBody>
          <a:bodyPr/>
          <a:lstStyle/>
          <a:p>
            <a:fld id="{F074DFA7-C613-284F-BE8A-46920CEE1047}" type="slidenum">
              <a:rPr lang="en-US" sz="1100" smtClean="0"/>
              <a:pPr/>
              <a:t>27</a:t>
            </a:fld>
            <a:endParaRPr lang="en-US" sz="1100" dirty="0"/>
          </a:p>
        </p:txBody>
      </p:sp>
      <p:sp>
        <p:nvSpPr>
          <p:cNvPr id="2" name="Title 1">
            <a:extLst>
              <a:ext uri="{FF2B5EF4-FFF2-40B4-BE49-F238E27FC236}">
                <a16:creationId xmlns:a16="http://schemas.microsoft.com/office/drawing/2014/main" id="{EF40CCE6-FA35-44BC-B1B8-C96E1764E5B9}"/>
              </a:ext>
            </a:extLst>
          </p:cNvPr>
          <p:cNvSpPr>
            <a:spLocks noGrp="1"/>
          </p:cNvSpPr>
          <p:nvPr>
            <p:ph type="title" idx="4294967295"/>
          </p:nvPr>
        </p:nvSpPr>
        <p:spPr>
          <a:xfrm>
            <a:off x="468000" y="206375"/>
            <a:ext cx="8218487" cy="857250"/>
          </a:xfrm>
        </p:spPr>
        <p:txBody>
          <a:bodyPr>
            <a:normAutofit/>
          </a:bodyPr>
          <a:lstStyle/>
          <a:p>
            <a:r>
              <a:rPr lang="en-IE" dirty="0">
                <a:latin typeface="Roboto Slab Light"/>
              </a:rPr>
              <a:t>Questionnaire</a:t>
            </a:r>
          </a:p>
        </p:txBody>
      </p:sp>
      <p:sp>
        <p:nvSpPr>
          <p:cNvPr id="5" name="Content Placeholder 2">
            <a:extLst>
              <a:ext uri="{FF2B5EF4-FFF2-40B4-BE49-F238E27FC236}">
                <a16:creationId xmlns:a16="http://schemas.microsoft.com/office/drawing/2014/main" id="{5F727CE5-A796-422E-B348-301DC832C49E}"/>
              </a:ext>
            </a:extLst>
          </p:cNvPr>
          <p:cNvSpPr txBox="1">
            <a:spLocks/>
          </p:cNvSpPr>
          <p:nvPr/>
        </p:nvSpPr>
        <p:spPr>
          <a:xfrm>
            <a:off x="899592" y="1635646"/>
            <a:ext cx="8136904" cy="2948903"/>
          </a:xfrm>
          <a:prstGeom prst="rect">
            <a:avLst/>
          </a:prstGeom>
        </p:spPr>
        <p:txBody>
          <a:bodyPr vert="horz" lIns="91440" tIns="45720" rIns="91440" bIns="45720" numCol="1"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a:endParaRPr lang="en-US" sz="2200" dirty="0">
              <a:latin typeface="Roboto Slab Light"/>
            </a:endParaRPr>
          </a:p>
        </p:txBody>
      </p:sp>
      <p:sp>
        <p:nvSpPr>
          <p:cNvPr id="10" name="TextBox 9">
            <a:extLst>
              <a:ext uri="{FF2B5EF4-FFF2-40B4-BE49-F238E27FC236}">
                <a16:creationId xmlns:a16="http://schemas.microsoft.com/office/drawing/2014/main" id="{7D102C8F-A52B-4BF1-943B-8B0B45821033}"/>
              </a:ext>
            </a:extLst>
          </p:cNvPr>
          <p:cNvSpPr txBox="1"/>
          <p:nvPr/>
        </p:nvSpPr>
        <p:spPr>
          <a:xfrm>
            <a:off x="3074401" y="1120950"/>
            <a:ext cx="5850000" cy="1287532"/>
          </a:xfrm>
          <a:prstGeom prst="rect">
            <a:avLst/>
          </a:prstGeom>
          <a:noFill/>
        </p:spPr>
        <p:txBody>
          <a:bodyPr wrap="square" rtlCol="0">
            <a:spAutoFit/>
          </a:bodyPr>
          <a:lstStyle/>
          <a:p>
            <a:pPr marL="285750" indent="-285750">
              <a:lnSpc>
                <a:spcPct val="150000"/>
              </a:lnSpc>
              <a:buClr>
                <a:schemeClr val="accent2"/>
              </a:buClr>
              <a:buFont typeface="Arial" panose="020B0604020202020204" pitchFamily="34" charset="0"/>
              <a:buChar char="•"/>
            </a:pPr>
            <a:r>
              <a:rPr lang="en-IE" dirty="0">
                <a:solidFill>
                  <a:schemeClr val="bg1"/>
                </a:solidFill>
                <a:latin typeface="Roboto Slab Light"/>
              </a:rPr>
              <a:t>Key to use behaviourally specific questions</a:t>
            </a:r>
          </a:p>
          <a:p>
            <a:pPr marL="285750" indent="-285750">
              <a:lnSpc>
                <a:spcPct val="150000"/>
              </a:lnSpc>
              <a:buClr>
                <a:schemeClr val="accent2"/>
              </a:buClr>
              <a:buFont typeface="Arial" panose="020B0604020202020204" pitchFamily="34" charset="0"/>
              <a:buChar char="•"/>
            </a:pPr>
            <a:r>
              <a:rPr lang="en-IE" dirty="0">
                <a:solidFill>
                  <a:schemeClr val="bg1"/>
                </a:solidFill>
                <a:latin typeface="Roboto Slab Light"/>
              </a:rPr>
              <a:t>Questions to be clearly worded and unambiguous</a:t>
            </a:r>
          </a:p>
          <a:p>
            <a:pPr marL="285750" indent="-285750">
              <a:lnSpc>
                <a:spcPct val="150000"/>
              </a:lnSpc>
              <a:buClr>
                <a:schemeClr val="accent2"/>
              </a:buClr>
              <a:buFont typeface="Arial" panose="020B0604020202020204" pitchFamily="34" charset="0"/>
              <a:buChar char="•"/>
            </a:pPr>
            <a:r>
              <a:rPr lang="en-IE" dirty="0">
                <a:solidFill>
                  <a:schemeClr val="bg1"/>
                </a:solidFill>
                <a:latin typeface="Roboto Slab Light"/>
              </a:rPr>
              <a:t>Focused on sexual violence experiences only</a:t>
            </a:r>
          </a:p>
        </p:txBody>
      </p:sp>
    </p:spTree>
    <p:extLst>
      <p:ext uri="{BB962C8B-B14F-4D97-AF65-F5344CB8AC3E}">
        <p14:creationId xmlns:p14="http://schemas.microsoft.com/office/powerpoint/2010/main" val="1075167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DD7DA-6141-4DD8-9180-756A1DD349DD}"/>
              </a:ext>
            </a:extLst>
          </p:cNvPr>
          <p:cNvSpPr>
            <a:spLocks noGrp="1"/>
          </p:cNvSpPr>
          <p:nvPr>
            <p:ph type="title"/>
          </p:nvPr>
        </p:nvSpPr>
        <p:spPr>
          <a:xfrm>
            <a:off x="323528" y="-13692"/>
            <a:ext cx="6912768" cy="857250"/>
          </a:xfrm>
        </p:spPr>
        <p:txBody>
          <a:bodyPr>
            <a:normAutofit/>
          </a:bodyPr>
          <a:lstStyle/>
          <a:p>
            <a:r>
              <a:rPr lang="en-IE" dirty="0">
                <a:latin typeface="Roboto Slab Light"/>
                <a:ea typeface="Cambria" panose="02040503050406030204" pitchFamily="18" charset="0"/>
              </a:rPr>
              <a:t>Survey frame</a:t>
            </a:r>
            <a:endParaRPr lang="en-IE" dirty="0">
              <a:solidFill>
                <a:srgbClr val="FF0000"/>
              </a:solidFill>
              <a:latin typeface="Roboto Slab Light"/>
              <a:ea typeface="Cambria" panose="02040503050406030204" pitchFamily="18" charset="0"/>
            </a:endParaRPr>
          </a:p>
        </p:txBody>
      </p:sp>
      <p:sp>
        <p:nvSpPr>
          <p:cNvPr id="5" name="Content Placeholder 4">
            <a:extLst>
              <a:ext uri="{FF2B5EF4-FFF2-40B4-BE49-F238E27FC236}">
                <a16:creationId xmlns:a16="http://schemas.microsoft.com/office/drawing/2014/main" id="{63FB6CA9-429E-4713-B332-10AD531588CD}"/>
              </a:ext>
            </a:extLst>
          </p:cNvPr>
          <p:cNvSpPr>
            <a:spLocks noGrp="1"/>
          </p:cNvSpPr>
          <p:nvPr>
            <p:ph idx="1"/>
          </p:nvPr>
        </p:nvSpPr>
        <p:spPr>
          <a:xfrm>
            <a:off x="323528" y="915565"/>
            <a:ext cx="8229600" cy="3240361"/>
          </a:xfrm>
        </p:spPr>
        <p:txBody>
          <a:bodyPr>
            <a:noAutofit/>
          </a:bodyPr>
          <a:lstStyle/>
          <a:p>
            <a:r>
              <a:rPr lang="en-IE" sz="1800" dirty="0">
                <a:latin typeface="Roboto Slab Light"/>
              </a:rPr>
              <a:t>The CSO collects data for statistical purposes from a wide range of sources known as administrative data</a:t>
            </a:r>
          </a:p>
          <a:p>
            <a:r>
              <a:rPr lang="en-IE" sz="1800" dirty="0">
                <a:latin typeface="Roboto Slab Light"/>
              </a:rPr>
              <a:t>The existing Census data (2016) was supplemented with more up-to-date administrative data</a:t>
            </a:r>
          </a:p>
          <a:p>
            <a:r>
              <a:rPr lang="en-IE" sz="1800" dirty="0">
                <a:latin typeface="Roboto Slab Light"/>
              </a:rPr>
              <a:t>This work is enabled by linking administrative data to create a frame of persons in Ireland from which to draw the sample for the survey</a:t>
            </a:r>
          </a:p>
          <a:p>
            <a:r>
              <a:rPr lang="en-IE" sz="1800" dirty="0">
                <a:latin typeface="Roboto Slab Light"/>
              </a:rPr>
              <a:t>A wide number of sources were used, both from survey data collected directly by the CSO and from other statistical datasets received from Public Sector Bodies (PSBs)</a:t>
            </a:r>
          </a:p>
        </p:txBody>
      </p:sp>
    </p:spTree>
    <p:extLst>
      <p:ext uri="{BB962C8B-B14F-4D97-AF65-F5344CB8AC3E}">
        <p14:creationId xmlns:p14="http://schemas.microsoft.com/office/powerpoint/2010/main" val="10935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DD7DA-6141-4DD8-9180-756A1DD349DD}"/>
              </a:ext>
            </a:extLst>
          </p:cNvPr>
          <p:cNvSpPr>
            <a:spLocks noGrp="1"/>
          </p:cNvSpPr>
          <p:nvPr>
            <p:ph type="title"/>
          </p:nvPr>
        </p:nvSpPr>
        <p:spPr>
          <a:xfrm>
            <a:off x="179512" y="1426468"/>
            <a:ext cx="8219256" cy="569218"/>
          </a:xfrm>
        </p:spPr>
        <p:txBody>
          <a:bodyPr>
            <a:normAutofit/>
          </a:bodyPr>
          <a:lstStyle/>
          <a:p>
            <a:r>
              <a:rPr lang="en-IE" sz="2500" dirty="0">
                <a:latin typeface="Roboto Slab Light"/>
                <a:ea typeface="Cambria" panose="02040503050406030204" pitchFamily="18" charset="0"/>
              </a:rPr>
              <a:t>Survey mode</a:t>
            </a:r>
            <a:endParaRPr lang="en-IE" sz="2500" dirty="0">
              <a:solidFill>
                <a:srgbClr val="FF0000"/>
              </a:solidFill>
              <a:latin typeface="Roboto Slab Light"/>
              <a:ea typeface="Cambria" panose="02040503050406030204" pitchFamily="18" charset="0"/>
            </a:endParaRPr>
          </a:p>
        </p:txBody>
      </p:sp>
      <p:sp>
        <p:nvSpPr>
          <p:cNvPr id="8" name="Content Placeholder 7">
            <a:extLst>
              <a:ext uri="{FF2B5EF4-FFF2-40B4-BE49-F238E27FC236}">
                <a16:creationId xmlns:a16="http://schemas.microsoft.com/office/drawing/2014/main" id="{01555727-AD3D-4D38-A683-7A289238A6F3}"/>
              </a:ext>
            </a:extLst>
          </p:cNvPr>
          <p:cNvSpPr>
            <a:spLocks noGrp="1"/>
          </p:cNvSpPr>
          <p:nvPr>
            <p:ph idx="1"/>
          </p:nvPr>
        </p:nvSpPr>
        <p:spPr>
          <a:xfrm>
            <a:off x="467544" y="1923678"/>
            <a:ext cx="8229600" cy="2304256"/>
          </a:xfrm>
        </p:spPr>
        <p:txBody>
          <a:bodyPr>
            <a:noAutofit/>
          </a:bodyPr>
          <a:lstStyle/>
          <a:p>
            <a:r>
              <a:rPr lang="en-IE" sz="1800" dirty="0">
                <a:latin typeface="Roboto Slab Light"/>
                <a:ea typeface="Cambria" panose="02040503050406030204" pitchFamily="18" charset="0"/>
              </a:rPr>
              <a:t>Extremely important for </a:t>
            </a:r>
            <a:r>
              <a:rPr lang="en-IE" sz="1800" dirty="0">
                <a:uFill>
                  <a:solidFill>
                    <a:srgbClr val="FFC000"/>
                  </a:solidFill>
                </a:uFill>
                <a:latin typeface="Roboto Slab Light"/>
                <a:ea typeface="Cambria" panose="02040503050406030204" pitchFamily="18" charset="0"/>
              </a:rPr>
              <a:t>sensitive</a:t>
            </a:r>
            <a:r>
              <a:rPr lang="en-IE" sz="1800" dirty="0">
                <a:latin typeface="Roboto Slab Light"/>
                <a:ea typeface="Cambria" panose="02040503050406030204" pitchFamily="18" charset="0"/>
              </a:rPr>
              <a:t> topics</a:t>
            </a:r>
          </a:p>
          <a:p>
            <a:r>
              <a:rPr lang="en-IE" sz="1800" dirty="0">
                <a:latin typeface="Roboto Slab Light"/>
                <a:ea typeface="Cambria" panose="02040503050406030204" pitchFamily="18" charset="0"/>
              </a:rPr>
              <a:t>Multi-mode approach - offering three modes:</a:t>
            </a:r>
          </a:p>
          <a:p>
            <a:pPr lvl="1"/>
            <a:r>
              <a:rPr lang="en-IE" sz="1800" dirty="0">
                <a:latin typeface="Roboto Slab Light"/>
                <a:ea typeface="Cambria" panose="02040503050406030204" pitchFamily="18" charset="0"/>
              </a:rPr>
              <a:t>Computer assisted web interviewing (</a:t>
            </a:r>
            <a:r>
              <a:rPr lang="en-IE" sz="1800" dirty="0">
                <a:uFill>
                  <a:solidFill>
                    <a:srgbClr val="C00000"/>
                  </a:solidFill>
                </a:uFill>
                <a:latin typeface="Roboto Slab Light"/>
                <a:ea typeface="Cambria" panose="02040503050406030204" pitchFamily="18" charset="0"/>
              </a:rPr>
              <a:t>CAWI</a:t>
            </a:r>
            <a:r>
              <a:rPr lang="en-IE" sz="1800" dirty="0">
                <a:latin typeface="Roboto Slab Light"/>
                <a:ea typeface="Cambria" panose="02040503050406030204" pitchFamily="18" charset="0"/>
              </a:rPr>
              <a:t>)</a:t>
            </a:r>
          </a:p>
          <a:p>
            <a:pPr lvl="1"/>
            <a:r>
              <a:rPr lang="en-IE" sz="1800" dirty="0">
                <a:latin typeface="Roboto Slab Light"/>
                <a:ea typeface="Cambria" panose="02040503050406030204" pitchFamily="18" charset="0"/>
              </a:rPr>
              <a:t>Computer assisted personal interviewing/Computer assisted self interviewing (</a:t>
            </a:r>
            <a:r>
              <a:rPr lang="en-IE" sz="1800" dirty="0">
                <a:uFill>
                  <a:solidFill>
                    <a:srgbClr val="7030A0"/>
                  </a:solidFill>
                </a:uFill>
                <a:latin typeface="Roboto Slab Light"/>
                <a:ea typeface="Cambria" panose="02040503050406030204" pitchFamily="18" charset="0"/>
              </a:rPr>
              <a:t>CAPI/CASI</a:t>
            </a:r>
            <a:r>
              <a:rPr lang="en-IE" sz="1800" dirty="0">
                <a:latin typeface="Roboto Slab Light"/>
                <a:ea typeface="Cambria" panose="02040503050406030204" pitchFamily="18" charset="0"/>
              </a:rPr>
              <a:t>)</a:t>
            </a:r>
          </a:p>
          <a:p>
            <a:pPr lvl="1"/>
            <a:r>
              <a:rPr lang="en-IE" sz="1800" dirty="0">
                <a:latin typeface="Roboto Slab Light"/>
                <a:ea typeface="Cambria" panose="02040503050406030204" pitchFamily="18" charset="0"/>
              </a:rPr>
              <a:t>Pen and paper interviewing (</a:t>
            </a:r>
            <a:r>
              <a:rPr lang="en-IE" sz="1800" dirty="0">
                <a:uFill>
                  <a:solidFill>
                    <a:schemeClr val="tx1">
                      <a:lumMod val="50000"/>
                    </a:schemeClr>
                  </a:solidFill>
                </a:uFill>
                <a:latin typeface="Roboto Slab Light"/>
                <a:ea typeface="Cambria" panose="02040503050406030204" pitchFamily="18" charset="0"/>
              </a:rPr>
              <a:t>PAPI</a:t>
            </a:r>
            <a:r>
              <a:rPr lang="en-IE" sz="1800" dirty="0">
                <a:latin typeface="Roboto Slab Light"/>
                <a:ea typeface="Cambria" panose="02040503050406030204" pitchFamily="18" charset="0"/>
              </a:rPr>
              <a:t>)</a:t>
            </a:r>
          </a:p>
        </p:txBody>
      </p:sp>
      <p:sp>
        <p:nvSpPr>
          <p:cNvPr id="4" name="Title 2">
            <a:extLst>
              <a:ext uri="{FF2B5EF4-FFF2-40B4-BE49-F238E27FC236}">
                <a16:creationId xmlns:a16="http://schemas.microsoft.com/office/drawing/2014/main" id="{8B8825AE-D654-4F68-A116-F6CF8EEB89B5}"/>
              </a:ext>
            </a:extLst>
          </p:cNvPr>
          <p:cNvSpPr txBox="1">
            <a:spLocks/>
          </p:cNvSpPr>
          <p:nvPr/>
        </p:nvSpPr>
        <p:spPr>
          <a:xfrm>
            <a:off x="179512" y="58316"/>
            <a:ext cx="6912768" cy="56921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a:lstStyle>
          <a:p>
            <a:r>
              <a:rPr lang="en-IE" sz="2500" dirty="0">
                <a:latin typeface="Roboto Slab Light"/>
                <a:ea typeface="Cambria" panose="02040503050406030204" pitchFamily="18" charset="0"/>
              </a:rPr>
              <a:t>Survey sample</a:t>
            </a:r>
            <a:endParaRPr lang="en-IE" sz="2500" dirty="0">
              <a:solidFill>
                <a:srgbClr val="FF0000"/>
              </a:solidFill>
              <a:latin typeface="Roboto Slab Light"/>
              <a:ea typeface="Cambria" panose="02040503050406030204" pitchFamily="18" charset="0"/>
            </a:endParaRPr>
          </a:p>
        </p:txBody>
      </p:sp>
      <p:sp>
        <p:nvSpPr>
          <p:cNvPr id="5" name="Content Placeholder 4">
            <a:extLst>
              <a:ext uri="{FF2B5EF4-FFF2-40B4-BE49-F238E27FC236}">
                <a16:creationId xmlns:a16="http://schemas.microsoft.com/office/drawing/2014/main" id="{B7EB5AD4-08BF-47BC-A292-62D9BF8078A0}"/>
              </a:ext>
            </a:extLst>
          </p:cNvPr>
          <p:cNvSpPr txBox="1">
            <a:spLocks/>
          </p:cNvSpPr>
          <p:nvPr/>
        </p:nvSpPr>
        <p:spPr>
          <a:xfrm>
            <a:off x="467544" y="627533"/>
            <a:ext cx="7920880" cy="936105"/>
          </a:xfrm>
          <a:prstGeom prst="rect">
            <a:avLst/>
          </a:prstGeom>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sz="1800" dirty="0">
                <a:latin typeface="Roboto Slab Light"/>
                <a:ea typeface="Cambria" panose="02040503050406030204" pitchFamily="18" charset="0"/>
              </a:rPr>
              <a:t>Stratified simple random sample</a:t>
            </a:r>
          </a:p>
          <a:p>
            <a:r>
              <a:rPr lang="en-IE" sz="1800" dirty="0">
                <a:latin typeface="Roboto Slab Light"/>
                <a:ea typeface="Cambria" panose="02040503050406030204" pitchFamily="18" charset="0"/>
              </a:rPr>
              <a:t>Representative of sex and age</a:t>
            </a:r>
            <a:endParaRPr lang="en-IE" sz="1800" b="1" dirty="0">
              <a:solidFill>
                <a:srgbClr val="52A6BA"/>
              </a:solidFill>
              <a:latin typeface="Roboto Slab Light"/>
              <a:ea typeface="Cambria" panose="02040503050406030204" pitchFamily="18" charset="0"/>
            </a:endParaRPr>
          </a:p>
        </p:txBody>
      </p:sp>
    </p:spTree>
    <p:extLst>
      <p:ext uri="{BB962C8B-B14F-4D97-AF65-F5344CB8AC3E}">
        <p14:creationId xmlns:p14="http://schemas.microsoft.com/office/powerpoint/2010/main" val="277882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F2A41-F62F-4AD3-B80A-8A51BD641203}"/>
              </a:ext>
            </a:extLst>
          </p:cNvPr>
          <p:cNvSpPr>
            <a:spLocks noGrp="1"/>
          </p:cNvSpPr>
          <p:nvPr>
            <p:ph type="sldNum" sz="quarter" idx="4"/>
          </p:nvPr>
        </p:nvSpPr>
        <p:spPr/>
        <p:txBody>
          <a:bodyPr/>
          <a:lstStyle/>
          <a:p>
            <a:fld id="{F074DFA7-C613-284F-BE8A-46920CEE1047}" type="slidenum">
              <a:rPr lang="en-US" smtClean="0"/>
              <a:pPr/>
              <a:t>3</a:t>
            </a:fld>
            <a:endParaRPr lang="en-US" dirty="0"/>
          </a:p>
        </p:txBody>
      </p:sp>
      <p:sp>
        <p:nvSpPr>
          <p:cNvPr id="2" name="Title 1">
            <a:extLst>
              <a:ext uri="{FF2B5EF4-FFF2-40B4-BE49-F238E27FC236}">
                <a16:creationId xmlns:a16="http://schemas.microsoft.com/office/drawing/2014/main" id="{EF40CCE6-FA35-44BC-B1B8-C96E1764E5B9}"/>
              </a:ext>
            </a:extLst>
          </p:cNvPr>
          <p:cNvSpPr>
            <a:spLocks noGrp="1"/>
          </p:cNvSpPr>
          <p:nvPr>
            <p:ph type="title" idx="4294967295"/>
          </p:nvPr>
        </p:nvSpPr>
        <p:spPr>
          <a:xfrm>
            <a:off x="468000" y="206375"/>
            <a:ext cx="8218487" cy="857250"/>
          </a:xfrm>
        </p:spPr>
        <p:txBody>
          <a:bodyPr>
            <a:normAutofit/>
          </a:bodyPr>
          <a:lstStyle/>
          <a:p>
            <a:r>
              <a:rPr lang="en-IE" dirty="0">
                <a:latin typeface="Roboto Slab Light"/>
              </a:rPr>
              <a:t>Background</a:t>
            </a:r>
          </a:p>
        </p:txBody>
      </p:sp>
      <p:sp>
        <p:nvSpPr>
          <p:cNvPr id="3" name="Content Placeholder 2">
            <a:extLst>
              <a:ext uri="{FF2B5EF4-FFF2-40B4-BE49-F238E27FC236}">
                <a16:creationId xmlns:a16="http://schemas.microsoft.com/office/drawing/2014/main" id="{2DC3D394-F677-41BF-806E-C01DEF46CED2}"/>
              </a:ext>
            </a:extLst>
          </p:cNvPr>
          <p:cNvSpPr>
            <a:spLocks noGrp="1"/>
          </p:cNvSpPr>
          <p:nvPr>
            <p:ph idx="4294967295"/>
          </p:nvPr>
        </p:nvSpPr>
        <p:spPr>
          <a:xfrm>
            <a:off x="457200" y="1200150"/>
            <a:ext cx="8229600" cy="3567113"/>
          </a:xfrm>
        </p:spPr>
        <p:txBody>
          <a:bodyPr>
            <a:noAutofit/>
          </a:bodyPr>
          <a:lstStyle/>
          <a:p>
            <a:r>
              <a:rPr lang="en-US" sz="1800" dirty="0">
                <a:latin typeface="Roboto Slab Light"/>
              </a:rPr>
              <a:t>Report of the Scoping Group on Sexual Violence Data 2018</a:t>
            </a:r>
          </a:p>
          <a:p>
            <a:pPr lvl="1"/>
            <a:r>
              <a:rPr lang="en-IE" sz="1800" dirty="0">
                <a:latin typeface="Roboto Slab Light"/>
              </a:rPr>
              <a:t>A key recommendation and supported by Government decision:</a:t>
            </a:r>
          </a:p>
          <a:p>
            <a:pPr marL="857250" lvl="2" indent="0">
              <a:buNone/>
            </a:pPr>
            <a:r>
              <a:rPr lang="en-US" sz="1800" dirty="0">
                <a:latin typeface="Roboto Slab Light"/>
              </a:rPr>
              <a:t>“…A comprehensive national survey on the prevalence of sexual violence, with a substantial number of participants should be undertaken…”</a:t>
            </a:r>
            <a:endParaRPr lang="en-IE" sz="1800" dirty="0">
              <a:latin typeface="Roboto Slab Light"/>
            </a:endParaRPr>
          </a:p>
          <a:p>
            <a:pPr lvl="1"/>
            <a:r>
              <a:rPr lang="en-IE" sz="1800" dirty="0">
                <a:latin typeface="Roboto Slab Light"/>
              </a:rPr>
              <a:t>Prevalence not incidence survey</a:t>
            </a:r>
          </a:p>
          <a:p>
            <a:pPr lvl="1"/>
            <a:r>
              <a:rPr lang="en-IE" sz="1800" dirty="0">
                <a:latin typeface="Roboto Slab Light"/>
              </a:rPr>
              <a:t>A large data point list provided as appendix to the report</a:t>
            </a:r>
          </a:p>
          <a:p>
            <a:r>
              <a:rPr lang="en-IE" sz="1800" dirty="0">
                <a:latin typeface="Roboto Slab Light"/>
              </a:rPr>
              <a:t>Memorandum of Understanding with Dept of Justice signed Jan 2019</a:t>
            </a:r>
          </a:p>
          <a:p>
            <a:pPr lvl="1"/>
            <a:r>
              <a:rPr lang="en-IE" sz="1800" dirty="0">
                <a:latin typeface="Roboto Slab Light"/>
              </a:rPr>
              <a:t>Official statistics, embedded in workplan for repeat in 10 years time</a:t>
            </a:r>
          </a:p>
          <a:p>
            <a:endParaRPr lang="en-IE" sz="1800" dirty="0">
              <a:latin typeface="Roboto Slab Light"/>
            </a:endParaRPr>
          </a:p>
        </p:txBody>
      </p:sp>
    </p:spTree>
    <p:extLst>
      <p:ext uri="{BB962C8B-B14F-4D97-AF65-F5344CB8AC3E}">
        <p14:creationId xmlns:p14="http://schemas.microsoft.com/office/powerpoint/2010/main" val="1982870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CCE6-FA35-44BC-B1B8-C96E1764E5B9}"/>
              </a:ext>
            </a:extLst>
          </p:cNvPr>
          <p:cNvSpPr>
            <a:spLocks noGrp="1"/>
          </p:cNvSpPr>
          <p:nvPr>
            <p:ph type="title" idx="4294967295"/>
          </p:nvPr>
        </p:nvSpPr>
        <p:spPr>
          <a:xfrm>
            <a:off x="468000" y="206375"/>
            <a:ext cx="8218487" cy="857250"/>
          </a:xfrm>
        </p:spPr>
        <p:txBody>
          <a:bodyPr>
            <a:normAutofit/>
          </a:bodyPr>
          <a:lstStyle/>
          <a:p>
            <a:r>
              <a:rPr lang="en-IE" dirty="0">
                <a:latin typeface="Roboto Slab Light"/>
              </a:rPr>
              <a:t>Survey overview – multimode approach</a:t>
            </a:r>
          </a:p>
        </p:txBody>
      </p:sp>
      <p:sp>
        <p:nvSpPr>
          <p:cNvPr id="7" name="Slide Number Placeholder 6">
            <a:extLst>
              <a:ext uri="{FF2B5EF4-FFF2-40B4-BE49-F238E27FC236}">
                <a16:creationId xmlns:a16="http://schemas.microsoft.com/office/drawing/2014/main" id="{3CCD98B7-1FE9-4D86-8E56-9D01025ADA18}"/>
              </a:ext>
            </a:extLst>
          </p:cNvPr>
          <p:cNvSpPr>
            <a:spLocks noGrp="1"/>
          </p:cNvSpPr>
          <p:nvPr>
            <p:ph type="sldNum" sz="quarter" idx="4294967295"/>
          </p:nvPr>
        </p:nvSpPr>
        <p:spPr>
          <a:xfrm>
            <a:off x="8135938" y="4767263"/>
            <a:ext cx="1008062" cy="274637"/>
          </a:xfrm>
        </p:spPr>
        <p:txBody>
          <a:bodyPr/>
          <a:lstStyle/>
          <a:p>
            <a:fld id="{F074DFA7-C613-284F-BE8A-46920CEE1047}" type="slidenum">
              <a:rPr lang="en-US" smtClean="0"/>
              <a:pPr/>
              <a:t>30</a:t>
            </a:fld>
            <a:endParaRPr lang="en-US" dirty="0"/>
          </a:p>
        </p:txBody>
      </p:sp>
      <p:grpSp>
        <p:nvGrpSpPr>
          <p:cNvPr id="25" name="Group 24">
            <a:extLst>
              <a:ext uri="{FF2B5EF4-FFF2-40B4-BE49-F238E27FC236}">
                <a16:creationId xmlns:a16="http://schemas.microsoft.com/office/drawing/2014/main" id="{5A79FB15-C5F6-42A8-8E66-BB286CBD29BC}"/>
              </a:ext>
            </a:extLst>
          </p:cNvPr>
          <p:cNvGrpSpPr/>
          <p:nvPr/>
        </p:nvGrpSpPr>
        <p:grpSpPr>
          <a:xfrm>
            <a:off x="4067944" y="1419622"/>
            <a:ext cx="1584176" cy="1593468"/>
            <a:chOff x="467544" y="2283718"/>
            <a:chExt cx="1584176" cy="1593468"/>
          </a:xfrm>
        </p:grpSpPr>
        <p:pic>
          <p:nvPicPr>
            <p:cNvPr id="4" name="Graphic 3" descr="Children outline">
              <a:extLst>
                <a:ext uri="{FF2B5EF4-FFF2-40B4-BE49-F238E27FC236}">
                  <a16:creationId xmlns:a16="http://schemas.microsoft.com/office/drawing/2014/main" id="{D25A1260-80C9-449B-98ED-ED43932CE5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552" y="2283718"/>
              <a:ext cx="1224136" cy="1224136"/>
            </a:xfrm>
            <a:prstGeom prst="rect">
              <a:avLst/>
            </a:prstGeom>
          </p:spPr>
        </p:pic>
        <p:sp>
          <p:nvSpPr>
            <p:cNvPr id="24" name="TextBox 23">
              <a:extLst>
                <a:ext uri="{FF2B5EF4-FFF2-40B4-BE49-F238E27FC236}">
                  <a16:creationId xmlns:a16="http://schemas.microsoft.com/office/drawing/2014/main" id="{32ADB98D-43AB-4C48-89A8-5C0C98437938}"/>
                </a:ext>
              </a:extLst>
            </p:cNvPr>
            <p:cNvSpPr txBox="1"/>
            <p:nvPr/>
          </p:nvSpPr>
          <p:spPr>
            <a:xfrm>
              <a:off x="467544" y="3507854"/>
              <a:ext cx="1584176" cy="369332"/>
            </a:xfrm>
            <a:prstGeom prst="rect">
              <a:avLst/>
            </a:prstGeom>
            <a:noFill/>
          </p:spPr>
          <p:txBody>
            <a:bodyPr wrap="square" rtlCol="0">
              <a:spAutoFit/>
            </a:bodyPr>
            <a:lstStyle/>
            <a:p>
              <a:r>
                <a:rPr lang="en-IE" dirty="0">
                  <a:solidFill>
                    <a:schemeClr val="bg1"/>
                  </a:solidFill>
                </a:rPr>
                <a:t>Respondents</a:t>
              </a:r>
            </a:p>
          </p:txBody>
        </p:sp>
      </p:grpSp>
    </p:spTree>
    <p:extLst>
      <p:ext uri="{BB962C8B-B14F-4D97-AF65-F5344CB8AC3E}">
        <p14:creationId xmlns:p14="http://schemas.microsoft.com/office/powerpoint/2010/main" val="2953399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CCE6-FA35-44BC-B1B8-C96E1764E5B9}"/>
              </a:ext>
            </a:extLst>
          </p:cNvPr>
          <p:cNvSpPr>
            <a:spLocks noGrp="1"/>
          </p:cNvSpPr>
          <p:nvPr>
            <p:ph type="title" idx="4294967295"/>
          </p:nvPr>
        </p:nvSpPr>
        <p:spPr>
          <a:xfrm>
            <a:off x="468000" y="206375"/>
            <a:ext cx="8218487" cy="857250"/>
          </a:xfrm>
        </p:spPr>
        <p:txBody>
          <a:bodyPr>
            <a:normAutofit/>
          </a:bodyPr>
          <a:lstStyle/>
          <a:p>
            <a:r>
              <a:rPr lang="en-IE" dirty="0">
                <a:latin typeface="Roboto Slab Light"/>
              </a:rPr>
              <a:t>Survey overview – multimode approach</a:t>
            </a:r>
          </a:p>
        </p:txBody>
      </p:sp>
      <p:sp>
        <p:nvSpPr>
          <p:cNvPr id="7" name="Slide Number Placeholder 6">
            <a:extLst>
              <a:ext uri="{FF2B5EF4-FFF2-40B4-BE49-F238E27FC236}">
                <a16:creationId xmlns:a16="http://schemas.microsoft.com/office/drawing/2014/main" id="{3CCD98B7-1FE9-4D86-8E56-9D01025ADA18}"/>
              </a:ext>
            </a:extLst>
          </p:cNvPr>
          <p:cNvSpPr>
            <a:spLocks noGrp="1"/>
          </p:cNvSpPr>
          <p:nvPr>
            <p:ph type="sldNum" sz="quarter" idx="4294967295"/>
          </p:nvPr>
        </p:nvSpPr>
        <p:spPr>
          <a:xfrm>
            <a:off x="8135938" y="4767263"/>
            <a:ext cx="1008062" cy="274637"/>
          </a:xfrm>
        </p:spPr>
        <p:txBody>
          <a:bodyPr/>
          <a:lstStyle/>
          <a:p>
            <a:fld id="{F074DFA7-C613-284F-BE8A-46920CEE1047}" type="slidenum">
              <a:rPr lang="en-US" smtClean="0"/>
              <a:pPr/>
              <a:t>31</a:t>
            </a:fld>
            <a:endParaRPr lang="en-US" dirty="0"/>
          </a:p>
        </p:txBody>
      </p:sp>
      <p:grpSp>
        <p:nvGrpSpPr>
          <p:cNvPr id="25" name="Group 24">
            <a:extLst>
              <a:ext uri="{FF2B5EF4-FFF2-40B4-BE49-F238E27FC236}">
                <a16:creationId xmlns:a16="http://schemas.microsoft.com/office/drawing/2014/main" id="{5A79FB15-C5F6-42A8-8E66-BB286CBD29BC}"/>
              </a:ext>
            </a:extLst>
          </p:cNvPr>
          <p:cNvGrpSpPr/>
          <p:nvPr/>
        </p:nvGrpSpPr>
        <p:grpSpPr>
          <a:xfrm>
            <a:off x="4067944" y="1419622"/>
            <a:ext cx="1584176" cy="1593468"/>
            <a:chOff x="467544" y="2283718"/>
            <a:chExt cx="1584176" cy="1593468"/>
          </a:xfrm>
        </p:grpSpPr>
        <p:pic>
          <p:nvPicPr>
            <p:cNvPr id="4" name="Graphic 3" descr="Children outline">
              <a:extLst>
                <a:ext uri="{FF2B5EF4-FFF2-40B4-BE49-F238E27FC236}">
                  <a16:creationId xmlns:a16="http://schemas.microsoft.com/office/drawing/2014/main" id="{D25A1260-80C9-449B-98ED-ED43932CE5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552" y="2283718"/>
              <a:ext cx="1224136" cy="1224136"/>
            </a:xfrm>
            <a:prstGeom prst="rect">
              <a:avLst/>
            </a:prstGeom>
          </p:spPr>
        </p:pic>
        <p:sp>
          <p:nvSpPr>
            <p:cNvPr id="24" name="TextBox 23">
              <a:extLst>
                <a:ext uri="{FF2B5EF4-FFF2-40B4-BE49-F238E27FC236}">
                  <a16:creationId xmlns:a16="http://schemas.microsoft.com/office/drawing/2014/main" id="{32ADB98D-43AB-4C48-89A8-5C0C98437938}"/>
                </a:ext>
              </a:extLst>
            </p:cNvPr>
            <p:cNvSpPr txBox="1"/>
            <p:nvPr/>
          </p:nvSpPr>
          <p:spPr>
            <a:xfrm>
              <a:off x="467544" y="3507854"/>
              <a:ext cx="1584176" cy="369332"/>
            </a:xfrm>
            <a:prstGeom prst="rect">
              <a:avLst/>
            </a:prstGeom>
            <a:noFill/>
          </p:spPr>
          <p:txBody>
            <a:bodyPr wrap="square" rtlCol="0">
              <a:spAutoFit/>
            </a:bodyPr>
            <a:lstStyle/>
            <a:p>
              <a:r>
                <a:rPr lang="en-IE" dirty="0">
                  <a:solidFill>
                    <a:schemeClr val="bg1"/>
                  </a:solidFill>
                </a:rPr>
                <a:t>Respondents</a:t>
              </a:r>
            </a:p>
          </p:txBody>
        </p:sp>
      </p:grpSp>
      <p:grpSp>
        <p:nvGrpSpPr>
          <p:cNvPr id="35" name="Group 34">
            <a:extLst>
              <a:ext uri="{FF2B5EF4-FFF2-40B4-BE49-F238E27FC236}">
                <a16:creationId xmlns:a16="http://schemas.microsoft.com/office/drawing/2014/main" id="{F716639C-9670-4930-B472-486916E6BDFB}"/>
              </a:ext>
            </a:extLst>
          </p:cNvPr>
          <p:cNvGrpSpPr/>
          <p:nvPr/>
        </p:nvGrpSpPr>
        <p:grpSpPr>
          <a:xfrm>
            <a:off x="4427984" y="4011910"/>
            <a:ext cx="1080120" cy="1077537"/>
            <a:chOff x="5148064" y="627534"/>
            <a:chExt cx="1440160" cy="1233428"/>
          </a:xfrm>
        </p:grpSpPr>
        <p:pic>
          <p:nvPicPr>
            <p:cNvPr id="33" name="Graphic 32" descr="Computer with solid fill">
              <a:extLst>
                <a:ext uri="{FF2B5EF4-FFF2-40B4-BE49-F238E27FC236}">
                  <a16:creationId xmlns:a16="http://schemas.microsoft.com/office/drawing/2014/main" id="{A1F4957A-D714-4B6C-92C4-4D7C639E2E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20072" y="627534"/>
              <a:ext cx="914400" cy="914400"/>
            </a:xfrm>
            <a:prstGeom prst="rect">
              <a:avLst/>
            </a:prstGeom>
          </p:spPr>
        </p:pic>
        <p:sp>
          <p:nvSpPr>
            <p:cNvPr id="34" name="TextBox 33">
              <a:extLst>
                <a:ext uri="{FF2B5EF4-FFF2-40B4-BE49-F238E27FC236}">
                  <a16:creationId xmlns:a16="http://schemas.microsoft.com/office/drawing/2014/main" id="{02A268E4-64CE-4AC2-93B3-5324E90B92BA}"/>
                </a:ext>
              </a:extLst>
            </p:cNvPr>
            <p:cNvSpPr txBox="1"/>
            <p:nvPr/>
          </p:nvSpPr>
          <p:spPr>
            <a:xfrm>
              <a:off x="5148064" y="1491630"/>
              <a:ext cx="1440160" cy="369332"/>
            </a:xfrm>
            <a:prstGeom prst="rect">
              <a:avLst/>
            </a:prstGeom>
            <a:noFill/>
          </p:spPr>
          <p:txBody>
            <a:bodyPr wrap="square">
              <a:spAutoFit/>
            </a:bodyPr>
            <a:lstStyle/>
            <a:p>
              <a:r>
                <a:rPr lang="en-IE" dirty="0">
                  <a:solidFill>
                    <a:schemeClr val="bg1"/>
                  </a:solidFill>
                </a:rPr>
                <a:t>Online</a:t>
              </a:r>
            </a:p>
          </p:txBody>
        </p:sp>
      </p:grpSp>
      <p:grpSp>
        <p:nvGrpSpPr>
          <p:cNvPr id="12" name="Group 11">
            <a:extLst>
              <a:ext uri="{FF2B5EF4-FFF2-40B4-BE49-F238E27FC236}">
                <a16:creationId xmlns:a16="http://schemas.microsoft.com/office/drawing/2014/main" id="{7C773B1D-8327-4DD9-877D-7BA7B22C0A3C}"/>
              </a:ext>
            </a:extLst>
          </p:cNvPr>
          <p:cNvGrpSpPr/>
          <p:nvPr/>
        </p:nvGrpSpPr>
        <p:grpSpPr>
          <a:xfrm>
            <a:off x="539552" y="1275606"/>
            <a:ext cx="3136682" cy="1728192"/>
            <a:chOff x="467544" y="1347614"/>
            <a:chExt cx="3136682" cy="1728192"/>
          </a:xfrm>
        </p:grpSpPr>
        <p:grpSp>
          <p:nvGrpSpPr>
            <p:cNvPr id="30" name="Group 29">
              <a:extLst>
                <a:ext uri="{FF2B5EF4-FFF2-40B4-BE49-F238E27FC236}">
                  <a16:creationId xmlns:a16="http://schemas.microsoft.com/office/drawing/2014/main" id="{5C67A9AC-9685-45A3-B1B6-434E36B43E2B}"/>
                </a:ext>
              </a:extLst>
            </p:cNvPr>
            <p:cNvGrpSpPr/>
            <p:nvPr/>
          </p:nvGrpSpPr>
          <p:grpSpPr>
            <a:xfrm>
              <a:off x="467544" y="1347614"/>
              <a:ext cx="2304256" cy="1728192"/>
              <a:chOff x="2267744" y="987574"/>
              <a:chExt cx="2448272" cy="1737484"/>
            </a:xfrm>
          </p:grpSpPr>
          <p:pic>
            <p:nvPicPr>
              <p:cNvPr id="8" name="Graphic 7" descr="Open envelope outline">
                <a:extLst>
                  <a:ext uri="{FF2B5EF4-FFF2-40B4-BE49-F238E27FC236}">
                    <a16:creationId xmlns:a16="http://schemas.microsoft.com/office/drawing/2014/main" id="{B3D1A77B-B296-4488-B9E7-4B0E3F9F1A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67744" y="987574"/>
                <a:ext cx="914400" cy="914400"/>
              </a:xfrm>
              <a:prstGeom prst="rect">
                <a:avLst/>
              </a:prstGeom>
            </p:spPr>
          </p:pic>
          <p:grpSp>
            <p:nvGrpSpPr>
              <p:cNvPr id="19" name="Group 18">
                <a:extLst>
                  <a:ext uri="{FF2B5EF4-FFF2-40B4-BE49-F238E27FC236}">
                    <a16:creationId xmlns:a16="http://schemas.microsoft.com/office/drawing/2014/main" id="{C132558C-B72D-4922-905F-C97F1939855E}"/>
                  </a:ext>
                </a:extLst>
              </p:cNvPr>
              <p:cNvGrpSpPr/>
              <p:nvPr/>
            </p:nvGrpSpPr>
            <p:grpSpPr>
              <a:xfrm>
                <a:off x="3419872" y="1707654"/>
                <a:ext cx="792088" cy="669776"/>
                <a:chOff x="3275856" y="1779662"/>
                <a:chExt cx="792088" cy="669776"/>
              </a:xfrm>
            </p:grpSpPr>
            <p:pic>
              <p:nvPicPr>
                <p:cNvPr id="11" name="Graphic 10" descr="Open envelope outline">
                  <a:extLst>
                    <a:ext uri="{FF2B5EF4-FFF2-40B4-BE49-F238E27FC236}">
                      <a16:creationId xmlns:a16="http://schemas.microsoft.com/office/drawing/2014/main" id="{F24FA4EF-BA22-461C-9AA7-F19D8FCFD9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91880" y="1923678"/>
                  <a:ext cx="576064" cy="525760"/>
                </a:xfrm>
                <a:prstGeom prst="rect">
                  <a:avLst/>
                </a:prstGeom>
              </p:spPr>
            </p:pic>
            <p:sp>
              <p:nvSpPr>
                <p:cNvPr id="9" name="Rectangle 8">
                  <a:extLst>
                    <a:ext uri="{FF2B5EF4-FFF2-40B4-BE49-F238E27FC236}">
                      <a16:creationId xmlns:a16="http://schemas.microsoft.com/office/drawing/2014/main" id="{0AEC29CA-4971-4A8D-BA65-5DF0511F895F}"/>
                    </a:ext>
                  </a:extLst>
                </p:cNvPr>
                <p:cNvSpPr/>
                <p:nvPr/>
              </p:nvSpPr>
              <p:spPr>
                <a:xfrm>
                  <a:off x="3275856" y="1923678"/>
                  <a:ext cx="50405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Graphic 9" descr="Open envelope outline">
                  <a:extLst>
                    <a:ext uri="{FF2B5EF4-FFF2-40B4-BE49-F238E27FC236}">
                      <a16:creationId xmlns:a16="http://schemas.microsoft.com/office/drawing/2014/main" id="{0930EB94-EDED-4B79-9628-F6A7A79A1A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75856" y="1779662"/>
                  <a:ext cx="576064" cy="525760"/>
                </a:xfrm>
                <a:prstGeom prst="rect">
                  <a:avLst/>
                </a:prstGeom>
              </p:spPr>
            </p:pic>
          </p:grpSp>
          <p:sp>
            <p:nvSpPr>
              <p:cNvPr id="28" name="TextBox 27">
                <a:extLst>
                  <a:ext uri="{FF2B5EF4-FFF2-40B4-BE49-F238E27FC236}">
                    <a16:creationId xmlns:a16="http://schemas.microsoft.com/office/drawing/2014/main" id="{F5E779B0-9D55-4862-A4AC-53FDBAB5219B}"/>
                  </a:ext>
                </a:extLst>
              </p:cNvPr>
              <p:cNvSpPr txBox="1"/>
              <p:nvPr/>
            </p:nvSpPr>
            <p:spPr>
              <a:xfrm>
                <a:off x="2339752" y="1923678"/>
                <a:ext cx="792088" cy="646331"/>
              </a:xfrm>
              <a:prstGeom prst="rect">
                <a:avLst/>
              </a:prstGeom>
              <a:noFill/>
            </p:spPr>
            <p:txBody>
              <a:bodyPr wrap="square" rtlCol="0">
                <a:spAutoFit/>
              </a:bodyPr>
              <a:lstStyle/>
              <a:p>
                <a:r>
                  <a:rPr lang="en-IE" dirty="0">
                    <a:solidFill>
                      <a:schemeClr val="bg1"/>
                    </a:solidFill>
                  </a:rPr>
                  <a:t>Direct</a:t>
                </a:r>
              </a:p>
              <a:p>
                <a:r>
                  <a:rPr lang="en-IE" dirty="0">
                    <a:solidFill>
                      <a:schemeClr val="bg1"/>
                    </a:solidFill>
                  </a:rPr>
                  <a:t>letter</a:t>
                </a:r>
              </a:p>
            </p:txBody>
          </p:sp>
          <p:sp>
            <p:nvSpPr>
              <p:cNvPr id="29" name="TextBox 28">
                <a:extLst>
                  <a:ext uri="{FF2B5EF4-FFF2-40B4-BE49-F238E27FC236}">
                    <a16:creationId xmlns:a16="http://schemas.microsoft.com/office/drawing/2014/main" id="{EDA87A72-CC81-4A70-9596-DFF8745B20A2}"/>
                  </a:ext>
                </a:extLst>
              </p:cNvPr>
              <p:cNvSpPr txBox="1"/>
              <p:nvPr/>
            </p:nvSpPr>
            <p:spPr>
              <a:xfrm>
                <a:off x="3275856" y="2355726"/>
                <a:ext cx="1440160" cy="369332"/>
              </a:xfrm>
              <a:prstGeom prst="rect">
                <a:avLst/>
              </a:prstGeom>
              <a:noFill/>
            </p:spPr>
            <p:txBody>
              <a:bodyPr wrap="square">
                <a:spAutoFit/>
              </a:bodyPr>
              <a:lstStyle/>
              <a:p>
                <a:r>
                  <a:rPr lang="en-IE" dirty="0">
                    <a:solidFill>
                      <a:schemeClr val="bg1"/>
                    </a:solidFill>
                  </a:rPr>
                  <a:t>Reminders</a:t>
                </a:r>
              </a:p>
            </p:txBody>
          </p:sp>
        </p:grpSp>
        <p:pic>
          <p:nvPicPr>
            <p:cNvPr id="42" name="Graphic 41" descr="Arrow: Straight outline">
              <a:extLst>
                <a:ext uri="{FF2B5EF4-FFF2-40B4-BE49-F238E27FC236}">
                  <a16:creationId xmlns:a16="http://schemas.microsoft.com/office/drawing/2014/main" id="{6A6294B9-CB72-46F1-A836-BBB7556807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2689826" y="1841703"/>
              <a:ext cx="914400" cy="914400"/>
            </a:xfrm>
            <a:prstGeom prst="rect">
              <a:avLst/>
            </a:prstGeom>
          </p:spPr>
        </p:pic>
      </p:grpSp>
      <p:pic>
        <p:nvPicPr>
          <p:cNvPr id="59" name="Graphic 58" descr="Arrow: Straight outline">
            <a:extLst>
              <a:ext uri="{FF2B5EF4-FFF2-40B4-BE49-F238E27FC236}">
                <a16:creationId xmlns:a16="http://schemas.microsoft.com/office/drawing/2014/main" id="{E5140B84-0CF6-44EF-A75C-93CF082865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4377680" y="3080496"/>
            <a:ext cx="914400" cy="914400"/>
          </a:xfrm>
          <a:prstGeom prst="rect">
            <a:avLst/>
          </a:prstGeom>
        </p:spPr>
      </p:pic>
    </p:spTree>
    <p:extLst>
      <p:ext uri="{BB962C8B-B14F-4D97-AF65-F5344CB8AC3E}">
        <p14:creationId xmlns:p14="http://schemas.microsoft.com/office/powerpoint/2010/main" val="2833295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CCE6-FA35-44BC-B1B8-C96E1764E5B9}"/>
              </a:ext>
            </a:extLst>
          </p:cNvPr>
          <p:cNvSpPr>
            <a:spLocks noGrp="1"/>
          </p:cNvSpPr>
          <p:nvPr>
            <p:ph type="title" idx="4294967295"/>
          </p:nvPr>
        </p:nvSpPr>
        <p:spPr>
          <a:xfrm>
            <a:off x="468000" y="206375"/>
            <a:ext cx="8218487" cy="857250"/>
          </a:xfrm>
        </p:spPr>
        <p:txBody>
          <a:bodyPr>
            <a:normAutofit/>
          </a:bodyPr>
          <a:lstStyle/>
          <a:p>
            <a:r>
              <a:rPr lang="en-IE" dirty="0">
                <a:latin typeface="Roboto Slab Light"/>
              </a:rPr>
              <a:t>Survey overview – multimode approach</a:t>
            </a:r>
          </a:p>
        </p:txBody>
      </p:sp>
      <p:sp>
        <p:nvSpPr>
          <p:cNvPr id="7" name="Slide Number Placeholder 6">
            <a:extLst>
              <a:ext uri="{FF2B5EF4-FFF2-40B4-BE49-F238E27FC236}">
                <a16:creationId xmlns:a16="http://schemas.microsoft.com/office/drawing/2014/main" id="{3CCD98B7-1FE9-4D86-8E56-9D01025ADA18}"/>
              </a:ext>
            </a:extLst>
          </p:cNvPr>
          <p:cNvSpPr>
            <a:spLocks noGrp="1"/>
          </p:cNvSpPr>
          <p:nvPr>
            <p:ph type="sldNum" sz="quarter" idx="4294967295"/>
          </p:nvPr>
        </p:nvSpPr>
        <p:spPr>
          <a:xfrm>
            <a:off x="8135938" y="4767263"/>
            <a:ext cx="1008062" cy="274637"/>
          </a:xfrm>
        </p:spPr>
        <p:txBody>
          <a:bodyPr/>
          <a:lstStyle/>
          <a:p>
            <a:fld id="{F074DFA7-C613-284F-BE8A-46920CEE1047}" type="slidenum">
              <a:rPr lang="en-US" smtClean="0"/>
              <a:pPr/>
              <a:t>32</a:t>
            </a:fld>
            <a:endParaRPr lang="en-US" dirty="0"/>
          </a:p>
        </p:txBody>
      </p:sp>
      <p:grpSp>
        <p:nvGrpSpPr>
          <p:cNvPr id="25" name="Group 24">
            <a:extLst>
              <a:ext uri="{FF2B5EF4-FFF2-40B4-BE49-F238E27FC236}">
                <a16:creationId xmlns:a16="http://schemas.microsoft.com/office/drawing/2014/main" id="{5A79FB15-C5F6-42A8-8E66-BB286CBD29BC}"/>
              </a:ext>
            </a:extLst>
          </p:cNvPr>
          <p:cNvGrpSpPr/>
          <p:nvPr/>
        </p:nvGrpSpPr>
        <p:grpSpPr>
          <a:xfrm>
            <a:off x="4067944" y="1419622"/>
            <a:ext cx="1584176" cy="1593468"/>
            <a:chOff x="467544" y="2283718"/>
            <a:chExt cx="1584176" cy="1593468"/>
          </a:xfrm>
        </p:grpSpPr>
        <p:pic>
          <p:nvPicPr>
            <p:cNvPr id="4" name="Graphic 3" descr="Children outline">
              <a:extLst>
                <a:ext uri="{FF2B5EF4-FFF2-40B4-BE49-F238E27FC236}">
                  <a16:creationId xmlns:a16="http://schemas.microsoft.com/office/drawing/2014/main" id="{D25A1260-80C9-449B-98ED-ED43932CE5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552" y="2283718"/>
              <a:ext cx="1224136" cy="1224136"/>
            </a:xfrm>
            <a:prstGeom prst="rect">
              <a:avLst/>
            </a:prstGeom>
          </p:spPr>
        </p:pic>
        <p:sp>
          <p:nvSpPr>
            <p:cNvPr id="24" name="TextBox 23">
              <a:extLst>
                <a:ext uri="{FF2B5EF4-FFF2-40B4-BE49-F238E27FC236}">
                  <a16:creationId xmlns:a16="http://schemas.microsoft.com/office/drawing/2014/main" id="{32ADB98D-43AB-4C48-89A8-5C0C98437938}"/>
                </a:ext>
              </a:extLst>
            </p:cNvPr>
            <p:cNvSpPr txBox="1"/>
            <p:nvPr/>
          </p:nvSpPr>
          <p:spPr>
            <a:xfrm>
              <a:off x="467544" y="3507854"/>
              <a:ext cx="1584176" cy="369332"/>
            </a:xfrm>
            <a:prstGeom prst="rect">
              <a:avLst/>
            </a:prstGeom>
            <a:noFill/>
          </p:spPr>
          <p:txBody>
            <a:bodyPr wrap="square" rtlCol="0">
              <a:spAutoFit/>
            </a:bodyPr>
            <a:lstStyle/>
            <a:p>
              <a:r>
                <a:rPr lang="en-IE" dirty="0">
                  <a:solidFill>
                    <a:schemeClr val="bg1"/>
                  </a:solidFill>
                </a:rPr>
                <a:t>Respondents</a:t>
              </a:r>
            </a:p>
          </p:txBody>
        </p:sp>
      </p:grpSp>
      <p:grpSp>
        <p:nvGrpSpPr>
          <p:cNvPr id="14" name="Group 13">
            <a:extLst>
              <a:ext uri="{FF2B5EF4-FFF2-40B4-BE49-F238E27FC236}">
                <a16:creationId xmlns:a16="http://schemas.microsoft.com/office/drawing/2014/main" id="{A00E5641-60AD-4F29-A500-A12AD71BB598}"/>
              </a:ext>
            </a:extLst>
          </p:cNvPr>
          <p:cNvGrpSpPr/>
          <p:nvPr/>
        </p:nvGrpSpPr>
        <p:grpSpPr>
          <a:xfrm>
            <a:off x="2771800" y="1635646"/>
            <a:ext cx="5892245" cy="3384376"/>
            <a:chOff x="2784210" y="1635646"/>
            <a:chExt cx="5892245" cy="3384376"/>
          </a:xfrm>
        </p:grpSpPr>
        <p:pic>
          <p:nvPicPr>
            <p:cNvPr id="6" name="Graphic 5" descr="Arrow: Straight outline">
              <a:extLst>
                <a:ext uri="{FF2B5EF4-FFF2-40B4-BE49-F238E27FC236}">
                  <a16:creationId xmlns:a16="http://schemas.microsoft.com/office/drawing/2014/main" id="{D689212B-3A7B-4EE1-867A-170FAF2375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53683">
              <a:off x="2784210" y="3160224"/>
              <a:ext cx="914400" cy="914400"/>
            </a:xfrm>
            <a:prstGeom prst="rect">
              <a:avLst/>
            </a:prstGeom>
          </p:spPr>
        </p:pic>
        <p:grpSp>
          <p:nvGrpSpPr>
            <p:cNvPr id="20" name="Group 19">
              <a:extLst>
                <a:ext uri="{FF2B5EF4-FFF2-40B4-BE49-F238E27FC236}">
                  <a16:creationId xmlns:a16="http://schemas.microsoft.com/office/drawing/2014/main" id="{E126EC2A-DF3B-4D51-ABD6-E051DDEB8BF7}"/>
                </a:ext>
              </a:extLst>
            </p:cNvPr>
            <p:cNvGrpSpPr/>
            <p:nvPr/>
          </p:nvGrpSpPr>
          <p:grpSpPr>
            <a:xfrm>
              <a:off x="7164288" y="1635646"/>
              <a:ext cx="1368152" cy="1440160"/>
              <a:chOff x="3707904" y="3219822"/>
              <a:chExt cx="1440160" cy="1521460"/>
            </a:xfrm>
          </p:grpSpPr>
          <p:grpSp>
            <p:nvGrpSpPr>
              <p:cNvPr id="21" name="Group 20">
                <a:extLst>
                  <a:ext uri="{FF2B5EF4-FFF2-40B4-BE49-F238E27FC236}">
                    <a16:creationId xmlns:a16="http://schemas.microsoft.com/office/drawing/2014/main" id="{237C7360-C315-410D-A827-EAAE23CC3415}"/>
                  </a:ext>
                </a:extLst>
              </p:cNvPr>
              <p:cNvGrpSpPr/>
              <p:nvPr/>
            </p:nvGrpSpPr>
            <p:grpSpPr>
              <a:xfrm>
                <a:off x="3707904" y="3219822"/>
                <a:ext cx="1424440" cy="1208416"/>
                <a:chOff x="1469672" y="2853798"/>
                <a:chExt cx="1424440" cy="1208416"/>
              </a:xfrm>
            </p:grpSpPr>
            <p:pic>
              <p:nvPicPr>
                <p:cNvPr id="23" name="Graphic 22" descr="Group of men outline">
                  <a:extLst>
                    <a:ext uri="{FF2B5EF4-FFF2-40B4-BE49-F238E27FC236}">
                      <a16:creationId xmlns:a16="http://schemas.microsoft.com/office/drawing/2014/main" id="{76EE58C7-3C4F-465B-9A0A-C42A4E159C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9672" y="2853798"/>
                  <a:ext cx="914400" cy="914400"/>
                </a:xfrm>
                <a:prstGeom prst="rect">
                  <a:avLst/>
                </a:prstGeom>
              </p:spPr>
            </p:pic>
            <p:sp>
              <p:nvSpPr>
                <p:cNvPr id="26" name="Rectangle 25">
                  <a:extLst>
                    <a:ext uri="{FF2B5EF4-FFF2-40B4-BE49-F238E27FC236}">
                      <a16:creationId xmlns:a16="http://schemas.microsoft.com/office/drawing/2014/main" id="{13FD0172-D44A-494C-9EEC-626FAB51AD13}"/>
                    </a:ext>
                  </a:extLst>
                </p:cNvPr>
                <p:cNvSpPr/>
                <p:nvPr/>
              </p:nvSpPr>
              <p:spPr>
                <a:xfrm>
                  <a:off x="2088000" y="3420000"/>
                  <a:ext cx="720080"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7" name="Graphic 26" descr="Employee badge outline">
                  <a:extLst>
                    <a:ext uri="{FF2B5EF4-FFF2-40B4-BE49-F238E27FC236}">
                      <a16:creationId xmlns:a16="http://schemas.microsoft.com/office/drawing/2014/main" id="{6D7DCD0C-E9B5-4BA1-8682-F87CCDE580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9712" y="3147814"/>
                  <a:ext cx="914400" cy="914400"/>
                </a:xfrm>
                <a:prstGeom prst="rect">
                  <a:avLst/>
                </a:prstGeom>
              </p:spPr>
            </p:pic>
          </p:grpSp>
          <p:sp>
            <p:nvSpPr>
              <p:cNvPr id="22" name="TextBox 21">
                <a:extLst>
                  <a:ext uri="{FF2B5EF4-FFF2-40B4-BE49-F238E27FC236}">
                    <a16:creationId xmlns:a16="http://schemas.microsoft.com/office/drawing/2014/main" id="{8F98B4B3-677D-41E0-A68D-2F31190B66D3}"/>
                  </a:ext>
                </a:extLst>
              </p:cNvPr>
              <p:cNvSpPr txBox="1"/>
              <p:nvPr/>
            </p:nvSpPr>
            <p:spPr>
              <a:xfrm>
                <a:off x="3707904" y="4371950"/>
                <a:ext cx="1440160" cy="369332"/>
              </a:xfrm>
              <a:prstGeom prst="rect">
                <a:avLst/>
              </a:prstGeom>
              <a:noFill/>
            </p:spPr>
            <p:txBody>
              <a:bodyPr wrap="square">
                <a:spAutoFit/>
              </a:bodyPr>
              <a:lstStyle/>
              <a:p>
                <a:r>
                  <a:rPr lang="en-IE" dirty="0">
                    <a:solidFill>
                      <a:schemeClr val="bg1"/>
                    </a:solidFill>
                  </a:rPr>
                  <a:t>Interviewers</a:t>
                </a:r>
              </a:p>
            </p:txBody>
          </p:sp>
        </p:grpSp>
        <p:pic>
          <p:nvPicPr>
            <p:cNvPr id="51" name="Graphic 50" descr="Arrow: Straight outline">
              <a:extLst>
                <a:ext uri="{FF2B5EF4-FFF2-40B4-BE49-F238E27FC236}">
                  <a16:creationId xmlns:a16="http://schemas.microsoft.com/office/drawing/2014/main" id="{C03DC384-3FC2-4D8E-A837-EC1019BF0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9442" y="1729358"/>
              <a:ext cx="914400" cy="914400"/>
            </a:xfrm>
            <a:prstGeom prst="rect">
              <a:avLst/>
            </a:prstGeom>
          </p:spPr>
        </p:pic>
        <p:grpSp>
          <p:nvGrpSpPr>
            <p:cNvPr id="52" name="Group 51">
              <a:extLst>
                <a:ext uri="{FF2B5EF4-FFF2-40B4-BE49-F238E27FC236}">
                  <a16:creationId xmlns:a16="http://schemas.microsoft.com/office/drawing/2014/main" id="{0032E85E-0483-455B-BFB7-33A6C8E87CCC}"/>
                </a:ext>
              </a:extLst>
            </p:cNvPr>
            <p:cNvGrpSpPr/>
            <p:nvPr/>
          </p:nvGrpSpPr>
          <p:grpSpPr>
            <a:xfrm>
              <a:off x="4139951" y="3867894"/>
              <a:ext cx="1728192" cy="1152128"/>
              <a:chOff x="6876256" y="2499742"/>
              <a:chExt cx="1800200" cy="1233428"/>
            </a:xfrm>
          </p:grpSpPr>
          <p:pic>
            <p:nvPicPr>
              <p:cNvPr id="53" name="Graphic 52" descr="Tablet with solid fill">
                <a:extLst>
                  <a:ext uri="{FF2B5EF4-FFF2-40B4-BE49-F238E27FC236}">
                    <a16:creationId xmlns:a16="http://schemas.microsoft.com/office/drawing/2014/main" id="{3E4550A2-3309-4586-AFEC-F91C8E2BA9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64288" y="2499742"/>
                <a:ext cx="914400" cy="914400"/>
              </a:xfrm>
              <a:prstGeom prst="rect">
                <a:avLst/>
              </a:prstGeom>
            </p:spPr>
          </p:pic>
          <p:sp>
            <p:nvSpPr>
              <p:cNvPr id="54" name="TextBox 53">
                <a:extLst>
                  <a:ext uri="{FF2B5EF4-FFF2-40B4-BE49-F238E27FC236}">
                    <a16:creationId xmlns:a16="http://schemas.microsoft.com/office/drawing/2014/main" id="{0136C8E4-4FBE-40F3-99D7-AD9DA7B861A6}"/>
                  </a:ext>
                </a:extLst>
              </p:cNvPr>
              <p:cNvSpPr txBox="1"/>
              <p:nvPr/>
            </p:nvSpPr>
            <p:spPr>
              <a:xfrm>
                <a:off x="6876256" y="3363838"/>
                <a:ext cx="1800200" cy="369332"/>
              </a:xfrm>
              <a:prstGeom prst="rect">
                <a:avLst/>
              </a:prstGeom>
              <a:noFill/>
            </p:spPr>
            <p:txBody>
              <a:bodyPr wrap="square">
                <a:spAutoFit/>
              </a:bodyPr>
              <a:lstStyle/>
              <a:p>
                <a:r>
                  <a:rPr lang="en-IE" dirty="0">
                    <a:solidFill>
                      <a:schemeClr val="bg1"/>
                    </a:solidFill>
                  </a:rPr>
                  <a:t>Self completion </a:t>
                </a:r>
              </a:p>
            </p:txBody>
          </p:sp>
        </p:grpSp>
        <p:grpSp>
          <p:nvGrpSpPr>
            <p:cNvPr id="55" name="Group 54">
              <a:extLst>
                <a:ext uri="{FF2B5EF4-FFF2-40B4-BE49-F238E27FC236}">
                  <a16:creationId xmlns:a16="http://schemas.microsoft.com/office/drawing/2014/main" id="{5A464605-4DC6-4768-9074-2F7508309BC2}"/>
                </a:ext>
              </a:extLst>
            </p:cNvPr>
            <p:cNvGrpSpPr/>
            <p:nvPr/>
          </p:nvGrpSpPr>
          <p:grpSpPr>
            <a:xfrm>
              <a:off x="7020271" y="3795886"/>
              <a:ext cx="1656184" cy="1089412"/>
              <a:chOff x="7164288" y="3795886"/>
              <a:chExt cx="1872208" cy="1233428"/>
            </a:xfrm>
          </p:grpSpPr>
          <p:pic>
            <p:nvPicPr>
              <p:cNvPr id="56" name="Graphic 55" descr="Document outline">
                <a:extLst>
                  <a:ext uri="{FF2B5EF4-FFF2-40B4-BE49-F238E27FC236}">
                    <a16:creationId xmlns:a16="http://schemas.microsoft.com/office/drawing/2014/main" id="{6233056A-5F1E-4AB5-818E-56C48777827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64288" y="3795886"/>
                <a:ext cx="914400" cy="914400"/>
              </a:xfrm>
              <a:prstGeom prst="rect">
                <a:avLst/>
              </a:prstGeom>
            </p:spPr>
          </p:pic>
          <p:sp>
            <p:nvSpPr>
              <p:cNvPr id="57" name="TextBox 56">
                <a:extLst>
                  <a:ext uri="{FF2B5EF4-FFF2-40B4-BE49-F238E27FC236}">
                    <a16:creationId xmlns:a16="http://schemas.microsoft.com/office/drawing/2014/main" id="{EF5C48CF-80DA-4BB1-953F-180CDFE5F6BB}"/>
                  </a:ext>
                </a:extLst>
              </p:cNvPr>
              <p:cNvSpPr txBox="1"/>
              <p:nvPr/>
            </p:nvSpPr>
            <p:spPr>
              <a:xfrm>
                <a:off x="7236296" y="4659982"/>
                <a:ext cx="1800200" cy="369332"/>
              </a:xfrm>
              <a:prstGeom prst="rect">
                <a:avLst/>
              </a:prstGeom>
              <a:noFill/>
            </p:spPr>
            <p:txBody>
              <a:bodyPr wrap="square">
                <a:spAutoFit/>
              </a:bodyPr>
              <a:lstStyle/>
              <a:p>
                <a:r>
                  <a:rPr lang="en-IE" dirty="0">
                    <a:solidFill>
                      <a:schemeClr val="bg1"/>
                    </a:solidFill>
                  </a:rPr>
                  <a:t>Paper</a:t>
                </a:r>
              </a:p>
            </p:txBody>
          </p:sp>
        </p:grpSp>
        <p:pic>
          <p:nvPicPr>
            <p:cNvPr id="58" name="Graphic 57" descr="Arrow: Straight outline">
              <a:extLst>
                <a:ext uri="{FF2B5EF4-FFF2-40B4-BE49-F238E27FC236}">
                  <a16:creationId xmlns:a16="http://schemas.microsoft.com/office/drawing/2014/main" id="{ED6B8EE3-7FAF-4ABB-9258-C723869382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067485">
              <a:off x="5827805" y="3137848"/>
              <a:ext cx="914400" cy="914400"/>
            </a:xfrm>
            <a:prstGeom prst="rect">
              <a:avLst/>
            </a:prstGeom>
          </p:spPr>
        </p:pic>
      </p:grpSp>
      <p:grpSp>
        <p:nvGrpSpPr>
          <p:cNvPr id="35" name="Group 34">
            <a:extLst>
              <a:ext uri="{FF2B5EF4-FFF2-40B4-BE49-F238E27FC236}">
                <a16:creationId xmlns:a16="http://schemas.microsoft.com/office/drawing/2014/main" id="{F716639C-9670-4930-B472-486916E6BDFB}"/>
              </a:ext>
            </a:extLst>
          </p:cNvPr>
          <p:cNvGrpSpPr/>
          <p:nvPr/>
        </p:nvGrpSpPr>
        <p:grpSpPr>
          <a:xfrm>
            <a:off x="1619672" y="3795886"/>
            <a:ext cx="1080120" cy="1077537"/>
            <a:chOff x="5148064" y="627534"/>
            <a:chExt cx="1440160" cy="1233428"/>
          </a:xfrm>
        </p:grpSpPr>
        <p:pic>
          <p:nvPicPr>
            <p:cNvPr id="33" name="Graphic 32" descr="Computer with solid fill">
              <a:extLst>
                <a:ext uri="{FF2B5EF4-FFF2-40B4-BE49-F238E27FC236}">
                  <a16:creationId xmlns:a16="http://schemas.microsoft.com/office/drawing/2014/main" id="{A1F4957A-D714-4B6C-92C4-4D7C639E2E3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20072" y="627534"/>
              <a:ext cx="914400" cy="914400"/>
            </a:xfrm>
            <a:prstGeom prst="rect">
              <a:avLst/>
            </a:prstGeom>
          </p:spPr>
        </p:pic>
        <p:sp>
          <p:nvSpPr>
            <p:cNvPr id="34" name="TextBox 33">
              <a:extLst>
                <a:ext uri="{FF2B5EF4-FFF2-40B4-BE49-F238E27FC236}">
                  <a16:creationId xmlns:a16="http://schemas.microsoft.com/office/drawing/2014/main" id="{02A268E4-64CE-4AC2-93B3-5324E90B92BA}"/>
                </a:ext>
              </a:extLst>
            </p:cNvPr>
            <p:cNvSpPr txBox="1"/>
            <p:nvPr/>
          </p:nvSpPr>
          <p:spPr>
            <a:xfrm>
              <a:off x="5148064" y="1491630"/>
              <a:ext cx="1440160" cy="369332"/>
            </a:xfrm>
            <a:prstGeom prst="rect">
              <a:avLst/>
            </a:prstGeom>
            <a:noFill/>
          </p:spPr>
          <p:txBody>
            <a:bodyPr wrap="square">
              <a:spAutoFit/>
            </a:bodyPr>
            <a:lstStyle/>
            <a:p>
              <a:r>
                <a:rPr lang="en-IE" dirty="0">
                  <a:solidFill>
                    <a:schemeClr val="bg1"/>
                  </a:solidFill>
                </a:rPr>
                <a:t>Online</a:t>
              </a:r>
            </a:p>
          </p:txBody>
        </p:sp>
      </p:grpSp>
      <p:grpSp>
        <p:nvGrpSpPr>
          <p:cNvPr id="12" name="Group 11">
            <a:extLst>
              <a:ext uri="{FF2B5EF4-FFF2-40B4-BE49-F238E27FC236}">
                <a16:creationId xmlns:a16="http://schemas.microsoft.com/office/drawing/2014/main" id="{7C773B1D-8327-4DD9-877D-7BA7B22C0A3C}"/>
              </a:ext>
            </a:extLst>
          </p:cNvPr>
          <p:cNvGrpSpPr/>
          <p:nvPr/>
        </p:nvGrpSpPr>
        <p:grpSpPr>
          <a:xfrm>
            <a:off x="539552" y="1275606"/>
            <a:ext cx="3136682" cy="1728192"/>
            <a:chOff x="467544" y="1347614"/>
            <a:chExt cx="3136682" cy="1728192"/>
          </a:xfrm>
        </p:grpSpPr>
        <p:grpSp>
          <p:nvGrpSpPr>
            <p:cNvPr id="30" name="Group 29">
              <a:extLst>
                <a:ext uri="{FF2B5EF4-FFF2-40B4-BE49-F238E27FC236}">
                  <a16:creationId xmlns:a16="http://schemas.microsoft.com/office/drawing/2014/main" id="{5C67A9AC-9685-45A3-B1B6-434E36B43E2B}"/>
                </a:ext>
              </a:extLst>
            </p:cNvPr>
            <p:cNvGrpSpPr/>
            <p:nvPr/>
          </p:nvGrpSpPr>
          <p:grpSpPr>
            <a:xfrm>
              <a:off x="467544" y="1347614"/>
              <a:ext cx="2304256" cy="1728192"/>
              <a:chOff x="2267744" y="987574"/>
              <a:chExt cx="2448272" cy="1737484"/>
            </a:xfrm>
          </p:grpSpPr>
          <p:pic>
            <p:nvPicPr>
              <p:cNvPr id="8" name="Graphic 7" descr="Open envelope outline">
                <a:extLst>
                  <a:ext uri="{FF2B5EF4-FFF2-40B4-BE49-F238E27FC236}">
                    <a16:creationId xmlns:a16="http://schemas.microsoft.com/office/drawing/2014/main" id="{B3D1A77B-B296-4488-B9E7-4B0E3F9F1A3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67744" y="987574"/>
                <a:ext cx="914400" cy="914400"/>
              </a:xfrm>
              <a:prstGeom prst="rect">
                <a:avLst/>
              </a:prstGeom>
            </p:spPr>
          </p:pic>
          <p:grpSp>
            <p:nvGrpSpPr>
              <p:cNvPr id="19" name="Group 18">
                <a:extLst>
                  <a:ext uri="{FF2B5EF4-FFF2-40B4-BE49-F238E27FC236}">
                    <a16:creationId xmlns:a16="http://schemas.microsoft.com/office/drawing/2014/main" id="{C132558C-B72D-4922-905F-C97F1939855E}"/>
                  </a:ext>
                </a:extLst>
              </p:cNvPr>
              <p:cNvGrpSpPr/>
              <p:nvPr/>
            </p:nvGrpSpPr>
            <p:grpSpPr>
              <a:xfrm>
                <a:off x="3419872" y="1707654"/>
                <a:ext cx="792088" cy="669776"/>
                <a:chOff x="3275856" y="1779662"/>
                <a:chExt cx="792088" cy="669776"/>
              </a:xfrm>
            </p:grpSpPr>
            <p:pic>
              <p:nvPicPr>
                <p:cNvPr id="11" name="Graphic 10" descr="Open envelope outline">
                  <a:extLst>
                    <a:ext uri="{FF2B5EF4-FFF2-40B4-BE49-F238E27FC236}">
                      <a16:creationId xmlns:a16="http://schemas.microsoft.com/office/drawing/2014/main" id="{F24FA4EF-BA22-461C-9AA7-F19D8FCFD9C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491880" y="1923678"/>
                  <a:ext cx="576064" cy="525760"/>
                </a:xfrm>
                <a:prstGeom prst="rect">
                  <a:avLst/>
                </a:prstGeom>
              </p:spPr>
            </p:pic>
            <p:sp>
              <p:nvSpPr>
                <p:cNvPr id="9" name="Rectangle 8">
                  <a:extLst>
                    <a:ext uri="{FF2B5EF4-FFF2-40B4-BE49-F238E27FC236}">
                      <a16:creationId xmlns:a16="http://schemas.microsoft.com/office/drawing/2014/main" id="{0AEC29CA-4971-4A8D-BA65-5DF0511F895F}"/>
                    </a:ext>
                  </a:extLst>
                </p:cNvPr>
                <p:cNvSpPr/>
                <p:nvPr/>
              </p:nvSpPr>
              <p:spPr>
                <a:xfrm>
                  <a:off x="3275856" y="1923678"/>
                  <a:ext cx="50405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Graphic 9" descr="Open envelope outline">
                  <a:extLst>
                    <a:ext uri="{FF2B5EF4-FFF2-40B4-BE49-F238E27FC236}">
                      <a16:creationId xmlns:a16="http://schemas.microsoft.com/office/drawing/2014/main" id="{0930EB94-EDED-4B79-9628-F6A7A79A1A6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275856" y="1779662"/>
                  <a:ext cx="576064" cy="525760"/>
                </a:xfrm>
                <a:prstGeom prst="rect">
                  <a:avLst/>
                </a:prstGeom>
              </p:spPr>
            </p:pic>
          </p:grpSp>
          <p:sp>
            <p:nvSpPr>
              <p:cNvPr id="28" name="TextBox 27">
                <a:extLst>
                  <a:ext uri="{FF2B5EF4-FFF2-40B4-BE49-F238E27FC236}">
                    <a16:creationId xmlns:a16="http://schemas.microsoft.com/office/drawing/2014/main" id="{F5E779B0-9D55-4862-A4AC-53FDBAB5219B}"/>
                  </a:ext>
                </a:extLst>
              </p:cNvPr>
              <p:cNvSpPr txBox="1"/>
              <p:nvPr/>
            </p:nvSpPr>
            <p:spPr>
              <a:xfrm>
                <a:off x="2339752" y="1923678"/>
                <a:ext cx="792088" cy="646331"/>
              </a:xfrm>
              <a:prstGeom prst="rect">
                <a:avLst/>
              </a:prstGeom>
              <a:noFill/>
            </p:spPr>
            <p:txBody>
              <a:bodyPr wrap="square" rtlCol="0">
                <a:spAutoFit/>
              </a:bodyPr>
              <a:lstStyle/>
              <a:p>
                <a:r>
                  <a:rPr lang="en-IE" dirty="0">
                    <a:solidFill>
                      <a:schemeClr val="bg1"/>
                    </a:solidFill>
                  </a:rPr>
                  <a:t>Direct</a:t>
                </a:r>
              </a:p>
              <a:p>
                <a:r>
                  <a:rPr lang="en-IE" dirty="0">
                    <a:solidFill>
                      <a:schemeClr val="bg1"/>
                    </a:solidFill>
                  </a:rPr>
                  <a:t>letter</a:t>
                </a:r>
              </a:p>
            </p:txBody>
          </p:sp>
          <p:sp>
            <p:nvSpPr>
              <p:cNvPr id="29" name="TextBox 28">
                <a:extLst>
                  <a:ext uri="{FF2B5EF4-FFF2-40B4-BE49-F238E27FC236}">
                    <a16:creationId xmlns:a16="http://schemas.microsoft.com/office/drawing/2014/main" id="{EDA87A72-CC81-4A70-9596-DFF8745B20A2}"/>
                  </a:ext>
                </a:extLst>
              </p:cNvPr>
              <p:cNvSpPr txBox="1"/>
              <p:nvPr/>
            </p:nvSpPr>
            <p:spPr>
              <a:xfrm>
                <a:off x="3275856" y="2355726"/>
                <a:ext cx="1440160" cy="369332"/>
              </a:xfrm>
              <a:prstGeom prst="rect">
                <a:avLst/>
              </a:prstGeom>
              <a:noFill/>
            </p:spPr>
            <p:txBody>
              <a:bodyPr wrap="square">
                <a:spAutoFit/>
              </a:bodyPr>
              <a:lstStyle/>
              <a:p>
                <a:r>
                  <a:rPr lang="en-IE" dirty="0">
                    <a:solidFill>
                      <a:schemeClr val="bg1"/>
                    </a:solidFill>
                  </a:rPr>
                  <a:t>Reminders</a:t>
                </a:r>
              </a:p>
            </p:txBody>
          </p:sp>
        </p:grpSp>
        <p:pic>
          <p:nvPicPr>
            <p:cNvPr id="42" name="Graphic 41" descr="Arrow: Straight outline">
              <a:extLst>
                <a:ext uri="{FF2B5EF4-FFF2-40B4-BE49-F238E27FC236}">
                  <a16:creationId xmlns:a16="http://schemas.microsoft.com/office/drawing/2014/main" id="{6A6294B9-CB72-46F1-A836-BBB7556807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689826" y="1841703"/>
              <a:ext cx="914400" cy="914400"/>
            </a:xfrm>
            <a:prstGeom prst="rect">
              <a:avLst/>
            </a:prstGeom>
          </p:spPr>
        </p:pic>
      </p:grpSp>
      <p:pic>
        <p:nvPicPr>
          <p:cNvPr id="59" name="Graphic 58" descr="Arrow: Straight outline">
            <a:extLst>
              <a:ext uri="{FF2B5EF4-FFF2-40B4-BE49-F238E27FC236}">
                <a16:creationId xmlns:a16="http://schemas.microsoft.com/office/drawing/2014/main" id="{E5140B84-0CF6-44EF-A75C-93CF082865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4377680" y="3080496"/>
            <a:ext cx="914400" cy="914400"/>
          </a:xfrm>
          <a:prstGeom prst="rect">
            <a:avLst/>
          </a:prstGeom>
        </p:spPr>
      </p:pic>
      <p:sp>
        <p:nvSpPr>
          <p:cNvPr id="3" name="Rectangle 2">
            <a:extLst>
              <a:ext uri="{FF2B5EF4-FFF2-40B4-BE49-F238E27FC236}">
                <a16:creationId xmlns:a16="http://schemas.microsoft.com/office/drawing/2014/main" id="{428FD3FA-BA1E-416E-ADC3-50CA119F4182}"/>
              </a:ext>
            </a:extLst>
          </p:cNvPr>
          <p:cNvSpPr/>
          <p:nvPr/>
        </p:nvSpPr>
        <p:spPr>
          <a:xfrm>
            <a:off x="107504" y="987574"/>
            <a:ext cx="3672408" cy="2232248"/>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1067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DD7DA-6141-4DD8-9180-756A1DD349DD}"/>
              </a:ext>
            </a:extLst>
          </p:cNvPr>
          <p:cNvSpPr>
            <a:spLocks noGrp="1"/>
          </p:cNvSpPr>
          <p:nvPr>
            <p:ph type="title"/>
          </p:nvPr>
        </p:nvSpPr>
        <p:spPr>
          <a:xfrm>
            <a:off x="107504" y="51470"/>
            <a:ext cx="9036496" cy="857250"/>
          </a:xfrm>
        </p:spPr>
        <p:txBody>
          <a:bodyPr anchor="ctr">
            <a:noAutofit/>
          </a:bodyPr>
          <a:lstStyle/>
          <a:p>
            <a:pPr algn="ctr"/>
            <a:r>
              <a:rPr lang="en-IE" sz="2800" dirty="0">
                <a:latin typeface="Roboto Slab Light"/>
              </a:rPr>
              <a:t>Literature and communications provided for respondents</a:t>
            </a:r>
          </a:p>
        </p:txBody>
      </p:sp>
      <p:sp>
        <p:nvSpPr>
          <p:cNvPr id="5" name="Content Placeholder 4">
            <a:extLst>
              <a:ext uri="{FF2B5EF4-FFF2-40B4-BE49-F238E27FC236}">
                <a16:creationId xmlns:a16="http://schemas.microsoft.com/office/drawing/2014/main" id="{63FB6CA9-429E-4713-B332-10AD531588CD}"/>
              </a:ext>
            </a:extLst>
          </p:cNvPr>
          <p:cNvSpPr>
            <a:spLocks noGrp="1"/>
          </p:cNvSpPr>
          <p:nvPr>
            <p:ph sz="half" idx="1"/>
          </p:nvPr>
        </p:nvSpPr>
        <p:spPr>
          <a:xfrm>
            <a:off x="529208" y="1203598"/>
            <a:ext cx="7355160" cy="2520280"/>
          </a:xfrm>
        </p:spPr>
        <p:txBody>
          <a:bodyPr>
            <a:normAutofit/>
          </a:bodyPr>
          <a:lstStyle/>
          <a:p>
            <a:pPr>
              <a:lnSpc>
                <a:spcPct val="90000"/>
              </a:lnSpc>
            </a:pPr>
            <a:r>
              <a:rPr lang="en-IE" dirty="0">
                <a:latin typeface="Roboto Slab Light"/>
              </a:rPr>
              <a:t>Frequently asked questions on our website </a:t>
            </a:r>
          </a:p>
          <a:p>
            <a:pPr>
              <a:lnSpc>
                <a:spcPct val="90000"/>
              </a:lnSpc>
            </a:pPr>
            <a:r>
              <a:rPr lang="en-IE" dirty="0">
                <a:latin typeface="Roboto Slab Light"/>
              </a:rPr>
              <a:t>Web information link for responders</a:t>
            </a:r>
          </a:p>
          <a:p>
            <a:pPr>
              <a:lnSpc>
                <a:spcPct val="90000"/>
              </a:lnSpc>
            </a:pPr>
            <a:r>
              <a:rPr lang="en-IE" dirty="0">
                <a:latin typeface="Roboto Slab Light"/>
              </a:rPr>
              <a:t>Information leaflets</a:t>
            </a:r>
          </a:p>
          <a:p>
            <a:pPr>
              <a:lnSpc>
                <a:spcPct val="90000"/>
              </a:lnSpc>
            </a:pPr>
            <a:r>
              <a:rPr lang="en-IE" dirty="0">
                <a:latin typeface="Roboto Slab Light"/>
              </a:rPr>
              <a:t>Helpline leaflets</a:t>
            </a:r>
          </a:p>
          <a:p>
            <a:pPr>
              <a:lnSpc>
                <a:spcPct val="90000"/>
              </a:lnSpc>
            </a:pPr>
            <a:r>
              <a:rPr lang="en-IE" dirty="0">
                <a:latin typeface="Roboto Slab Light"/>
              </a:rPr>
              <a:t>Dedicated phone support</a:t>
            </a:r>
          </a:p>
        </p:txBody>
      </p:sp>
      <p:sp>
        <p:nvSpPr>
          <p:cNvPr id="10" name="Slide Number Placeholder 4">
            <a:extLst>
              <a:ext uri="{FF2B5EF4-FFF2-40B4-BE49-F238E27FC236}">
                <a16:creationId xmlns:a16="http://schemas.microsoft.com/office/drawing/2014/main" id="{0E0DA6EB-04E9-2B60-BAAE-9608950D30C4}"/>
              </a:ext>
            </a:extLst>
          </p:cNvPr>
          <p:cNvSpPr>
            <a:spLocks noGrp="1"/>
          </p:cNvSpPr>
          <p:nvPr>
            <p:ph type="sldNum" sz="quarter" idx="4"/>
          </p:nvPr>
        </p:nvSpPr>
        <p:spPr>
          <a:xfrm>
            <a:off x="7596336" y="4767263"/>
            <a:ext cx="1008112" cy="274637"/>
          </a:xfrm>
        </p:spPr>
        <p:txBody>
          <a:bodyPr/>
          <a:lstStyle/>
          <a:p>
            <a:pPr>
              <a:spcAft>
                <a:spcPts val="600"/>
              </a:spcAft>
            </a:pPr>
            <a:fld id="{F074DFA7-C613-284F-BE8A-46920CEE1047}" type="slidenum">
              <a:rPr lang="en-US" smtClean="0"/>
              <a:pPr>
                <a:spcAft>
                  <a:spcPts val="600"/>
                </a:spcAft>
              </a:pPr>
              <a:t>33</a:t>
            </a:fld>
            <a:endParaRPr lang="en-US"/>
          </a:p>
        </p:txBody>
      </p:sp>
    </p:spTree>
    <p:extLst>
      <p:ext uri="{BB962C8B-B14F-4D97-AF65-F5344CB8AC3E}">
        <p14:creationId xmlns:p14="http://schemas.microsoft.com/office/powerpoint/2010/main" val="2999066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1DD7DA-6141-4DD8-9180-756A1DD349DD}"/>
              </a:ext>
            </a:extLst>
          </p:cNvPr>
          <p:cNvSpPr>
            <a:spLocks noGrp="1"/>
          </p:cNvSpPr>
          <p:nvPr>
            <p:ph type="title"/>
          </p:nvPr>
        </p:nvSpPr>
        <p:spPr>
          <a:xfrm>
            <a:off x="467544" y="-20538"/>
            <a:ext cx="8219256" cy="857250"/>
          </a:xfrm>
        </p:spPr>
        <p:txBody>
          <a:bodyPr anchor="ctr">
            <a:noAutofit/>
          </a:bodyPr>
          <a:lstStyle/>
          <a:p>
            <a:r>
              <a:rPr lang="en-IE" sz="2800" dirty="0">
                <a:latin typeface="Roboto Slab Light"/>
              </a:rPr>
              <a:t>Encouraging participation in the survey</a:t>
            </a:r>
          </a:p>
        </p:txBody>
      </p:sp>
      <p:sp>
        <p:nvSpPr>
          <p:cNvPr id="5" name="Content Placeholder 4">
            <a:extLst>
              <a:ext uri="{FF2B5EF4-FFF2-40B4-BE49-F238E27FC236}">
                <a16:creationId xmlns:a16="http://schemas.microsoft.com/office/drawing/2014/main" id="{63FB6CA9-429E-4713-B332-10AD531588CD}"/>
              </a:ext>
            </a:extLst>
          </p:cNvPr>
          <p:cNvSpPr>
            <a:spLocks noGrp="1"/>
          </p:cNvSpPr>
          <p:nvPr>
            <p:ph sz="half" idx="1"/>
          </p:nvPr>
        </p:nvSpPr>
        <p:spPr>
          <a:xfrm>
            <a:off x="395536" y="908720"/>
            <a:ext cx="8219256" cy="2815158"/>
          </a:xfrm>
        </p:spPr>
        <p:txBody>
          <a:bodyPr>
            <a:normAutofit/>
          </a:bodyPr>
          <a:lstStyle/>
          <a:p>
            <a:pPr marL="0" indent="0" algn="ctr">
              <a:buNone/>
            </a:pPr>
            <a:r>
              <a:rPr lang="en-IE" sz="2400" dirty="0">
                <a:latin typeface="Roboto Slab Light"/>
                <a:ea typeface="Cambria" panose="02040503050406030204" pitchFamily="18" charset="0"/>
              </a:rPr>
              <a:t>Main message: this survey is for </a:t>
            </a:r>
            <a:r>
              <a:rPr lang="en-IE" sz="2400" dirty="0">
                <a:uFill>
                  <a:solidFill>
                    <a:srgbClr val="FF0000"/>
                  </a:solidFill>
                </a:uFill>
                <a:latin typeface="Roboto Slab Light"/>
                <a:ea typeface="Cambria" panose="02040503050406030204" pitchFamily="18" charset="0"/>
              </a:rPr>
              <a:t>everybody</a:t>
            </a:r>
            <a:r>
              <a:rPr lang="en-IE" sz="2400" dirty="0">
                <a:uFill>
                  <a:solidFill>
                    <a:srgbClr val="C00000"/>
                  </a:solidFill>
                </a:uFill>
                <a:latin typeface="Roboto Slab Light"/>
                <a:ea typeface="Cambria" panose="02040503050406030204" pitchFamily="18" charset="0"/>
              </a:rPr>
              <a:t> and </a:t>
            </a:r>
            <a:r>
              <a:rPr lang="en-IE" sz="2400" dirty="0">
                <a:uFill>
                  <a:solidFill>
                    <a:srgbClr val="FF0000"/>
                  </a:solidFill>
                </a:uFill>
                <a:latin typeface="Roboto Slab Light"/>
                <a:ea typeface="Cambria" panose="02040503050406030204" pitchFamily="18" charset="0"/>
              </a:rPr>
              <a:t>answers</a:t>
            </a:r>
            <a:r>
              <a:rPr lang="en-IE" sz="2400" dirty="0">
                <a:uFill>
                  <a:solidFill>
                    <a:srgbClr val="C00000"/>
                  </a:solidFill>
                </a:uFill>
                <a:latin typeface="Roboto Slab Light"/>
                <a:ea typeface="Cambria" panose="02040503050406030204" pitchFamily="18" charset="0"/>
              </a:rPr>
              <a:t> are completely </a:t>
            </a:r>
            <a:r>
              <a:rPr lang="en-IE" sz="2400" dirty="0">
                <a:uFill>
                  <a:solidFill>
                    <a:srgbClr val="FF0000"/>
                  </a:solidFill>
                </a:uFill>
                <a:latin typeface="Roboto Slab Light"/>
                <a:ea typeface="Cambria" panose="02040503050406030204" pitchFamily="18" charset="0"/>
              </a:rPr>
              <a:t>confidential</a:t>
            </a:r>
          </a:p>
          <a:p>
            <a:pPr marL="0" indent="0" algn="ctr">
              <a:buNone/>
            </a:pPr>
            <a:endParaRPr lang="en-IE" sz="1200" dirty="0">
              <a:uFill>
                <a:solidFill>
                  <a:srgbClr val="FF0000"/>
                </a:solidFill>
              </a:uFill>
              <a:latin typeface="Roboto Slab Light"/>
              <a:ea typeface="Cambria" panose="02040503050406030204" pitchFamily="18" charset="0"/>
            </a:endParaRPr>
          </a:p>
          <a:p>
            <a:r>
              <a:rPr lang="en-IE" sz="2400" dirty="0">
                <a:uFill>
                  <a:solidFill>
                    <a:srgbClr val="FF0000"/>
                  </a:solidFill>
                </a:uFill>
                <a:latin typeface="Roboto Slab Light"/>
                <a:ea typeface="Cambria" panose="02040503050406030204" pitchFamily="18" charset="0"/>
              </a:rPr>
              <a:t>Letter addressed directly to the respondent</a:t>
            </a:r>
          </a:p>
          <a:p>
            <a:r>
              <a:rPr lang="en-IE" sz="2400" dirty="0">
                <a:uFill>
                  <a:solidFill>
                    <a:srgbClr val="FF0000"/>
                  </a:solidFill>
                </a:uFill>
                <a:latin typeface="Roboto Slab Light"/>
                <a:ea typeface="Cambria" panose="02040503050406030204" pitchFamily="18" charset="0"/>
              </a:rPr>
              <a:t>Reminder letters</a:t>
            </a:r>
          </a:p>
          <a:p>
            <a:r>
              <a:rPr lang="en-IE" sz="2400" dirty="0">
                <a:uFill>
                  <a:solidFill>
                    <a:srgbClr val="FF0000"/>
                  </a:solidFill>
                </a:uFill>
                <a:latin typeface="Roboto Slab Light"/>
                <a:ea typeface="Cambria" panose="02040503050406030204" pitchFamily="18" charset="0"/>
              </a:rPr>
              <a:t>Mode choice</a:t>
            </a:r>
          </a:p>
        </p:txBody>
      </p:sp>
      <p:sp>
        <p:nvSpPr>
          <p:cNvPr id="10" name="Slide Number Placeholder 4">
            <a:extLst>
              <a:ext uri="{FF2B5EF4-FFF2-40B4-BE49-F238E27FC236}">
                <a16:creationId xmlns:a16="http://schemas.microsoft.com/office/drawing/2014/main" id="{0E0DA6EB-04E9-2B60-BAAE-9608950D30C4}"/>
              </a:ext>
            </a:extLst>
          </p:cNvPr>
          <p:cNvSpPr>
            <a:spLocks noGrp="1"/>
          </p:cNvSpPr>
          <p:nvPr>
            <p:ph type="sldNum" sz="quarter" idx="4"/>
          </p:nvPr>
        </p:nvSpPr>
        <p:spPr>
          <a:xfrm>
            <a:off x="7596336" y="4767263"/>
            <a:ext cx="1008112" cy="274637"/>
          </a:xfrm>
        </p:spPr>
        <p:txBody>
          <a:bodyPr/>
          <a:lstStyle/>
          <a:p>
            <a:pPr>
              <a:spcAft>
                <a:spcPts val="600"/>
              </a:spcAft>
            </a:pPr>
            <a:fld id="{F074DFA7-C613-284F-BE8A-46920CEE1047}" type="slidenum">
              <a:rPr lang="en-US" smtClean="0"/>
              <a:pPr>
                <a:spcAft>
                  <a:spcPts val="600"/>
                </a:spcAft>
              </a:pPr>
              <a:t>34</a:t>
            </a:fld>
            <a:endParaRPr lang="en-US"/>
          </a:p>
        </p:txBody>
      </p:sp>
    </p:spTree>
    <p:extLst>
      <p:ext uri="{BB962C8B-B14F-4D97-AF65-F5344CB8AC3E}">
        <p14:creationId xmlns:p14="http://schemas.microsoft.com/office/powerpoint/2010/main" val="2492294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958C-EA4B-43FD-ACEA-A8D82BCA04ED}"/>
              </a:ext>
            </a:extLst>
          </p:cNvPr>
          <p:cNvSpPr>
            <a:spLocks noGrp="1"/>
          </p:cNvSpPr>
          <p:nvPr>
            <p:ph type="ctrTitle"/>
          </p:nvPr>
        </p:nvSpPr>
        <p:spPr/>
        <p:txBody>
          <a:bodyPr/>
          <a:lstStyle/>
          <a:p>
            <a:r>
              <a:rPr lang="en-IE" dirty="0">
                <a:latin typeface="Roboto Slab Light"/>
              </a:rPr>
              <a:t>Considerations on comparability</a:t>
            </a:r>
          </a:p>
        </p:txBody>
      </p:sp>
    </p:spTree>
    <p:extLst>
      <p:ext uri="{BB962C8B-B14F-4D97-AF65-F5344CB8AC3E}">
        <p14:creationId xmlns:p14="http://schemas.microsoft.com/office/powerpoint/2010/main" val="2340393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CCE6-FA35-44BC-B1B8-C96E1764E5B9}"/>
              </a:ext>
            </a:extLst>
          </p:cNvPr>
          <p:cNvSpPr>
            <a:spLocks noGrp="1"/>
          </p:cNvSpPr>
          <p:nvPr>
            <p:ph type="title"/>
          </p:nvPr>
        </p:nvSpPr>
        <p:spPr/>
        <p:txBody>
          <a:bodyPr>
            <a:normAutofit/>
          </a:bodyPr>
          <a:lstStyle/>
          <a:p>
            <a:r>
              <a:rPr lang="en-IE" dirty="0">
                <a:latin typeface="Roboto Slab Light"/>
              </a:rPr>
              <a:t>What to be aware of</a:t>
            </a:r>
          </a:p>
        </p:txBody>
      </p:sp>
      <p:sp>
        <p:nvSpPr>
          <p:cNvPr id="3" name="Content Placeholder 2">
            <a:extLst>
              <a:ext uri="{FF2B5EF4-FFF2-40B4-BE49-F238E27FC236}">
                <a16:creationId xmlns:a16="http://schemas.microsoft.com/office/drawing/2014/main" id="{3DDD8FCD-1E40-456D-A98D-06B0584AE37C}"/>
              </a:ext>
            </a:extLst>
          </p:cNvPr>
          <p:cNvSpPr>
            <a:spLocks noGrp="1"/>
          </p:cNvSpPr>
          <p:nvPr>
            <p:ph idx="1"/>
          </p:nvPr>
        </p:nvSpPr>
        <p:spPr/>
        <p:txBody>
          <a:bodyPr numCol="2">
            <a:noAutofit/>
          </a:bodyPr>
          <a:lstStyle/>
          <a:p>
            <a:pPr marL="0" indent="0">
              <a:buNone/>
            </a:pPr>
            <a:endParaRPr lang="en-IE" sz="1400" dirty="0">
              <a:latin typeface="Roboto Slab Light"/>
            </a:endParaRPr>
          </a:p>
          <a:p>
            <a:pPr lvl="1"/>
            <a:endParaRPr lang="en-IE" sz="1400" dirty="0">
              <a:latin typeface="Roboto Slab Light"/>
            </a:endParaRPr>
          </a:p>
          <a:p>
            <a:pPr marL="0" indent="0">
              <a:buNone/>
            </a:pPr>
            <a:endParaRPr lang="en-IE" sz="1400" dirty="0">
              <a:latin typeface="Roboto Slab Light"/>
            </a:endParaRPr>
          </a:p>
        </p:txBody>
      </p:sp>
      <p:sp>
        <p:nvSpPr>
          <p:cNvPr id="7" name="Slide Number Placeholder 6">
            <a:extLst>
              <a:ext uri="{FF2B5EF4-FFF2-40B4-BE49-F238E27FC236}">
                <a16:creationId xmlns:a16="http://schemas.microsoft.com/office/drawing/2014/main" id="{3CCD98B7-1FE9-4D86-8E56-9D01025ADA18}"/>
              </a:ext>
            </a:extLst>
          </p:cNvPr>
          <p:cNvSpPr>
            <a:spLocks noGrp="1"/>
          </p:cNvSpPr>
          <p:nvPr>
            <p:ph type="sldNum" sz="quarter" idx="4"/>
          </p:nvPr>
        </p:nvSpPr>
        <p:spPr/>
        <p:txBody>
          <a:bodyPr/>
          <a:lstStyle/>
          <a:p>
            <a:fld id="{F074DFA7-C613-284F-BE8A-46920CEE1047}" type="slidenum">
              <a:rPr lang="en-US" smtClean="0"/>
              <a:pPr/>
              <a:t>36</a:t>
            </a:fld>
            <a:endParaRPr lang="en-US" dirty="0"/>
          </a:p>
        </p:txBody>
      </p:sp>
      <p:graphicFrame>
        <p:nvGraphicFramePr>
          <p:cNvPr id="6" name="Table 5">
            <a:extLst>
              <a:ext uri="{FF2B5EF4-FFF2-40B4-BE49-F238E27FC236}">
                <a16:creationId xmlns:a16="http://schemas.microsoft.com/office/drawing/2014/main" id="{D6C66028-6E37-4CC5-A792-5AB0A4B425E5}"/>
              </a:ext>
            </a:extLst>
          </p:cNvPr>
          <p:cNvGraphicFramePr>
            <a:graphicFrameLocks noGrp="1"/>
          </p:cNvGraphicFramePr>
          <p:nvPr>
            <p:extLst>
              <p:ext uri="{D42A27DB-BD31-4B8C-83A1-F6EECF244321}">
                <p14:modId xmlns:p14="http://schemas.microsoft.com/office/powerpoint/2010/main" val="1482976391"/>
              </p:ext>
            </p:extLst>
          </p:nvPr>
        </p:nvGraphicFramePr>
        <p:xfrm>
          <a:off x="640801" y="1063626"/>
          <a:ext cx="7722000" cy="3099324"/>
        </p:xfrm>
        <a:graphic>
          <a:graphicData uri="http://schemas.openxmlformats.org/drawingml/2006/table">
            <a:tbl>
              <a:tblPr firstCol="1" bandRow="1">
                <a:tableStyleId>{5C22544A-7EE6-4342-B048-85BDC9FD1C3A}</a:tableStyleId>
              </a:tblPr>
              <a:tblGrid>
                <a:gridCol w="1574206">
                  <a:extLst>
                    <a:ext uri="{9D8B030D-6E8A-4147-A177-3AD203B41FA5}">
                      <a16:colId xmlns:a16="http://schemas.microsoft.com/office/drawing/2014/main" val="2249955455"/>
                    </a:ext>
                  </a:extLst>
                </a:gridCol>
                <a:gridCol w="6147794">
                  <a:extLst>
                    <a:ext uri="{9D8B030D-6E8A-4147-A177-3AD203B41FA5}">
                      <a16:colId xmlns:a16="http://schemas.microsoft.com/office/drawing/2014/main" val="2989413029"/>
                    </a:ext>
                  </a:extLst>
                </a:gridCol>
              </a:tblGrid>
              <a:tr h="564675">
                <a:tc>
                  <a:txBody>
                    <a:bodyPr/>
                    <a:lstStyle/>
                    <a:p>
                      <a:pPr>
                        <a:lnSpc>
                          <a:spcPct val="107000"/>
                        </a:lnSpc>
                        <a:spcAft>
                          <a:spcPts val="800"/>
                        </a:spcAft>
                      </a:pPr>
                      <a:r>
                        <a:rPr lang="en-IE" sz="1400" dirty="0">
                          <a:effectLst/>
                        </a:rPr>
                        <a:t>Framing of surveys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400">
                          <a:effectLst/>
                        </a:rPr>
                        <a:t>Mix of data collected in standalone surveys and combined surveys, mix of crime/justice surveys, health surveys, violence against women surveys.</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9941677"/>
                  </a:ext>
                </a:extLst>
              </a:tr>
              <a:tr h="564675">
                <a:tc>
                  <a:txBody>
                    <a:bodyPr/>
                    <a:lstStyle/>
                    <a:p>
                      <a:pPr>
                        <a:lnSpc>
                          <a:spcPct val="107000"/>
                        </a:lnSpc>
                        <a:spcAft>
                          <a:spcPts val="800"/>
                        </a:spcAft>
                      </a:pPr>
                      <a:r>
                        <a:rPr lang="en-IE" sz="1400">
                          <a:effectLst/>
                        </a:rPr>
                        <a:t>Concepts </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400" dirty="0">
                          <a:effectLst/>
                        </a:rPr>
                        <a:t>Different legal definitions and objectives can lead to different definition of concepts – understanding of rape can change between countries and across time</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4966735"/>
                  </a:ext>
                </a:extLst>
              </a:tr>
              <a:tr h="564675">
                <a:tc>
                  <a:txBody>
                    <a:bodyPr/>
                    <a:lstStyle/>
                    <a:p>
                      <a:pPr>
                        <a:lnSpc>
                          <a:spcPct val="107000"/>
                        </a:lnSpc>
                        <a:spcAft>
                          <a:spcPts val="800"/>
                        </a:spcAft>
                      </a:pPr>
                      <a:r>
                        <a:rPr lang="en-IE" sz="1400">
                          <a:effectLst/>
                        </a:rPr>
                        <a:t>Methodologies </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400">
                          <a:effectLst/>
                        </a:rPr>
                        <a:t>Telephone vs face to face vs self completion vs web vs paper, impact of frame differences/sampling methodologies</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2063014"/>
                  </a:ext>
                </a:extLst>
              </a:tr>
              <a:tr h="564675">
                <a:tc>
                  <a:txBody>
                    <a:bodyPr/>
                    <a:lstStyle/>
                    <a:p>
                      <a:pPr>
                        <a:lnSpc>
                          <a:spcPct val="107000"/>
                        </a:lnSpc>
                        <a:spcAft>
                          <a:spcPts val="800"/>
                        </a:spcAft>
                      </a:pPr>
                      <a:r>
                        <a:rPr lang="en-IE" sz="1400">
                          <a:effectLst/>
                        </a:rPr>
                        <a:t>Time definitions </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400">
                          <a:effectLst/>
                        </a:rPr>
                        <a:t>Time period across which data collected, age of consent differences between countries</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4920922"/>
                  </a:ext>
                </a:extLst>
              </a:tr>
              <a:tr h="275949">
                <a:tc>
                  <a:txBody>
                    <a:bodyPr/>
                    <a:lstStyle/>
                    <a:p>
                      <a:pPr>
                        <a:lnSpc>
                          <a:spcPct val="107000"/>
                        </a:lnSpc>
                        <a:spcAft>
                          <a:spcPts val="800"/>
                        </a:spcAft>
                      </a:pPr>
                      <a:r>
                        <a:rPr lang="en-IE" sz="1400">
                          <a:effectLst/>
                        </a:rPr>
                        <a:t>Instruments </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400">
                          <a:effectLst/>
                        </a:rPr>
                        <a:t>Where the questions are placed can have an impact on prevalence levels</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8347853"/>
                  </a:ext>
                </a:extLst>
              </a:tr>
              <a:tr h="564675">
                <a:tc>
                  <a:txBody>
                    <a:bodyPr/>
                    <a:lstStyle/>
                    <a:p>
                      <a:pPr>
                        <a:lnSpc>
                          <a:spcPct val="107000"/>
                        </a:lnSpc>
                        <a:spcAft>
                          <a:spcPts val="800"/>
                        </a:spcAft>
                      </a:pPr>
                      <a:r>
                        <a:rPr lang="en-IE" sz="1400">
                          <a:effectLst/>
                        </a:rPr>
                        <a:t>Societal differences </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E" sz="1400" dirty="0">
                          <a:effectLst/>
                        </a:rPr>
                        <a:t>Societies acceptance of violence in their community, awareness of problem</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6436576"/>
                  </a:ext>
                </a:extLst>
              </a:tr>
            </a:tbl>
          </a:graphicData>
        </a:graphic>
      </p:graphicFrame>
    </p:spTree>
    <p:extLst>
      <p:ext uri="{BB962C8B-B14F-4D97-AF65-F5344CB8AC3E}">
        <p14:creationId xmlns:p14="http://schemas.microsoft.com/office/powerpoint/2010/main" val="1645959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73E8D6-E782-4233-B210-2FA28DFE281C}"/>
              </a:ext>
            </a:extLst>
          </p:cNvPr>
          <p:cNvSpPr>
            <a:spLocks noGrp="1"/>
          </p:cNvSpPr>
          <p:nvPr>
            <p:ph type="ctrTitle"/>
          </p:nvPr>
        </p:nvSpPr>
        <p:spPr/>
        <p:txBody>
          <a:bodyPr/>
          <a:lstStyle/>
          <a:p>
            <a:r>
              <a:rPr lang="en-IE" dirty="0">
                <a:latin typeface="Roboto Slab Light"/>
              </a:rPr>
              <a:t>Summary</a:t>
            </a:r>
          </a:p>
        </p:txBody>
      </p:sp>
    </p:spTree>
    <p:extLst>
      <p:ext uri="{BB962C8B-B14F-4D97-AF65-F5344CB8AC3E}">
        <p14:creationId xmlns:p14="http://schemas.microsoft.com/office/powerpoint/2010/main" val="4064596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CCE6-FA35-44BC-B1B8-C96E1764E5B9}"/>
              </a:ext>
            </a:extLst>
          </p:cNvPr>
          <p:cNvSpPr>
            <a:spLocks noGrp="1"/>
          </p:cNvSpPr>
          <p:nvPr>
            <p:ph type="title"/>
          </p:nvPr>
        </p:nvSpPr>
        <p:spPr/>
        <p:txBody>
          <a:bodyPr>
            <a:normAutofit fontScale="90000"/>
          </a:bodyPr>
          <a:lstStyle/>
          <a:p>
            <a:r>
              <a:rPr lang="en-IE" dirty="0">
                <a:latin typeface="Roboto Slab Light"/>
              </a:rPr>
              <a:t>Choices made to ensure high quality output</a:t>
            </a:r>
          </a:p>
        </p:txBody>
      </p:sp>
      <p:sp>
        <p:nvSpPr>
          <p:cNvPr id="3" name="Content Placeholder 2">
            <a:extLst>
              <a:ext uri="{FF2B5EF4-FFF2-40B4-BE49-F238E27FC236}">
                <a16:creationId xmlns:a16="http://schemas.microsoft.com/office/drawing/2014/main" id="{3DDD8FCD-1E40-456D-A98D-06B0584AE37C}"/>
              </a:ext>
            </a:extLst>
          </p:cNvPr>
          <p:cNvSpPr>
            <a:spLocks noGrp="1"/>
          </p:cNvSpPr>
          <p:nvPr>
            <p:ph idx="1"/>
          </p:nvPr>
        </p:nvSpPr>
        <p:spPr>
          <a:xfrm>
            <a:off x="457200" y="1200151"/>
            <a:ext cx="8229600" cy="2915999"/>
          </a:xfrm>
        </p:spPr>
        <p:txBody>
          <a:bodyPr>
            <a:normAutofit fontScale="92500" lnSpcReduction="10000"/>
          </a:bodyPr>
          <a:lstStyle/>
          <a:p>
            <a:r>
              <a:rPr lang="en-US" dirty="0">
                <a:latin typeface="Roboto Slab Light"/>
              </a:rPr>
              <a:t>Single topic survey versus module in other survey</a:t>
            </a:r>
          </a:p>
          <a:p>
            <a:r>
              <a:rPr lang="en-US" dirty="0">
                <a:latin typeface="Roboto Slab Light"/>
              </a:rPr>
              <a:t>Household approach versus person based</a:t>
            </a:r>
          </a:p>
          <a:p>
            <a:r>
              <a:rPr lang="en-US" dirty="0">
                <a:latin typeface="Roboto Slab Light"/>
              </a:rPr>
              <a:t>Interviewer led face to face or self completion</a:t>
            </a:r>
          </a:p>
          <a:p>
            <a:r>
              <a:rPr lang="en-US" dirty="0">
                <a:latin typeface="Roboto Slab Light"/>
              </a:rPr>
              <a:t>Single mode versus many modes</a:t>
            </a:r>
          </a:p>
          <a:p>
            <a:r>
              <a:rPr lang="en-US" dirty="0">
                <a:latin typeface="Roboto Slab Light"/>
              </a:rPr>
              <a:t>Refinement of the data point list </a:t>
            </a:r>
          </a:p>
          <a:p>
            <a:r>
              <a:rPr lang="en-US" dirty="0">
                <a:latin typeface="Roboto Slab Light"/>
              </a:rPr>
              <a:t>Wording of questions, </a:t>
            </a:r>
            <a:r>
              <a:rPr lang="en-US" dirty="0" err="1">
                <a:latin typeface="Roboto Slab Light"/>
              </a:rPr>
              <a:t>behaviourally</a:t>
            </a:r>
            <a:r>
              <a:rPr lang="en-US" dirty="0">
                <a:latin typeface="Roboto Slab Light"/>
              </a:rPr>
              <a:t> specific, consent versus force</a:t>
            </a:r>
          </a:p>
          <a:p>
            <a:endParaRPr lang="en-IE" dirty="0">
              <a:latin typeface="Roboto Slab Light"/>
            </a:endParaRPr>
          </a:p>
        </p:txBody>
      </p:sp>
      <p:sp>
        <p:nvSpPr>
          <p:cNvPr id="7" name="Slide Number Placeholder 6">
            <a:extLst>
              <a:ext uri="{FF2B5EF4-FFF2-40B4-BE49-F238E27FC236}">
                <a16:creationId xmlns:a16="http://schemas.microsoft.com/office/drawing/2014/main" id="{3CCD98B7-1FE9-4D86-8E56-9D01025ADA18}"/>
              </a:ext>
            </a:extLst>
          </p:cNvPr>
          <p:cNvSpPr>
            <a:spLocks noGrp="1"/>
          </p:cNvSpPr>
          <p:nvPr>
            <p:ph type="sldNum" sz="quarter" idx="4"/>
          </p:nvPr>
        </p:nvSpPr>
        <p:spPr/>
        <p:txBody>
          <a:bodyPr/>
          <a:lstStyle/>
          <a:p>
            <a:fld id="{F074DFA7-C613-284F-BE8A-46920CEE1047}" type="slidenum">
              <a:rPr lang="en-US" smtClean="0"/>
              <a:pPr/>
              <a:t>38</a:t>
            </a:fld>
            <a:endParaRPr lang="en-US" dirty="0"/>
          </a:p>
        </p:txBody>
      </p:sp>
    </p:spTree>
    <p:extLst>
      <p:ext uri="{BB962C8B-B14F-4D97-AF65-F5344CB8AC3E}">
        <p14:creationId xmlns:p14="http://schemas.microsoft.com/office/powerpoint/2010/main" val="216987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CCE6-FA35-44BC-B1B8-C96E1764E5B9}"/>
              </a:ext>
            </a:extLst>
          </p:cNvPr>
          <p:cNvSpPr>
            <a:spLocks noGrp="1"/>
          </p:cNvSpPr>
          <p:nvPr>
            <p:ph type="title"/>
          </p:nvPr>
        </p:nvSpPr>
        <p:spPr/>
        <p:txBody>
          <a:bodyPr>
            <a:normAutofit/>
          </a:bodyPr>
          <a:lstStyle/>
          <a:p>
            <a:r>
              <a:rPr lang="en-IE" dirty="0">
                <a:latin typeface="Roboto Slab Light"/>
              </a:rPr>
              <a:t>Strengths of SVS</a:t>
            </a:r>
          </a:p>
        </p:txBody>
      </p:sp>
      <p:sp>
        <p:nvSpPr>
          <p:cNvPr id="3" name="Content Placeholder 2">
            <a:extLst>
              <a:ext uri="{FF2B5EF4-FFF2-40B4-BE49-F238E27FC236}">
                <a16:creationId xmlns:a16="http://schemas.microsoft.com/office/drawing/2014/main" id="{3DDD8FCD-1E40-456D-A98D-06B0584AE37C}"/>
              </a:ext>
            </a:extLst>
          </p:cNvPr>
          <p:cNvSpPr>
            <a:spLocks noGrp="1"/>
          </p:cNvSpPr>
          <p:nvPr>
            <p:ph idx="1"/>
          </p:nvPr>
        </p:nvSpPr>
        <p:spPr>
          <a:xfrm>
            <a:off x="457200" y="1200151"/>
            <a:ext cx="8229600" cy="3290399"/>
          </a:xfrm>
        </p:spPr>
        <p:txBody>
          <a:bodyPr>
            <a:normAutofit fontScale="62500" lnSpcReduction="20000"/>
          </a:bodyPr>
          <a:lstStyle/>
          <a:p>
            <a:r>
              <a:rPr lang="en-IE" dirty="0">
                <a:latin typeface="Roboto Slab Light"/>
              </a:rPr>
              <a:t>Nationally representative figure – new baseline, able to talk of population prevalence </a:t>
            </a:r>
          </a:p>
          <a:p>
            <a:r>
              <a:rPr lang="en-IE" dirty="0">
                <a:latin typeface="Roboto Slab Light"/>
              </a:rPr>
              <a:t>Best practice in questionnaire design for sensitive topics used</a:t>
            </a:r>
          </a:p>
          <a:p>
            <a:pPr lvl="1"/>
            <a:r>
              <a:rPr lang="en-IE" dirty="0">
                <a:latin typeface="Roboto Slab Light"/>
              </a:rPr>
              <a:t>With real focus on reducing underreporting where possible  </a:t>
            </a:r>
          </a:p>
          <a:p>
            <a:pPr lvl="1"/>
            <a:r>
              <a:rPr lang="en-IE" dirty="0">
                <a:latin typeface="Roboto Slab Light"/>
              </a:rPr>
              <a:t>Self completion important for collecting data on sensitive topics</a:t>
            </a:r>
          </a:p>
          <a:p>
            <a:r>
              <a:rPr lang="en-IE" dirty="0">
                <a:latin typeface="Roboto Slab Light"/>
              </a:rPr>
              <a:t>Good governance of the ethical conduct of the survey </a:t>
            </a:r>
          </a:p>
          <a:p>
            <a:pPr lvl="1"/>
            <a:r>
              <a:rPr lang="en-IE" dirty="0">
                <a:latin typeface="Roboto Slab Light"/>
              </a:rPr>
              <a:t>No ethical issues reported in field collection</a:t>
            </a:r>
          </a:p>
          <a:p>
            <a:r>
              <a:rPr lang="en-IE" dirty="0">
                <a:latin typeface="Roboto Slab Light"/>
              </a:rPr>
              <a:t>Multimode survey resulted in broad cross section of population engaging with survey</a:t>
            </a:r>
          </a:p>
          <a:p>
            <a:r>
              <a:rPr lang="en-IE" dirty="0">
                <a:latin typeface="Roboto Slab Light"/>
              </a:rPr>
              <a:t>Response rate compares very well with other similar international surveys</a:t>
            </a:r>
          </a:p>
          <a:p>
            <a:r>
              <a:rPr lang="en-IE" dirty="0">
                <a:latin typeface="Roboto Slab Light"/>
              </a:rPr>
              <a:t>Survey meets national need and used the scoping group report as starting point</a:t>
            </a:r>
          </a:p>
          <a:p>
            <a:pPr lvl="1"/>
            <a:r>
              <a:rPr lang="en-IE" dirty="0">
                <a:latin typeface="Roboto Slab Light"/>
              </a:rPr>
              <a:t>Collaboration with sector getting input through Liaison Group forum</a:t>
            </a:r>
          </a:p>
        </p:txBody>
      </p:sp>
      <p:sp>
        <p:nvSpPr>
          <p:cNvPr id="7" name="Slide Number Placeholder 6">
            <a:extLst>
              <a:ext uri="{FF2B5EF4-FFF2-40B4-BE49-F238E27FC236}">
                <a16:creationId xmlns:a16="http://schemas.microsoft.com/office/drawing/2014/main" id="{3CCD98B7-1FE9-4D86-8E56-9D01025ADA18}"/>
              </a:ext>
            </a:extLst>
          </p:cNvPr>
          <p:cNvSpPr>
            <a:spLocks noGrp="1"/>
          </p:cNvSpPr>
          <p:nvPr>
            <p:ph type="sldNum" sz="quarter" idx="4"/>
          </p:nvPr>
        </p:nvSpPr>
        <p:spPr/>
        <p:txBody>
          <a:bodyPr/>
          <a:lstStyle/>
          <a:p>
            <a:fld id="{F074DFA7-C613-284F-BE8A-46920CEE1047}" type="slidenum">
              <a:rPr lang="en-US" smtClean="0"/>
              <a:pPr/>
              <a:t>39</a:t>
            </a:fld>
            <a:endParaRPr lang="en-US" dirty="0"/>
          </a:p>
        </p:txBody>
      </p:sp>
    </p:spTree>
    <p:extLst>
      <p:ext uri="{BB962C8B-B14F-4D97-AF65-F5344CB8AC3E}">
        <p14:creationId xmlns:p14="http://schemas.microsoft.com/office/powerpoint/2010/main" val="296937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FE9BE-444B-4DE9-87A9-C5FF3B8FACAA}"/>
              </a:ext>
            </a:extLst>
          </p:cNvPr>
          <p:cNvSpPr>
            <a:spLocks noGrp="1"/>
          </p:cNvSpPr>
          <p:nvPr>
            <p:ph type="title"/>
          </p:nvPr>
        </p:nvSpPr>
        <p:spPr>
          <a:xfrm>
            <a:off x="467544" y="205979"/>
            <a:ext cx="8219256" cy="857250"/>
          </a:xfrm>
        </p:spPr>
        <p:txBody>
          <a:bodyPr/>
          <a:lstStyle/>
          <a:p>
            <a:r>
              <a:rPr lang="en-IE" dirty="0">
                <a:latin typeface="Roboto Slab Light"/>
              </a:rPr>
              <a:t>Sexual violence definition</a:t>
            </a:r>
          </a:p>
        </p:txBody>
      </p:sp>
      <p:sp>
        <p:nvSpPr>
          <p:cNvPr id="4" name="Content Placeholder 3">
            <a:extLst>
              <a:ext uri="{FF2B5EF4-FFF2-40B4-BE49-F238E27FC236}">
                <a16:creationId xmlns:a16="http://schemas.microsoft.com/office/drawing/2014/main" id="{D2A66509-CEFF-46C5-8B55-E685C139BD9A}"/>
              </a:ext>
            </a:extLst>
          </p:cNvPr>
          <p:cNvSpPr>
            <a:spLocks noGrp="1"/>
          </p:cNvSpPr>
          <p:nvPr>
            <p:ph idx="1"/>
          </p:nvPr>
        </p:nvSpPr>
        <p:spPr>
          <a:xfrm>
            <a:off x="457200" y="1200151"/>
            <a:ext cx="8229600" cy="3027783"/>
          </a:xfrm>
        </p:spPr>
        <p:txBody>
          <a:bodyPr>
            <a:normAutofit fontScale="70000" lnSpcReduction="20000"/>
          </a:bodyPr>
          <a:lstStyle/>
          <a:p>
            <a:r>
              <a:rPr lang="en-US" sz="2000" dirty="0">
                <a:latin typeface="Arial" panose="020B0604020202020204" pitchFamily="34" charset="0"/>
                <a:ea typeface="Calibri" panose="020F0502020204030204" pitchFamily="34" charset="0"/>
              </a:rPr>
              <a:t>Sexual violence is defined in this survey as a range of non-consensual experiences, from non-contact experiences to non-consensual sexual intercourse (based on national &amp; international research). </a:t>
            </a:r>
          </a:p>
          <a:p>
            <a:r>
              <a:rPr lang="en-US" sz="2000" dirty="0">
                <a:latin typeface="Arial" panose="020B0604020202020204" pitchFamily="34" charset="0"/>
                <a:ea typeface="Calibri" panose="020F0502020204030204" pitchFamily="34" charset="0"/>
              </a:rPr>
              <a:t>“Violence” is sometimes associated with the use of force but can also mean having a marked or powerful effect on someone. This includes:</a:t>
            </a:r>
          </a:p>
          <a:p>
            <a:pPr lvl="1"/>
            <a:r>
              <a:rPr lang="en-US" sz="2000" dirty="0">
                <a:latin typeface="Arial" panose="020B0604020202020204" pitchFamily="34" charset="0"/>
                <a:ea typeface="Calibri" panose="020F0502020204030204" pitchFamily="34" charset="0"/>
              </a:rPr>
              <a:t>a teenager persuading a friend to watch a pornographic video on their phone when they didn’t want to see it</a:t>
            </a:r>
          </a:p>
          <a:p>
            <a:pPr lvl="1"/>
            <a:r>
              <a:rPr lang="en-US" sz="2000" dirty="0">
                <a:latin typeface="Arial" panose="020B0604020202020204" pitchFamily="34" charset="0"/>
                <a:ea typeface="Calibri" panose="020F0502020204030204" pitchFamily="34" charset="0"/>
              </a:rPr>
              <a:t>someone being persuaded to undress or pose in a sexually suggestive way for photographs as a child</a:t>
            </a:r>
          </a:p>
          <a:p>
            <a:pPr lvl="1"/>
            <a:r>
              <a:rPr lang="en-US" sz="2000" dirty="0">
                <a:latin typeface="Arial" panose="020B0604020202020204" pitchFamily="34" charset="0"/>
                <a:ea typeface="Calibri" panose="020F0502020204030204" pitchFamily="34" charset="0"/>
              </a:rPr>
              <a:t>a woman having their breasts unwantedly touched in a nightclub</a:t>
            </a:r>
          </a:p>
          <a:p>
            <a:pPr lvl="1"/>
            <a:r>
              <a:rPr lang="en-US" sz="2000" dirty="0">
                <a:latin typeface="Arial" panose="020B0604020202020204" pitchFamily="34" charset="0"/>
                <a:ea typeface="Calibri" panose="020F0502020204030204" pitchFamily="34" charset="0"/>
              </a:rPr>
              <a:t>a man being threatened in order to have intercourse with him</a:t>
            </a:r>
          </a:p>
          <a:p>
            <a:pPr lvl="1"/>
            <a:r>
              <a:rPr lang="en-US" sz="2000" dirty="0">
                <a:latin typeface="Arial" panose="020B0604020202020204" pitchFamily="34" charset="0"/>
                <a:ea typeface="Calibri" panose="020F0502020204030204" pitchFamily="34" charset="0"/>
              </a:rPr>
              <a:t>someone who had sexual intercourse while they were asleep</a:t>
            </a:r>
          </a:p>
        </p:txBody>
      </p:sp>
      <p:sp>
        <p:nvSpPr>
          <p:cNvPr id="2" name="Slide Number Placeholder 1">
            <a:extLst>
              <a:ext uri="{FF2B5EF4-FFF2-40B4-BE49-F238E27FC236}">
                <a16:creationId xmlns:a16="http://schemas.microsoft.com/office/drawing/2014/main" id="{B6BAC793-5642-4FBA-B8AB-36C058ED0674}"/>
              </a:ext>
            </a:extLst>
          </p:cNvPr>
          <p:cNvSpPr>
            <a:spLocks noGrp="1"/>
          </p:cNvSpPr>
          <p:nvPr>
            <p:ph type="sldNum" sz="quarter" idx="4"/>
          </p:nvPr>
        </p:nvSpPr>
        <p:spPr/>
        <p:txBody>
          <a:bodyPr/>
          <a:lstStyle/>
          <a:p>
            <a:fld id="{F074DFA7-C613-284F-BE8A-46920CEE1047}" type="slidenum">
              <a:rPr lang="en-US" smtClean="0"/>
              <a:pPr/>
              <a:t>4</a:t>
            </a:fld>
            <a:endParaRPr lang="en-US" dirty="0"/>
          </a:p>
        </p:txBody>
      </p:sp>
    </p:spTree>
    <p:extLst>
      <p:ext uri="{BB962C8B-B14F-4D97-AF65-F5344CB8AC3E}">
        <p14:creationId xmlns:p14="http://schemas.microsoft.com/office/powerpoint/2010/main" val="722552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CCE6-FA35-44BC-B1B8-C96E1764E5B9}"/>
              </a:ext>
            </a:extLst>
          </p:cNvPr>
          <p:cNvSpPr>
            <a:spLocks noGrp="1"/>
          </p:cNvSpPr>
          <p:nvPr>
            <p:ph type="title"/>
          </p:nvPr>
        </p:nvSpPr>
        <p:spPr/>
        <p:txBody>
          <a:bodyPr>
            <a:normAutofit/>
          </a:bodyPr>
          <a:lstStyle/>
          <a:p>
            <a:r>
              <a:rPr lang="en-IE" dirty="0">
                <a:latin typeface="Roboto Slab Light"/>
              </a:rPr>
              <a:t>Interpretation</a:t>
            </a:r>
          </a:p>
        </p:txBody>
      </p:sp>
      <p:sp>
        <p:nvSpPr>
          <p:cNvPr id="3" name="Content Placeholder 2">
            <a:extLst>
              <a:ext uri="{FF2B5EF4-FFF2-40B4-BE49-F238E27FC236}">
                <a16:creationId xmlns:a16="http://schemas.microsoft.com/office/drawing/2014/main" id="{3DDD8FCD-1E40-456D-A98D-06B0584AE37C}"/>
              </a:ext>
            </a:extLst>
          </p:cNvPr>
          <p:cNvSpPr>
            <a:spLocks noGrp="1"/>
          </p:cNvSpPr>
          <p:nvPr>
            <p:ph idx="1"/>
          </p:nvPr>
        </p:nvSpPr>
        <p:spPr>
          <a:xfrm>
            <a:off x="457200" y="1167750"/>
            <a:ext cx="8229600" cy="3056399"/>
          </a:xfrm>
        </p:spPr>
        <p:txBody>
          <a:bodyPr>
            <a:noAutofit/>
          </a:bodyPr>
          <a:lstStyle/>
          <a:p>
            <a:r>
              <a:rPr lang="en-IE" sz="1700" dirty="0">
                <a:latin typeface="Roboto Slab Light"/>
              </a:rPr>
              <a:t>Risk in balancing under/overreporting in surveys like this</a:t>
            </a:r>
          </a:p>
          <a:p>
            <a:pPr lvl="1"/>
            <a:r>
              <a:rPr lang="en-IE" sz="1700" dirty="0">
                <a:latin typeface="Roboto Slab Light"/>
              </a:rPr>
              <a:t>International evidence shows that the scale generally tips to underreporting</a:t>
            </a:r>
          </a:p>
          <a:p>
            <a:r>
              <a:rPr lang="en-IE" sz="1700" dirty="0">
                <a:latin typeface="Roboto Slab Light"/>
              </a:rPr>
              <a:t>Certain demographic cohorts will have to be grouped in order to publish information on the variable e.g. experience of sexual violence as an adult in the last 12 months</a:t>
            </a:r>
          </a:p>
          <a:p>
            <a:r>
              <a:rPr lang="en-IE" sz="1700" dirty="0">
                <a:latin typeface="Roboto Slab Light"/>
              </a:rPr>
              <a:t>Comparability challenging for data given mode, concept definitions, questionnaire flow, different awareness levels of the issues, societal changes for both national and international comparisons and comparison across time</a:t>
            </a:r>
          </a:p>
          <a:p>
            <a:endParaRPr lang="en-IE" sz="1700" dirty="0">
              <a:latin typeface="Roboto Slab Light"/>
            </a:endParaRPr>
          </a:p>
        </p:txBody>
      </p:sp>
      <p:sp>
        <p:nvSpPr>
          <p:cNvPr id="7" name="Slide Number Placeholder 6">
            <a:extLst>
              <a:ext uri="{FF2B5EF4-FFF2-40B4-BE49-F238E27FC236}">
                <a16:creationId xmlns:a16="http://schemas.microsoft.com/office/drawing/2014/main" id="{3CCD98B7-1FE9-4D86-8E56-9D01025ADA18}"/>
              </a:ext>
            </a:extLst>
          </p:cNvPr>
          <p:cNvSpPr>
            <a:spLocks noGrp="1"/>
          </p:cNvSpPr>
          <p:nvPr>
            <p:ph type="sldNum" sz="quarter" idx="4"/>
          </p:nvPr>
        </p:nvSpPr>
        <p:spPr/>
        <p:txBody>
          <a:bodyPr/>
          <a:lstStyle/>
          <a:p>
            <a:fld id="{F074DFA7-C613-284F-BE8A-46920CEE1047}" type="slidenum">
              <a:rPr lang="en-US" smtClean="0"/>
              <a:pPr/>
              <a:t>40</a:t>
            </a:fld>
            <a:endParaRPr lang="en-US" dirty="0"/>
          </a:p>
        </p:txBody>
      </p:sp>
    </p:spTree>
    <p:extLst>
      <p:ext uri="{BB962C8B-B14F-4D97-AF65-F5344CB8AC3E}">
        <p14:creationId xmlns:p14="http://schemas.microsoft.com/office/powerpoint/2010/main" val="1096463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CCE6-FA35-44BC-B1B8-C96E1764E5B9}"/>
              </a:ext>
            </a:extLst>
          </p:cNvPr>
          <p:cNvSpPr>
            <a:spLocks noGrp="1"/>
          </p:cNvSpPr>
          <p:nvPr>
            <p:ph type="title"/>
          </p:nvPr>
        </p:nvSpPr>
        <p:spPr/>
        <p:txBody>
          <a:bodyPr>
            <a:normAutofit/>
          </a:bodyPr>
          <a:lstStyle/>
          <a:p>
            <a:r>
              <a:rPr lang="en-IE" dirty="0">
                <a:latin typeface="Roboto Slab Light"/>
              </a:rPr>
              <a:t>Overall</a:t>
            </a:r>
          </a:p>
        </p:txBody>
      </p:sp>
      <p:sp>
        <p:nvSpPr>
          <p:cNvPr id="3" name="Content Placeholder 2">
            <a:extLst>
              <a:ext uri="{FF2B5EF4-FFF2-40B4-BE49-F238E27FC236}">
                <a16:creationId xmlns:a16="http://schemas.microsoft.com/office/drawing/2014/main" id="{51AA0D45-4805-48AE-816F-F6BC666D0081}"/>
              </a:ext>
            </a:extLst>
          </p:cNvPr>
          <p:cNvSpPr>
            <a:spLocks noGrp="1"/>
          </p:cNvSpPr>
          <p:nvPr>
            <p:ph idx="1"/>
          </p:nvPr>
        </p:nvSpPr>
        <p:spPr>
          <a:xfrm>
            <a:off x="457200" y="1200151"/>
            <a:ext cx="8229600" cy="3056399"/>
          </a:xfrm>
        </p:spPr>
        <p:txBody>
          <a:bodyPr>
            <a:normAutofit fontScale="70000" lnSpcReduction="20000"/>
          </a:bodyPr>
          <a:lstStyle/>
          <a:p>
            <a:r>
              <a:rPr lang="en-IE" dirty="0">
                <a:latin typeface="Roboto Slab Light"/>
              </a:rPr>
              <a:t>Significant expertise built up in the office on how to design, collect and disseminate such surveys</a:t>
            </a:r>
          </a:p>
          <a:p>
            <a:r>
              <a:rPr lang="en-IE" dirty="0">
                <a:latin typeface="Roboto Slab Light"/>
              </a:rPr>
              <a:t>One of the largest pilots CSO conducted for this survey while pandemic continued – lots of good learnings incorporated in the main survey design</a:t>
            </a:r>
          </a:p>
          <a:p>
            <a:r>
              <a:rPr lang="en-IE" dirty="0">
                <a:latin typeface="Roboto Slab Light"/>
              </a:rPr>
              <a:t>Successful main survey data collection period from May 2022 to December 2022</a:t>
            </a:r>
          </a:p>
          <a:p>
            <a:pPr lvl="1"/>
            <a:r>
              <a:rPr lang="en-IE" dirty="0">
                <a:latin typeface="Roboto Slab Light"/>
              </a:rPr>
              <a:t>No ethical issues reported in field collection</a:t>
            </a:r>
          </a:p>
          <a:p>
            <a:r>
              <a:rPr lang="en-IE" dirty="0">
                <a:latin typeface="Roboto Slab Light"/>
              </a:rPr>
              <a:t>Strong response rate which compares well to other CSO household surveys</a:t>
            </a:r>
          </a:p>
          <a:p>
            <a:r>
              <a:rPr lang="en-IE" dirty="0">
                <a:latin typeface="Roboto Slab Light"/>
              </a:rPr>
              <a:t>A lot of decision points and work completed on this survey but could not have been achieved without the support of the Department of Justice and the stakeholder and NGO community</a:t>
            </a:r>
          </a:p>
        </p:txBody>
      </p:sp>
      <p:sp>
        <p:nvSpPr>
          <p:cNvPr id="7" name="Slide Number Placeholder 6">
            <a:extLst>
              <a:ext uri="{FF2B5EF4-FFF2-40B4-BE49-F238E27FC236}">
                <a16:creationId xmlns:a16="http://schemas.microsoft.com/office/drawing/2014/main" id="{3CCD98B7-1FE9-4D86-8E56-9D01025ADA18}"/>
              </a:ext>
            </a:extLst>
          </p:cNvPr>
          <p:cNvSpPr>
            <a:spLocks noGrp="1"/>
          </p:cNvSpPr>
          <p:nvPr>
            <p:ph type="sldNum" sz="quarter" idx="4"/>
          </p:nvPr>
        </p:nvSpPr>
        <p:spPr/>
        <p:txBody>
          <a:bodyPr/>
          <a:lstStyle/>
          <a:p>
            <a:fld id="{F074DFA7-C613-284F-BE8A-46920CEE1047}" type="slidenum">
              <a:rPr lang="en-US" smtClean="0"/>
              <a:pPr/>
              <a:t>41</a:t>
            </a:fld>
            <a:endParaRPr lang="en-US" dirty="0"/>
          </a:p>
        </p:txBody>
      </p:sp>
    </p:spTree>
    <p:extLst>
      <p:ext uri="{BB962C8B-B14F-4D97-AF65-F5344CB8AC3E}">
        <p14:creationId xmlns:p14="http://schemas.microsoft.com/office/powerpoint/2010/main" val="732570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0E1738-23FE-43BD-854B-13AB147CDD00}"/>
              </a:ext>
            </a:extLst>
          </p:cNvPr>
          <p:cNvSpPr>
            <a:spLocks noGrp="1"/>
          </p:cNvSpPr>
          <p:nvPr>
            <p:ph type="ctrTitle"/>
          </p:nvPr>
        </p:nvSpPr>
        <p:spPr/>
        <p:txBody>
          <a:bodyPr/>
          <a:lstStyle/>
          <a:p>
            <a:r>
              <a:rPr lang="en-IE" dirty="0">
                <a:latin typeface="Roboto Slab Light"/>
              </a:rPr>
              <a:t>Publication schedule</a:t>
            </a:r>
          </a:p>
        </p:txBody>
      </p:sp>
    </p:spTree>
    <p:extLst>
      <p:ext uri="{BB962C8B-B14F-4D97-AF65-F5344CB8AC3E}">
        <p14:creationId xmlns:p14="http://schemas.microsoft.com/office/powerpoint/2010/main" val="3081699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20F04E3-9BDE-4870-9416-331B7D1DE5C6}"/>
              </a:ext>
            </a:extLst>
          </p:cNvPr>
          <p:cNvSpPr>
            <a:spLocks noGrp="1"/>
          </p:cNvSpPr>
          <p:nvPr>
            <p:ph idx="1"/>
          </p:nvPr>
        </p:nvSpPr>
        <p:spPr>
          <a:xfrm>
            <a:off x="457200" y="1200151"/>
            <a:ext cx="8229600" cy="2822399"/>
          </a:xfrm>
        </p:spPr>
        <p:txBody>
          <a:bodyPr>
            <a:normAutofit/>
          </a:bodyPr>
          <a:lstStyle/>
          <a:p>
            <a:r>
              <a:rPr lang="en-US" sz="2000" dirty="0">
                <a:latin typeface="Roboto Slab Light"/>
              </a:rPr>
              <a:t>The report contains mostly descriptive statistics. It does not include analysis of relationships between variables.</a:t>
            </a:r>
          </a:p>
          <a:p>
            <a:r>
              <a:rPr lang="en-IE" sz="2000" dirty="0">
                <a:latin typeface="Roboto Slab Light"/>
              </a:rPr>
              <a:t>About 90 tables in all to be published across 6 publications</a:t>
            </a:r>
          </a:p>
          <a:p>
            <a:pPr lvl="1"/>
            <a:endParaRPr lang="en-IE" sz="1800" dirty="0">
              <a:latin typeface="Roboto Slab Light"/>
            </a:endParaRPr>
          </a:p>
        </p:txBody>
      </p:sp>
      <p:sp>
        <p:nvSpPr>
          <p:cNvPr id="2" name="Title 1">
            <a:extLst>
              <a:ext uri="{FF2B5EF4-FFF2-40B4-BE49-F238E27FC236}">
                <a16:creationId xmlns:a16="http://schemas.microsoft.com/office/drawing/2014/main" id="{EF40CCE6-FA35-44BC-B1B8-C96E1764E5B9}"/>
              </a:ext>
            </a:extLst>
          </p:cNvPr>
          <p:cNvSpPr>
            <a:spLocks noGrp="1"/>
          </p:cNvSpPr>
          <p:nvPr>
            <p:ph type="title"/>
          </p:nvPr>
        </p:nvSpPr>
        <p:spPr>
          <a:xfrm>
            <a:off x="467544" y="205979"/>
            <a:ext cx="8352928" cy="857250"/>
          </a:xfrm>
        </p:spPr>
        <p:txBody>
          <a:bodyPr>
            <a:noAutofit/>
          </a:bodyPr>
          <a:lstStyle/>
          <a:p>
            <a:r>
              <a:rPr lang="en-IE" dirty="0">
                <a:latin typeface="Roboto Slab Light"/>
              </a:rPr>
              <a:t>Overall</a:t>
            </a:r>
          </a:p>
        </p:txBody>
      </p:sp>
      <p:sp>
        <p:nvSpPr>
          <p:cNvPr id="4" name="Slide Number Placeholder 3">
            <a:extLst>
              <a:ext uri="{FF2B5EF4-FFF2-40B4-BE49-F238E27FC236}">
                <a16:creationId xmlns:a16="http://schemas.microsoft.com/office/drawing/2014/main" id="{74EF2A41-F62F-4AD3-B80A-8A51BD641203}"/>
              </a:ext>
            </a:extLst>
          </p:cNvPr>
          <p:cNvSpPr>
            <a:spLocks noGrp="1"/>
          </p:cNvSpPr>
          <p:nvPr>
            <p:ph type="sldNum" sz="quarter" idx="4"/>
          </p:nvPr>
        </p:nvSpPr>
        <p:spPr/>
        <p:txBody>
          <a:bodyPr/>
          <a:lstStyle/>
          <a:p>
            <a:pPr defTabSz="914355"/>
            <a:fld id="{F074DFA7-C613-284F-BE8A-46920CEE1047}" type="slidenum">
              <a:rPr lang="en-US" sz="1100">
                <a:solidFill>
                  <a:prstClr val="white">
                    <a:tint val="75000"/>
                  </a:prstClr>
                </a:solidFill>
              </a:rPr>
              <a:pPr defTabSz="914355"/>
              <a:t>43</a:t>
            </a:fld>
            <a:endParaRPr lang="en-US" sz="1100" dirty="0">
              <a:solidFill>
                <a:prstClr val="white">
                  <a:tint val="75000"/>
                </a:prstClr>
              </a:solidFill>
            </a:endParaRPr>
          </a:p>
        </p:txBody>
      </p:sp>
      <p:sp>
        <p:nvSpPr>
          <p:cNvPr id="3" name="TextBox 2">
            <a:extLst>
              <a:ext uri="{FF2B5EF4-FFF2-40B4-BE49-F238E27FC236}">
                <a16:creationId xmlns:a16="http://schemas.microsoft.com/office/drawing/2014/main" id="{63F36742-8C11-4C19-91CE-CD339E1EE5B5}"/>
              </a:ext>
            </a:extLst>
          </p:cNvPr>
          <p:cNvSpPr txBox="1"/>
          <p:nvPr/>
        </p:nvSpPr>
        <p:spPr>
          <a:xfrm>
            <a:off x="874800" y="2337750"/>
            <a:ext cx="6573600" cy="1900392"/>
          </a:xfrm>
          <a:prstGeom prst="rect">
            <a:avLst/>
          </a:prstGeom>
          <a:noFill/>
        </p:spPr>
        <p:txBody>
          <a:bodyPr wrap="square" numCol="2" rtlCol="0">
            <a:spAutoFit/>
          </a:bodyPr>
          <a:lstStyle/>
          <a:p>
            <a:pPr marL="742950" lvl="1" indent="-285750">
              <a:lnSpc>
                <a:spcPct val="150000"/>
              </a:lnSpc>
              <a:buClr>
                <a:schemeClr val="accent2"/>
              </a:buClr>
              <a:buFont typeface="Arial" panose="020B0604020202020204" pitchFamily="34" charset="0"/>
              <a:buChar char="•"/>
            </a:pPr>
            <a:r>
              <a:rPr lang="en-IE" sz="2000" dirty="0">
                <a:solidFill>
                  <a:schemeClr val="accent1">
                    <a:lumMod val="50000"/>
                  </a:schemeClr>
                </a:solidFill>
                <a:latin typeface="Roboto Slab Light"/>
              </a:rPr>
              <a:t>Main results	</a:t>
            </a:r>
          </a:p>
          <a:p>
            <a:pPr marL="742950" lvl="1" indent="-285750">
              <a:lnSpc>
                <a:spcPct val="150000"/>
              </a:lnSpc>
              <a:buClr>
                <a:schemeClr val="accent2"/>
              </a:buClr>
              <a:buFont typeface="Arial" panose="020B0604020202020204" pitchFamily="34" charset="0"/>
              <a:buChar char="•"/>
            </a:pPr>
            <a:r>
              <a:rPr lang="en-IE" sz="2000" dirty="0">
                <a:solidFill>
                  <a:schemeClr val="accent1">
                    <a:lumMod val="50000"/>
                  </a:schemeClr>
                </a:solidFill>
                <a:latin typeface="Roboto Slab Light"/>
              </a:rPr>
              <a:t>Adult</a:t>
            </a:r>
          </a:p>
          <a:p>
            <a:pPr marL="742950" lvl="1" indent="-285750">
              <a:lnSpc>
                <a:spcPct val="150000"/>
              </a:lnSpc>
              <a:buClr>
                <a:schemeClr val="accent2"/>
              </a:buClr>
              <a:buFont typeface="Arial" panose="020B0604020202020204" pitchFamily="34" charset="0"/>
              <a:buChar char="•"/>
            </a:pPr>
            <a:r>
              <a:rPr lang="en-IE" sz="2000" dirty="0">
                <a:solidFill>
                  <a:schemeClr val="accent1">
                    <a:lumMod val="50000"/>
                  </a:schemeClr>
                </a:solidFill>
                <a:latin typeface="Roboto Slab Light"/>
              </a:rPr>
              <a:t>Child</a:t>
            </a:r>
          </a:p>
          <a:p>
            <a:pPr lvl="1">
              <a:lnSpc>
                <a:spcPct val="150000"/>
              </a:lnSpc>
              <a:buClr>
                <a:schemeClr val="accent2"/>
              </a:buClr>
            </a:pPr>
            <a:endParaRPr lang="en-IE" sz="2000" dirty="0">
              <a:solidFill>
                <a:schemeClr val="accent1">
                  <a:lumMod val="50000"/>
                </a:schemeClr>
              </a:solidFill>
              <a:latin typeface="Roboto Slab Light"/>
            </a:endParaRPr>
          </a:p>
          <a:p>
            <a:pPr marL="742950" lvl="1" indent="-285750">
              <a:lnSpc>
                <a:spcPct val="150000"/>
              </a:lnSpc>
              <a:buClr>
                <a:schemeClr val="accent2"/>
              </a:buClr>
              <a:buFont typeface="Arial" panose="020B0604020202020204" pitchFamily="34" charset="0"/>
              <a:buChar char="•"/>
            </a:pPr>
            <a:r>
              <a:rPr lang="en-IE" sz="2000" dirty="0">
                <a:solidFill>
                  <a:schemeClr val="accent1">
                    <a:lumMod val="50000"/>
                  </a:schemeClr>
                </a:solidFill>
                <a:latin typeface="Roboto Slab Light"/>
              </a:rPr>
              <a:t>Disclosure</a:t>
            </a:r>
          </a:p>
          <a:p>
            <a:pPr marL="742950" lvl="1" indent="-285750">
              <a:lnSpc>
                <a:spcPct val="150000"/>
              </a:lnSpc>
              <a:buClr>
                <a:schemeClr val="accent2"/>
              </a:buClr>
              <a:buFont typeface="Arial" panose="020B0604020202020204" pitchFamily="34" charset="0"/>
              <a:buChar char="•"/>
            </a:pPr>
            <a:r>
              <a:rPr lang="en-IE" sz="2000" dirty="0">
                <a:solidFill>
                  <a:schemeClr val="accent1">
                    <a:lumMod val="50000"/>
                  </a:schemeClr>
                </a:solidFill>
                <a:latin typeface="Roboto Slab Light"/>
              </a:rPr>
              <a:t>Harassment </a:t>
            </a:r>
          </a:p>
          <a:p>
            <a:pPr marL="742950" lvl="1" indent="-285750">
              <a:lnSpc>
                <a:spcPct val="150000"/>
              </a:lnSpc>
              <a:buClr>
                <a:schemeClr val="accent2"/>
              </a:buClr>
              <a:buFont typeface="Arial" panose="020B0604020202020204" pitchFamily="34" charset="0"/>
              <a:buChar char="•"/>
            </a:pPr>
            <a:r>
              <a:rPr lang="en-IE" sz="2000" dirty="0">
                <a:solidFill>
                  <a:schemeClr val="accent1">
                    <a:lumMod val="50000"/>
                  </a:schemeClr>
                </a:solidFill>
                <a:latin typeface="Roboto Slab Light"/>
              </a:rPr>
              <a:t>Attitudes</a:t>
            </a:r>
          </a:p>
        </p:txBody>
      </p:sp>
    </p:spTree>
    <p:extLst>
      <p:ext uri="{BB962C8B-B14F-4D97-AF65-F5344CB8AC3E}">
        <p14:creationId xmlns:p14="http://schemas.microsoft.com/office/powerpoint/2010/main" val="2937603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20F04E3-9BDE-4870-9416-331B7D1DE5C6}"/>
              </a:ext>
            </a:extLst>
          </p:cNvPr>
          <p:cNvSpPr>
            <a:spLocks noGrp="1"/>
          </p:cNvSpPr>
          <p:nvPr>
            <p:ph idx="1"/>
          </p:nvPr>
        </p:nvSpPr>
        <p:spPr>
          <a:xfrm>
            <a:off x="457200" y="1200151"/>
            <a:ext cx="8229600" cy="3009599"/>
          </a:xfrm>
        </p:spPr>
        <p:txBody>
          <a:bodyPr>
            <a:normAutofit lnSpcReduction="10000"/>
          </a:bodyPr>
          <a:lstStyle/>
          <a:p>
            <a:r>
              <a:rPr lang="en-IE" sz="2000" dirty="0">
                <a:latin typeface="Roboto Slab Light"/>
              </a:rPr>
              <a:t>Report will </a:t>
            </a:r>
            <a:r>
              <a:rPr lang="en-US" sz="2000" dirty="0">
                <a:latin typeface="Roboto Slab Light"/>
              </a:rPr>
              <a:t>include information, by sex and age, on:</a:t>
            </a:r>
          </a:p>
          <a:p>
            <a:pPr lvl="1"/>
            <a:r>
              <a:rPr lang="en-US" sz="2000" dirty="0">
                <a:latin typeface="Roboto Slab Light"/>
              </a:rPr>
              <a:t>overall prevalence level for lifetime, adulthood and childhood experiences of sexual violence</a:t>
            </a:r>
          </a:p>
          <a:p>
            <a:pPr lvl="1"/>
            <a:r>
              <a:rPr lang="en-US" sz="2000" dirty="0">
                <a:latin typeface="Roboto Slab Light"/>
              </a:rPr>
              <a:t>by type of experience (contact, non-contact, etc.) </a:t>
            </a:r>
          </a:p>
          <a:p>
            <a:pPr lvl="1"/>
            <a:r>
              <a:rPr lang="en-US" sz="2000" dirty="0">
                <a:latin typeface="Roboto Slab Light"/>
              </a:rPr>
              <a:t>the overlap between child and adult experiences. </a:t>
            </a:r>
          </a:p>
          <a:p>
            <a:r>
              <a:rPr lang="en-US" sz="2000" dirty="0">
                <a:latin typeface="Roboto Slab Light"/>
              </a:rPr>
              <a:t>It will also include data on the relationship between the parties and whether the person disclosed their experience of sexual violence to anyone (by adult and child experience).</a:t>
            </a:r>
            <a:endParaRPr lang="en-IE" sz="2000" dirty="0">
              <a:latin typeface="Roboto Slab Light"/>
            </a:endParaRPr>
          </a:p>
        </p:txBody>
      </p:sp>
      <p:sp>
        <p:nvSpPr>
          <p:cNvPr id="2" name="Title 1">
            <a:extLst>
              <a:ext uri="{FF2B5EF4-FFF2-40B4-BE49-F238E27FC236}">
                <a16:creationId xmlns:a16="http://schemas.microsoft.com/office/drawing/2014/main" id="{EF40CCE6-FA35-44BC-B1B8-C96E1764E5B9}"/>
              </a:ext>
            </a:extLst>
          </p:cNvPr>
          <p:cNvSpPr>
            <a:spLocks noGrp="1"/>
          </p:cNvSpPr>
          <p:nvPr>
            <p:ph type="title"/>
          </p:nvPr>
        </p:nvSpPr>
        <p:spPr>
          <a:xfrm>
            <a:off x="467544" y="205979"/>
            <a:ext cx="8352928" cy="857250"/>
          </a:xfrm>
        </p:spPr>
        <p:txBody>
          <a:bodyPr>
            <a:noAutofit/>
          </a:bodyPr>
          <a:lstStyle/>
          <a:p>
            <a:r>
              <a:rPr lang="en-IE" dirty="0">
                <a:latin typeface="Roboto Slab Light"/>
              </a:rPr>
              <a:t>Main results content</a:t>
            </a:r>
          </a:p>
        </p:txBody>
      </p:sp>
      <p:sp>
        <p:nvSpPr>
          <p:cNvPr id="4" name="Slide Number Placeholder 3">
            <a:extLst>
              <a:ext uri="{FF2B5EF4-FFF2-40B4-BE49-F238E27FC236}">
                <a16:creationId xmlns:a16="http://schemas.microsoft.com/office/drawing/2014/main" id="{74EF2A41-F62F-4AD3-B80A-8A51BD641203}"/>
              </a:ext>
            </a:extLst>
          </p:cNvPr>
          <p:cNvSpPr>
            <a:spLocks noGrp="1"/>
          </p:cNvSpPr>
          <p:nvPr>
            <p:ph type="sldNum" sz="quarter" idx="4"/>
          </p:nvPr>
        </p:nvSpPr>
        <p:spPr/>
        <p:txBody>
          <a:bodyPr/>
          <a:lstStyle/>
          <a:p>
            <a:pPr defTabSz="914355"/>
            <a:fld id="{F074DFA7-C613-284F-BE8A-46920CEE1047}" type="slidenum">
              <a:rPr lang="en-US" sz="1100">
                <a:solidFill>
                  <a:prstClr val="white">
                    <a:tint val="75000"/>
                  </a:prstClr>
                </a:solidFill>
              </a:rPr>
              <a:pPr defTabSz="914355"/>
              <a:t>44</a:t>
            </a:fld>
            <a:endParaRPr lang="en-US" sz="1100" dirty="0">
              <a:solidFill>
                <a:prstClr val="white">
                  <a:tint val="75000"/>
                </a:prstClr>
              </a:solidFill>
            </a:endParaRPr>
          </a:p>
        </p:txBody>
      </p:sp>
    </p:spTree>
    <p:extLst>
      <p:ext uri="{BB962C8B-B14F-4D97-AF65-F5344CB8AC3E}">
        <p14:creationId xmlns:p14="http://schemas.microsoft.com/office/powerpoint/2010/main" val="3407721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20F04E3-9BDE-4870-9416-331B7D1DE5C6}"/>
              </a:ext>
            </a:extLst>
          </p:cNvPr>
          <p:cNvSpPr>
            <a:spLocks noGrp="1"/>
          </p:cNvSpPr>
          <p:nvPr>
            <p:ph idx="1"/>
          </p:nvPr>
        </p:nvSpPr>
        <p:spPr>
          <a:xfrm>
            <a:off x="457200" y="1200151"/>
            <a:ext cx="8229600" cy="2915999"/>
          </a:xfrm>
        </p:spPr>
        <p:txBody>
          <a:bodyPr>
            <a:normAutofit/>
          </a:bodyPr>
          <a:lstStyle/>
          <a:p>
            <a:r>
              <a:rPr lang="en-IE" dirty="0">
                <a:latin typeface="Roboto Slab Light"/>
              </a:rPr>
              <a:t>19</a:t>
            </a:r>
            <a:r>
              <a:rPr lang="en-IE" baseline="30000" dirty="0">
                <a:latin typeface="Roboto Slab Light"/>
              </a:rPr>
              <a:t>th</a:t>
            </a:r>
            <a:r>
              <a:rPr lang="en-IE" dirty="0">
                <a:latin typeface="Roboto Slab Light"/>
              </a:rPr>
              <a:t> April</a:t>
            </a:r>
          </a:p>
          <a:p>
            <a:pPr lvl="1"/>
            <a:r>
              <a:rPr lang="en-IE" dirty="0">
                <a:latin typeface="Roboto Slab Light"/>
              </a:rPr>
              <a:t>Press conference – Event at Government Buildings</a:t>
            </a:r>
          </a:p>
          <a:p>
            <a:pPr lvl="2"/>
            <a:r>
              <a:rPr lang="en-IE" dirty="0">
                <a:latin typeface="Roboto Slab Light"/>
              </a:rPr>
              <a:t>11am publication time. Documentation and tables available on website publicly available at this time.</a:t>
            </a:r>
          </a:p>
          <a:p>
            <a:pPr lvl="2"/>
            <a:r>
              <a:rPr lang="en-IE" dirty="0">
                <a:latin typeface="Roboto Slab Light"/>
              </a:rPr>
              <a:t>Press conference will focus on presentation using data from Main Results followed by Q&amp;A. </a:t>
            </a:r>
          </a:p>
        </p:txBody>
      </p:sp>
      <p:sp>
        <p:nvSpPr>
          <p:cNvPr id="2" name="Title 1">
            <a:extLst>
              <a:ext uri="{FF2B5EF4-FFF2-40B4-BE49-F238E27FC236}">
                <a16:creationId xmlns:a16="http://schemas.microsoft.com/office/drawing/2014/main" id="{EF40CCE6-FA35-44BC-B1B8-C96E1764E5B9}"/>
              </a:ext>
            </a:extLst>
          </p:cNvPr>
          <p:cNvSpPr>
            <a:spLocks noGrp="1"/>
          </p:cNvSpPr>
          <p:nvPr>
            <p:ph type="title"/>
          </p:nvPr>
        </p:nvSpPr>
        <p:spPr>
          <a:xfrm>
            <a:off x="467544" y="205979"/>
            <a:ext cx="8352928" cy="857250"/>
          </a:xfrm>
        </p:spPr>
        <p:txBody>
          <a:bodyPr>
            <a:noAutofit/>
          </a:bodyPr>
          <a:lstStyle/>
          <a:p>
            <a:r>
              <a:rPr lang="en-IE" dirty="0">
                <a:latin typeface="Roboto Slab Light"/>
              </a:rPr>
              <a:t>Timeline – Main results</a:t>
            </a:r>
          </a:p>
        </p:txBody>
      </p:sp>
      <p:sp>
        <p:nvSpPr>
          <p:cNvPr id="4" name="Slide Number Placeholder 3">
            <a:extLst>
              <a:ext uri="{FF2B5EF4-FFF2-40B4-BE49-F238E27FC236}">
                <a16:creationId xmlns:a16="http://schemas.microsoft.com/office/drawing/2014/main" id="{74EF2A41-F62F-4AD3-B80A-8A51BD641203}"/>
              </a:ext>
            </a:extLst>
          </p:cNvPr>
          <p:cNvSpPr>
            <a:spLocks noGrp="1"/>
          </p:cNvSpPr>
          <p:nvPr>
            <p:ph type="sldNum" sz="quarter" idx="4"/>
          </p:nvPr>
        </p:nvSpPr>
        <p:spPr/>
        <p:txBody>
          <a:bodyPr/>
          <a:lstStyle/>
          <a:p>
            <a:pPr defTabSz="914355"/>
            <a:fld id="{F074DFA7-C613-284F-BE8A-46920CEE1047}" type="slidenum">
              <a:rPr lang="en-US" sz="1100">
                <a:solidFill>
                  <a:prstClr val="white">
                    <a:tint val="75000"/>
                  </a:prstClr>
                </a:solidFill>
              </a:rPr>
              <a:pPr defTabSz="914355"/>
              <a:t>45</a:t>
            </a:fld>
            <a:endParaRPr lang="en-US" sz="1100" dirty="0">
              <a:solidFill>
                <a:prstClr val="white">
                  <a:tint val="75000"/>
                </a:prstClr>
              </a:solidFill>
            </a:endParaRPr>
          </a:p>
        </p:txBody>
      </p:sp>
    </p:spTree>
    <p:extLst>
      <p:ext uri="{BB962C8B-B14F-4D97-AF65-F5344CB8AC3E}">
        <p14:creationId xmlns:p14="http://schemas.microsoft.com/office/powerpoint/2010/main" val="3974090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F2A41-F62F-4AD3-B80A-8A51BD641203}"/>
              </a:ext>
            </a:extLst>
          </p:cNvPr>
          <p:cNvSpPr>
            <a:spLocks noGrp="1"/>
          </p:cNvSpPr>
          <p:nvPr>
            <p:ph type="sldNum" sz="quarter" idx="4"/>
          </p:nvPr>
        </p:nvSpPr>
        <p:spPr/>
        <p:txBody>
          <a:bodyPr/>
          <a:lstStyle/>
          <a:p>
            <a:pPr defTabSz="914355"/>
            <a:fld id="{F074DFA7-C613-284F-BE8A-46920CEE1047}" type="slidenum">
              <a:rPr lang="en-US" sz="1100">
                <a:solidFill>
                  <a:prstClr val="white">
                    <a:tint val="75000"/>
                  </a:prstClr>
                </a:solidFill>
              </a:rPr>
              <a:pPr defTabSz="914355"/>
              <a:t>46</a:t>
            </a:fld>
            <a:endParaRPr lang="en-US" sz="1100" dirty="0">
              <a:solidFill>
                <a:prstClr val="white">
                  <a:tint val="75000"/>
                </a:prstClr>
              </a:solidFill>
            </a:endParaRPr>
          </a:p>
        </p:txBody>
      </p:sp>
      <p:sp>
        <p:nvSpPr>
          <p:cNvPr id="2" name="Title 1">
            <a:extLst>
              <a:ext uri="{FF2B5EF4-FFF2-40B4-BE49-F238E27FC236}">
                <a16:creationId xmlns:a16="http://schemas.microsoft.com/office/drawing/2014/main" id="{EF40CCE6-FA35-44BC-B1B8-C96E1764E5B9}"/>
              </a:ext>
            </a:extLst>
          </p:cNvPr>
          <p:cNvSpPr>
            <a:spLocks noGrp="1"/>
          </p:cNvSpPr>
          <p:nvPr>
            <p:ph type="title" idx="4294967295"/>
          </p:nvPr>
        </p:nvSpPr>
        <p:spPr>
          <a:xfrm>
            <a:off x="792163" y="206375"/>
            <a:ext cx="8351837" cy="857250"/>
          </a:xfrm>
        </p:spPr>
        <p:txBody>
          <a:bodyPr>
            <a:noAutofit/>
          </a:bodyPr>
          <a:lstStyle/>
          <a:p>
            <a:r>
              <a:rPr lang="en-IE" dirty="0">
                <a:latin typeface="Roboto Slab Light"/>
              </a:rPr>
              <a:t>Timeline – Subsequent publications</a:t>
            </a:r>
          </a:p>
        </p:txBody>
      </p:sp>
      <p:graphicFrame>
        <p:nvGraphicFramePr>
          <p:cNvPr id="6" name="Table 7">
            <a:extLst>
              <a:ext uri="{FF2B5EF4-FFF2-40B4-BE49-F238E27FC236}">
                <a16:creationId xmlns:a16="http://schemas.microsoft.com/office/drawing/2014/main" id="{C130F25D-76D2-488C-8175-0094E2EB026A}"/>
              </a:ext>
            </a:extLst>
          </p:cNvPr>
          <p:cNvGraphicFramePr>
            <a:graphicFrameLocks noGrp="1"/>
          </p:cNvGraphicFramePr>
          <p:nvPr>
            <p:ph idx="4294967295"/>
          </p:nvPr>
        </p:nvGraphicFramePr>
        <p:xfrm>
          <a:off x="457200" y="1063625"/>
          <a:ext cx="8229600" cy="3688080"/>
        </p:xfrm>
        <a:graphic>
          <a:graphicData uri="http://schemas.openxmlformats.org/drawingml/2006/table">
            <a:tbl>
              <a:tblPr bandRow="1">
                <a:tableStyleId>{5C22544A-7EE6-4342-B048-85BDC9FD1C3A}</a:tableStyleId>
              </a:tblPr>
              <a:tblGrid>
                <a:gridCol w="1353600">
                  <a:extLst>
                    <a:ext uri="{9D8B030D-6E8A-4147-A177-3AD203B41FA5}">
                      <a16:colId xmlns:a16="http://schemas.microsoft.com/office/drawing/2014/main" val="2628631970"/>
                    </a:ext>
                  </a:extLst>
                </a:gridCol>
                <a:gridCol w="842400">
                  <a:extLst>
                    <a:ext uri="{9D8B030D-6E8A-4147-A177-3AD203B41FA5}">
                      <a16:colId xmlns:a16="http://schemas.microsoft.com/office/drawing/2014/main" val="528238337"/>
                    </a:ext>
                  </a:extLst>
                </a:gridCol>
                <a:gridCol w="6033600">
                  <a:extLst>
                    <a:ext uri="{9D8B030D-6E8A-4147-A177-3AD203B41FA5}">
                      <a16:colId xmlns:a16="http://schemas.microsoft.com/office/drawing/2014/main" val="17545126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latin typeface="Roboto Slab Light"/>
                        </a:rPr>
                        <a:t>Adult experiences</a:t>
                      </a:r>
                    </a:p>
                    <a:p>
                      <a:endParaRPr lang="en-IE" sz="1600" dirty="0"/>
                    </a:p>
                  </a:txBody>
                  <a:tcPr/>
                </a:tc>
                <a:tc>
                  <a:txBody>
                    <a:bodyPr/>
                    <a:lstStyle/>
                    <a:p>
                      <a:r>
                        <a:rPr lang="en-IE" sz="1600" dirty="0">
                          <a:latin typeface="Roboto Slab Light"/>
                        </a:rPr>
                        <a:t>9</a:t>
                      </a:r>
                      <a:r>
                        <a:rPr lang="en-IE" sz="1600" baseline="30000" dirty="0">
                          <a:latin typeface="Roboto Slab Light"/>
                        </a:rPr>
                        <a:t>th</a:t>
                      </a:r>
                      <a:r>
                        <a:rPr lang="en-IE" sz="1600" dirty="0">
                          <a:latin typeface="Roboto Slab Light"/>
                        </a:rPr>
                        <a:t> May </a:t>
                      </a:r>
                      <a:endParaRPr lang="en-I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Roboto Slab Light"/>
                        </a:rPr>
                        <a:t>Information on partner and non-partner experiences; frequency of experiences, who was involved, the duration of the experience, the location of the sexual violence experience.</a:t>
                      </a:r>
                      <a:endParaRPr lang="en-IE" sz="1400" dirty="0"/>
                    </a:p>
                  </a:txBody>
                  <a:tcPr/>
                </a:tc>
                <a:extLst>
                  <a:ext uri="{0D108BD9-81ED-4DB2-BD59-A6C34878D82A}">
                    <a16:rowId xmlns:a16="http://schemas.microsoft.com/office/drawing/2014/main" val="395515505"/>
                  </a:ext>
                </a:extLst>
              </a:tr>
              <a:tr h="51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latin typeface="Roboto Slab Light"/>
                        </a:rPr>
                        <a:t>Childhood experiences</a:t>
                      </a:r>
                    </a:p>
                    <a:p>
                      <a:endParaRPr lang="en-IE" sz="1600" dirty="0"/>
                    </a:p>
                  </a:txBody>
                  <a:tcPr/>
                </a:tc>
                <a:tc>
                  <a:txBody>
                    <a:bodyPr/>
                    <a:lstStyle/>
                    <a:p>
                      <a:r>
                        <a:rPr lang="en-IE" sz="1600" dirty="0">
                          <a:latin typeface="Roboto Slab Light"/>
                        </a:rPr>
                        <a:t>May/ June </a:t>
                      </a:r>
                      <a:endParaRPr lang="en-I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Roboto Slab Light"/>
                        </a:rPr>
                        <a:t>Information on contact and non-contact experiences; frequency of experiences, who was involved, the duration and location of the experience and the respondent’s view on the reason why it stopped. </a:t>
                      </a:r>
                      <a:endParaRPr lang="en-IE" sz="1400" dirty="0"/>
                    </a:p>
                  </a:txBody>
                  <a:tcPr/>
                </a:tc>
                <a:extLst>
                  <a:ext uri="{0D108BD9-81ED-4DB2-BD59-A6C34878D82A}">
                    <a16:rowId xmlns:a16="http://schemas.microsoft.com/office/drawing/2014/main" val="10897784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latin typeface="Roboto Slab Light"/>
                        </a:rPr>
                        <a:t>Disclosure</a:t>
                      </a:r>
                    </a:p>
                    <a:p>
                      <a:endParaRPr lang="en-IE" sz="1600" dirty="0"/>
                    </a:p>
                  </a:txBody>
                  <a:tcPr/>
                </a:tc>
                <a:tc>
                  <a:txBody>
                    <a:bodyPr/>
                    <a:lstStyle/>
                    <a:p>
                      <a:r>
                        <a:rPr lang="en-IE" sz="1600" dirty="0">
                          <a:latin typeface="Roboto Slab Light"/>
                        </a:rPr>
                        <a:t>June </a:t>
                      </a:r>
                      <a:endParaRPr lang="en-I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Roboto Slab Light"/>
                        </a:rPr>
                        <a:t>Information broken down by adult and childhood experiences; who was told, how long it took to do so, the reasons why the person disclosed or not, whether the person disclosed to the gardai, if they used any services</a:t>
                      </a:r>
                      <a:endParaRPr lang="en-IE" sz="1400" dirty="0"/>
                    </a:p>
                  </a:txBody>
                  <a:tcPr/>
                </a:tc>
                <a:extLst>
                  <a:ext uri="{0D108BD9-81ED-4DB2-BD59-A6C34878D82A}">
                    <a16:rowId xmlns:a16="http://schemas.microsoft.com/office/drawing/2014/main" val="1205824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latin typeface="Roboto Slab Light"/>
                        </a:rPr>
                        <a:t>Harassment </a:t>
                      </a:r>
                    </a:p>
                    <a:p>
                      <a:endParaRPr lang="en-IE" sz="1600" dirty="0"/>
                    </a:p>
                  </a:txBody>
                  <a:tcPr/>
                </a:tc>
                <a:tc>
                  <a:txBody>
                    <a:bodyPr/>
                    <a:lstStyle/>
                    <a:p>
                      <a:r>
                        <a:rPr lang="en-IE" sz="1600" dirty="0">
                          <a:latin typeface="Roboto Slab Light"/>
                        </a:rPr>
                        <a:t>June/ July </a:t>
                      </a:r>
                      <a:endParaRPr lang="en-I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Roboto Slab Light"/>
                        </a:rPr>
                        <a:t>Information on sexual harassment that occurred in the last 12 months. </a:t>
                      </a:r>
                      <a:endParaRPr lang="en-IE" sz="1400" dirty="0"/>
                    </a:p>
                  </a:txBody>
                  <a:tcPr/>
                </a:tc>
                <a:extLst>
                  <a:ext uri="{0D108BD9-81ED-4DB2-BD59-A6C34878D82A}">
                    <a16:rowId xmlns:a16="http://schemas.microsoft.com/office/drawing/2014/main" val="2417623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latin typeface="Roboto Slab Light"/>
                        </a:rPr>
                        <a:t>Attitudes</a:t>
                      </a:r>
                    </a:p>
                    <a:p>
                      <a:endParaRPr lang="en-IE" sz="1600" dirty="0"/>
                    </a:p>
                  </a:txBody>
                  <a:tcPr/>
                </a:tc>
                <a:tc>
                  <a:txBody>
                    <a:bodyPr/>
                    <a:lstStyle/>
                    <a:p>
                      <a:r>
                        <a:rPr lang="en-IE" sz="1600" dirty="0">
                          <a:latin typeface="Roboto Slab Light"/>
                        </a:rPr>
                        <a:t>July </a:t>
                      </a:r>
                      <a:endParaRPr lang="en-I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Roboto Slab Light"/>
                        </a:rPr>
                        <a:t>Information based on responses from those who did not disclose sexual harassment or violence in the survey; public opinion on so-called ‘rape myths’, perception of the frequency of sexual violence in the community.</a:t>
                      </a:r>
                      <a:endParaRPr lang="en-IE" sz="1400" dirty="0">
                        <a:latin typeface="Roboto Slab Light"/>
                      </a:endParaRPr>
                    </a:p>
                  </a:txBody>
                  <a:tcPr/>
                </a:tc>
                <a:extLst>
                  <a:ext uri="{0D108BD9-81ED-4DB2-BD59-A6C34878D82A}">
                    <a16:rowId xmlns:a16="http://schemas.microsoft.com/office/drawing/2014/main" val="240655591"/>
                  </a:ext>
                </a:extLst>
              </a:tr>
            </a:tbl>
          </a:graphicData>
        </a:graphic>
      </p:graphicFrame>
    </p:spTree>
    <p:extLst>
      <p:ext uri="{BB962C8B-B14F-4D97-AF65-F5344CB8AC3E}">
        <p14:creationId xmlns:p14="http://schemas.microsoft.com/office/powerpoint/2010/main" val="3351364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8188CF-C5F9-400A-B48D-C856F29B3C83}"/>
              </a:ext>
            </a:extLst>
          </p:cNvPr>
          <p:cNvSpPr txBox="1"/>
          <p:nvPr/>
        </p:nvSpPr>
        <p:spPr>
          <a:xfrm>
            <a:off x="4197600" y="1448550"/>
            <a:ext cx="4914000" cy="2862322"/>
          </a:xfrm>
          <a:prstGeom prst="rect">
            <a:avLst/>
          </a:prstGeom>
          <a:noFill/>
        </p:spPr>
        <p:txBody>
          <a:bodyPr wrap="square" rtlCol="0">
            <a:spAutoFit/>
          </a:bodyPr>
          <a:lstStyle/>
          <a:p>
            <a:pPr algn="r"/>
            <a:r>
              <a:rPr lang="en-IE" sz="4000" b="1" dirty="0">
                <a:latin typeface="Roboto Slab Light"/>
              </a:rPr>
              <a:t>	</a:t>
            </a:r>
            <a:r>
              <a:rPr lang="en-IE" sz="4400" b="1" dirty="0">
                <a:latin typeface="Roboto Slab Light"/>
              </a:rPr>
              <a:t>Questions?</a:t>
            </a:r>
            <a:endParaRPr lang="en-IE" sz="4000" b="1" dirty="0">
              <a:latin typeface="Roboto Slab Light"/>
            </a:endParaRPr>
          </a:p>
          <a:p>
            <a:pPr algn="r"/>
            <a:r>
              <a:rPr lang="en-IE" sz="3200" b="1" dirty="0">
                <a:latin typeface="Roboto Slab Light"/>
                <a:hlinkClick r:id="rId3">
                  <a:extLst>
                    <a:ext uri="{A12FA001-AC4F-418D-AE19-62706E023703}">
                      <ahyp:hlinkClr xmlns:ahyp="http://schemas.microsoft.com/office/drawing/2018/hyperlinkcolor" val="tx"/>
                    </a:ext>
                  </a:extLst>
                </a:hlinkClick>
              </a:rPr>
              <a:t>svs@cso.ie</a:t>
            </a:r>
            <a:endParaRPr lang="en-IE" sz="3200" b="1" dirty="0">
              <a:latin typeface="Roboto Slab Light"/>
            </a:endParaRPr>
          </a:p>
          <a:p>
            <a:pPr algn="r"/>
            <a:r>
              <a:rPr lang="en-IE" sz="3200" b="1" dirty="0">
                <a:latin typeface="Roboto Slab Light"/>
                <a:hlinkClick r:id="rId4">
                  <a:extLst>
                    <a:ext uri="{A12FA001-AC4F-418D-AE19-62706E023703}">
                      <ahyp:hlinkClr xmlns:ahyp="http://schemas.microsoft.com/office/drawing/2018/hyperlinkcolor" val="tx"/>
                    </a:ext>
                  </a:extLst>
                </a:hlinkClick>
              </a:rPr>
              <a:t>Helen.mcgrath@cso.ie</a:t>
            </a:r>
            <a:endParaRPr lang="en-IE" sz="3200" b="1" dirty="0">
              <a:latin typeface="Roboto Slab Light"/>
            </a:endParaRPr>
          </a:p>
          <a:p>
            <a:pPr algn="r"/>
            <a:r>
              <a:rPr lang="en-IE" sz="3200" b="1" dirty="0">
                <a:latin typeface="Roboto Slab Light"/>
              </a:rPr>
              <a:t>021 453 5108</a:t>
            </a:r>
          </a:p>
          <a:p>
            <a:pPr algn="r"/>
            <a:r>
              <a:rPr lang="en-IE" sz="4000" b="1" dirty="0">
                <a:latin typeface="Roboto Slab Light"/>
              </a:rPr>
              <a:t> </a:t>
            </a:r>
          </a:p>
        </p:txBody>
      </p:sp>
      <p:sp>
        <p:nvSpPr>
          <p:cNvPr id="3" name="TextBox 2">
            <a:extLst>
              <a:ext uri="{FF2B5EF4-FFF2-40B4-BE49-F238E27FC236}">
                <a16:creationId xmlns:a16="http://schemas.microsoft.com/office/drawing/2014/main" id="{64321532-5915-4F21-9B71-D3A802448192}"/>
              </a:ext>
            </a:extLst>
          </p:cNvPr>
          <p:cNvSpPr txBox="1"/>
          <p:nvPr/>
        </p:nvSpPr>
        <p:spPr>
          <a:xfrm>
            <a:off x="79200" y="3835350"/>
            <a:ext cx="6818400" cy="1200329"/>
          </a:xfrm>
          <a:prstGeom prst="rect">
            <a:avLst/>
          </a:prstGeom>
          <a:noFill/>
        </p:spPr>
        <p:txBody>
          <a:bodyPr wrap="square" rtlCol="0">
            <a:spAutoFit/>
          </a:bodyPr>
          <a:lstStyle/>
          <a:p>
            <a:r>
              <a:rPr lang="en-IE" sz="2400" b="1" dirty="0">
                <a:latin typeface="Roboto Slab Light"/>
              </a:rPr>
              <a:t>Keith McSweeney, Senior Statistician</a:t>
            </a:r>
          </a:p>
          <a:p>
            <a:r>
              <a:rPr lang="en-IE" sz="2400" b="1" dirty="0">
                <a:latin typeface="Roboto Slab Light"/>
              </a:rPr>
              <a:t>Helen McGrath, SVS Statistician</a:t>
            </a:r>
          </a:p>
          <a:p>
            <a:r>
              <a:rPr lang="en-IE" sz="2400" b="1" dirty="0">
                <a:latin typeface="Roboto Slab Light"/>
              </a:rPr>
              <a:t>Dr Jessica Coyne, Questionnaire Design Unit</a:t>
            </a:r>
          </a:p>
        </p:txBody>
      </p:sp>
    </p:spTree>
    <p:extLst>
      <p:ext uri="{BB962C8B-B14F-4D97-AF65-F5344CB8AC3E}">
        <p14:creationId xmlns:p14="http://schemas.microsoft.com/office/powerpoint/2010/main" val="401613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CCE6-FA35-44BC-B1B8-C96E1764E5B9}"/>
              </a:ext>
            </a:extLst>
          </p:cNvPr>
          <p:cNvSpPr>
            <a:spLocks noGrp="1"/>
          </p:cNvSpPr>
          <p:nvPr>
            <p:ph type="title"/>
          </p:nvPr>
        </p:nvSpPr>
        <p:spPr/>
        <p:txBody>
          <a:bodyPr>
            <a:normAutofit/>
          </a:bodyPr>
          <a:lstStyle/>
          <a:p>
            <a:r>
              <a:rPr lang="en-IE" dirty="0">
                <a:latin typeface="Roboto Slab Light"/>
              </a:rPr>
              <a:t>How to measure….</a:t>
            </a:r>
          </a:p>
        </p:txBody>
      </p:sp>
      <p:sp>
        <p:nvSpPr>
          <p:cNvPr id="4" name="Slide Number Placeholder 3">
            <a:extLst>
              <a:ext uri="{FF2B5EF4-FFF2-40B4-BE49-F238E27FC236}">
                <a16:creationId xmlns:a16="http://schemas.microsoft.com/office/drawing/2014/main" id="{74EF2A41-F62F-4AD3-B80A-8A51BD641203}"/>
              </a:ext>
            </a:extLst>
          </p:cNvPr>
          <p:cNvSpPr>
            <a:spLocks noGrp="1"/>
          </p:cNvSpPr>
          <p:nvPr>
            <p:ph type="sldNum" sz="quarter" idx="4"/>
          </p:nvPr>
        </p:nvSpPr>
        <p:spPr/>
        <p:txBody>
          <a:bodyPr/>
          <a:lstStyle/>
          <a:p>
            <a:fld id="{F074DFA7-C613-284F-BE8A-46920CEE1047}" type="slidenum">
              <a:rPr lang="en-US" smtClean="0"/>
              <a:pPr/>
              <a:t>5</a:t>
            </a:fld>
            <a:endParaRPr lang="en-US" dirty="0"/>
          </a:p>
        </p:txBody>
      </p:sp>
      <p:sp>
        <p:nvSpPr>
          <p:cNvPr id="7" name="Content Placeholder 4">
            <a:extLst>
              <a:ext uri="{FF2B5EF4-FFF2-40B4-BE49-F238E27FC236}">
                <a16:creationId xmlns:a16="http://schemas.microsoft.com/office/drawing/2014/main" id="{0506D726-1745-408C-84E0-2AE3E213C523}"/>
              </a:ext>
            </a:extLst>
          </p:cNvPr>
          <p:cNvSpPr>
            <a:spLocks noGrp="1"/>
          </p:cNvSpPr>
          <p:nvPr>
            <p:ph idx="1"/>
          </p:nvPr>
        </p:nvSpPr>
        <p:spPr>
          <a:xfrm>
            <a:off x="7052400" y="1200150"/>
            <a:ext cx="1634400" cy="2811463"/>
          </a:xfrm>
        </p:spPr>
        <p:txBody>
          <a:bodyPr>
            <a:normAutofit fontScale="77500" lnSpcReduction="20000"/>
          </a:bodyPr>
          <a:lstStyle/>
          <a:p>
            <a:pPr marL="0" indent="0">
              <a:buNone/>
            </a:pPr>
            <a:r>
              <a:rPr lang="en-US" sz="1600" dirty="0">
                <a:latin typeface="Roboto Slab Light"/>
              </a:rPr>
              <a:t>Adapted from source: EUROSTAT, EU survey on gender-based violence against women and other forms of inter-personal violence (EU-GBV) – first results – 2022 edition, p. 5 (available at </a:t>
            </a:r>
            <a:r>
              <a:rPr lang="en-US" sz="1600" dirty="0">
                <a:latin typeface="Roboto Slab Light"/>
                <a:hlinkClick r:id="rId3"/>
              </a:rPr>
              <a:t>https://ec.europa.eu/eurostat/web/products-statistical-reports/w/ks-ft-22-005</a:t>
            </a:r>
            <a:r>
              <a:rPr lang="en-US" sz="1600" dirty="0">
                <a:latin typeface="Roboto Slab Light"/>
              </a:rPr>
              <a:t>) </a:t>
            </a:r>
          </a:p>
        </p:txBody>
      </p:sp>
      <p:sp>
        <p:nvSpPr>
          <p:cNvPr id="16" name="Oval 15">
            <a:extLst>
              <a:ext uri="{FF2B5EF4-FFF2-40B4-BE49-F238E27FC236}">
                <a16:creationId xmlns:a16="http://schemas.microsoft.com/office/drawing/2014/main" id="{A9513DB1-1EA5-44E9-80A5-8A40C5B0AC35}"/>
              </a:ext>
            </a:extLst>
          </p:cNvPr>
          <p:cNvSpPr/>
          <p:nvPr/>
        </p:nvSpPr>
        <p:spPr>
          <a:xfrm>
            <a:off x="266400" y="1200150"/>
            <a:ext cx="6318000" cy="259759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17" name="TextBox 16">
            <a:extLst>
              <a:ext uri="{FF2B5EF4-FFF2-40B4-BE49-F238E27FC236}">
                <a16:creationId xmlns:a16="http://schemas.microsoft.com/office/drawing/2014/main" id="{C51703F5-3C01-450F-AE10-D843D552B559}"/>
              </a:ext>
            </a:extLst>
          </p:cNvPr>
          <p:cNvSpPr txBox="1"/>
          <p:nvPr/>
        </p:nvSpPr>
        <p:spPr>
          <a:xfrm>
            <a:off x="2685236" y="1393091"/>
            <a:ext cx="1915048" cy="584775"/>
          </a:xfrm>
          <a:prstGeom prst="rect">
            <a:avLst/>
          </a:prstGeom>
          <a:noFill/>
        </p:spPr>
        <p:txBody>
          <a:bodyPr wrap="square" rtlCol="0">
            <a:spAutoFit/>
          </a:bodyPr>
          <a:lstStyle/>
          <a:p>
            <a:r>
              <a:rPr lang="en-IE" sz="1600" dirty="0">
                <a:solidFill>
                  <a:schemeClr val="accent1">
                    <a:lumMod val="75000"/>
                  </a:schemeClr>
                </a:solidFill>
              </a:rPr>
              <a:t>Actual prevalence</a:t>
            </a:r>
          </a:p>
          <a:p>
            <a:endParaRPr lang="en-IE" sz="1600" dirty="0">
              <a:solidFill>
                <a:schemeClr val="accent1">
                  <a:lumMod val="75000"/>
                </a:schemeClr>
              </a:solidFill>
            </a:endParaRPr>
          </a:p>
        </p:txBody>
      </p:sp>
      <p:sp>
        <p:nvSpPr>
          <p:cNvPr id="14" name="Oval 13">
            <a:extLst>
              <a:ext uri="{FF2B5EF4-FFF2-40B4-BE49-F238E27FC236}">
                <a16:creationId xmlns:a16="http://schemas.microsoft.com/office/drawing/2014/main" id="{243D9706-8FE2-4C86-81A8-D0F7B87ECFEF}"/>
              </a:ext>
            </a:extLst>
          </p:cNvPr>
          <p:cNvSpPr/>
          <p:nvPr/>
        </p:nvSpPr>
        <p:spPr>
          <a:xfrm>
            <a:off x="962134" y="1916550"/>
            <a:ext cx="4906023" cy="1807825"/>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15" name="TextBox 14">
            <a:extLst>
              <a:ext uri="{FF2B5EF4-FFF2-40B4-BE49-F238E27FC236}">
                <a16:creationId xmlns:a16="http://schemas.microsoft.com/office/drawing/2014/main" id="{A14111B0-848F-43F6-B5A0-C3E1CD2126B7}"/>
              </a:ext>
            </a:extLst>
          </p:cNvPr>
          <p:cNvSpPr txBox="1"/>
          <p:nvPr/>
        </p:nvSpPr>
        <p:spPr>
          <a:xfrm>
            <a:off x="2522830" y="2074879"/>
            <a:ext cx="1784630" cy="830997"/>
          </a:xfrm>
          <a:prstGeom prst="rect">
            <a:avLst/>
          </a:prstGeom>
          <a:noFill/>
        </p:spPr>
        <p:txBody>
          <a:bodyPr wrap="square" rtlCol="0">
            <a:spAutoFit/>
          </a:bodyPr>
          <a:lstStyle/>
          <a:p>
            <a:pPr algn="ctr"/>
            <a:r>
              <a:rPr lang="en-IE" sz="1600" dirty="0">
                <a:solidFill>
                  <a:schemeClr val="accent1">
                    <a:lumMod val="75000"/>
                  </a:schemeClr>
                </a:solidFill>
              </a:rPr>
              <a:t>Disclosed violence</a:t>
            </a:r>
          </a:p>
          <a:p>
            <a:pPr algn="ctr"/>
            <a:r>
              <a:rPr lang="en-IE" sz="1600" dirty="0">
                <a:solidFill>
                  <a:schemeClr val="accent1">
                    <a:lumMod val="75000"/>
                  </a:schemeClr>
                </a:solidFill>
              </a:rPr>
              <a:t>(Survey data)</a:t>
            </a:r>
          </a:p>
          <a:p>
            <a:endParaRPr lang="en-IE" sz="1600" dirty="0">
              <a:solidFill>
                <a:schemeClr val="accent1">
                  <a:lumMod val="75000"/>
                </a:schemeClr>
              </a:solidFill>
            </a:endParaRPr>
          </a:p>
        </p:txBody>
      </p:sp>
      <p:sp>
        <p:nvSpPr>
          <p:cNvPr id="12" name="Oval 11">
            <a:extLst>
              <a:ext uri="{FF2B5EF4-FFF2-40B4-BE49-F238E27FC236}">
                <a16:creationId xmlns:a16="http://schemas.microsoft.com/office/drawing/2014/main" id="{02277AF5-0765-4F6C-BBF0-7D85BED3689E}"/>
              </a:ext>
            </a:extLst>
          </p:cNvPr>
          <p:cNvSpPr/>
          <p:nvPr/>
        </p:nvSpPr>
        <p:spPr>
          <a:xfrm>
            <a:off x="1391820" y="2665350"/>
            <a:ext cx="4046653" cy="960464"/>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13" name="TextBox 12">
            <a:extLst>
              <a:ext uri="{FF2B5EF4-FFF2-40B4-BE49-F238E27FC236}">
                <a16:creationId xmlns:a16="http://schemas.microsoft.com/office/drawing/2014/main" id="{275B0ABD-FA0D-4038-A87B-BB0A811500F4}"/>
              </a:ext>
            </a:extLst>
          </p:cNvPr>
          <p:cNvSpPr txBox="1"/>
          <p:nvPr/>
        </p:nvSpPr>
        <p:spPr>
          <a:xfrm>
            <a:off x="2464709" y="2981134"/>
            <a:ext cx="1921383" cy="830997"/>
          </a:xfrm>
          <a:prstGeom prst="rect">
            <a:avLst/>
          </a:prstGeom>
          <a:noFill/>
        </p:spPr>
        <p:txBody>
          <a:bodyPr wrap="square" rtlCol="0">
            <a:spAutoFit/>
          </a:bodyPr>
          <a:lstStyle/>
          <a:p>
            <a:pPr algn="ctr"/>
            <a:r>
              <a:rPr lang="en-IE" sz="1600" dirty="0">
                <a:solidFill>
                  <a:schemeClr val="accent1">
                    <a:lumMod val="75000"/>
                  </a:schemeClr>
                </a:solidFill>
              </a:rPr>
              <a:t>Reported violence</a:t>
            </a:r>
          </a:p>
          <a:p>
            <a:pPr algn="ctr"/>
            <a:r>
              <a:rPr lang="en-IE" sz="1600" dirty="0">
                <a:solidFill>
                  <a:schemeClr val="accent1">
                    <a:lumMod val="75000"/>
                  </a:schemeClr>
                </a:solidFill>
              </a:rPr>
              <a:t>(Administrative data)</a:t>
            </a:r>
          </a:p>
          <a:p>
            <a:endParaRPr lang="en-IE" sz="1600" dirty="0">
              <a:solidFill>
                <a:schemeClr val="accent1">
                  <a:lumMod val="75000"/>
                </a:schemeClr>
              </a:solidFill>
            </a:endParaRPr>
          </a:p>
        </p:txBody>
      </p:sp>
      <p:sp>
        <p:nvSpPr>
          <p:cNvPr id="11" name="TextBox 10">
            <a:extLst>
              <a:ext uri="{FF2B5EF4-FFF2-40B4-BE49-F238E27FC236}">
                <a16:creationId xmlns:a16="http://schemas.microsoft.com/office/drawing/2014/main" id="{5852CA8F-1225-43C6-91A8-C913BF71E53D}"/>
              </a:ext>
            </a:extLst>
          </p:cNvPr>
          <p:cNvSpPr txBox="1"/>
          <p:nvPr/>
        </p:nvSpPr>
        <p:spPr>
          <a:xfrm>
            <a:off x="4477780" y="3683922"/>
            <a:ext cx="1921383" cy="523220"/>
          </a:xfrm>
          <a:prstGeom prst="rect">
            <a:avLst/>
          </a:prstGeom>
          <a:noFill/>
        </p:spPr>
        <p:txBody>
          <a:bodyPr wrap="square" rtlCol="0">
            <a:spAutoFit/>
          </a:bodyPr>
          <a:lstStyle/>
          <a:p>
            <a:pPr algn="r"/>
            <a:r>
              <a:rPr lang="en-IE" sz="1400" i="1" dirty="0">
                <a:solidFill>
                  <a:schemeClr val="accent1"/>
                </a:solidFill>
              </a:rPr>
              <a:t>Not to scale</a:t>
            </a:r>
          </a:p>
          <a:p>
            <a:pPr algn="r"/>
            <a:endParaRPr lang="en-IE" sz="1400" i="1" dirty="0">
              <a:solidFill>
                <a:schemeClr val="accent1"/>
              </a:solidFill>
            </a:endParaRPr>
          </a:p>
        </p:txBody>
      </p:sp>
    </p:spTree>
    <p:extLst>
      <p:ext uri="{BB962C8B-B14F-4D97-AF65-F5344CB8AC3E}">
        <p14:creationId xmlns:p14="http://schemas.microsoft.com/office/powerpoint/2010/main" val="300203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FE9BE-444B-4DE9-87A9-C5FF3B8FACAA}"/>
              </a:ext>
            </a:extLst>
          </p:cNvPr>
          <p:cNvSpPr>
            <a:spLocks noGrp="1"/>
          </p:cNvSpPr>
          <p:nvPr>
            <p:ph type="title"/>
          </p:nvPr>
        </p:nvSpPr>
        <p:spPr>
          <a:xfrm>
            <a:off x="467544" y="205979"/>
            <a:ext cx="8219256" cy="857250"/>
          </a:xfrm>
        </p:spPr>
        <p:txBody>
          <a:bodyPr/>
          <a:lstStyle/>
          <a:p>
            <a:r>
              <a:rPr lang="en-IE" dirty="0">
                <a:latin typeface="Roboto Slab Light"/>
              </a:rPr>
              <a:t>Key observations</a:t>
            </a:r>
          </a:p>
        </p:txBody>
      </p:sp>
      <p:sp>
        <p:nvSpPr>
          <p:cNvPr id="4" name="Content Placeholder 3">
            <a:extLst>
              <a:ext uri="{FF2B5EF4-FFF2-40B4-BE49-F238E27FC236}">
                <a16:creationId xmlns:a16="http://schemas.microsoft.com/office/drawing/2014/main" id="{D2A66509-CEFF-46C5-8B55-E685C139BD9A}"/>
              </a:ext>
            </a:extLst>
          </p:cNvPr>
          <p:cNvSpPr>
            <a:spLocks noGrp="1"/>
          </p:cNvSpPr>
          <p:nvPr>
            <p:ph idx="1"/>
          </p:nvPr>
        </p:nvSpPr>
        <p:spPr>
          <a:xfrm>
            <a:off x="457200" y="1200151"/>
            <a:ext cx="8229600" cy="3027783"/>
          </a:xfrm>
        </p:spPr>
        <p:txBody>
          <a:bodyPr>
            <a:normAutofit fontScale="70000" lnSpcReduction="20000"/>
          </a:bodyPr>
          <a:lstStyle/>
          <a:p>
            <a:r>
              <a:rPr lang="en-IE" dirty="0">
                <a:latin typeface="Roboto Slab Light"/>
              </a:rPr>
              <a:t>Surveys on sexual violence </a:t>
            </a:r>
            <a:r>
              <a:rPr lang="en-IE" b="1" dirty="0">
                <a:latin typeface="Roboto Slab Light"/>
              </a:rPr>
              <a:t>only</a:t>
            </a:r>
            <a:r>
              <a:rPr lang="en-IE" dirty="0">
                <a:latin typeface="Roboto Slab Light"/>
              </a:rPr>
              <a:t> are few</a:t>
            </a:r>
          </a:p>
          <a:p>
            <a:r>
              <a:rPr lang="en-IE" dirty="0">
                <a:latin typeface="Roboto Slab Light"/>
              </a:rPr>
              <a:t>Clearly a sensitive topic </a:t>
            </a:r>
          </a:p>
          <a:p>
            <a:pPr lvl="1"/>
            <a:r>
              <a:rPr lang="en-IE" dirty="0">
                <a:latin typeface="Roboto Slab Light"/>
              </a:rPr>
              <a:t>Under-reporting has to be managed throughout survey</a:t>
            </a:r>
          </a:p>
          <a:p>
            <a:pPr lvl="1"/>
            <a:r>
              <a:rPr lang="en-IE" dirty="0">
                <a:latin typeface="Roboto Slab Light"/>
              </a:rPr>
              <a:t>To reduce burden for comprehension and survey length, the topic was solely focused on one type of violence</a:t>
            </a:r>
          </a:p>
          <a:p>
            <a:r>
              <a:rPr lang="en-IE" dirty="0">
                <a:latin typeface="Roboto Slab Light"/>
              </a:rPr>
              <a:t>Coping mechanisms, minimisation lead to lack of naming/awareness of experiences</a:t>
            </a:r>
          </a:p>
          <a:p>
            <a:r>
              <a:rPr lang="en-IE" dirty="0">
                <a:latin typeface="Roboto Slab Light"/>
              </a:rPr>
              <a:t>How questions asked can impact disclosure rates in the survey</a:t>
            </a:r>
          </a:p>
          <a:p>
            <a:r>
              <a:rPr lang="en-IE" dirty="0">
                <a:latin typeface="Roboto Slab Light"/>
              </a:rPr>
              <a:t>Research shows that societies awareness of violence can impact on the reported or disclosed levels of violence in society</a:t>
            </a:r>
          </a:p>
          <a:p>
            <a:endParaRPr lang="en-IE" dirty="0">
              <a:latin typeface="Roboto Slab Light"/>
            </a:endParaRPr>
          </a:p>
        </p:txBody>
      </p:sp>
      <p:sp>
        <p:nvSpPr>
          <p:cNvPr id="2" name="Slide Number Placeholder 1">
            <a:extLst>
              <a:ext uri="{FF2B5EF4-FFF2-40B4-BE49-F238E27FC236}">
                <a16:creationId xmlns:a16="http://schemas.microsoft.com/office/drawing/2014/main" id="{B6BAC793-5642-4FBA-B8AB-36C058ED0674}"/>
              </a:ext>
            </a:extLst>
          </p:cNvPr>
          <p:cNvSpPr>
            <a:spLocks noGrp="1"/>
          </p:cNvSpPr>
          <p:nvPr>
            <p:ph type="sldNum" sz="quarter" idx="4"/>
          </p:nvPr>
        </p:nvSpPr>
        <p:spPr/>
        <p:txBody>
          <a:bodyPr/>
          <a:lstStyle/>
          <a:p>
            <a:fld id="{F074DFA7-C613-284F-BE8A-46920CEE1047}" type="slidenum">
              <a:rPr lang="en-US" smtClean="0"/>
              <a:pPr/>
              <a:t>6</a:t>
            </a:fld>
            <a:endParaRPr lang="en-US" dirty="0"/>
          </a:p>
        </p:txBody>
      </p:sp>
    </p:spTree>
    <p:extLst>
      <p:ext uri="{BB962C8B-B14F-4D97-AF65-F5344CB8AC3E}">
        <p14:creationId xmlns:p14="http://schemas.microsoft.com/office/powerpoint/2010/main" val="305213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FE9BE-444B-4DE9-87A9-C5FF3B8FACAA}"/>
              </a:ext>
            </a:extLst>
          </p:cNvPr>
          <p:cNvSpPr>
            <a:spLocks noGrp="1"/>
          </p:cNvSpPr>
          <p:nvPr>
            <p:ph type="title"/>
          </p:nvPr>
        </p:nvSpPr>
        <p:spPr/>
        <p:txBody>
          <a:bodyPr/>
          <a:lstStyle/>
          <a:p>
            <a:r>
              <a:rPr lang="en-IE" dirty="0">
                <a:latin typeface="Roboto Slab Light"/>
              </a:rPr>
              <a:t>Ethical approach - WHO principles</a:t>
            </a:r>
          </a:p>
        </p:txBody>
      </p:sp>
      <p:sp>
        <p:nvSpPr>
          <p:cNvPr id="4" name="Content Placeholder 3">
            <a:extLst>
              <a:ext uri="{FF2B5EF4-FFF2-40B4-BE49-F238E27FC236}">
                <a16:creationId xmlns:a16="http://schemas.microsoft.com/office/drawing/2014/main" id="{D2A66509-CEFF-46C5-8B55-E685C139BD9A}"/>
              </a:ext>
            </a:extLst>
          </p:cNvPr>
          <p:cNvSpPr>
            <a:spLocks noGrp="1"/>
          </p:cNvSpPr>
          <p:nvPr>
            <p:ph idx="1"/>
          </p:nvPr>
        </p:nvSpPr>
        <p:spPr>
          <a:xfrm>
            <a:off x="457200" y="1200151"/>
            <a:ext cx="8229600" cy="3027783"/>
          </a:xfrm>
        </p:spPr>
        <p:txBody>
          <a:bodyPr>
            <a:normAutofit fontScale="85000" lnSpcReduction="20000"/>
          </a:bodyPr>
          <a:lstStyle/>
          <a:p>
            <a:pPr marL="457200" indent="-457200">
              <a:buFont typeface="+mj-lt"/>
              <a:buAutoNum type="arabicPeriod"/>
            </a:pPr>
            <a:r>
              <a:rPr lang="en-US" dirty="0">
                <a:latin typeface="Roboto Slab Light"/>
              </a:rPr>
              <a:t>Safety of respondents and research team</a:t>
            </a:r>
          </a:p>
          <a:p>
            <a:pPr marL="457200" indent="-457200">
              <a:buFont typeface="+mj-lt"/>
              <a:buAutoNum type="arabicPeriod"/>
            </a:pPr>
            <a:r>
              <a:rPr lang="en-US" dirty="0">
                <a:latin typeface="Roboto Slab Light"/>
              </a:rPr>
              <a:t>Studies need to be methodologically sound</a:t>
            </a:r>
          </a:p>
          <a:p>
            <a:pPr marL="457200" indent="-457200">
              <a:buFont typeface="+mj-lt"/>
              <a:buAutoNum type="arabicPeriod"/>
            </a:pPr>
            <a:r>
              <a:rPr lang="en-US" dirty="0">
                <a:latin typeface="Roboto Slab Light"/>
              </a:rPr>
              <a:t>Confidentiality for safety and data quality</a:t>
            </a:r>
          </a:p>
          <a:p>
            <a:pPr marL="457200" indent="-457200">
              <a:buFont typeface="+mj-lt"/>
              <a:buAutoNum type="arabicPeriod"/>
            </a:pPr>
            <a:r>
              <a:rPr lang="en-US" dirty="0">
                <a:latin typeface="Roboto Slab Light"/>
              </a:rPr>
              <a:t>Selection and training of team members</a:t>
            </a:r>
          </a:p>
          <a:p>
            <a:pPr marL="457200" indent="-457200">
              <a:buFont typeface="+mj-lt"/>
              <a:buAutoNum type="arabicPeriod"/>
            </a:pPr>
            <a:r>
              <a:rPr lang="en-US" dirty="0">
                <a:latin typeface="Roboto Slab Light"/>
              </a:rPr>
              <a:t>Actions to reducing distress to respondents</a:t>
            </a:r>
          </a:p>
          <a:p>
            <a:pPr marL="457200" indent="-457200">
              <a:buFont typeface="+mj-lt"/>
              <a:buAutoNum type="arabicPeriod"/>
            </a:pPr>
            <a:r>
              <a:rPr lang="en-US" dirty="0">
                <a:latin typeface="Roboto Slab Light"/>
              </a:rPr>
              <a:t>Possibilities of referral, support mechanisms</a:t>
            </a:r>
          </a:p>
          <a:p>
            <a:pPr marL="457200" indent="-457200">
              <a:buFont typeface="+mj-lt"/>
              <a:buAutoNum type="arabicPeriod"/>
            </a:pPr>
            <a:r>
              <a:rPr lang="en-US" dirty="0">
                <a:latin typeface="Roboto Slab Light"/>
              </a:rPr>
              <a:t>Proper interpretation and use of study results</a:t>
            </a:r>
          </a:p>
          <a:p>
            <a:pPr marL="457200" indent="-457200">
              <a:buFont typeface="+mj-lt"/>
              <a:buAutoNum type="arabicPeriod"/>
            </a:pPr>
            <a:r>
              <a:rPr lang="en-US" dirty="0">
                <a:latin typeface="Roboto Slab Light"/>
              </a:rPr>
              <a:t>Violence questions in other surveys</a:t>
            </a:r>
            <a:endParaRPr lang="en-IE" dirty="0">
              <a:latin typeface="Roboto Slab Light"/>
            </a:endParaRPr>
          </a:p>
        </p:txBody>
      </p:sp>
      <p:sp>
        <p:nvSpPr>
          <p:cNvPr id="2" name="Slide Number Placeholder 1">
            <a:extLst>
              <a:ext uri="{FF2B5EF4-FFF2-40B4-BE49-F238E27FC236}">
                <a16:creationId xmlns:a16="http://schemas.microsoft.com/office/drawing/2014/main" id="{B6BAC793-5642-4FBA-B8AB-36C058ED0674}"/>
              </a:ext>
            </a:extLst>
          </p:cNvPr>
          <p:cNvSpPr>
            <a:spLocks noGrp="1"/>
          </p:cNvSpPr>
          <p:nvPr>
            <p:ph type="sldNum" sz="quarter" idx="4"/>
          </p:nvPr>
        </p:nvSpPr>
        <p:spPr/>
        <p:txBody>
          <a:bodyPr/>
          <a:lstStyle/>
          <a:p>
            <a:fld id="{F074DFA7-C613-284F-BE8A-46920CEE1047}" type="slidenum">
              <a:rPr lang="en-US" smtClean="0"/>
              <a:pPr/>
              <a:t>7</a:t>
            </a:fld>
            <a:endParaRPr lang="en-US" dirty="0"/>
          </a:p>
        </p:txBody>
      </p:sp>
      <p:pic>
        <p:nvPicPr>
          <p:cNvPr id="5" name="Picture 4">
            <a:extLst>
              <a:ext uri="{FF2B5EF4-FFF2-40B4-BE49-F238E27FC236}">
                <a16:creationId xmlns:a16="http://schemas.microsoft.com/office/drawing/2014/main" id="{13821E31-1052-4E55-80E4-AFB6BB9E7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976" y="1000807"/>
            <a:ext cx="1958624" cy="2928143"/>
          </a:xfrm>
          <a:prstGeom prst="rect">
            <a:avLst/>
          </a:prstGeom>
        </p:spPr>
      </p:pic>
    </p:spTree>
    <p:extLst>
      <p:ext uri="{BB962C8B-B14F-4D97-AF65-F5344CB8AC3E}">
        <p14:creationId xmlns:p14="http://schemas.microsoft.com/office/powerpoint/2010/main" val="262277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5E0D-CC1E-46E7-9F32-5BE17853CD9F}"/>
              </a:ext>
            </a:extLst>
          </p:cNvPr>
          <p:cNvSpPr>
            <a:spLocks noGrp="1"/>
          </p:cNvSpPr>
          <p:nvPr>
            <p:ph type="title"/>
          </p:nvPr>
        </p:nvSpPr>
        <p:spPr/>
        <p:txBody>
          <a:bodyPr/>
          <a:lstStyle/>
          <a:p>
            <a:r>
              <a:rPr lang="en-IE" sz="3200" dirty="0">
                <a:latin typeface="Roboto Slab Light"/>
              </a:rPr>
              <a:t>Safety was paramount</a:t>
            </a:r>
            <a:endParaRPr lang="en-IE" dirty="0"/>
          </a:p>
        </p:txBody>
      </p:sp>
      <p:sp>
        <p:nvSpPr>
          <p:cNvPr id="3" name="Content Placeholder 2">
            <a:extLst>
              <a:ext uri="{FF2B5EF4-FFF2-40B4-BE49-F238E27FC236}">
                <a16:creationId xmlns:a16="http://schemas.microsoft.com/office/drawing/2014/main" id="{14A70F50-6B80-4BE8-A1AB-DB75580D7185}"/>
              </a:ext>
            </a:extLst>
          </p:cNvPr>
          <p:cNvSpPr>
            <a:spLocks noGrp="1"/>
          </p:cNvSpPr>
          <p:nvPr>
            <p:ph idx="1"/>
          </p:nvPr>
        </p:nvSpPr>
        <p:spPr/>
        <p:txBody>
          <a:bodyPr numCol="2">
            <a:normAutofit fontScale="62500" lnSpcReduction="20000"/>
          </a:bodyPr>
          <a:lstStyle/>
          <a:p>
            <a:r>
              <a:rPr lang="en-US" dirty="0">
                <a:latin typeface="Roboto Slab Light"/>
              </a:rPr>
              <a:t>Choice of modes – online or self-completion on tablet or paper</a:t>
            </a:r>
          </a:p>
          <a:p>
            <a:r>
              <a:rPr lang="en-US" dirty="0">
                <a:latin typeface="Roboto Slab Light"/>
              </a:rPr>
              <a:t>Choice of collection approach – self completion </a:t>
            </a:r>
          </a:p>
          <a:p>
            <a:r>
              <a:rPr lang="en-US" dirty="0">
                <a:latin typeface="Roboto Slab Light"/>
              </a:rPr>
              <a:t>Choice of Frame – person-based frame </a:t>
            </a:r>
          </a:p>
          <a:p>
            <a:r>
              <a:rPr lang="en-US" dirty="0">
                <a:latin typeface="Roboto Slab Light"/>
              </a:rPr>
              <a:t>Single use access codes </a:t>
            </a:r>
          </a:p>
          <a:p>
            <a:r>
              <a:rPr lang="en-US" dirty="0">
                <a:latin typeface="Roboto Slab Light"/>
              </a:rPr>
              <a:t>Unidirectional flow though the survey </a:t>
            </a:r>
          </a:p>
          <a:p>
            <a:r>
              <a:rPr lang="en-US" dirty="0">
                <a:latin typeface="Roboto Slab Light"/>
              </a:rPr>
              <a:t>CSO confidentiality </a:t>
            </a:r>
          </a:p>
          <a:p>
            <a:endParaRPr lang="en-US" dirty="0">
              <a:latin typeface="Roboto Slab Light"/>
            </a:endParaRPr>
          </a:p>
          <a:p>
            <a:endParaRPr lang="en-US" dirty="0">
              <a:latin typeface="Roboto Slab Light"/>
            </a:endParaRPr>
          </a:p>
          <a:p>
            <a:r>
              <a:rPr lang="en-US" dirty="0">
                <a:latin typeface="Roboto Slab Light"/>
              </a:rPr>
              <a:t>Framing of survey - generic introductory name was used but introductory material highlighted the following general but important aspects: </a:t>
            </a:r>
          </a:p>
          <a:p>
            <a:pPr lvl="1"/>
            <a:r>
              <a:rPr lang="en-US" dirty="0">
                <a:latin typeface="Roboto Slab Light"/>
              </a:rPr>
              <a:t>The potential sensitivity of the questions </a:t>
            </a:r>
          </a:p>
          <a:p>
            <a:pPr lvl="1"/>
            <a:r>
              <a:rPr lang="en-US" dirty="0">
                <a:latin typeface="Roboto Slab Light"/>
              </a:rPr>
              <a:t>Respondents to only complete survey when their privacy is assured</a:t>
            </a:r>
          </a:p>
          <a:p>
            <a:pPr lvl="1"/>
            <a:r>
              <a:rPr lang="en-US" dirty="0">
                <a:latin typeface="Roboto Slab Light"/>
              </a:rPr>
              <a:t>Confidentiality of the data submitted. </a:t>
            </a:r>
          </a:p>
          <a:p>
            <a:pPr lvl="1"/>
            <a:r>
              <a:rPr lang="en-US" dirty="0">
                <a:latin typeface="Roboto Slab Light"/>
              </a:rPr>
              <a:t>The respondent was made aware of the survey topic when they accessed the web survey </a:t>
            </a:r>
          </a:p>
        </p:txBody>
      </p:sp>
      <p:sp>
        <p:nvSpPr>
          <p:cNvPr id="4" name="Slide Number Placeholder 3">
            <a:extLst>
              <a:ext uri="{FF2B5EF4-FFF2-40B4-BE49-F238E27FC236}">
                <a16:creationId xmlns:a16="http://schemas.microsoft.com/office/drawing/2014/main" id="{70617692-1CF5-43F6-8768-320EAFEA5B9F}"/>
              </a:ext>
            </a:extLst>
          </p:cNvPr>
          <p:cNvSpPr>
            <a:spLocks noGrp="1"/>
          </p:cNvSpPr>
          <p:nvPr>
            <p:ph type="sldNum" sz="quarter" idx="4"/>
          </p:nvPr>
        </p:nvSpPr>
        <p:spPr/>
        <p:txBody>
          <a:bodyPr/>
          <a:lstStyle/>
          <a:p>
            <a:fld id="{F074DFA7-C613-284F-BE8A-46920CEE1047}" type="slidenum">
              <a:rPr lang="en-US" smtClean="0"/>
              <a:pPr/>
              <a:t>8</a:t>
            </a:fld>
            <a:endParaRPr lang="en-US" dirty="0"/>
          </a:p>
        </p:txBody>
      </p:sp>
    </p:spTree>
    <p:extLst>
      <p:ext uri="{BB962C8B-B14F-4D97-AF65-F5344CB8AC3E}">
        <p14:creationId xmlns:p14="http://schemas.microsoft.com/office/powerpoint/2010/main" val="197650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FE9BE-444B-4DE9-87A9-C5FF3B8FACAA}"/>
              </a:ext>
            </a:extLst>
          </p:cNvPr>
          <p:cNvSpPr>
            <a:spLocks noGrp="1"/>
          </p:cNvSpPr>
          <p:nvPr>
            <p:ph type="title"/>
          </p:nvPr>
        </p:nvSpPr>
        <p:spPr/>
        <p:txBody>
          <a:bodyPr>
            <a:normAutofit/>
          </a:bodyPr>
          <a:lstStyle/>
          <a:p>
            <a:r>
              <a:rPr lang="en-US" dirty="0">
                <a:latin typeface="Roboto Slab Light"/>
              </a:rPr>
              <a:t>Managing distress for respondents</a:t>
            </a:r>
            <a:endParaRPr lang="en-IE" dirty="0">
              <a:latin typeface="Roboto Slab Light"/>
            </a:endParaRPr>
          </a:p>
        </p:txBody>
      </p:sp>
      <p:sp>
        <p:nvSpPr>
          <p:cNvPr id="4" name="Content Placeholder 3">
            <a:extLst>
              <a:ext uri="{FF2B5EF4-FFF2-40B4-BE49-F238E27FC236}">
                <a16:creationId xmlns:a16="http://schemas.microsoft.com/office/drawing/2014/main" id="{D2A66509-CEFF-46C5-8B55-E685C139BD9A}"/>
              </a:ext>
            </a:extLst>
          </p:cNvPr>
          <p:cNvSpPr>
            <a:spLocks noGrp="1"/>
          </p:cNvSpPr>
          <p:nvPr>
            <p:ph idx="1"/>
          </p:nvPr>
        </p:nvSpPr>
        <p:spPr/>
        <p:txBody>
          <a:bodyPr>
            <a:normAutofit fontScale="62500" lnSpcReduction="20000"/>
          </a:bodyPr>
          <a:lstStyle/>
          <a:p>
            <a:r>
              <a:rPr lang="en-US" dirty="0">
                <a:latin typeface="Roboto Slab Light"/>
              </a:rPr>
              <a:t>Respondent clear that survey is going to be on sexual violence before beginning and of their rights i.e. informed consent, GDPR rights outlined in transparency notice</a:t>
            </a:r>
          </a:p>
          <a:p>
            <a:r>
              <a:rPr lang="en-US" dirty="0">
                <a:latin typeface="Roboto Slab Light"/>
              </a:rPr>
              <a:t>Good practice in questionnaire design applied</a:t>
            </a:r>
          </a:p>
          <a:p>
            <a:pPr lvl="1"/>
            <a:r>
              <a:rPr lang="en-US" dirty="0">
                <a:latin typeface="Roboto Slab Light"/>
              </a:rPr>
              <a:t>Design of questions to improve data quality and reduce distress</a:t>
            </a:r>
          </a:p>
          <a:p>
            <a:pPr lvl="1"/>
            <a:r>
              <a:rPr lang="en-US" dirty="0">
                <a:latin typeface="Roboto Slab Light"/>
              </a:rPr>
              <a:t>Testing of questions with relevant groups</a:t>
            </a:r>
          </a:p>
          <a:p>
            <a:pPr lvl="1"/>
            <a:r>
              <a:rPr lang="en-US" dirty="0">
                <a:latin typeface="Roboto Slab Light"/>
              </a:rPr>
              <a:t>Expert review on impact of questions </a:t>
            </a:r>
          </a:p>
          <a:p>
            <a:r>
              <a:rPr lang="en-IE" dirty="0">
                <a:latin typeface="Roboto Slab Light"/>
              </a:rPr>
              <a:t>Respondents will be informed that they can terminate the survey at any time</a:t>
            </a:r>
          </a:p>
          <a:p>
            <a:r>
              <a:rPr lang="en-US" dirty="0">
                <a:latin typeface="Roboto Slab Light"/>
              </a:rPr>
              <a:t>Respondents can skip any questions they do not wish to answer in violence modules</a:t>
            </a:r>
          </a:p>
          <a:p>
            <a:r>
              <a:rPr lang="en-IE" dirty="0">
                <a:latin typeface="Roboto Slab Light"/>
              </a:rPr>
              <a:t>Screen with key support services to be provided to respondent irrespective of responses given.</a:t>
            </a:r>
          </a:p>
        </p:txBody>
      </p:sp>
    </p:spTree>
    <p:extLst>
      <p:ext uri="{BB962C8B-B14F-4D97-AF65-F5344CB8AC3E}">
        <p14:creationId xmlns:p14="http://schemas.microsoft.com/office/powerpoint/2010/main" val="1778433424"/>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3145</Words>
  <Application>Microsoft Office PowerPoint</Application>
  <PresentationFormat>On-screen Show (16:9)</PresentationFormat>
  <Paragraphs>437</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Cambria</vt:lpstr>
      <vt:lpstr>Roboto Slab Light</vt:lpstr>
      <vt:lpstr>Roboto Slab Regular</vt:lpstr>
      <vt:lpstr>Symbol</vt:lpstr>
      <vt:lpstr>CSO Standard Text 2</vt:lpstr>
      <vt:lpstr>Sexual Violence Survey –  Methodology seminar</vt:lpstr>
      <vt:lpstr>Overview</vt:lpstr>
      <vt:lpstr>Background</vt:lpstr>
      <vt:lpstr>Sexual violence definition</vt:lpstr>
      <vt:lpstr>How to measure….</vt:lpstr>
      <vt:lpstr>Key observations</vt:lpstr>
      <vt:lpstr>Ethical approach - WHO principles</vt:lpstr>
      <vt:lpstr>Safety was paramount</vt:lpstr>
      <vt:lpstr>Managing distress for respondents</vt:lpstr>
      <vt:lpstr>Methodology  -design</vt:lpstr>
      <vt:lpstr>Building expertise</vt:lpstr>
      <vt:lpstr>Underreporting risk</vt:lpstr>
      <vt:lpstr>Addressing under-reporting</vt:lpstr>
      <vt:lpstr>Addressing under-reporting</vt:lpstr>
      <vt:lpstr>Refinement of data point list</vt:lpstr>
      <vt:lpstr>PowerPoint Presentation</vt:lpstr>
      <vt:lpstr>Concepts in SVS </vt:lpstr>
      <vt:lpstr>Definitions - Adult sexual violence </vt:lpstr>
      <vt:lpstr>Definitions - Adult sexual violence </vt:lpstr>
      <vt:lpstr>Definitions – Non-consensual sexual intercourse</vt:lpstr>
      <vt:lpstr>Definitions -  Child sexual violence</vt:lpstr>
      <vt:lpstr>Definitions - Child sexual violence </vt:lpstr>
      <vt:lpstr>Definitions – Lifetime sexual violence</vt:lpstr>
      <vt:lpstr>Definitions – Sexual Harassment</vt:lpstr>
      <vt:lpstr>Methodology  -collection</vt:lpstr>
      <vt:lpstr>Outline areas of the survey</vt:lpstr>
      <vt:lpstr>Questionnaire</vt:lpstr>
      <vt:lpstr>Survey frame</vt:lpstr>
      <vt:lpstr>Survey mode</vt:lpstr>
      <vt:lpstr>Survey overview – multimode approach</vt:lpstr>
      <vt:lpstr>Survey overview – multimode approach</vt:lpstr>
      <vt:lpstr>Survey overview – multimode approach</vt:lpstr>
      <vt:lpstr>Literature and communications provided for respondents</vt:lpstr>
      <vt:lpstr>Encouraging participation in the survey</vt:lpstr>
      <vt:lpstr>Considerations on comparability</vt:lpstr>
      <vt:lpstr>What to be aware of</vt:lpstr>
      <vt:lpstr>Summary</vt:lpstr>
      <vt:lpstr>Choices made to ensure high quality output</vt:lpstr>
      <vt:lpstr>Strengths of SVS</vt:lpstr>
      <vt:lpstr>Interpretation</vt:lpstr>
      <vt:lpstr>Overall</vt:lpstr>
      <vt:lpstr>Publication schedule</vt:lpstr>
      <vt:lpstr>Overall</vt:lpstr>
      <vt:lpstr>Main results content</vt:lpstr>
      <vt:lpstr>Timeline – Main results</vt:lpstr>
      <vt:lpstr>Timeline – Subsequent publications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2023-01-31T17:29:34Z</dcterms:created>
  <dcterms:modified xsi:type="dcterms:W3CDTF">2023-04-17T15:26:43Z</dcterms:modified>
</cp:coreProperties>
</file>