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45"/>
  </p:notesMasterIdLst>
  <p:handoutMasterIdLst>
    <p:handoutMasterId r:id="rId46"/>
  </p:handoutMasterIdLst>
  <p:sldIdLst>
    <p:sldId id="256" r:id="rId3"/>
    <p:sldId id="746" r:id="rId4"/>
    <p:sldId id="775" r:id="rId5"/>
    <p:sldId id="300" r:id="rId6"/>
    <p:sldId id="783" r:id="rId7"/>
    <p:sldId id="781" r:id="rId8"/>
    <p:sldId id="777" r:id="rId9"/>
    <p:sldId id="778" r:id="rId10"/>
    <p:sldId id="782" r:id="rId11"/>
    <p:sldId id="779" r:id="rId12"/>
    <p:sldId id="784" r:id="rId13"/>
    <p:sldId id="785" r:id="rId14"/>
    <p:sldId id="786" r:id="rId15"/>
    <p:sldId id="796" r:id="rId16"/>
    <p:sldId id="787" r:id="rId17"/>
    <p:sldId id="790" r:id="rId18"/>
    <p:sldId id="789" r:id="rId19"/>
    <p:sldId id="301" r:id="rId20"/>
    <p:sldId id="792" r:id="rId21"/>
    <p:sldId id="797" r:id="rId22"/>
    <p:sldId id="793" r:id="rId23"/>
    <p:sldId id="798" r:id="rId24"/>
    <p:sldId id="302" r:id="rId25"/>
    <p:sldId id="803" r:id="rId26"/>
    <p:sldId id="802" r:id="rId27"/>
    <p:sldId id="794" r:id="rId28"/>
    <p:sldId id="795" r:id="rId29"/>
    <p:sldId id="756" r:id="rId30"/>
    <p:sldId id="764" r:id="rId31"/>
    <p:sldId id="800" r:id="rId32"/>
    <p:sldId id="799" r:id="rId33"/>
    <p:sldId id="766" r:id="rId34"/>
    <p:sldId id="805" r:id="rId35"/>
    <p:sldId id="804" r:id="rId36"/>
    <p:sldId id="690" r:id="rId37"/>
    <p:sldId id="680" r:id="rId38"/>
    <p:sldId id="513" r:id="rId39"/>
    <p:sldId id="501" r:id="rId40"/>
    <p:sldId id="459" r:id="rId41"/>
    <p:sldId id="462" r:id="rId42"/>
    <p:sldId id="500" r:id="rId43"/>
    <p:sldId id="606" r:id="rId44"/>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828BA1-2D15-4581-9F75-6E10D5626921}">
          <p14:sldIdLst>
            <p14:sldId id="256"/>
            <p14:sldId id="746"/>
            <p14:sldId id="775"/>
            <p14:sldId id="300"/>
            <p14:sldId id="783"/>
            <p14:sldId id="781"/>
            <p14:sldId id="777"/>
            <p14:sldId id="778"/>
            <p14:sldId id="782"/>
            <p14:sldId id="779"/>
            <p14:sldId id="784"/>
            <p14:sldId id="785"/>
            <p14:sldId id="786"/>
            <p14:sldId id="796"/>
            <p14:sldId id="787"/>
            <p14:sldId id="790"/>
            <p14:sldId id="789"/>
            <p14:sldId id="301"/>
            <p14:sldId id="792"/>
            <p14:sldId id="797"/>
            <p14:sldId id="793"/>
            <p14:sldId id="798"/>
            <p14:sldId id="302"/>
            <p14:sldId id="803"/>
            <p14:sldId id="802"/>
            <p14:sldId id="794"/>
            <p14:sldId id="795"/>
            <p14:sldId id="756"/>
            <p14:sldId id="764"/>
            <p14:sldId id="800"/>
            <p14:sldId id="799"/>
            <p14:sldId id="766"/>
            <p14:sldId id="805"/>
            <p14:sldId id="804"/>
            <p14:sldId id="690"/>
            <p14:sldId id="680"/>
            <p14:sldId id="513"/>
            <p14:sldId id="501"/>
            <p14:sldId id="459"/>
            <p14:sldId id="462"/>
            <p14:sldId id="500"/>
            <p14:sldId id="6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Davis" initials="TD" lastIdx="11" clrIdx="0">
    <p:extLst>
      <p:ext uri="{19B8F6BF-5375-455C-9EA6-DF929625EA0E}">
        <p15:presenceInfo xmlns:p15="http://schemas.microsoft.com/office/powerpoint/2012/main" userId="S::tara.davis@cso.ie::3a679252-3e27-4641-9950-78e7c0b46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7A3B5"/>
    <a:srgbClr val="3EC7CE"/>
    <a:srgbClr val="E9F4F4"/>
    <a:srgbClr val="4BC1BB"/>
    <a:srgbClr val="52A6BA"/>
    <a:srgbClr val="63A9A1"/>
    <a:srgbClr val="40A7CC"/>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7395" autoAdjust="0"/>
  </p:normalViewPr>
  <p:slideViewPr>
    <p:cSldViewPr>
      <p:cViewPr varScale="1">
        <p:scale>
          <a:sx n="128" d="100"/>
          <a:sy n="128" d="100"/>
        </p:scale>
        <p:origin x="1056" y="108"/>
      </p:cViewPr>
      <p:guideLst>
        <p:guide orient="horz" pos="1620"/>
        <p:guide pos="2880"/>
      </p:guideLst>
    </p:cSldViewPr>
  </p:slideViewPr>
  <p:outlineViewPr>
    <p:cViewPr>
      <p:scale>
        <a:sx n="33" d="100"/>
        <a:sy n="33" d="100"/>
      </p:scale>
      <p:origin x="0" y="-23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nleyco\Downloads\VSA16.20250815T11085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Unpivoted!$C$1</c:f>
              <c:strCache>
                <c:ptCount val="1"/>
                <c:pt idx="0">
                  <c:v>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Unpivoted!$B$2:$B$23</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Unpivoted!$C$2:$C$23</c:f>
              <c:numCache>
                <c:formatCode>General</c:formatCode>
                <c:ptCount val="22"/>
                <c:pt idx="0">
                  <c:v>57854</c:v>
                </c:pt>
                <c:pt idx="1">
                  <c:v>60503</c:v>
                </c:pt>
                <c:pt idx="2">
                  <c:v>61529</c:v>
                </c:pt>
                <c:pt idx="3">
                  <c:v>61972</c:v>
                </c:pt>
                <c:pt idx="4">
                  <c:v>61372</c:v>
                </c:pt>
                <c:pt idx="5">
                  <c:v>65425</c:v>
                </c:pt>
                <c:pt idx="6">
                  <c:v>71389</c:v>
                </c:pt>
                <c:pt idx="7">
                  <c:v>75173</c:v>
                </c:pt>
                <c:pt idx="8">
                  <c:v>75554</c:v>
                </c:pt>
                <c:pt idx="9">
                  <c:v>75174</c:v>
                </c:pt>
                <c:pt idx="10">
                  <c:v>74033</c:v>
                </c:pt>
                <c:pt idx="11">
                  <c:v>71674</c:v>
                </c:pt>
                <c:pt idx="12">
                  <c:v>68954</c:v>
                </c:pt>
                <c:pt idx="13">
                  <c:v>67295</c:v>
                </c:pt>
                <c:pt idx="14">
                  <c:v>65536</c:v>
                </c:pt>
                <c:pt idx="15">
                  <c:v>63841</c:v>
                </c:pt>
                <c:pt idx="16">
                  <c:v>61824</c:v>
                </c:pt>
                <c:pt idx="17">
                  <c:v>61022</c:v>
                </c:pt>
                <c:pt idx="18">
                  <c:v>59294</c:v>
                </c:pt>
                <c:pt idx="19">
                  <c:v>56812</c:v>
                </c:pt>
                <c:pt idx="20">
                  <c:v>60575</c:v>
                </c:pt>
                <c:pt idx="21">
                  <c:v>54483</c:v>
                </c:pt>
              </c:numCache>
            </c:numRef>
          </c:val>
          <c:smooth val="1"/>
          <c:extLst>
            <c:ext xmlns:c16="http://schemas.microsoft.com/office/drawing/2014/chart" uri="{C3380CC4-5D6E-409C-BE32-E72D297353CC}">
              <c16:uniqueId val="{00000000-CF6D-4DB9-955A-088A30801C07}"/>
            </c:ext>
          </c:extLst>
        </c:ser>
        <c:dLbls>
          <c:dLblPos val="t"/>
          <c:showLegendKey val="0"/>
          <c:showVal val="1"/>
          <c:showCatName val="0"/>
          <c:showSerName val="0"/>
          <c:showPercent val="0"/>
          <c:showBubbleSize val="0"/>
        </c:dLbls>
        <c:marker val="1"/>
        <c:smooth val="0"/>
        <c:axId val="589583960"/>
        <c:axId val="589577840"/>
      </c:lineChart>
      <c:catAx>
        <c:axId val="58958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89577840"/>
        <c:crosses val="autoZero"/>
        <c:auto val="1"/>
        <c:lblAlgn val="ctr"/>
        <c:lblOffset val="100"/>
        <c:noMultiLvlLbl val="0"/>
      </c:catAx>
      <c:valAx>
        <c:axId val="589577840"/>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89583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346" cy="496175"/>
          </a:xfrm>
          <a:prstGeom prst="rect">
            <a:avLst/>
          </a:prstGeom>
        </p:spPr>
        <p:txBody>
          <a:bodyPr vert="horz" lIns="91285" tIns="45643" rIns="91285" bIns="45643"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5" y="0"/>
            <a:ext cx="2946345" cy="496175"/>
          </a:xfrm>
          <a:prstGeom prst="rect">
            <a:avLst/>
          </a:prstGeom>
        </p:spPr>
        <p:txBody>
          <a:bodyPr vert="horz" lIns="91285" tIns="45643" rIns="91285" bIns="45643" rtlCol="0"/>
          <a:lstStyle>
            <a:lvl1pPr algn="r">
              <a:defRPr sz="1200"/>
            </a:lvl1pPr>
          </a:lstStyle>
          <a:p>
            <a:fld id="{FAB6C422-590E-9E48-81E4-DE38BE76C08D}" type="datetimeFigureOut">
              <a:rPr lang="en-GB" smtClean="0">
                <a:latin typeface="Roboto Slab Light"/>
              </a:rPr>
              <a:pPr/>
              <a:t>18/02/2026</a:t>
            </a:fld>
            <a:endParaRPr lang="en-GB" dirty="0">
              <a:latin typeface="Roboto Slab Light"/>
            </a:endParaRPr>
          </a:p>
        </p:txBody>
      </p:sp>
      <p:sp>
        <p:nvSpPr>
          <p:cNvPr id="4" name="Footer Placeholder 3"/>
          <p:cNvSpPr>
            <a:spLocks noGrp="1"/>
          </p:cNvSpPr>
          <p:nvPr>
            <p:ph type="ftr" sz="quarter" idx="2"/>
          </p:nvPr>
        </p:nvSpPr>
        <p:spPr>
          <a:xfrm>
            <a:off x="3" y="9428880"/>
            <a:ext cx="2946346" cy="496175"/>
          </a:xfrm>
          <a:prstGeom prst="rect">
            <a:avLst/>
          </a:prstGeom>
        </p:spPr>
        <p:txBody>
          <a:bodyPr vert="horz" lIns="91285" tIns="45643" rIns="91285" bIns="45643"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5" y="9428880"/>
            <a:ext cx="2946345" cy="496175"/>
          </a:xfrm>
          <a:prstGeom prst="rect">
            <a:avLst/>
          </a:prstGeom>
        </p:spPr>
        <p:txBody>
          <a:bodyPr vert="horz" lIns="91285" tIns="45643" rIns="91285" bIns="45643"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332"/>
          </a:xfrm>
          <a:prstGeom prst="rect">
            <a:avLst/>
          </a:prstGeom>
        </p:spPr>
        <p:txBody>
          <a:bodyPr vert="horz" lIns="91285" tIns="45643" rIns="91285" bIns="45643"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5" y="2"/>
            <a:ext cx="2945659" cy="496332"/>
          </a:xfrm>
          <a:prstGeom prst="rect">
            <a:avLst/>
          </a:prstGeom>
        </p:spPr>
        <p:txBody>
          <a:bodyPr vert="horz" lIns="91285" tIns="45643" rIns="91285" bIns="45643" rtlCol="0"/>
          <a:lstStyle>
            <a:lvl1pPr algn="r">
              <a:defRPr sz="1200">
                <a:latin typeface="Roboto Slab Light"/>
              </a:defRPr>
            </a:lvl1pPr>
          </a:lstStyle>
          <a:p>
            <a:fld id="{5EB32EF4-9F0D-4B18-BFD1-268924FFDE11}" type="datetimeFigureOut">
              <a:rPr lang="en-IE" smtClean="0"/>
              <a:pPr/>
              <a:t>18/02/2026</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3" rIns="91285" bIns="45643" rtlCol="0" anchor="ctr"/>
          <a:lstStyle/>
          <a:p>
            <a:endParaRPr lang="en-IE"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85" tIns="45643" rIns="91285" bIns="456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3" y="9428586"/>
            <a:ext cx="2945659" cy="496332"/>
          </a:xfrm>
          <a:prstGeom prst="rect">
            <a:avLst/>
          </a:prstGeom>
        </p:spPr>
        <p:txBody>
          <a:bodyPr vert="horz" lIns="91285" tIns="45643" rIns="91285" bIns="45643"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5" y="9428586"/>
            <a:ext cx="2945659" cy="496332"/>
          </a:xfrm>
          <a:prstGeom prst="rect">
            <a:avLst/>
          </a:prstGeom>
        </p:spPr>
        <p:txBody>
          <a:bodyPr vert="horz" lIns="91285" tIns="45643" rIns="91285" bIns="45643"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307286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32</a:t>
            </a:fld>
            <a:endParaRPr lang="en-IE" dirty="0"/>
          </a:p>
        </p:txBody>
      </p:sp>
    </p:spTree>
    <p:extLst>
      <p:ext uri="{BB962C8B-B14F-4D97-AF65-F5344CB8AC3E}">
        <p14:creationId xmlns:p14="http://schemas.microsoft.com/office/powerpoint/2010/main" val="22925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35</a:t>
            </a:fld>
            <a:endParaRPr lang="en-IE" dirty="0"/>
          </a:p>
        </p:txBody>
      </p:sp>
    </p:spTree>
    <p:extLst>
      <p:ext uri="{BB962C8B-B14F-4D97-AF65-F5344CB8AC3E}">
        <p14:creationId xmlns:p14="http://schemas.microsoft.com/office/powerpoint/2010/main" val="195781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Source: </a:t>
            </a:r>
            <a:r>
              <a:rPr lang="en-IE" dirty="0" err="1"/>
              <a:t>PxStat</a:t>
            </a:r>
            <a:r>
              <a:rPr lang="en-IE" dirty="0"/>
              <a:t> VSA16</a:t>
            </a:r>
          </a:p>
        </p:txBody>
      </p:sp>
      <p:sp>
        <p:nvSpPr>
          <p:cNvPr id="4" name="Slide Number Placeholder 3"/>
          <p:cNvSpPr>
            <a:spLocks noGrp="1"/>
          </p:cNvSpPr>
          <p:nvPr>
            <p:ph type="sldNum" sz="quarter" idx="5"/>
          </p:nvPr>
        </p:nvSpPr>
        <p:spPr/>
        <p:txBody>
          <a:bodyPr/>
          <a:lstStyle/>
          <a:p>
            <a:fld id="{5641690F-5CE8-4B96-9588-F78D757180BA}" type="slidenum">
              <a:rPr lang="en-IE" smtClean="0"/>
              <a:pPr/>
              <a:t>36</a:t>
            </a:fld>
            <a:endParaRPr lang="en-IE" dirty="0"/>
          </a:p>
        </p:txBody>
      </p:sp>
    </p:spTree>
    <p:extLst>
      <p:ext uri="{BB962C8B-B14F-4D97-AF65-F5344CB8AC3E}">
        <p14:creationId xmlns:p14="http://schemas.microsoft.com/office/powerpoint/2010/main" val="2603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39</a:t>
            </a:fld>
            <a:endParaRPr lang="en-IE" dirty="0"/>
          </a:p>
        </p:txBody>
      </p:sp>
    </p:spTree>
    <p:extLst>
      <p:ext uri="{BB962C8B-B14F-4D97-AF65-F5344CB8AC3E}">
        <p14:creationId xmlns:p14="http://schemas.microsoft.com/office/powerpoint/2010/main" val="35094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400695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2C1B3-1D87-7268-28B7-891EEF135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89664-7E19-9670-949D-69DBA52E9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58A33-85B0-D1CE-6F29-48EB9134FD95}"/>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F36CEA5B-74E3-3524-4311-1E9E431A088F}"/>
              </a:ext>
            </a:extLst>
          </p:cNvPr>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81651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4</a:t>
            </a:fld>
            <a:endParaRPr lang="en-IE" dirty="0"/>
          </a:p>
        </p:txBody>
      </p:sp>
    </p:spTree>
    <p:extLst>
      <p:ext uri="{BB962C8B-B14F-4D97-AF65-F5344CB8AC3E}">
        <p14:creationId xmlns:p14="http://schemas.microsoft.com/office/powerpoint/2010/main" val="166046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319672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18</a:t>
            </a:fld>
            <a:endParaRPr lang="en-IE" dirty="0"/>
          </a:p>
        </p:txBody>
      </p:sp>
    </p:spTree>
    <p:extLst>
      <p:ext uri="{BB962C8B-B14F-4D97-AF65-F5344CB8AC3E}">
        <p14:creationId xmlns:p14="http://schemas.microsoft.com/office/powerpoint/2010/main" val="333028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20811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28</a:t>
            </a:fld>
            <a:endParaRPr lang="en-IE" dirty="0"/>
          </a:p>
        </p:txBody>
      </p:sp>
    </p:spTree>
    <p:extLst>
      <p:ext uri="{BB962C8B-B14F-4D97-AF65-F5344CB8AC3E}">
        <p14:creationId xmlns:p14="http://schemas.microsoft.com/office/powerpoint/2010/main" val="392271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29</a:t>
            </a:fld>
            <a:endParaRPr lang="en-IE" dirty="0"/>
          </a:p>
        </p:txBody>
      </p:sp>
    </p:spTree>
    <p:extLst>
      <p:ext uri="{BB962C8B-B14F-4D97-AF65-F5344CB8AC3E}">
        <p14:creationId xmlns:p14="http://schemas.microsoft.com/office/powerpoint/2010/main" val="989977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Slab Light"/>
                <a:cs typeface="Roboto Slab Light"/>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Slab Bold"/>
                <a:cs typeface="Roboto Slab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991589B-38C6-42D8-989E-4CA3D4861FF0}"/>
              </a:ext>
            </a:extLst>
          </p:cNvPr>
          <p:cNvSpPr>
            <a:spLocks noGrp="1"/>
          </p:cNvSpPr>
          <p:nvPr>
            <p:ph type="body" sz="quarter" idx="10" hasCustomPrompt="1"/>
          </p:nvPr>
        </p:nvSpPr>
        <p:spPr>
          <a:xfrm>
            <a:off x="237908" y="1605595"/>
            <a:ext cx="3810000" cy="2393156"/>
          </a:xfrm>
        </p:spPr>
        <p:txBody>
          <a:bodyPr lIns="0" tIns="0" rIns="0" bIns="0"/>
          <a:lstStyle>
            <a:lvl1pPr>
              <a:defRPr>
                <a:solidFill>
                  <a:schemeClr val="tx2"/>
                </a:solidFill>
              </a:defRPr>
            </a:lvl1pPr>
          </a:lstStyle>
          <a:p>
            <a:pPr lvl="0"/>
            <a:r>
              <a:rPr lang="en-IE" dirty="0"/>
              <a:t>Title</a:t>
            </a:r>
          </a:p>
        </p:txBody>
      </p:sp>
      <p:sp>
        <p:nvSpPr>
          <p:cNvPr id="7" name="Name">
            <a:extLst>
              <a:ext uri="{FF2B5EF4-FFF2-40B4-BE49-F238E27FC236}">
                <a16:creationId xmlns:a16="http://schemas.microsoft.com/office/drawing/2014/main" id="{4E41D856-8491-40B2-ADD6-CA9A746082B1}"/>
              </a:ext>
            </a:extLst>
          </p:cNvPr>
          <p:cNvSpPr>
            <a:spLocks noGrp="1"/>
          </p:cNvSpPr>
          <p:nvPr>
            <p:ph type="body" sz="quarter" idx="11" hasCustomPrompt="1"/>
          </p:nvPr>
        </p:nvSpPr>
        <p:spPr>
          <a:xfrm>
            <a:off x="245269" y="4073129"/>
            <a:ext cx="3806429" cy="525065"/>
          </a:xfrm>
        </p:spPr>
        <p:txBody>
          <a:bodyPr lIns="0" tIns="0" rIns="0" bIns="0"/>
          <a:lstStyle>
            <a:lvl1pPr>
              <a:defRPr>
                <a:solidFill>
                  <a:schemeClr val="tx2"/>
                </a:solidFill>
              </a:defRPr>
            </a:lvl1pPr>
          </a:lstStyle>
          <a:p>
            <a:pPr lvl="0"/>
            <a:r>
              <a:rPr lang="en-IE" dirty="0"/>
              <a:t>Name</a:t>
            </a:r>
          </a:p>
        </p:txBody>
      </p:sp>
      <p:sp>
        <p:nvSpPr>
          <p:cNvPr id="9" name="Date">
            <a:extLst>
              <a:ext uri="{FF2B5EF4-FFF2-40B4-BE49-F238E27FC236}">
                <a16:creationId xmlns:a16="http://schemas.microsoft.com/office/drawing/2014/main" id="{E52B8E10-E7E7-4651-877F-71C8118E6023}"/>
              </a:ext>
            </a:extLst>
          </p:cNvPr>
          <p:cNvSpPr>
            <a:spLocks noGrp="1"/>
          </p:cNvSpPr>
          <p:nvPr>
            <p:ph type="body" sz="quarter" idx="12" hasCustomPrompt="1"/>
          </p:nvPr>
        </p:nvSpPr>
        <p:spPr>
          <a:xfrm>
            <a:off x="238125" y="4674394"/>
            <a:ext cx="3810000" cy="371475"/>
          </a:xfrm>
        </p:spPr>
        <p:txBody>
          <a:bodyPr lIns="0" tIns="0" rIns="0" bIns="0"/>
          <a:lstStyle>
            <a:lvl1pPr>
              <a:defRPr>
                <a:solidFill>
                  <a:schemeClr val="tx2"/>
                </a:solidFill>
              </a:defRPr>
            </a:lvl1pPr>
          </a:lstStyle>
          <a:p>
            <a:pPr lvl="0"/>
            <a:r>
              <a:rPr lang="en-IE" dirty="0"/>
              <a:t>Date</a:t>
            </a:r>
          </a:p>
        </p:txBody>
      </p:sp>
    </p:spTree>
    <p:extLst>
      <p:ext uri="{BB962C8B-B14F-4D97-AF65-F5344CB8AC3E}">
        <p14:creationId xmlns:p14="http://schemas.microsoft.com/office/powerpoint/2010/main" val="43526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Introduction">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Introduction</a:t>
            </a:r>
          </a:p>
        </p:txBody>
      </p:sp>
      <p:sp>
        <p:nvSpPr>
          <p:cNvPr id="8" name="Intro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1800"/>
            </a:lvl1pPr>
          </a:lstStyle>
          <a:p>
            <a:pPr lvl="0"/>
            <a:r>
              <a:rPr lang="en-IE" dirty="0"/>
              <a:t>Bullet point 1</a:t>
            </a:r>
          </a:p>
          <a:p>
            <a:pPr lvl="0"/>
            <a:r>
              <a:rPr lang="en-IE" dirty="0"/>
              <a:t>Bullet point 2</a:t>
            </a:r>
          </a:p>
          <a:p>
            <a:pPr lvl="0"/>
            <a:r>
              <a:rPr lang="en-IE" dirty="0"/>
              <a:t>Bullet point 3</a:t>
            </a:r>
          </a:p>
          <a:p>
            <a:pPr lvl="0"/>
            <a:endParaRPr lang="en-IE" dirty="0"/>
          </a:p>
        </p:txBody>
      </p:sp>
    </p:spTree>
    <p:extLst>
      <p:ext uri="{BB962C8B-B14F-4D97-AF65-F5344CB8AC3E}">
        <p14:creationId xmlns:p14="http://schemas.microsoft.com/office/powerpoint/2010/main" val="6311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Graph Slide">
    <p:spTree>
      <p:nvGrpSpPr>
        <p:cNvPr id="1" name=""/>
        <p:cNvGrpSpPr/>
        <p:nvPr/>
      </p:nvGrpSpPr>
      <p:grpSpPr>
        <a:xfrm>
          <a:off x="0" y="0"/>
          <a:ext cx="0" cy="0"/>
          <a:chOff x="0" y="0"/>
          <a:chExt cx="0" cy="0"/>
        </a:xfrm>
      </p:grpSpPr>
      <p:sp>
        <p:nvSpPr>
          <p:cNvPr id="3" name="Comparison Graph title">
            <a:extLst>
              <a:ext uri="{FF2B5EF4-FFF2-40B4-BE49-F238E27FC236}">
                <a16:creationId xmlns:a16="http://schemas.microsoft.com/office/drawing/2014/main" id="{BD89D54C-3170-4DE8-9349-F849F7639777}"/>
              </a:ext>
            </a:extLst>
          </p:cNvPr>
          <p:cNvSpPr>
            <a:spLocks noGrp="1"/>
          </p:cNvSpPr>
          <p:nvPr>
            <p:ph type="body" sz="quarter" idx="10" hasCustomPrompt="1"/>
          </p:nvPr>
        </p:nvSpPr>
        <p:spPr>
          <a:xfrm>
            <a:off x="250031" y="189310"/>
            <a:ext cx="8543925" cy="621182"/>
          </a:xfrm>
        </p:spPr>
        <p:txBody>
          <a:bodyPr lIns="0" tIns="0" rIns="0" bIns="0"/>
          <a:lstStyle>
            <a:lvl1pPr>
              <a:defRPr/>
            </a:lvl1pPr>
          </a:lstStyle>
          <a:p>
            <a:pPr lvl="0"/>
            <a:r>
              <a:rPr lang="en-IE" dirty="0"/>
              <a:t>Title</a:t>
            </a:r>
          </a:p>
        </p:txBody>
      </p:sp>
      <p:sp>
        <p:nvSpPr>
          <p:cNvPr id="5" name="Comparison Graph">
            <a:extLst>
              <a:ext uri="{FF2B5EF4-FFF2-40B4-BE49-F238E27FC236}">
                <a16:creationId xmlns:a16="http://schemas.microsoft.com/office/drawing/2014/main" id="{DA1FC933-BD04-4A2E-899D-0A997BF643FE}"/>
              </a:ext>
            </a:extLst>
          </p:cNvPr>
          <p:cNvSpPr>
            <a:spLocks noGrp="1"/>
          </p:cNvSpPr>
          <p:nvPr>
            <p:ph type="body" sz="quarter" idx="11" hasCustomPrompt="1"/>
          </p:nvPr>
        </p:nvSpPr>
        <p:spPr>
          <a:xfrm>
            <a:off x="254794" y="1028036"/>
            <a:ext cx="8543925" cy="3028424"/>
          </a:xfrm>
        </p:spPr>
        <p:txBody>
          <a:bodyPr lIns="0" tIns="0" rIns="0" bIns="0"/>
          <a:lstStyle>
            <a:lvl1pPr>
              <a:defRPr/>
            </a:lvl1pPr>
          </a:lstStyle>
          <a:p>
            <a:pPr lvl="0"/>
            <a:r>
              <a:rPr lang="en-US" dirty="0"/>
              <a:t>Comparison Graph</a:t>
            </a:r>
          </a:p>
          <a:p>
            <a:pPr lvl="0"/>
            <a:endParaRPr lang="en-IE" dirty="0"/>
          </a:p>
        </p:txBody>
      </p:sp>
    </p:spTree>
    <p:extLst>
      <p:ext uri="{BB962C8B-B14F-4D97-AF65-F5344CB8AC3E}">
        <p14:creationId xmlns:p14="http://schemas.microsoft.com/office/powerpoint/2010/main" val="38032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Next Steps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2100"/>
            </a:lvl1pPr>
          </a:lstStyle>
          <a:p>
            <a:pPr lvl="0"/>
            <a:r>
              <a:rPr lang="en-IE" dirty="0"/>
              <a:t>Bullet point 1</a:t>
            </a:r>
          </a:p>
          <a:p>
            <a:pPr lvl="0"/>
            <a:r>
              <a:rPr lang="en-IE" dirty="0"/>
              <a:t>Bullet point 2</a:t>
            </a:r>
          </a:p>
          <a:p>
            <a:pPr lvl="0"/>
            <a:r>
              <a:rPr lang="en-IE" dirty="0"/>
              <a:t>Bullet point 3</a:t>
            </a:r>
          </a:p>
          <a:p>
            <a:pPr lvl="0"/>
            <a:endParaRPr lang="en-IE" dirty="0"/>
          </a:p>
        </p:txBody>
      </p:sp>
      <p:sp>
        <p:nvSpPr>
          <p:cNvPr id="6" name="Next Steps Title">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Next Steps</a:t>
            </a:r>
          </a:p>
        </p:txBody>
      </p:sp>
    </p:spTree>
    <p:extLst>
      <p:ext uri="{BB962C8B-B14F-4D97-AF65-F5344CB8AC3E}">
        <p14:creationId xmlns:p14="http://schemas.microsoft.com/office/powerpoint/2010/main" val="106649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03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3">
            <a:extLst>
              <a:ext uri="{FF2B5EF4-FFF2-40B4-BE49-F238E27FC236}">
                <a16:creationId xmlns:a16="http://schemas.microsoft.com/office/drawing/2014/main" id="{68CA9C13-5EBE-4D2F-86C4-EF6A873766FA}"/>
              </a:ext>
            </a:extLst>
          </p:cNvPr>
          <p:cNvSpPr>
            <a:spLocks noGrp="1"/>
          </p:cNvSpPr>
          <p:nvPr>
            <p:ph type="sldNum" sz="quarter" idx="10"/>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2"/>
            <a:ext cx="8229600" cy="2811759"/>
          </a:xfrm>
          <a:prstGeom prst="rect">
            <a:avLst/>
          </a:prstGeom>
        </p:spPr>
        <p:txBody>
          <a:bodyPr vert="horz" lIns="91440" tIns="45720" rIns="91440" bIns="45720" rtlCol="0">
            <a:normAutofit/>
          </a:body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en-IE" dirty="0"/>
          </a:p>
        </p:txBody>
      </p:sp>
      <p:sp>
        <p:nvSpPr>
          <p:cNvPr id="5" name="Slide Number Placeholder 4"/>
          <p:cNvSpPr>
            <a:spLocks noGrp="1"/>
          </p:cNvSpPr>
          <p:nvPr>
            <p:ph type="sldNum" sz="quarter" idx="4"/>
          </p:nvPr>
        </p:nvSpPr>
        <p:spPr>
          <a:xfrm>
            <a:off x="7596336" y="4767264"/>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2656701786"/>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Lst>
  <p:hf hdr="0" dt="0"/>
  <p:txStyles>
    <p:titleStyle>
      <a:lvl1pPr algn="l" defTabSz="914378"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0" indent="0" algn="l" defTabSz="914378" rtl="0" eaLnBrk="1" latinLnBrk="0" hangingPunct="1">
        <a:spcBef>
          <a:spcPts val="1000"/>
        </a:spcBef>
        <a:buClr>
          <a:schemeClr val="accent2"/>
        </a:buClr>
        <a:buSzPct val="100000"/>
        <a:buFont typeface="Arial"/>
        <a:buNone/>
        <a:defRPr lang="en-US" sz="2400" kern="1200" dirty="0">
          <a:solidFill>
            <a:schemeClr val="bg1"/>
          </a:solidFill>
          <a:latin typeface="Cambria" panose="02040503050406030204" pitchFamily="18" charset="0"/>
          <a:ea typeface="+mj-ea"/>
          <a:cs typeface="+mj-cs"/>
        </a:defRPr>
      </a:lvl1pPr>
      <a:lvl2pPr marL="457189" indent="0" algn="l" defTabSz="914378" rtl="0" eaLnBrk="1" latinLnBrk="0" hangingPunct="1">
        <a:spcBef>
          <a:spcPts val="1000"/>
        </a:spcBef>
        <a:buClr>
          <a:schemeClr val="accent2"/>
        </a:buClr>
        <a:buSzPct val="100000"/>
        <a:buFont typeface="Arial"/>
        <a:buNone/>
        <a:defRPr sz="2400" kern="1200">
          <a:solidFill>
            <a:schemeClr val="bg1"/>
          </a:solidFill>
          <a:latin typeface="Cambria" panose="02040503050406030204" pitchFamily="18" charset="0"/>
          <a:ea typeface="+mn-ea"/>
          <a:cs typeface="+mn-cs"/>
        </a:defRPr>
      </a:lvl2pPr>
      <a:lvl3pPr marL="914378" indent="0" algn="l" defTabSz="914378" rtl="0" eaLnBrk="1" latinLnBrk="0" hangingPunct="1">
        <a:spcBef>
          <a:spcPts val="1000"/>
        </a:spcBef>
        <a:buClr>
          <a:schemeClr val="accent2"/>
        </a:buClr>
        <a:buSzPct val="100000"/>
        <a:buFont typeface="Arial"/>
        <a:buNone/>
        <a:defRPr sz="2000" kern="1200">
          <a:solidFill>
            <a:schemeClr val="bg1"/>
          </a:solidFill>
          <a:latin typeface="Cambria" panose="02040503050406030204" pitchFamily="18" charset="0"/>
          <a:ea typeface="+mn-ea"/>
          <a:cs typeface="+mn-cs"/>
        </a:defRPr>
      </a:lvl3pPr>
      <a:lvl4pPr marL="1371566" indent="0" algn="l" defTabSz="914378" rtl="0" eaLnBrk="1" latinLnBrk="0" hangingPunct="1">
        <a:spcBef>
          <a:spcPts val="1000"/>
        </a:spcBef>
        <a:buClr>
          <a:schemeClr val="accent2"/>
        </a:buClr>
        <a:buSzPct val="100000"/>
        <a:buFont typeface="Arial"/>
        <a:buNone/>
        <a:defRPr sz="1600" kern="1200">
          <a:solidFill>
            <a:schemeClr val="bg1"/>
          </a:solidFill>
          <a:latin typeface="Cambria" panose="02040503050406030204" pitchFamily="18" charset="0"/>
          <a:ea typeface="+mn-ea"/>
          <a:cs typeface="+mn-cs"/>
        </a:defRPr>
      </a:lvl4pPr>
      <a:lvl5pPr marL="1828754" indent="0" algn="l" defTabSz="914378" rtl="0" eaLnBrk="1" latinLnBrk="0" hangingPunct="1">
        <a:spcBef>
          <a:spcPts val="1000"/>
        </a:spcBef>
        <a:buClr>
          <a:schemeClr val="accent2"/>
        </a:buClr>
        <a:buSzPct val="100000"/>
        <a:buFont typeface="Arial"/>
        <a:buNone/>
        <a:defRPr sz="1200" kern="1200">
          <a:solidFill>
            <a:schemeClr val="bg1"/>
          </a:solidFill>
          <a:latin typeface="Cambria" panose="02040503050406030204" pitchFamily="18"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cso.ie/en/releasesandpublications/ep/p-lfs/labourforcesurveyquarter12021/technicalnote/" TargetMode="External"/><Relationship Id="rId2" Type="http://schemas.openxmlformats.org/officeDocument/2006/relationships/hyperlink" Target="https://www.cso.ie/en/releasesandpublications/in/lfs/implicationsoftheimplementationoftheintegrationofeuropeansocialstatisticsiessframeworkregulationonlabourmarketstatisticsinirelandin2021/" TargetMode="External"/><Relationship Id="rId1" Type="http://schemas.openxmlformats.org/officeDocument/2006/relationships/slideLayout" Target="../slideLayouts/slideLayout5.xml"/><Relationship Id="rId4" Type="http://schemas.openxmlformats.org/officeDocument/2006/relationships/hyperlink" Target="https://www.cso.ie/en/methods/surveyforms/labourforcesurve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so.ie/en/releasesandpublications/fp/p-aui/arrivalsfromukraineinirelandseries18/" TargetMode="External"/><Relationship Id="rId2" Type="http://schemas.openxmlformats.org/officeDocument/2006/relationships/hyperlink" Target="https://www.cso.ie/en/statistics/population/arrivalsfromukraineinireland/" TargetMode="External"/><Relationship Id="rId1" Type="http://schemas.openxmlformats.org/officeDocument/2006/relationships/slideLayout" Target="../slideLayouts/slideLayout5.xml"/><Relationship Id="rId4" Type="http://schemas.openxmlformats.org/officeDocument/2006/relationships/hyperlink" Target="https://www.cso.ie/en/releasesandpublications/ep/p-lr/liveregisterjanuary2026/"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11421"/>
            <a:ext cx="5976664" cy="3436593"/>
          </a:xfrm>
        </p:spPr>
        <p:txBody>
          <a:bodyPr>
            <a:noAutofit/>
          </a:bodyPr>
          <a:lstStyle/>
          <a:p>
            <a:r>
              <a:rPr lang="en-IE" sz="2800" dirty="0">
                <a:latin typeface="Roboto Slab"/>
              </a:rPr>
              <a:t>Labour Force Survey</a:t>
            </a:r>
            <a:br>
              <a:rPr lang="en-IE" sz="2800" dirty="0">
                <a:latin typeface="Roboto Slab"/>
              </a:rPr>
            </a:br>
            <a:r>
              <a:rPr lang="en-IE" sz="1800" dirty="0">
                <a:latin typeface="Roboto Slab Medium" panose="020F0502020204030204" pitchFamily="2" charset="0"/>
                <a:ea typeface="Roboto Slab Medium" panose="020F0502020204030204" pitchFamily="2" charset="0"/>
                <a:cs typeface="Roboto Slab Medium" panose="020F0502020204030204" pitchFamily="2" charset="0"/>
              </a:rPr>
              <a:t>Quarter 4, 2025 </a:t>
            </a:r>
            <a:br>
              <a:rPr lang="en-IE" sz="2000" dirty="0">
                <a:latin typeface="Roboto Slab"/>
              </a:rPr>
            </a:br>
            <a:br>
              <a:rPr lang="en-IE" sz="2000" dirty="0">
                <a:latin typeface="Roboto Slab"/>
              </a:rPr>
            </a:br>
            <a:br>
              <a:rPr lang="en-IE" sz="2000" dirty="0">
                <a:latin typeface="Roboto Slab"/>
              </a:rPr>
            </a:br>
            <a:r>
              <a:rPr lang="en-IE" sz="2000" dirty="0">
                <a:latin typeface="Roboto Slab"/>
              </a:rPr>
              <a:t>19</a:t>
            </a:r>
            <a:r>
              <a:rPr lang="en-IE" sz="2000" baseline="30000" dirty="0">
                <a:latin typeface="Roboto Slab"/>
              </a:rPr>
              <a:t>th</a:t>
            </a:r>
            <a:r>
              <a:rPr lang="en-IE" sz="2000" dirty="0">
                <a:latin typeface="Roboto Slab"/>
              </a:rPr>
              <a:t> February 2026</a:t>
            </a:r>
            <a:endParaRPr lang="en-US" sz="2000" dirty="0">
              <a:latin typeface="Roboto Slab"/>
            </a:endParaRP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3AC50-B9E9-56A3-7036-82863772A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D7192-79D0-5EC8-3E01-A48073CABB79}"/>
              </a:ext>
            </a:extLst>
          </p:cNvPr>
          <p:cNvSpPr>
            <a:spLocks noGrp="1"/>
          </p:cNvSpPr>
          <p:nvPr>
            <p:ph type="title"/>
          </p:nvPr>
        </p:nvSpPr>
        <p:spPr>
          <a:xfrm>
            <a:off x="467544" y="86427"/>
            <a:ext cx="8219256" cy="397091"/>
          </a:xfrm>
        </p:spPr>
        <p:txBody>
          <a:bodyPr>
            <a:normAutofit/>
          </a:bodyPr>
          <a:lstStyle/>
          <a:p>
            <a:r>
              <a:rPr lang="en-IE" sz="2000" dirty="0"/>
              <a:t>Full-time employment increased</a:t>
            </a:r>
          </a:p>
        </p:txBody>
      </p:sp>
      <p:sp>
        <p:nvSpPr>
          <p:cNvPr id="4" name="Slide Number Placeholder 3">
            <a:extLst>
              <a:ext uri="{FF2B5EF4-FFF2-40B4-BE49-F238E27FC236}">
                <a16:creationId xmlns:a16="http://schemas.microsoft.com/office/drawing/2014/main" id="{7D122C72-670F-8EEF-05C0-4CE413AC497B}"/>
              </a:ext>
            </a:extLst>
          </p:cNvPr>
          <p:cNvSpPr>
            <a:spLocks noGrp="1"/>
          </p:cNvSpPr>
          <p:nvPr>
            <p:ph type="sldNum" sz="quarter" idx="4"/>
          </p:nvPr>
        </p:nvSpPr>
        <p:spPr/>
        <p:txBody>
          <a:bodyPr/>
          <a:lstStyle/>
          <a:p>
            <a:fld id="{517A7B32-69DB-4CF1-942C-111B3EAEDE95}" type="slidenum">
              <a:rPr lang="en-IE" smtClean="0"/>
              <a:t>10</a:t>
            </a:fld>
            <a:endParaRPr lang="en-IE" dirty="0"/>
          </a:p>
        </p:txBody>
      </p:sp>
      <p:pic>
        <p:nvPicPr>
          <p:cNvPr id="6" name="Picture 5" descr="A graph with green and blue bars&#10;&#10;AI-generated content may be incorrect.">
            <a:extLst>
              <a:ext uri="{FF2B5EF4-FFF2-40B4-BE49-F238E27FC236}">
                <a16:creationId xmlns:a16="http://schemas.microsoft.com/office/drawing/2014/main" id="{B0EC99A4-9DF6-52F9-ABE1-AD825139C8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919" y="771550"/>
            <a:ext cx="6402162" cy="3384000"/>
          </a:xfrm>
          <a:prstGeom prst="rect">
            <a:avLst/>
          </a:prstGeom>
        </p:spPr>
      </p:pic>
    </p:spTree>
    <p:extLst>
      <p:ext uri="{BB962C8B-B14F-4D97-AF65-F5344CB8AC3E}">
        <p14:creationId xmlns:p14="http://schemas.microsoft.com/office/powerpoint/2010/main" val="406435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8E04B-CB19-D433-E6A2-2ED9A6459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2F090-068E-74B1-5EE8-089031FEDF17}"/>
              </a:ext>
            </a:extLst>
          </p:cNvPr>
          <p:cNvSpPr>
            <a:spLocks noGrp="1"/>
          </p:cNvSpPr>
          <p:nvPr>
            <p:ph type="title"/>
          </p:nvPr>
        </p:nvSpPr>
        <p:spPr>
          <a:xfrm>
            <a:off x="467544" y="86427"/>
            <a:ext cx="8219256" cy="397091"/>
          </a:xfrm>
        </p:spPr>
        <p:txBody>
          <a:bodyPr>
            <a:normAutofit/>
          </a:bodyPr>
          <a:lstStyle/>
          <a:p>
            <a:r>
              <a:rPr lang="en-IE" sz="2000" dirty="0"/>
              <a:t>Actual hours worked per week increased</a:t>
            </a:r>
          </a:p>
        </p:txBody>
      </p:sp>
      <p:sp>
        <p:nvSpPr>
          <p:cNvPr id="4" name="Slide Number Placeholder 3">
            <a:extLst>
              <a:ext uri="{FF2B5EF4-FFF2-40B4-BE49-F238E27FC236}">
                <a16:creationId xmlns:a16="http://schemas.microsoft.com/office/drawing/2014/main" id="{E689F57F-7111-E493-9E95-721E2D3669EC}"/>
              </a:ext>
            </a:extLst>
          </p:cNvPr>
          <p:cNvSpPr>
            <a:spLocks noGrp="1"/>
          </p:cNvSpPr>
          <p:nvPr>
            <p:ph type="sldNum" sz="quarter" idx="4"/>
          </p:nvPr>
        </p:nvSpPr>
        <p:spPr/>
        <p:txBody>
          <a:bodyPr/>
          <a:lstStyle/>
          <a:p>
            <a:fld id="{517A7B32-69DB-4CF1-942C-111B3EAEDE95}" type="slidenum">
              <a:rPr lang="en-IE" smtClean="0"/>
              <a:t>11</a:t>
            </a:fld>
            <a:endParaRPr lang="en-IE" dirty="0"/>
          </a:p>
        </p:txBody>
      </p:sp>
      <p:pic>
        <p:nvPicPr>
          <p:cNvPr id="5" name="Picture 4" descr="A graph with dots and lines&#10;&#10;AI-generated content may be incorrect.">
            <a:extLst>
              <a:ext uri="{FF2B5EF4-FFF2-40B4-BE49-F238E27FC236}">
                <a16:creationId xmlns:a16="http://schemas.microsoft.com/office/drawing/2014/main" id="{EDC1A4EF-FBA4-E2CB-345B-73D62BD877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7534"/>
            <a:ext cx="9144000" cy="3581454"/>
          </a:xfrm>
          <a:prstGeom prst="rect">
            <a:avLst/>
          </a:prstGeom>
        </p:spPr>
      </p:pic>
    </p:spTree>
    <p:extLst>
      <p:ext uri="{BB962C8B-B14F-4D97-AF65-F5344CB8AC3E}">
        <p14:creationId xmlns:p14="http://schemas.microsoft.com/office/powerpoint/2010/main" val="211502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4112-5277-81F7-EE93-1EB2FFF48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75BEE-BB3B-FC2F-994E-A3C74D983BD3}"/>
              </a:ext>
            </a:extLst>
          </p:cNvPr>
          <p:cNvSpPr>
            <a:spLocks noGrp="1"/>
          </p:cNvSpPr>
          <p:nvPr>
            <p:ph type="title"/>
          </p:nvPr>
        </p:nvSpPr>
        <p:spPr>
          <a:xfrm>
            <a:off x="467544" y="86427"/>
            <a:ext cx="8219256" cy="397091"/>
          </a:xfrm>
        </p:spPr>
        <p:txBody>
          <a:bodyPr>
            <a:normAutofit/>
          </a:bodyPr>
          <a:lstStyle/>
          <a:p>
            <a:r>
              <a:rPr lang="en-IE" sz="2000" dirty="0"/>
              <a:t>Largest increase in Industry</a:t>
            </a:r>
          </a:p>
        </p:txBody>
      </p:sp>
      <p:sp>
        <p:nvSpPr>
          <p:cNvPr id="4" name="Slide Number Placeholder 3">
            <a:extLst>
              <a:ext uri="{FF2B5EF4-FFF2-40B4-BE49-F238E27FC236}">
                <a16:creationId xmlns:a16="http://schemas.microsoft.com/office/drawing/2014/main" id="{0DF0150C-7DC7-9B61-A1EF-19BF4A9595F4}"/>
              </a:ext>
            </a:extLst>
          </p:cNvPr>
          <p:cNvSpPr>
            <a:spLocks noGrp="1"/>
          </p:cNvSpPr>
          <p:nvPr>
            <p:ph type="sldNum" sz="quarter" idx="4"/>
          </p:nvPr>
        </p:nvSpPr>
        <p:spPr/>
        <p:txBody>
          <a:bodyPr/>
          <a:lstStyle/>
          <a:p>
            <a:fld id="{517A7B32-69DB-4CF1-942C-111B3EAEDE95}" type="slidenum">
              <a:rPr lang="en-IE" smtClean="0"/>
              <a:t>12</a:t>
            </a:fld>
            <a:endParaRPr lang="en-IE" dirty="0"/>
          </a:p>
        </p:txBody>
      </p:sp>
      <p:pic>
        <p:nvPicPr>
          <p:cNvPr id="5" name="Picture 4" descr="A bar chart with text&#10;&#10;AI-generated content may be incorrect.">
            <a:extLst>
              <a:ext uri="{FF2B5EF4-FFF2-40B4-BE49-F238E27FC236}">
                <a16:creationId xmlns:a16="http://schemas.microsoft.com/office/drawing/2014/main" id="{CF0330A2-58B6-F0D7-384A-80CF6ABDE8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4731"/>
            <a:ext cx="7083243" cy="3744000"/>
          </a:xfrm>
          <a:prstGeom prst="rect">
            <a:avLst/>
          </a:prstGeom>
        </p:spPr>
      </p:pic>
    </p:spTree>
    <p:extLst>
      <p:ext uri="{BB962C8B-B14F-4D97-AF65-F5344CB8AC3E}">
        <p14:creationId xmlns:p14="http://schemas.microsoft.com/office/powerpoint/2010/main" val="265366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358B-1D0A-8B4C-B456-3D9AA70A0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F263A-1F1B-9CF0-DFF5-2CAC15688E4A}"/>
              </a:ext>
            </a:extLst>
          </p:cNvPr>
          <p:cNvSpPr>
            <a:spLocks noGrp="1"/>
          </p:cNvSpPr>
          <p:nvPr>
            <p:ph type="title"/>
          </p:nvPr>
        </p:nvSpPr>
        <p:spPr>
          <a:xfrm>
            <a:off x="467544" y="86427"/>
            <a:ext cx="8219256" cy="397091"/>
          </a:xfrm>
        </p:spPr>
        <p:txBody>
          <a:bodyPr>
            <a:normAutofit/>
          </a:bodyPr>
          <a:lstStyle/>
          <a:p>
            <a:r>
              <a:rPr lang="en-IE" sz="2000" dirty="0"/>
              <a:t>Largest decrease in Information &amp; communication</a:t>
            </a:r>
          </a:p>
        </p:txBody>
      </p:sp>
      <p:sp>
        <p:nvSpPr>
          <p:cNvPr id="4" name="Slide Number Placeholder 3">
            <a:extLst>
              <a:ext uri="{FF2B5EF4-FFF2-40B4-BE49-F238E27FC236}">
                <a16:creationId xmlns:a16="http://schemas.microsoft.com/office/drawing/2014/main" id="{DC589545-8262-EDB4-5C7D-A6CB4CC5670F}"/>
              </a:ext>
            </a:extLst>
          </p:cNvPr>
          <p:cNvSpPr>
            <a:spLocks noGrp="1"/>
          </p:cNvSpPr>
          <p:nvPr>
            <p:ph type="sldNum" sz="quarter" idx="4"/>
          </p:nvPr>
        </p:nvSpPr>
        <p:spPr/>
        <p:txBody>
          <a:bodyPr/>
          <a:lstStyle/>
          <a:p>
            <a:fld id="{517A7B32-69DB-4CF1-942C-111B3EAEDE95}" type="slidenum">
              <a:rPr lang="en-IE" smtClean="0"/>
              <a:t>13</a:t>
            </a:fld>
            <a:endParaRPr lang="en-IE" dirty="0"/>
          </a:p>
        </p:txBody>
      </p:sp>
      <p:pic>
        <p:nvPicPr>
          <p:cNvPr id="7" name="Picture 6" descr="A graph with text on it&#10;&#10;AI-generated content may be incorrect.">
            <a:extLst>
              <a:ext uri="{FF2B5EF4-FFF2-40B4-BE49-F238E27FC236}">
                <a16:creationId xmlns:a16="http://schemas.microsoft.com/office/drawing/2014/main" id="{A63CF9D7-BE87-095D-03A0-9D21F04D25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41901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7A9DB-42E8-BE00-68D1-4174E4B5B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CE606-1A45-E357-C5FA-D198D9F0A6C6}"/>
              </a:ext>
            </a:extLst>
          </p:cNvPr>
          <p:cNvSpPr>
            <a:spLocks noGrp="1"/>
          </p:cNvSpPr>
          <p:nvPr>
            <p:ph type="title"/>
          </p:nvPr>
        </p:nvSpPr>
        <p:spPr>
          <a:xfrm>
            <a:off x="467544" y="86427"/>
            <a:ext cx="8219256" cy="397091"/>
          </a:xfrm>
        </p:spPr>
        <p:txBody>
          <a:bodyPr>
            <a:normAutofit fontScale="90000"/>
          </a:bodyPr>
          <a:lstStyle/>
          <a:p>
            <a:r>
              <a:rPr lang="en-IE" sz="2000" dirty="0"/>
              <a:t>Three consecutive quarters of decline in Information &amp; Communication seasonally adjusted estimates</a:t>
            </a:r>
          </a:p>
        </p:txBody>
      </p:sp>
      <p:sp>
        <p:nvSpPr>
          <p:cNvPr id="4" name="Slide Number Placeholder 3">
            <a:extLst>
              <a:ext uri="{FF2B5EF4-FFF2-40B4-BE49-F238E27FC236}">
                <a16:creationId xmlns:a16="http://schemas.microsoft.com/office/drawing/2014/main" id="{F02C6E83-1C69-8DE3-49F1-68E52622C0FF}"/>
              </a:ext>
            </a:extLst>
          </p:cNvPr>
          <p:cNvSpPr>
            <a:spLocks noGrp="1"/>
          </p:cNvSpPr>
          <p:nvPr>
            <p:ph type="sldNum" sz="quarter" idx="4"/>
          </p:nvPr>
        </p:nvSpPr>
        <p:spPr/>
        <p:txBody>
          <a:bodyPr/>
          <a:lstStyle/>
          <a:p>
            <a:fld id="{517A7B32-69DB-4CF1-942C-111B3EAEDE95}" type="slidenum">
              <a:rPr lang="en-IE" smtClean="0"/>
              <a:t>14</a:t>
            </a:fld>
            <a:endParaRPr lang="en-IE" dirty="0"/>
          </a:p>
        </p:txBody>
      </p:sp>
      <p:pic>
        <p:nvPicPr>
          <p:cNvPr id="5" name="Picture 4" descr="A graph of a number of people&#10;&#10;AI-generated content may be incorrect.">
            <a:extLst>
              <a:ext uri="{FF2B5EF4-FFF2-40B4-BE49-F238E27FC236}">
                <a16:creationId xmlns:a16="http://schemas.microsoft.com/office/drawing/2014/main" id="{9B437B84-451B-A94B-525D-6C6DDA18F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1023"/>
            <a:ext cx="9144000" cy="3581454"/>
          </a:xfrm>
          <a:prstGeom prst="rect">
            <a:avLst/>
          </a:prstGeom>
        </p:spPr>
      </p:pic>
    </p:spTree>
    <p:extLst>
      <p:ext uri="{BB962C8B-B14F-4D97-AF65-F5344CB8AC3E}">
        <p14:creationId xmlns:p14="http://schemas.microsoft.com/office/powerpoint/2010/main" val="117796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AD2B7-25DF-5E60-60D5-49A3E2BCB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43C66-EBC2-35FA-EE7A-89D81991A3CA}"/>
              </a:ext>
            </a:extLst>
          </p:cNvPr>
          <p:cNvSpPr>
            <a:spLocks noGrp="1"/>
          </p:cNvSpPr>
          <p:nvPr>
            <p:ph type="title"/>
          </p:nvPr>
        </p:nvSpPr>
        <p:spPr>
          <a:xfrm>
            <a:off x="467544" y="86427"/>
            <a:ext cx="8219256" cy="397091"/>
          </a:xfrm>
        </p:spPr>
        <p:txBody>
          <a:bodyPr>
            <a:normAutofit/>
          </a:bodyPr>
          <a:lstStyle/>
          <a:p>
            <a:r>
              <a:rPr lang="en-IE" sz="2000" dirty="0"/>
              <a:t>Increase in both employees and self-employed </a:t>
            </a:r>
          </a:p>
        </p:txBody>
      </p:sp>
      <p:sp>
        <p:nvSpPr>
          <p:cNvPr id="4" name="Slide Number Placeholder 3">
            <a:extLst>
              <a:ext uri="{FF2B5EF4-FFF2-40B4-BE49-F238E27FC236}">
                <a16:creationId xmlns:a16="http://schemas.microsoft.com/office/drawing/2014/main" id="{CA879E17-D516-988C-D7D1-1D5DB784FAF0}"/>
              </a:ext>
            </a:extLst>
          </p:cNvPr>
          <p:cNvSpPr>
            <a:spLocks noGrp="1"/>
          </p:cNvSpPr>
          <p:nvPr>
            <p:ph type="sldNum" sz="quarter" idx="4"/>
          </p:nvPr>
        </p:nvSpPr>
        <p:spPr/>
        <p:txBody>
          <a:bodyPr/>
          <a:lstStyle/>
          <a:p>
            <a:fld id="{517A7B32-69DB-4CF1-942C-111B3EAEDE95}" type="slidenum">
              <a:rPr lang="en-IE" smtClean="0"/>
              <a:t>15</a:t>
            </a:fld>
            <a:endParaRPr lang="en-IE" dirty="0"/>
          </a:p>
        </p:txBody>
      </p:sp>
      <p:pic>
        <p:nvPicPr>
          <p:cNvPr id="5" name="Picture 4" descr="A graph of a number of employees&#10;&#10;AI-generated content may be incorrect.">
            <a:extLst>
              <a:ext uri="{FF2B5EF4-FFF2-40B4-BE49-F238E27FC236}">
                <a16:creationId xmlns:a16="http://schemas.microsoft.com/office/drawing/2014/main" id="{9372C489-C292-6CF1-C849-D8D77985A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71244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4C1C1-B364-07D2-D532-1151D388A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C34FC-BCA7-5A27-384F-F82D2712A555}"/>
              </a:ext>
            </a:extLst>
          </p:cNvPr>
          <p:cNvSpPr>
            <a:spLocks noGrp="1"/>
          </p:cNvSpPr>
          <p:nvPr>
            <p:ph type="title"/>
          </p:nvPr>
        </p:nvSpPr>
        <p:spPr>
          <a:xfrm>
            <a:off x="467544" y="86427"/>
            <a:ext cx="8219256" cy="397091"/>
          </a:xfrm>
        </p:spPr>
        <p:txBody>
          <a:bodyPr>
            <a:normAutofit/>
          </a:bodyPr>
          <a:lstStyle/>
          <a:p>
            <a:r>
              <a:rPr lang="en-IE" sz="2000" dirty="0"/>
              <a:t>Non-remote workers increasing</a:t>
            </a:r>
          </a:p>
        </p:txBody>
      </p:sp>
      <p:sp>
        <p:nvSpPr>
          <p:cNvPr id="4" name="Slide Number Placeholder 3">
            <a:extLst>
              <a:ext uri="{FF2B5EF4-FFF2-40B4-BE49-F238E27FC236}">
                <a16:creationId xmlns:a16="http://schemas.microsoft.com/office/drawing/2014/main" id="{0AB01FFE-D914-9222-FF89-8364C89E63F1}"/>
              </a:ext>
            </a:extLst>
          </p:cNvPr>
          <p:cNvSpPr>
            <a:spLocks noGrp="1"/>
          </p:cNvSpPr>
          <p:nvPr>
            <p:ph type="sldNum" sz="quarter" idx="4"/>
          </p:nvPr>
        </p:nvSpPr>
        <p:spPr/>
        <p:txBody>
          <a:bodyPr/>
          <a:lstStyle/>
          <a:p>
            <a:fld id="{517A7B32-69DB-4CF1-942C-111B3EAEDE95}" type="slidenum">
              <a:rPr lang="en-IE" smtClean="0"/>
              <a:t>16</a:t>
            </a:fld>
            <a:endParaRPr lang="en-IE" dirty="0"/>
          </a:p>
        </p:txBody>
      </p:sp>
      <p:pic>
        <p:nvPicPr>
          <p:cNvPr id="5" name="Picture 4" descr="A graph of numbers and a number of objects&#10;&#10;AI-generated content may be incorrect.">
            <a:extLst>
              <a:ext uri="{FF2B5EF4-FFF2-40B4-BE49-F238E27FC236}">
                <a16:creationId xmlns:a16="http://schemas.microsoft.com/office/drawing/2014/main" id="{99604F9D-55E9-23A3-F70D-B9878EEE6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83518"/>
            <a:ext cx="7083243" cy="3744000"/>
          </a:xfrm>
          <a:prstGeom prst="rect">
            <a:avLst/>
          </a:prstGeom>
        </p:spPr>
      </p:pic>
    </p:spTree>
    <p:extLst>
      <p:ext uri="{BB962C8B-B14F-4D97-AF65-F5344CB8AC3E}">
        <p14:creationId xmlns:p14="http://schemas.microsoft.com/office/powerpoint/2010/main" val="78912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761F5-A151-4E65-2EE7-EDF40B722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4DB3C-DE81-2F99-B4C1-0B8321637C00}"/>
              </a:ext>
            </a:extLst>
          </p:cNvPr>
          <p:cNvSpPr>
            <a:spLocks noGrp="1"/>
          </p:cNvSpPr>
          <p:nvPr>
            <p:ph type="title"/>
          </p:nvPr>
        </p:nvSpPr>
        <p:spPr>
          <a:xfrm>
            <a:off x="467544" y="86427"/>
            <a:ext cx="8219256" cy="397091"/>
          </a:xfrm>
        </p:spPr>
        <p:txBody>
          <a:bodyPr>
            <a:normAutofit/>
          </a:bodyPr>
          <a:lstStyle/>
          <a:p>
            <a:r>
              <a:rPr lang="en-IE" sz="2000" dirty="0"/>
              <a:t>Non-remote workers increasing</a:t>
            </a:r>
          </a:p>
        </p:txBody>
      </p:sp>
      <p:sp>
        <p:nvSpPr>
          <p:cNvPr id="4" name="Slide Number Placeholder 3">
            <a:extLst>
              <a:ext uri="{FF2B5EF4-FFF2-40B4-BE49-F238E27FC236}">
                <a16:creationId xmlns:a16="http://schemas.microsoft.com/office/drawing/2014/main" id="{4555ED0A-E5D1-F9B5-CBBC-9081CE606B61}"/>
              </a:ext>
            </a:extLst>
          </p:cNvPr>
          <p:cNvSpPr>
            <a:spLocks noGrp="1"/>
          </p:cNvSpPr>
          <p:nvPr>
            <p:ph type="sldNum" sz="quarter" idx="4"/>
          </p:nvPr>
        </p:nvSpPr>
        <p:spPr/>
        <p:txBody>
          <a:bodyPr/>
          <a:lstStyle/>
          <a:p>
            <a:fld id="{517A7B32-69DB-4CF1-942C-111B3EAEDE95}" type="slidenum">
              <a:rPr lang="en-IE" smtClean="0"/>
              <a:t>17</a:t>
            </a:fld>
            <a:endParaRPr lang="en-IE" dirty="0"/>
          </a:p>
        </p:txBody>
      </p:sp>
      <p:pic>
        <p:nvPicPr>
          <p:cNvPr id="5" name="Picture 4" descr="A graph with text on it&#10;&#10;AI-generated content may be incorrect.">
            <a:extLst>
              <a:ext uri="{FF2B5EF4-FFF2-40B4-BE49-F238E27FC236}">
                <a16:creationId xmlns:a16="http://schemas.microsoft.com/office/drawing/2014/main" id="{FD4E2A6F-F3C8-0A0D-B4CA-EFE2391D7E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68139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7704856" cy="3350193"/>
          </a:xfrm>
        </p:spPr>
        <p:txBody>
          <a:bodyPr>
            <a:normAutofit fontScale="90000"/>
          </a:bodyPr>
          <a:lstStyle/>
          <a:p>
            <a:r>
              <a:rPr lang="en-US" sz="3100" dirty="0">
                <a:latin typeface="Roboto Slab Light" pitchFamily="2" charset="0"/>
                <a:ea typeface="Roboto Slab Light" pitchFamily="2" charset="0"/>
                <a:cs typeface="Roboto Slab Light" pitchFamily="2" charset="0"/>
              </a:rPr>
              <a:t>Unemployment</a:t>
            </a:r>
            <a:br>
              <a:rPr lang="en-US" sz="40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40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Q4 2025:</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unemployed: 	128,200		+10.4%</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Unemployment rate (15-74): 	4.4%		+0.4 </a:t>
            </a:r>
            <a:r>
              <a:rPr lang="en-US" sz="1800" dirty="0" err="1">
                <a:latin typeface="Roboto Slab Light" pitchFamily="2" charset="0"/>
                <a:ea typeface="Roboto Slab Light" pitchFamily="2" charset="0"/>
                <a:cs typeface="Roboto Slab Light" pitchFamily="2" charset="0"/>
              </a:rPr>
              <a:t>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unemployed (SA):	137,200	 	-5.6% on Q3 2025</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Seasonally adjusted rate: 	4.6%		-0.3 </a:t>
            </a:r>
            <a:r>
              <a:rPr lang="en-US" sz="1800" dirty="0" err="1">
                <a:latin typeface="Roboto Slab Light" pitchFamily="2" charset="0"/>
                <a:ea typeface="Roboto Slab Light" pitchFamily="2" charset="0"/>
                <a:cs typeface="Roboto Slab Light" pitchFamily="2" charset="0"/>
              </a:rPr>
              <a:t>p.p</a:t>
            </a:r>
            <a:r>
              <a:rPr lang="en-US" sz="1800" dirty="0">
                <a:latin typeface="Roboto Slab Light" pitchFamily="2" charset="0"/>
                <a:ea typeface="Roboto Slab Light" pitchFamily="2" charset="0"/>
                <a:cs typeface="Roboto Slab Light" pitchFamily="2" charset="0"/>
              </a:rPr>
              <a:t> on Q3 2025</a:t>
            </a:r>
            <a:br>
              <a:rPr lang="en-US" sz="2000" strike="sngStrike" dirty="0"/>
            </a:br>
            <a:br>
              <a:rPr lang="en-US" sz="2000" strike="sngStrike" dirty="0"/>
            </a:br>
            <a:endParaRPr lang="en-US" sz="2000" strike="sngStrike" dirty="0"/>
          </a:p>
        </p:txBody>
      </p:sp>
    </p:spTree>
    <p:extLst>
      <p:ext uri="{BB962C8B-B14F-4D97-AF65-F5344CB8AC3E}">
        <p14:creationId xmlns:p14="http://schemas.microsoft.com/office/powerpoint/2010/main" val="2012943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D0FC-CD7C-7172-B83F-21F6EEE49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8004E-6A65-1871-1D54-F94566B11B81}"/>
              </a:ext>
            </a:extLst>
          </p:cNvPr>
          <p:cNvSpPr>
            <a:spLocks noGrp="1"/>
          </p:cNvSpPr>
          <p:nvPr>
            <p:ph type="title"/>
          </p:nvPr>
        </p:nvSpPr>
        <p:spPr>
          <a:xfrm>
            <a:off x="467544" y="86427"/>
            <a:ext cx="8219256" cy="397091"/>
          </a:xfrm>
        </p:spPr>
        <p:txBody>
          <a:bodyPr>
            <a:normAutofit/>
          </a:bodyPr>
          <a:lstStyle/>
          <a:p>
            <a:r>
              <a:rPr lang="en-IE" sz="2000" dirty="0"/>
              <a:t>Seasonal adjustment unemployment rate</a:t>
            </a:r>
          </a:p>
        </p:txBody>
      </p:sp>
      <p:sp>
        <p:nvSpPr>
          <p:cNvPr id="4" name="Slide Number Placeholder 3">
            <a:extLst>
              <a:ext uri="{FF2B5EF4-FFF2-40B4-BE49-F238E27FC236}">
                <a16:creationId xmlns:a16="http://schemas.microsoft.com/office/drawing/2014/main" id="{EC7ED120-62EA-9E55-986E-74E6A7DA8B1E}"/>
              </a:ext>
            </a:extLst>
          </p:cNvPr>
          <p:cNvSpPr>
            <a:spLocks noGrp="1"/>
          </p:cNvSpPr>
          <p:nvPr>
            <p:ph type="sldNum" sz="quarter" idx="4"/>
          </p:nvPr>
        </p:nvSpPr>
        <p:spPr/>
        <p:txBody>
          <a:bodyPr/>
          <a:lstStyle/>
          <a:p>
            <a:fld id="{517A7B32-69DB-4CF1-942C-111B3EAEDE95}" type="slidenum">
              <a:rPr lang="en-IE" smtClean="0"/>
              <a:t>19</a:t>
            </a:fld>
            <a:endParaRPr lang="en-IE" dirty="0"/>
          </a:p>
        </p:txBody>
      </p:sp>
      <p:pic>
        <p:nvPicPr>
          <p:cNvPr id="5" name="Picture 4" descr="A graph with blue and orange lines&#10;&#10;AI-generated content may be incorrect.">
            <a:extLst>
              <a:ext uri="{FF2B5EF4-FFF2-40B4-BE49-F238E27FC236}">
                <a16:creationId xmlns:a16="http://schemas.microsoft.com/office/drawing/2014/main" id="{7A121A24-D471-CE46-6EF8-F5A98591A1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1023"/>
            <a:ext cx="9144000" cy="3581454"/>
          </a:xfrm>
          <a:prstGeom prst="rect">
            <a:avLst/>
          </a:prstGeom>
        </p:spPr>
      </p:pic>
    </p:spTree>
    <p:extLst>
      <p:ext uri="{BB962C8B-B14F-4D97-AF65-F5344CB8AC3E}">
        <p14:creationId xmlns:p14="http://schemas.microsoft.com/office/powerpoint/2010/main" val="241977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000" dirty="0">
                <a:latin typeface="Roboto Slab Light" pitchFamily="2" charset="0"/>
                <a:ea typeface="Roboto Slab Light" pitchFamily="2" charset="0"/>
                <a:cs typeface="Roboto Slab Light" pitchFamily="2" charset="0"/>
              </a:rPr>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7" name="Picture 6" descr="A collage of images of people and a person&#10;&#10;AI-generated content may be incorrect.">
            <a:extLst>
              <a:ext uri="{FF2B5EF4-FFF2-40B4-BE49-F238E27FC236}">
                <a16:creationId xmlns:a16="http://schemas.microsoft.com/office/drawing/2014/main" id="{AEB44A08-37DA-63BF-EB51-CE2A4AFAC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146"/>
            <a:ext cx="9144000" cy="5143500"/>
          </a:xfrm>
          <a:prstGeom prst="rect">
            <a:avLst/>
          </a:prstGeom>
        </p:spPr>
      </p:pic>
    </p:spTree>
    <p:extLst>
      <p:ext uri="{BB962C8B-B14F-4D97-AF65-F5344CB8AC3E}">
        <p14:creationId xmlns:p14="http://schemas.microsoft.com/office/powerpoint/2010/main" val="156335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61010-BAD1-A914-807D-1B4DFC0B0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54AAA-1DF9-E069-2228-C2BC015201E7}"/>
              </a:ext>
            </a:extLst>
          </p:cNvPr>
          <p:cNvSpPr>
            <a:spLocks noGrp="1"/>
          </p:cNvSpPr>
          <p:nvPr>
            <p:ph type="title"/>
          </p:nvPr>
        </p:nvSpPr>
        <p:spPr>
          <a:xfrm>
            <a:off x="467544" y="86427"/>
            <a:ext cx="8219256" cy="397091"/>
          </a:xfrm>
        </p:spPr>
        <p:txBody>
          <a:bodyPr>
            <a:normAutofit/>
          </a:bodyPr>
          <a:lstStyle/>
          <a:p>
            <a:r>
              <a:rPr lang="en-IE" sz="2000" dirty="0"/>
              <a:t>Unemployment rate increasing for both males and females</a:t>
            </a:r>
          </a:p>
        </p:txBody>
      </p:sp>
      <p:sp>
        <p:nvSpPr>
          <p:cNvPr id="4" name="Slide Number Placeholder 3">
            <a:extLst>
              <a:ext uri="{FF2B5EF4-FFF2-40B4-BE49-F238E27FC236}">
                <a16:creationId xmlns:a16="http://schemas.microsoft.com/office/drawing/2014/main" id="{62448A62-DDC4-662F-BA71-98477B139A20}"/>
              </a:ext>
            </a:extLst>
          </p:cNvPr>
          <p:cNvSpPr>
            <a:spLocks noGrp="1"/>
          </p:cNvSpPr>
          <p:nvPr>
            <p:ph type="sldNum" sz="quarter" idx="4"/>
          </p:nvPr>
        </p:nvSpPr>
        <p:spPr/>
        <p:txBody>
          <a:bodyPr/>
          <a:lstStyle/>
          <a:p>
            <a:fld id="{517A7B32-69DB-4CF1-942C-111B3EAEDE95}" type="slidenum">
              <a:rPr lang="en-IE" smtClean="0"/>
              <a:t>20</a:t>
            </a:fld>
            <a:endParaRPr lang="en-IE" dirty="0"/>
          </a:p>
        </p:txBody>
      </p:sp>
      <p:pic>
        <p:nvPicPr>
          <p:cNvPr id="8" name="Picture 7" descr="A graph of different colored bars&#10;&#10;AI-generated content may be incorrect.">
            <a:extLst>
              <a:ext uri="{FF2B5EF4-FFF2-40B4-BE49-F238E27FC236}">
                <a16:creationId xmlns:a16="http://schemas.microsoft.com/office/drawing/2014/main" id="{2F102A39-1AB5-99F7-5D40-034765C914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413346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2AAAE-9848-A000-32D3-12DDB3BC4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A322B-A9BD-7E11-26B6-50A4D3522BE3}"/>
              </a:ext>
            </a:extLst>
          </p:cNvPr>
          <p:cNvSpPr>
            <a:spLocks noGrp="1"/>
          </p:cNvSpPr>
          <p:nvPr>
            <p:ph type="title"/>
          </p:nvPr>
        </p:nvSpPr>
        <p:spPr>
          <a:xfrm>
            <a:off x="467544" y="86427"/>
            <a:ext cx="8219256" cy="397091"/>
          </a:xfrm>
        </p:spPr>
        <p:txBody>
          <a:bodyPr>
            <a:normAutofit/>
          </a:bodyPr>
          <a:lstStyle/>
          <a:p>
            <a:r>
              <a:rPr lang="en-IE" sz="2000" dirty="0"/>
              <a:t>Unemployment up across all age groups except youths</a:t>
            </a:r>
          </a:p>
        </p:txBody>
      </p:sp>
      <p:sp>
        <p:nvSpPr>
          <p:cNvPr id="4" name="Slide Number Placeholder 3">
            <a:extLst>
              <a:ext uri="{FF2B5EF4-FFF2-40B4-BE49-F238E27FC236}">
                <a16:creationId xmlns:a16="http://schemas.microsoft.com/office/drawing/2014/main" id="{D00158B6-0798-A4AA-3B7C-CCB334752A27}"/>
              </a:ext>
            </a:extLst>
          </p:cNvPr>
          <p:cNvSpPr>
            <a:spLocks noGrp="1"/>
          </p:cNvSpPr>
          <p:nvPr>
            <p:ph type="sldNum" sz="quarter" idx="4"/>
          </p:nvPr>
        </p:nvSpPr>
        <p:spPr/>
        <p:txBody>
          <a:bodyPr/>
          <a:lstStyle/>
          <a:p>
            <a:fld id="{517A7B32-69DB-4CF1-942C-111B3EAEDE95}" type="slidenum">
              <a:rPr lang="en-IE" smtClean="0"/>
              <a:t>21</a:t>
            </a:fld>
            <a:endParaRPr lang="en-IE" dirty="0"/>
          </a:p>
        </p:txBody>
      </p:sp>
      <p:pic>
        <p:nvPicPr>
          <p:cNvPr id="5" name="Picture 4" descr="A graph of numbers and numbers&#10;&#10;AI-generated content may be incorrect.">
            <a:extLst>
              <a:ext uri="{FF2B5EF4-FFF2-40B4-BE49-F238E27FC236}">
                <a16:creationId xmlns:a16="http://schemas.microsoft.com/office/drawing/2014/main" id="{46040637-AECB-C7C7-6808-A5BF440A4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195446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18B8-2A6C-A257-882A-175FDB9EA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E8312-B636-4D70-962E-D4E2E29F7E07}"/>
              </a:ext>
            </a:extLst>
          </p:cNvPr>
          <p:cNvSpPr>
            <a:spLocks noGrp="1"/>
          </p:cNvSpPr>
          <p:nvPr>
            <p:ph type="title"/>
          </p:nvPr>
        </p:nvSpPr>
        <p:spPr>
          <a:xfrm>
            <a:off x="467544" y="86427"/>
            <a:ext cx="8219256" cy="397091"/>
          </a:xfrm>
        </p:spPr>
        <p:txBody>
          <a:bodyPr>
            <a:normAutofit/>
          </a:bodyPr>
          <a:lstStyle/>
          <a:p>
            <a:r>
              <a:rPr lang="en-IE" sz="2000" dirty="0"/>
              <a:t>Long term unemployment increased</a:t>
            </a:r>
          </a:p>
        </p:txBody>
      </p:sp>
      <p:sp>
        <p:nvSpPr>
          <p:cNvPr id="4" name="Slide Number Placeholder 3">
            <a:extLst>
              <a:ext uri="{FF2B5EF4-FFF2-40B4-BE49-F238E27FC236}">
                <a16:creationId xmlns:a16="http://schemas.microsoft.com/office/drawing/2014/main" id="{8AD6395A-1172-4D8A-95F6-FDA481EBA1BB}"/>
              </a:ext>
            </a:extLst>
          </p:cNvPr>
          <p:cNvSpPr>
            <a:spLocks noGrp="1"/>
          </p:cNvSpPr>
          <p:nvPr>
            <p:ph type="sldNum" sz="quarter" idx="4"/>
          </p:nvPr>
        </p:nvSpPr>
        <p:spPr/>
        <p:txBody>
          <a:bodyPr/>
          <a:lstStyle/>
          <a:p>
            <a:fld id="{517A7B32-69DB-4CF1-942C-111B3EAEDE95}" type="slidenum">
              <a:rPr lang="en-IE" smtClean="0"/>
              <a:t>22</a:t>
            </a:fld>
            <a:endParaRPr lang="en-IE" dirty="0"/>
          </a:p>
        </p:txBody>
      </p:sp>
      <p:pic>
        <p:nvPicPr>
          <p:cNvPr id="6" name="Picture 5" descr="A graph with blue and green bars&#10;&#10;AI-generated content may be incorrect.">
            <a:extLst>
              <a:ext uri="{FF2B5EF4-FFF2-40B4-BE49-F238E27FC236}">
                <a16:creationId xmlns:a16="http://schemas.microsoft.com/office/drawing/2014/main" id="{F99C21CF-B6F0-9812-0A9A-5AEA6873CB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162" y="483518"/>
            <a:ext cx="7103676" cy="3754800"/>
          </a:xfrm>
          <a:prstGeom prst="rect">
            <a:avLst/>
          </a:prstGeom>
        </p:spPr>
      </p:pic>
    </p:spTree>
    <p:extLst>
      <p:ext uri="{BB962C8B-B14F-4D97-AF65-F5344CB8AC3E}">
        <p14:creationId xmlns:p14="http://schemas.microsoft.com/office/powerpoint/2010/main" val="37080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7632848" cy="3494209"/>
          </a:xfrm>
        </p:spPr>
        <p:txBody>
          <a:bodyPr anchor="t">
            <a:normAutofit fontScale="90000"/>
          </a:bodyPr>
          <a:lstStyle/>
          <a:p>
            <a:r>
              <a:rPr lang="en-US" sz="3100" dirty="0">
                <a:latin typeface="Roboto Slab Light" pitchFamily="2" charset="0"/>
                <a:ea typeface="Roboto Slab Light" pitchFamily="2" charset="0"/>
                <a:cs typeface="Roboto Slab Light" pitchFamily="2" charset="0"/>
              </a:rPr>
              <a:t>Labour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Q4 2025:</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in labour force: 	2,961,300		+2.4%</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Participation rate (15+): 	65.8%		+0.3 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Seasonally adjusted </a:t>
            </a: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participation rate: 		66.1% 		unchanged from Q3 2025</a:t>
            </a:r>
            <a:br>
              <a:rPr lang="en-US" sz="2000" dirty="0">
                <a:latin typeface="Roboto Slab"/>
              </a:rPr>
            </a:br>
            <a:br>
              <a:rPr lang="en-US" sz="2000" dirty="0">
                <a:latin typeface="Roboto Slab"/>
              </a:rPr>
            </a:br>
            <a:endParaRPr lang="en-US" sz="2000" dirty="0">
              <a:latin typeface="Roboto Slab"/>
            </a:endParaRPr>
          </a:p>
        </p:txBody>
      </p:sp>
    </p:spTree>
    <p:extLst>
      <p:ext uri="{BB962C8B-B14F-4D97-AF65-F5344CB8AC3E}">
        <p14:creationId xmlns:p14="http://schemas.microsoft.com/office/powerpoint/2010/main" val="77687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CDEAF-5D3C-4567-B475-45AA2A95E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F8BDC-B41A-E941-E490-76D1EE8292E0}"/>
              </a:ext>
            </a:extLst>
          </p:cNvPr>
          <p:cNvSpPr>
            <a:spLocks noGrp="1"/>
          </p:cNvSpPr>
          <p:nvPr>
            <p:ph type="title"/>
          </p:nvPr>
        </p:nvSpPr>
        <p:spPr>
          <a:xfrm>
            <a:off x="467544" y="86427"/>
            <a:ext cx="8219256" cy="397091"/>
          </a:xfrm>
        </p:spPr>
        <p:txBody>
          <a:bodyPr>
            <a:normAutofit/>
          </a:bodyPr>
          <a:lstStyle/>
          <a:p>
            <a:r>
              <a:rPr lang="en-IE" sz="2000" dirty="0"/>
              <a:t>Seasonally adjusted participation rate</a:t>
            </a:r>
          </a:p>
        </p:txBody>
      </p:sp>
      <p:sp>
        <p:nvSpPr>
          <p:cNvPr id="4" name="Slide Number Placeholder 3">
            <a:extLst>
              <a:ext uri="{FF2B5EF4-FFF2-40B4-BE49-F238E27FC236}">
                <a16:creationId xmlns:a16="http://schemas.microsoft.com/office/drawing/2014/main" id="{4F1435EF-E0B8-99DD-F277-C8BB695F1AB1}"/>
              </a:ext>
            </a:extLst>
          </p:cNvPr>
          <p:cNvSpPr>
            <a:spLocks noGrp="1"/>
          </p:cNvSpPr>
          <p:nvPr>
            <p:ph type="sldNum" sz="quarter" idx="4"/>
          </p:nvPr>
        </p:nvSpPr>
        <p:spPr/>
        <p:txBody>
          <a:bodyPr/>
          <a:lstStyle/>
          <a:p>
            <a:fld id="{517A7B32-69DB-4CF1-942C-111B3EAEDE95}" type="slidenum">
              <a:rPr lang="en-IE" smtClean="0"/>
              <a:t>24</a:t>
            </a:fld>
            <a:endParaRPr lang="en-IE" dirty="0"/>
          </a:p>
        </p:txBody>
      </p:sp>
      <p:pic>
        <p:nvPicPr>
          <p:cNvPr id="5" name="Picture 4" descr="A graph of different colored lines&#10;&#10;AI-generated content may be incorrect.">
            <a:extLst>
              <a:ext uri="{FF2B5EF4-FFF2-40B4-BE49-F238E27FC236}">
                <a16:creationId xmlns:a16="http://schemas.microsoft.com/office/drawing/2014/main" id="{A44634C2-6E7A-73BE-CE32-1E671F160D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1023"/>
            <a:ext cx="9144000" cy="3581454"/>
          </a:xfrm>
          <a:prstGeom prst="rect">
            <a:avLst/>
          </a:prstGeom>
        </p:spPr>
      </p:pic>
    </p:spTree>
    <p:extLst>
      <p:ext uri="{BB962C8B-B14F-4D97-AF65-F5344CB8AC3E}">
        <p14:creationId xmlns:p14="http://schemas.microsoft.com/office/powerpoint/2010/main" val="185333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5617E-9753-7AF0-EE20-5FBAA7426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2A966-6FAD-7F88-C2A1-54E013617A3E}"/>
              </a:ext>
            </a:extLst>
          </p:cNvPr>
          <p:cNvSpPr>
            <a:spLocks noGrp="1"/>
          </p:cNvSpPr>
          <p:nvPr>
            <p:ph type="title"/>
          </p:nvPr>
        </p:nvSpPr>
        <p:spPr>
          <a:xfrm>
            <a:off x="467544" y="86427"/>
            <a:ext cx="8219256" cy="397091"/>
          </a:xfrm>
        </p:spPr>
        <p:txBody>
          <a:bodyPr>
            <a:normAutofit/>
          </a:bodyPr>
          <a:lstStyle/>
          <a:p>
            <a:r>
              <a:rPr lang="en-IE" sz="2000" dirty="0"/>
              <a:t>Labour Force increase for older age-cohorts</a:t>
            </a:r>
          </a:p>
        </p:txBody>
      </p:sp>
      <p:sp>
        <p:nvSpPr>
          <p:cNvPr id="4" name="Slide Number Placeholder 3">
            <a:extLst>
              <a:ext uri="{FF2B5EF4-FFF2-40B4-BE49-F238E27FC236}">
                <a16:creationId xmlns:a16="http://schemas.microsoft.com/office/drawing/2014/main" id="{7BC8DF46-F313-8E6C-F00E-0967265FC73A}"/>
              </a:ext>
            </a:extLst>
          </p:cNvPr>
          <p:cNvSpPr>
            <a:spLocks noGrp="1"/>
          </p:cNvSpPr>
          <p:nvPr>
            <p:ph type="sldNum" sz="quarter" idx="4"/>
          </p:nvPr>
        </p:nvSpPr>
        <p:spPr/>
        <p:txBody>
          <a:bodyPr/>
          <a:lstStyle/>
          <a:p>
            <a:fld id="{517A7B32-69DB-4CF1-942C-111B3EAEDE95}" type="slidenum">
              <a:rPr lang="en-IE" smtClean="0"/>
              <a:t>25</a:t>
            </a:fld>
            <a:endParaRPr lang="en-IE" dirty="0"/>
          </a:p>
        </p:txBody>
      </p:sp>
      <p:pic>
        <p:nvPicPr>
          <p:cNvPr id="5" name="Picture 4" descr="A graph with numbers and a number of persons&#10;&#10;AI-generated content may be incorrect.">
            <a:extLst>
              <a:ext uri="{FF2B5EF4-FFF2-40B4-BE49-F238E27FC236}">
                <a16:creationId xmlns:a16="http://schemas.microsoft.com/office/drawing/2014/main" id="{E9069700-36EF-BAAD-1841-E9429534E8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472960"/>
            <a:ext cx="7083243" cy="3744000"/>
          </a:xfrm>
          <a:prstGeom prst="rect">
            <a:avLst/>
          </a:prstGeom>
        </p:spPr>
      </p:pic>
    </p:spTree>
    <p:extLst>
      <p:ext uri="{BB962C8B-B14F-4D97-AF65-F5344CB8AC3E}">
        <p14:creationId xmlns:p14="http://schemas.microsoft.com/office/powerpoint/2010/main" val="4291728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AEDB-7DA2-6E97-81AE-B80E8BE10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5D263-2AA7-FA32-70F4-D3F9583D5D92}"/>
              </a:ext>
            </a:extLst>
          </p:cNvPr>
          <p:cNvSpPr>
            <a:spLocks noGrp="1"/>
          </p:cNvSpPr>
          <p:nvPr>
            <p:ph type="title"/>
          </p:nvPr>
        </p:nvSpPr>
        <p:spPr>
          <a:xfrm>
            <a:off x="467544" y="86427"/>
            <a:ext cx="8219256" cy="397091"/>
          </a:xfrm>
        </p:spPr>
        <p:txBody>
          <a:bodyPr>
            <a:normAutofit/>
          </a:bodyPr>
          <a:lstStyle/>
          <a:p>
            <a:r>
              <a:rPr lang="en-IE" sz="2000" dirty="0"/>
              <a:t>Largest increase in Labour Force from Rest of the World</a:t>
            </a:r>
          </a:p>
        </p:txBody>
      </p:sp>
      <p:sp>
        <p:nvSpPr>
          <p:cNvPr id="4" name="Slide Number Placeholder 3">
            <a:extLst>
              <a:ext uri="{FF2B5EF4-FFF2-40B4-BE49-F238E27FC236}">
                <a16:creationId xmlns:a16="http://schemas.microsoft.com/office/drawing/2014/main" id="{DC2D25D7-BA2B-05FB-30C2-CABB658EC84A}"/>
              </a:ext>
            </a:extLst>
          </p:cNvPr>
          <p:cNvSpPr>
            <a:spLocks noGrp="1"/>
          </p:cNvSpPr>
          <p:nvPr>
            <p:ph type="sldNum" sz="quarter" idx="4"/>
          </p:nvPr>
        </p:nvSpPr>
        <p:spPr/>
        <p:txBody>
          <a:bodyPr/>
          <a:lstStyle/>
          <a:p>
            <a:fld id="{517A7B32-69DB-4CF1-942C-111B3EAEDE95}" type="slidenum">
              <a:rPr lang="en-IE" smtClean="0"/>
              <a:t>26</a:t>
            </a:fld>
            <a:endParaRPr lang="en-IE" dirty="0"/>
          </a:p>
        </p:txBody>
      </p:sp>
      <p:pic>
        <p:nvPicPr>
          <p:cNvPr id="5" name="Picture 4" descr="A graph showing different colored bars&#10;&#10;AI-generated content may be incorrect.">
            <a:extLst>
              <a:ext uri="{FF2B5EF4-FFF2-40B4-BE49-F238E27FC236}">
                <a16:creationId xmlns:a16="http://schemas.microsoft.com/office/drawing/2014/main" id="{5892D0AF-9BF1-D3D3-5DF8-9C74BDB47D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189955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59CA-3A1D-85A2-2A93-E24866EE8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1C257-AC09-D0DE-0551-5E57C1AE0B93}"/>
              </a:ext>
            </a:extLst>
          </p:cNvPr>
          <p:cNvSpPr>
            <a:spLocks noGrp="1"/>
          </p:cNvSpPr>
          <p:nvPr>
            <p:ph type="title"/>
          </p:nvPr>
        </p:nvSpPr>
        <p:spPr>
          <a:xfrm>
            <a:off x="467544" y="86427"/>
            <a:ext cx="8219256" cy="397091"/>
          </a:xfrm>
        </p:spPr>
        <p:txBody>
          <a:bodyPr>
            <a:normAutofit/>
          </a:bodyPr>
          <a:lstStyle/>
          <a:p>
            <a:r>
              <a:rPr lang="en-IE" sz="2000" dirty="0"/>
              <a:t>Largest increase in Labour Force from Rest of the World</a:t>
            </a:r>
          </a:p>
        </p:txBody>
      </p:sp>
      <p:sp>
        <p:nvSpPr>
          <p:cNvPr id="4" name="Slide Number Placeholder 3">
            <a:extLst>
              <a:ext uri="{FF2B5EF4-FFF2-40B4-BE49-F238E27FC236}">
                <a16:creationId xmlns:a16="http://schemas.microsoft.com/office/drawing/2014/main" id="{55E951F2-5547-E841-4F05-78E8BD9DE683}"/>
              </a:ext>
            </a:extLst>
          </p:cNvPr>
          <p:cNvSpPr>
            <a:spLocks noGrp="1"/>
          </p:cNvSpPr>
          <p:nvPr>
            <p:ph type="sldNum" sz="quarter" idx="4"/>
          </p:nvPr>
        </p:nvSpPr>
        <p:spPr/>
        <p:txBody>
          <a:bodyPr/>
          <a:lstStyle/>
          <a:p>
            <a:fld id="{517A7B32-69DB-4CF1-942C-111B3EAEDE95}" type="slidenum">
              <a:rPr lang="en-IE" smtClean="0"/>
              <a:t>27</a:t>
            </a:fld>
            <a:endParaRPr lang="en-IE" dirty="0"/>
          </a:p>
        </p:txBody>
      </p:sp>
      <p:pic>
        <p:nvPicPr>
          <p:cNvPr id="7" name="Picture 6" descr="A graph of a bar chart&#10;&#10;AI-generated content may be incorrect.">
            <a:extLst>
              <a:ext uri="{FF2B5EF4-FFF2-40B4-BE49-F238E27FC236}">
                <a16:creationId xmlns:a16="http://schemas.microsoft.com/office/drawing/2014/main" id="{BE493161-4F6B-548C-C6C8-F4C3B6DC3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1368193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33B9-4ED6-287E-91F0-3644C3A97E50}"/>
              </a:ext>
            </a:extLst>
          </p:cNvPr>
          <p:cNvSpPr>
            <a:spLocks noGrp="1"/>
          </p:cNvSpPr>
          <p:nvPr>
            <p:ph type="title"/>
          </p:nvPr>
        </p:nvSpPr>
        <p:spPr/>
        <p:txBody>
          <a:bodyPr/>
          <a:lstStyle/>
          <a:p>
            <a:r>
              <a:rPr lang="en-IE" dirty="0"/>
              <a:t>Labour Force</a:t>
            </a:r>
          </a:p>
        </p:txBody>
      </p:sp>
      <p:sp>
        <p:nvSpPr>
          <p:cNvPr id="3" name="Content Placeholder 2">
            <a:extLst>
              <a:ext uri="{FF2B5EF4-FFF2-40B4-BE49-F238E27FC236}">
                <a16:creationId xmlns:a16="http://schemas.microsoft.com/office/drawing/2014/main" id="{3B43EA94-BB00-ECD2-A64B-60569A597130}"/>
              </a:ext>
            </a:extLst>
          </p:cNvPr>
          <p:cNvSpPr>
            <a:spLocks noGrp="1"/>
          </p:cNvSpPr>
          <p:nvPr>
            <p:ph idx="1"/>
          </p:nvPr>
        </p:nvSpPr>
        <p:spPr>
          <a:xfrm>
            <a:off x="323528" y="1347614"/>
            <a:ext cx="8229600" cy="2811759"/>
          </a:xfrm>
        </p:spPr>
        <p:txBody>
          <a:bodyPr>
            <a:normAutofit fontScale="77500" lnSpcReduction="20000"/>
          </a:bodyPr>
          <a:lstStyle/>
          <a:p>
            <a:r>
              <a:rPr lang="en-IE" b="1" u="sng" dirty="0"/>
              <a:t>Unadjusted</a:t>
            </a:r>
          </a:p>
          <a:p>
            <a:pPr lvl="1"/>
            <a:r>
              <a:rPr lang="en-IE" dirty="0"/>
              <a:t>Increased by 68,800 (2.4%) over the year to 2,961,300 in Q4 2025</a:t>
            </a:r>
          </a:p>
          <a:p>
            <a:pPr lvl="1"/>
            <a:r>
              <a:rPr lang="en-IE" dirty="0"/>
              <a:t>Demographic effect +44,000</a:t>
            </a:r>
          </a:p>
          <a:p>
            <a:pPr lvl="1"/>
            <a:r>
              <a:rPr lang="en-IE" dirty="0"/>
              <a:t>Participation effect +24,800</a:t>
            </a:r>
          </a:p>
          <a:p>
            <a:pPr lvl="1"/>
            <a:r>
              <a:rPr lang="en-IE" dirty="0"/>
              <a:t>Participation rate increased by 0.3p.p. to 65.8%</a:t>
            </a:r>
          </a:p>
          <a:p>
            <a:r>
              <a:rPr lang="en-IE" b="1" u="sng" dirty="0"/>
              <a:t>Adjusted</a:t>
            </a:r>
          </a:p>
          <a:p>
            <a:pPr lvl="1"/>
            <a:r>
              <a:rPr lang="en-IE" dirty="0"/>
              <a:t>Increase of 11,300 or 0.4% over the quarter to 2,973,800 in Q4 2025</a:t>
            </a:r>
          </a:p>
        </p:txBody>
      </p:sp>
      <p:sp>
        <p:nvSpPr>
          <p:cNvPr id="4" name="Slide Number Placeholder 3">
            <a:extLst>
              <a:ext uri="{FF2B5EF4-FFF2-40B4-BE49-F238E27FC236}">
                <a16:creationId xmlns:a16="http://schemas.microsoft.com/office/drawing/2014/main" id="{85AFED5B-11A6-0E4A-07CB-95DF8C47445E}"/>
              </a:ext>
            </a:extLst>
          </p:cNvPr>
          <p:cNvSpPr>
            <a:spLocks noGrp="1"/>
          </p:cNvSpPr>
          <p:nvPr>
            <p:ph type="sldNum" sz="quarter" idx="4"/>
          </p:nvPr>
        </p:nvSpPr>
        <p:spPr/>
        <p:txBody>
          <a:bodyPr/>
          <a:lstStyle/>
          <a:p>
            <a:fld id="{517A7B32-69DB-4CF1-942C-111B3EAEDE95}" type="slidenum">
              <a:rPr lang="en-IE" smtClean="0"/>
              <a:t>28</a:t>
            </a:fld>
            <a:endParaRPr lang="en-IE" dirty="0"/>
          </a:p>
        </p:txBody>
      </p:sp>
    </p:spTree>
    <p:extLst>
      <p:ext uri="{BB962C8B-B14F-4D97-AF65-F5344CB8AC3E}">
        <p14:creationId xmlns:p14="http://schemas.microsoft.com/office/powerpoint/2010/main" val="345461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E3138-F90E-EE52-C471-782EFFACBBAC}"/>
              </a:ext>
            </a:extLst>
          </p:cNvPr>
          <p:cNvSpPr>
            <a:spLocks noGrp="1"/>
          </p:cNvSpPr>
          <p:nvPr>
            <p:ph type="ctrTitle"/>
          </p:nvPr>
        </p:nvSpPr>
        <p:spPr>
          <a:xfrm>
            <a:off x="323528" y="1597821"/>
            <a:ext cx="7632848" cy="3494209"/>
          </a:xfrm>
        </p:spPr>
        <p:txBody>
          <a:bodyPr anchor="t">
            <a:normAutofit fontScale="90000"/>
          </a:bodyPr>
          <a:lstStyle/>
          <a:p>
            <a:r>
              <a:rPr lang="en-US" sz="3100" dirty="0">
                <a:latin typeface="Roboto Slab Light" pitchFamily="2" charset="0"/>
                <a:ea typeface="Roboto Slab Light" pitchFamily="2" charset="0"/>
                <a:cs typeface="Roboto Slab Light" pitchFamily="2" charset="0"/>
              </a:rPr>
              <a:t>Not in the Labour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Q4 2025:</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not in the Labour Force: 	1,535,900		+0.9%</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Potential additional Labour Force:	111,400		-2.0%</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br>
              <a:rPr lang="en-US" sz="2000" dirty="0">
                <a:latin typeface="Roboto Slab"/>
              </a:rPr>
            </a:br>
            <a:br>
              <a:rPr lang="en-US" sz="2000" dirty="0">
                <a:latin typeface="Roboto Slab"/>
              </a:rPr>
            </a:br>
            <a:endParaRPr lang="en-US" sz="2000" dirty="0">
              <a:latin typeface="Roboto Slab"/>
            </a:endParaRPr>
          </a:p>
        </p:txBody>
      </p:sp>
    </p:spTree>
    <p:extLst>
      <p:ext uri="{BB962C8B-B14F-4D97-AF65-F5344CB8AC3E}">
        <p14:creationId xmlns:p14="http://schemas.microsoft.com/office/powerpoint/2010/main" val="71944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F2A2E-9D13-1B12-8B1D-B4F57DA08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A5648-2931-3874-0309-F124A8F42C7D}"/>
              </a:ext>
            </a:extLst>
          </p:cNvPr>
          <p:cNvSpPr>
            <a:spLocks noGrp="1"/>
          </p:cNvSpPr>
          <p:nvPr>
            <p:ph type="title"/>
          </p:nvPr>
        </p:nvSpPr>
        <p:spPr>
          <a:xfrm>
            <a:off x="430297" y="113566"/>
            <a:ext cx="8280000" cy="493561"/>
          </a:xfrm>
        </p:spPr>
        <p:txBody>
          <a:bodyPr vert="horz" lIns="91440" tIns="45720" rIns="91440" bIns="45720" rtlCol="0" anchor="ctr">
            <a:normAutofit/>
          </a:bodyPr>
          <a:lstStyle/>
          <a:p>
            <a:r>
              <a:rPr lang="en-IE" sz="1600" b="0" dirty="0">
                <a:latin typeface="Roboto Slab"/>
              </a:rPr>
              <a:t>Seasonally adjusted employment up; unemployed down</a:t>
            </a:r>
          </a:p>
        </p:txBody>
      </p:sp>
      <p:sp>
        <p:nvSpPr>
          <p:cNvPr id="4" name="Slide Number Placeholder 3">
            <a:extLst>
              <a:ext uri="{FF2B5EF4-FFF2-40B4-BE49-F238E27FC236}">
                <a16:creationId xmlns:a16="http://schemas.microsoft.com/office/drawing/2014/main" id="{2B54FA89-150B-8679-8097-9CFBC1A6AC26}"/>
              </a:ext>
            </a:extLst>
          </p:cNvPr>
          <p:cNvSpPr>
            <a:spLocks noGrp="1"/>
          </p:cNvSpPr>
          <p:nvPr>
            <p:ph type="sldNum" sz="quarter" idx="4"/>
          </p:nvPr>
        </p:nvSpPr>
        <p:spPr/>
        <p:txBody>
          <a:bodyPr/>
          <a:lstStyle/>
          <a:p>
            <a:fld id="{517A7B32-69DB-4CF1-942C-111B3EAEDE95}" type="slidenum">
              <a:rPr lang="en-IE" smtClean="0"/>
              <a:t>3</a:t>
            </a:fld>
            <a:endParaRPr lang="en-IE" dirty="0"/>
          </a:p>
        </p:txBody>
      </p:sp>
      <p:pic>
        <p:nvPicPr>
          <p:cNvPr id="5" name="Picture 4" descr="A graph of a number of people&#10;&#10;AI-generated content may be incorrect.">
            <a:extLst>
              <a:ext uri="{FF2B5EF4-FFF2-40B4-BE49-F238E27FC236}">
                <a16:creationId xmlns:a16="http://schemas.microsoft.com/office/drawing/2014/main" id="{4D006B99-3484-7F5B-B036-71D742E00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 y="646480"/>
            <a:ext cx="9144000" cy="3581454"/>
          </a:xfrm>
          <a:prstGeom prst="rect">
            <a:avLst/>
          </a:prstGeom>
        </p:spPr>
      </p:pic>
      <p:sp>
        <p:nvSpPr>
          <p:cNvPr id="8" name="TextBox 1">
            <a:extLst>
              <a:ext uri="{FF2B5EF4-FFF2-40B4-BE49-F238E27FC236}">
                <a16:creationId xmlns:a16="http://schemas.microsoft.com/office/drawing/2014/main" id="{D5C7952F-D934-178A-4563-48708489850F}"/>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651209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5ABF-9180-5B87-4570-6B6084B61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C57C5-FA61-540B-ED24-28640202DCF0}"/>
              </a:ext>
            </a:extLst>
          </p:cNvPr>
          <p:cNvSpPr>
            <a:spLocks noGrp="1"/>
          </p:cNvSpPr>
          <p:nvPr>
            <p:ph type="title"/>
          </p:nvPr>
        </p:nvSpPr>
        <p:spPr>
          <a:xfrm>
            <a:off x="467544" y="86427"/>
            <a:ext cx="8219256" cy="397091"/>
          </a:xfrm>
        </p:spPr>
        <p:txBody>
          <a:bodyPr>
            <a:normAutofit/>
          </a:bodyPr>
          <a:lstStyle/>
          <a:p>
            <a:r>
              <a:rPr lang="en-IE" sz="2000" dirty="0"/>
              <a:t>Does not want a job up slightly</a:t>
            </a:r>
          </a:p>
        </p:txBody>
      </p:sp>
      <p:sp>
        <p:nvSpPr>
          <p:cNvPr id="4" name="Slide Number Placeholder 3">
            <a:extLst>
              <a:ext uri="{FF2B5EF4-FFF2-40B4-BE49-F238E27FC236}">
                <a16:creationId xmlns:a16="http://schemas.microsoft.com/office/drawing/2014/main" id="{346E676C-9254-A6C3-EE29-24E485C81E57}"/>
              </a:ext>
            </a:extLst>
          </p:cNvPr>
          <p:cNvSpPr>
            <a:spLocks noGrp="1"/>
          </p:cNvSpPr>
          <p:nvPr>
            <p:ph type="sldNum" sz="quarter" idx="4"/>
          </p:nvPr>
        </p:nvSpPr>
        <p:spPr/>
        <p:txBody>
          <a:bodyPr/>
          <a:lstStyle/>
          <a:p>
            <a:fld id="{517A7B32-69DB-4CF1-942C-111B3EAEDE95}" type="slidenum">
              <a:rPr lang="en-IE" smtClean="0"/>
              <a:t>30</a:t>
            </a:fld>
            <a:endParaRPr lang="en-IE" dirty="0"/>
          </a:p>
        </p:txBody>
      </p:sp>
      <p:pic>
        <p:nvPicPr>
          <p:cNvPr id="5" name="Picture 4" descr="A graph showing the number of people in the united states&#10;&#10;AI-generated content may be incorrect.">
            <a:extLst>
              <a:ext uri="{FF2B5EF4-FFF2-40B4-BE49-F238E27FC236}">
                <a16:creationId xmlns:a16="http://schemas.microsoft.com/office/drawing/2014/main" id="{60C83C08-A26A-A660-6DCD-62EF10EEB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3359355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EADC-F393-6A5D-D052-510A20D57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5EF4A-B6EF-5560-186A-7FEBCF433BAA}"/>
              </a:ext>
            </a:extLst>
          </p:cNvPr>
          <p:cNvSpPr>
            <a:spLocks noGrp="1"/>
          </p:cNvSpPr>
          <p:nvPr>
            <p:ph type="title"/>
          </p:nvPr>
        </p:nvSpPr>
        <p:spPr>
          <a:xfrm>
            <a:off x="467544" y="86427"/>
            <a:ext cx="8219256" cy="397091"/>
          </a:xfrm>
        </p:spPr>
        <p:txBody>
          <a:bodyPr>
            <a:normAutofit/>
          </a:bodyPr>
          <a:lstStyle/>
          <a:p>
            <a:r>
              <a:rPr lang="en-IE" sz="2000" dirty="0"/>
              <a:t>Part-time underemployed decreased</a:t>
            </a:r>
          </a:p>
        </p:txBody>
      </p:sp>
      <p:sp>
        <p:nvSpPr>
          <p:cNvPr id="4" name="Slide Number Placeholder 3">
            <a:extLst>
              <a:ext uri="{FF2B5EF4-FFF2-40B4-BE49-F238E27FC236}">
                <a16:creationId xmlns:a16="http://schemas.microsoft.com/office/drawing/2014/main" id="{C9EEDBA1-8F2D-05D3-7D40-1988219AF9B4}"/>
              </a:ext>
            </a:extLst>
          </p:cNvPr>
          <p:cNvSpPr>
            <a:spLocks noGrp="1"/>
          </p:cNvSpPr>
          <p:nvPr>
            <p:ph type="sldNum" sz="quarter" idx="4"/>
          </p:nvPr>
        </p:nvSpPr>
        <p:spPr/>
        <p:txBody>
          <a:bodyPr/>
          <a:lstStyle/>
          <a:p>
            <a:fld id="{517A7B32-69DB-4CF1-942C-111B3EAEDE95}" type="slidenum">
              <a:rPr lang="en-IE" smtClean="0"/>
              <a:t>31</a:t>
            </a:fld>
            <a:endParaRPr lang="en-IE" dirty="0"/>
          </a:p>
        </p:txBody>
      </p:sp>
      <p:pic>
        <p:nvPicPr>
          <p:cNvPr id="5" name="Picture 4" descr="A graph showing the number of persons&#10;&#10;AI-generated content may be incorrect.">
            <a:extLst>
              <a:ext uri="{FF2B5EF4-FFF2-40B4-BE49-F238E27FC236}">
                <a16:creationId xmlns:a16="http://schemas.microsoft.com/office/drawing/2014/main" id="{E1673C35-EA2E-1B9B-1EBF-5141731BF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1321513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A1571D-7C80-9840-5304-B77ACC0C14D1}"/>
              </a:ext>
            </a:extLst>
          </p:cNvPr>
          <p:cNvSpPr txBox="1">
            <a:spLocks/>
          </p:cNvSpPr>
          <p:nvPr/>
        </p:nvSpPr>
        <p:spPr>
          <a:xfrm>
            <a:off x="467544" y="1563638"/>
            <a:ext cx="7632848" cy="3494209"/>
          </a:xfrm>
          <a:prstGeom prst="rect">
            <a:avLst/>
          </a:prstGeom>
        </p:spPr>
        <p:txBody>
          <a:bodyPr vert="horz" lIns="91440" tIns="0" rIns="91440" bIns="0" rtlCol="0" anchor="t" anchorCtr="0">
            <a:normAutofit fontScale="97500"/>
          </a:bodyPr>
          <a:lstStyle>
            <a:lvl1pPr algn="l" defTabSz="914400" rtl="0" eaLnBrk="1" latinLnBrk="0" hangingPunct="1">
              <a:spcBef>
                <a:spcPct val="0"/>
              </a:spcBef>
              <a:buNone/>
              <a:defRPr sz="3200" b="0" i="0" kern="1200">
                <a:solidFill>
                  <a:schemeClr val="tx1"/>
                </a:solidFill>
                <a:latin typeface="Roboto Slab Bold"/>
                <a:ea typeface="+mj-ea"/>
                <a:cs typeface="Roboto Slab Bold"/>
              </a:defRPr>
            </a:lvl1pPr>
          </a:lstStyle>
          <a:p>
            <a:r>
              <a:rPr lang="en-US" sz="3100" dirty="0">
                <a:latin typeface="Roboto Slab Light" pitchFamily="2" charset="0"/>
                <a:ea typeface="Roboto Slab Light" pitchFamily="2" charset="0"/>
                <a:cs typeface="Roboto Slab Light" pitchFamily="2" charset="0"/>
              </a:rPr>
              <a:t>Young people (15-24) in the </a:t>
            </a:r>
            <a:r>
              <a:rPr lang="en-US" sz="3100" dirty="0" err="1">
                <a:latin typeface="Roboto Slab Light" pitchFamily="2" charset="0"/>
                <a:ea typeface="Roboto Slab Light" pitchFamily="2" charset="0"/>
                <a:cs typeface="Roboto Slab Light" pitchFamily="2" charset="0"/>
              </a:rPr>
              <a:t>labour</a:t>
            </a:r>
            <a:r>
              <a:rPr lang="en-US" sz="3100" dirty="0">
                <a:latin typeface="Roboto Slab Light" pitchFamily="2" charset="0"/>
                <a:ea typeface="Roboto Slab Light" pitchFamily="2" charset="0"/>
                <a:cs typeface="Roboto Slab Light" pitchFamily="2" charset="0"/>
              </a:rPr>
              <a:t>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Q4 2025:</a:t>
            </a:r>
          </a:p>
          <a:p>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Employment rate:	46.0%		-0.1 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Unemployment rate:	9.8%		-0.2p.p.</a:t>
            </a:r>
          </a:p>
          <a:p>
            <a:endParaRPr lang="en-US" sz="1800" dirty="0">
              <a:latin typeface="Roboto Slab Light" pitchFamily="2" charset="0"/>
              <a:ea typeface="Roboto Slab Light" pitchFamily="2" charset="0"/>
              <a:cs typeface="Roboto Slab Light" pitchFamily="2" charset="0"/>
            </a:endParaRPr>
          </a:p>
          <a:p>
            <a:r>
              <a:rPr lang="en-US" sz="1800" dirty="0">
                <a:latin typeface="Roboto Slab Light" pitchFamily="2" charset="0"/>
                <a:ea typeface="Roboto Slab Light" pitchFamily="2" charset="0"/>
                <a:cs typeface="Roboto Slab Light" pitchFamily="2" charset="0"/>
              </a:rPr>
              <a:t>Participation rate: 	51.0% 		-0.2 p.p.</a:t>
            </a:r>
            <a:br>
              <a:rPr lang="en-US" sz="1800" dirty="0">
                <a:latin typeface="Roboto Slab Light" pitchFamily="2" charset="0"/>
                <a:ea typeface="Roboto Slab Light" pitchFamily="2" charset="0"/>
                <a:cs typeface="Roboto Slab Light" pitchFamily="2" charset="0"/>
              </a:rPr>
            </a:br>
            <a:br>
              <a:rPr lang="en-US" sz="2000" dirty="0">
                <a:latin typeface="Roboto Slab"/>
              </a:rPr>
            </a:br>
            <a:r>
              <a:rPr lang="en-US" sz="1800" dirty="0">
                <a:latin typeface="Roboto Slab Light" pitchFamily="2" charset="0"/>
                <a:ea typeface="Roboto Slab Light" pitchFamily="2" charset="0"/>
                <a:cs typeface="Roboto Slab Light" pitchFamily="2" charset="0"/>
              </a:rPr>
              <a:t>NEET rate		6.3%		+0.8 p.p.</a:t>
            </a:r>
          </a:p>
        </p:txBody>
      </p:sp>
    </p:spTree>
    <p:extLst>
      <p:ext uri="{BB962C8B-B14F-4D97-AF65-F5344CB8AC3E}">
        <p14:creationId xmlns:p14="http://schemas.microsoft.com/office/powerpoint/2010/main" val="37509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642E-E73E-84C4-0922-AF9CECCDAAEB}"/>
              </a:ext>
            </a:extLst>
          </p:cNvPr>
          <p:cNvSpPr>
            <a:spLocks noGrp="1"/>
          </p:cNvSpPr>
          <p:nvPr>
            <p:ph type="title"/>
          </p:nvPr>
        </p:nvSpPr>
        <p:spPr>
          <a:xfrm>
            <a:off x="467544" y="205979"/>
            <a:ext cx="8219256" cy="493563"/>
          </a:xfrm>
        </p:spPr>
        <p:txBody>
          <a:bodyPr>
            <a:normAutofit/>
          </a:bodyPr>
          <a:lstStyle/>
          <a:p>
            <a:r>
              <a:rPr lang="en-IE" sz="1800" dirty="0"/>
              <a:t>LFS Q4 2025 results summary</a:t>
            </a:r>
          </a:p>
        </p:txBody>
      </p:sp>
      <p:sp>
        <p:nvSpPr>
          <p:cNvPr id="3" name="Content Placeholder 2">
            <a:extLst>
              <a:ext uri="{FF2B5EF4-FFF2-40B4-BE49-F238E27FC236}">
                <a16:creationId xmlns:a16="http://schemas.microsoft.com/office/drawing/2014/main" id="{4ACB9DDA-456A-A7CE-0449-562CB436CAFF}"/>
              </a:ext>
            </a:extLst>
          </p:cNvPr>
          <p:cNvSpPr>
            <a:spLocks noGrp="1"/>
          </p:cNvSpPr>
          <p:nvPr>
            <p:ph idx="1"/>
          </p:nvPr>
        </p:nvSpPr>
        <p:spPr>
          <a:xfrm>
            <a:off x="457200" y="771550"/>
            <a:ext cx="8229600" cy="3240360"/>
          </a:xfrm>
        </p:spPr>
        <p:txBody>
          <a:bodyPr>
            <a:normAutofit fontScale="85000" lnSpcReduction="20000"/>
          </a:bodyPr>
          <a:lstStyle/>
          <a:p>
            <a:pPr marL="0" indent="0">
              <a:buNone/>
            </a:pPr>
            <a:r>
              <a:rPr lang="en-IE" sz="1600" dirty="0"/>
              <a:t>EMPLOYMENT</a:t>
            </a:r>
          </a:p>
          <a:p>
            <a:r>
              <a:rPr lang="en-IE" sz="1600" dirty="0"/>
              <a:t>Increased 2.0% to a record 2,833,100</a:t>
            </a:r>
          </a:p>
          <a:p>
            <a:r>
              <a:rPr lang="en-IE" sz="1600" dirty="0"/>
              <a:t>Actual hours worked as increased 2.9% driven by full-time employment</a:t>
            </a:r>
          </a:p>
          <a:p>
            <a:r>
              <a:rPr lang="en-IE" sz="1600" dirty="0"/>
              <a:t>Employment rate up 0.2 p.p. to 74.5%</a:t>
            </a:r>
          </a:p>
          <a:p>
            <a:pPr marL="0" indent="0">
              <a:buNone/>
            </a:pPr>
            <a:r>
              <a:rPr lang="en-IE" sz="1600" dirty="0"/>
              <a:t>UNEMPLOYMENT</a:t>
            </a:r>
          </a:p>
          <a:p>
            <a:r>
              <a:rPr lang="en-IE" sz="1600" dirty="0"/>
              <a:t>Increased 10.4% from 116,100 to 128,200</a:t>
            </a:r>
          </a:p>
          <a:p>
            <a:r>
              <a:rPr lang="en-IE" sz="1600" dirty="0"/>
              <a:t>Unemployment rate 4.4%</a:t>
            </a:r>
          </a:p>
          <a:p>
            <a:r>
              <a:rPr lang="en-IE" sz="1600" dirty="0"/>
              <a:t>Up among all age groups except youths</a:t>
            </a:r>
          </a:p>
          <a:p>
            <a:pPr marL="0" indent="0">
              <a:buNone/>
            </a:pPr>
            <a:r>
              <a:rPr lang="en-IE" sz="1600" dirty="0"/>
              <a:t>LABOUR FORCE</a:t>
            </a:r>
          </a:p>
          <a:p>
            <a:r>
              <a:rPr lang="en-IE" sz="1600" dirty="0"/>
              <a:t>Increased 2.4% to 2,961,300</a:t>
            </a:r>
          </a:p>
          <a:p>
            <a:r>
              <a:rPr lang="en-IE" sz="1600" dirty="0"/>
              <a:t>Participation down 0.3 p.p. to 65.8%</a:t>
            </a:r>
          </a:p>
        </p:txBody>
      </p:sp>
      <p:sp>
        <p:nvSpPr>
          <p:cNvPr id="4" name="Slide Number Placeholder 3">
            <a:extLst>
              <a:ext uri="{FF2B5EF4-FFF2-40B4-BE49-F238E27FC236}">
                <a16:creationId xmlns:a16="http://schemas.microsoft.com/office/drawing/2014/main" id="{503260C1-3878-B930-9A2D-AF9FF231C74E}"/>
              </a:ext>
            </a:extLst>
          </p:cNvPr>
          <p:cNvSpPr>
            <a:spLocks noGrp="1"/>
          </p:cNvSpPr>
          <p:nvPr>
            <p:ph type="sldNum" sz="quarter" idx="4"/>
          </p:nvPr>
        </p:nvSpPr>
        <p:spPr/>
        <p:txBody>
          <a:bodyPr/>
          <a:lstStyle/>
          <a:p>
            <a:fld id="{517A7B32-69DB-4CF1-942C-111B3EAEDE95}" type="slidenum">
              <a:rPr lang="en-IE" smtClean="0"/>
              <a:t>33</a:t>
            </a:fld>
            <a:endParaRPr lang="en-IE" dirty="0"/>
          </a:p>
        </p:txBody>
      </p:sp>
    </p:spTree>
    <p:extLst>
      <p:ext uri="{BB962C8B-B14F-4D97-AF65-F5344CB8AC3E}">
        <p14:creationId xmlns:p14="http://schemas.microsoft.com/office/powerpoint/2010/main" val="3354349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407D-C3C5-3F83-55BA-C55197FBF9F4}"/>
              </a:ext>
            </a:extLst>
          </p:cNvPr>
          <p:cNvSpPr>
            <a:spLocks noGrp="1"/>
          </p:cNvSpPr>
          <p:nvPr>
            <p:ph type="title"/>
          </p:nvPr>
        </p:nvSpPr>
        <p:spPr>
          <a:xfrm>
            <a:off x="467544" y="205979"/>
            <a:ext cx="8219256" cy="349547"/>
          </a:xfrm>
        </p:spPr>
        <p:txBody>
          <a:bodyPr>
            <a:noAutofit/>
          </a:bodyPr>
          <a:lstStyle/>
          <a:p>
            <a:r>
              <a:rPr lang="en-IE" sz="2000" dirty="0"/>
              <a:t>LFS Q2 2025 - Volunteering mini-module</a:t>
            </a:r>
          </a:p>
        </p:txBody>
      </p:sp>
      <p:sp>
        <p:nvSpPr>
          <p:cNvPr id="3" name="Content Placeholder 2">
            <a:extLst>
              <a:ext uri="{FF2B5EF4-FFF2-40B4-BE49-F238E27FC236}">
                <a16:creationId xmlns:a16="http://schemas.microsoft.com/office/drawing/2014/main" id="{992370FD-935C-E62E-1AD4-BA154193C898}"/>
              </a:ext>
            </a:extLst>
          </p:cNvPr>
          <p:cNvSpPr>
            <a:spLocks noGrp="1"/>
          </p:cNvSpPr>
          <p:nvPr>
            <p:ph idx="1"/>
          </p:nvPr>
        </p:nvSpPr>
        <p:spPr>
          <a:xfrm>
            <a:off x="457200" y="699543"/>
            <a:ext cx="8229600" cy="3312368"/>
          </a:xfrm>
        </p:spPr>
        <p:txBody>
          <a:bodyPr>
            <a:normAutofit fontScale="85000" lnSpcReduction="20000"/>
          </a:bodyPr>
          <a:lstStyle/>
          <a:p>
            <a:pPr marL="0" indent="0">
              <a:buNone/>
            </a:pPr>
            <a:r>
              <a:rPr lang="en-IE" dirty="0"/>
              <a:t>KEY FINDINGS</a:t>
            </a:r>
          </a:p>
          <a:p>
            <a:r>
              <a:rPr lang="en-IE" dirty="0"/>
              <a:t>16.1% of 15-74-year-olds volunteered</a:t>
            </a:r>
          </a:p>
          <a:p>
            <a:r>
              <a:rPr lang="en-IE" dirty="0"/>
              <a:t>They volunteered more than 7.5 million hours per month</a:t>
            </a:r>
          </a:p>
          <a:p>
            <a:r>
              <a:rPr lang="en-IE" dirty="0"/>
              <a:t>The largest number of volunteered are with sporting organisations</a:t>
            </a:r>
          </a:p>
          <a:p>
            <a:pPr marL="0" indent="0">
              <a:buNone/>
            </a:pPr>
            <a:r>
              <a:rPr lang="en-IE" dirty="0"/>
              <a:t>NEXT PUBLICATIONS</a:t>
            </a:r>
          </a:p>
          <a:p>
            <a:r>
              <a:rPr lang="en-IE" dirty="0"/>
              <a:t>Sports Participation</a:t>
            </a:r>
          </a:p>
          <a:p>
            <a:r>
              <a:rPr lang="en-IE" dirty="0"/>
              <a:t>Remote Working</a:t>
            </a:r>
          </a:p>
          <a:p>
            <a:r>
              <a:rPr lang="en-IE" dirty="0"/>
              <a:t>Quality of Work</a:t>
            </a:r>
          </a:p>
        </p:txBody>
      </p:sp>
      <p:sp>
        <p:nvSpPr>
          <p:cNvPr id="4" name="Slide Number Placeholder 3">
            <a:extLst>
              <a:ext uri="{FF2B5EF4-FFF2-40B4-BE49-F238E27FC236}">
                <a16:creationId xmlns:a16="http://schemas.microsoft.com/office/drawing/2014/main" id="{E58E09E2-828D-3C60-16CE-9E2320BB0714}"/>
              </a:ext>
            </a:extLst>
          </p:cNvPr>
          <p:cNvSpPr>
            <a:spLocks noGrp="1"/>
          </p:cNvSpPr>
          <p:nvPr>
            <p:ph type="sldNum" sz="quarter" idx="4"/>
          </p:nvPr>
        </p:nvSpPr>
        <p:spPr/>
        <p:txBody>
          <a:bodyPr/>
          <a:lstStyle/>
          <a:p>
            <a:fld id="{517A7B32-69DB-4CF1-942C-111B3EAEDE95}" type="slidenum">
              <a:rPr lang="en-IE" smtClean="0"/>
              <a:t>34</a:t>
            </a:fld>
            <a:endParaRPr lang="en-IE" dirty="0"/>
          </a:p>
        </p:txBody>
      </p:sp>
    </p:spTree>
    <p:extLst>
      <p:ext uri="{BB962C8B-B14F-4D97-AF65-F5344CB8AC3E}">
        <p14:creationId xmlns:p14="http://schemas.microsoft.com/office/powerpoint/2010/main" val="2893013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6768752" cy="2990153"/>
          </a:xfrm>
        </p:spPr>
        <p:txBody>
          <a:bodyPr>
            <a:noAutofit/>
          </a:bodyPr>
          <a:lstStyle/>
          <a:p>
            <a:r>
              <a:rPr lang="en-IE" sz="2800" dirty="0">
                <a:latin typeface="Roboto Slab"/>
              </a:rPr>
              <a:t>Labour Force Survey</a:t>
            </a:r>
            <a:br>
              <a:rPr lang="en-IE" sz="2800" dirty="0">
                <a:latin typeface="Roboto Slab"/>
              </a:rPr>
            </a:br>
            <a:r>
              <a:rPr lang="en-IE" sz="2000" dirty="0">
                <a:latin typeface="Roboto Slab"/>
              </a:rPr>
              <a:t>Quarter 4 2025 </a:t>
            </a:r>
            <a:br>
              <a:rPr lang="en-IE" sz="2000" dirty="0">
                <a:latin typeface="Roboto Slab"/>
              </a:rPr>
            </a:br>
            <a:br>
              <a:rPr lang="en-IE" sz="2000" dirty="0">
                <a:latin typeface="Roboto Slab"/>
              </a:rPr>
            </a:br>
            <a:r>
              <a:rPr lang="en-IE" sz="2000" dirty="0">
                <a:latin typeface="Roboto Slab"/>
              </a:rPr>
              <a:t>Thank you. </a:t>
            </a:r>
            <a:br>
              <a:rPr lang="en-IE" sz="2000" dirty="0">
                <a:latin typeface="Roboto Slab"/>
              </a:rPr>
            </a:br>
            <a:r>
              <a:rPr lang="en-US" sz="1400" dirty="0">
                <a:latin typeface="Roboto Slab"/>
              </a:rPr>
              <a:t>LFS Q1 2026 results provisionally due for publication on 21st May 2026</a:t>
            </a:r>
            <a:br>
              <a:rPr lang="en-US" sz="2000" dirty="0">
                <a:latin typeface="Roboto Slab"/>
              </a:rPr>
            </a:br>
            <a:br>
              <a:rPr lang="en-IE" sz="2000" dirty="0">
                <a:latin typeface="Roboto Slab"/>
              </a:rPr>
            </a:br>
            <a:endParaRPr lang="en-US" sz="2000" dirty="0">
              <a:latin typeface="Roboto Slab"/>
            </a:endParaRPr>
          </a:p>
        </p:txBody>
      </p:sp>
    </p:spTree>
    <p:extLst>
      <p:ext uri="{BB962C8B-B14F-4D97-AF65-F5344CB8AC3E}">
        <p14:creationId xmlns:p14="http://schemas.microsoft.com/office/powerpoint/2010/main" val="253120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3DE75E-B030-E508-BD58-6490847449AC}"/>
              </a:ext>
            </a:extLst>
          </p:cNvPr>
          <p:cNvSpPr>
            <a:spLocks noGrp="1"/>
          </p:cNvSpPr>
          <p:nvPr>
            <p:ph type="sldNum" sz="quarter" idx="4"/>
          </p:nvPr>
        </p:nvSpPr>
        <p:spPr/>
        <p:txBody>
          <a:bodyPr/>
          <a:lstStyle/>
          <a:p>
            <a:fld id="{517A7B32-69DB-4CF1-942C-111B3EAEDE95}" type="slidenum">
              <a:rPr lang="en-IE" smtClean="0"/>
              <a:t>36</a:t>
            </a:fld>
            <a:endParaRPr lang="en-IE" dirty="0"/>
          </a:p>
        </p:txBody>
      </p:sp>
      <p:sp>
        <p:nvSpPr>
          <p:cNvPr id="6" name="Title 1">
            <a:extLst>
              <a:ext uri="{FF2B5EF4-FFF2-40B4-BE49-F238E27FC236}">
                <a16:creationId xmlns:a16="http://schemas.microsoft.com/office/drawing/2014/main" id="{F35907F5-846A-33F0-C632-224722C01235}"/>
              </a:ext>
            </a:extLst>
          </p:cNvPr>
          <p:cNvSpPr>
            <a:spLocks noGrp="1"/>
          </p:cNvSpPr>
          <p:nvPr>
            <p:ph type="title"/>
          </p:nvPr>
        </p:nvSpPr>
        <p:spPr>
          <a:xfrm>
            <a:off x="467544" y="205979"/>
            <a:ext cx="8219256" cy="709587"/>
          </a:xfrm>
        </p:spPr>
        <p:txBody>
          <a:bodyPr>
            <a:normAutofit/>
          </a:bodyPr>
          <a:lstStyle/>
          <a:p>
            <a:r>
              <a:rPr lang="en-IE" sz="1600" b="0" dirty="0">
                <a:latin typeface="Roboto Slab" pitchFamily="2" charset="0"/>
                <a:ea typeface="Roboto Slab" pitchFamily="2" charset="0"/>
                <a:cs typeface="Roboto Slab" pitchFamily="2" charset="0"/>
              </a:rPr>
              <a:t>Births 2001-2022</a:t>
            </a:r>
          </a:p>
        </p:txBody>
      </p:sp>
      <p:graphicFrame>
        <p:nvGraphicFramePr>
          <p:cNvPr id="5" name="Chart 4">
            <a:extLst>
              <a:ext uri="{FF2B5EF4-FFF2-40B4-BE49-F238E27FC236}">
                <a16:creationId xmlns:a16="http://schemas.microsoft.com/office/drawing/2014/main" id="{9C53A549-6EDE-4E59-24E9-48DA049B19D7}"/>
              </a:ext>
            </a:extLst>
          </p:cNvPr>
          <p:cNvGraphicFramePr>
            <a:graphicFrameLocks/>
          </p:cNvGraphicFramePr>
          <p:nvPr>
            <p:extLst>
              <p:ext uri="{D42A27DB-BD31-4B8C-83A1-F6EECF244321}">
                <p14:modId xmlns:p14="http://schemas.microsoft.com/office/powerpoint/2010/main" val="3214077059"/>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007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B1C58-E9E3-48FA-9D5A-A07FAE4F5EA0}"/>
              </a:ext>
            </a:extLst>
          </p:cNvPr>
          <p:cNvSpPr>
            <a:spLocks noGrp="1"/>
          </p:cNvSpPr>
          <p:nvPr>
            <p:ph type="ctrTitle"/>
          </p:nvPr>
        </p:nvSpPr>
        <p:spPr>
          <a:xfrm>
            <a:off x="251520" y="1597821"/>
            <a:ext cx="5040560" cy="3350193"/>
          </a:xfrm>
        </p:spPr>
        <p:txBody>
          <a:bodyPr>
            <a:normAutofit fontScale="90000"/>
          </a:bodyPr>
          <a:lstStyle/>
          <a:p>
            <a:r>
              <a:rPr lang="en-IE" dirty="0">
                <a:solidFill>
                  <a:schemeClr val="accent4"/>
                </a:solidFill>
                <a:latin typeface="Roboto Slab Light" pitchFamily="2" charset="0"/>
                <a:ea typeface="Roboto Slab Light" pitchFamily="2" charset="0"/>
                <a:cs typeface="Roboto Slab Light" pitchFamily="2" charset="0"/>
              </a:rPr>
              <a:t>Annex:</a:t>
            </a:r>
            <a:br>
              <a:rPr lang="en-IE" dirty="0">
                <a:solidFill>
                  <a:srgbClr val="000000"/>
                </a:solidFill>
                <a:latin typeface="Roboto Slab Light" pitchFamily="2" charset="0"/>
                <a:ea typeface="Roboto Slab Light" pitchFamily="2" charset="0"/>
                <a:cs typeface="Roboto Slab Light" pitchFamily="2" charset="0"/>
              </a:rPr>
            </a:br>
            <a:br>
              <a:rPr lang="en-IE" dirty="0">
                <a:solidFill>
                  <a:srgbClr val="000000"/>
                </a:solidFill>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ILO Definitions and concepts </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IESS Regulation</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Impact of COVID-19 on LFS</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Arrivals from Ukraine in Ireland</a:t>
            </a:r>
            <a:br>
              <a:rPr lang="en-IE" sz="2800" b="1" dirty="0"/>
            </a:br>
            <a:endParaRPr lang="en-IE" sz="2800" b="1" dirty="0"/>
          </a:p>
        </p:txBody>
      </p:sp>
      <p:sp>
        <p:nvSpPr>
          <p:cNvPr id="4" name="Slide Number Placeholder 3">
            <a:extLst>
              <a:ext uri="{FF2B5EF4-FFF2-40B4-BE49-F238E27FC236}">
                <a16:creationId xmlns:a16="http://schemas.microsoft.com/office/drawing/2014/main" id="{D34E6B56-FD9B-41E3-ABBE-0818F360664E}"/>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37</a:t>
            </a:fld>
            <a:endParaRPr lang="en-IE" dirty="0"/>
          </a:p>
        </p:txBody>
      </p:sp>
    </p:spTree>
    <p:extLst>
      <p:ext uri="{BB962C8B-B14F-4D97-AF65-F5344CB8AC3E}">
        <p14:creationId xmlns:p14="http://schemas.microsoft.com/office/powerpoint/2010/main" val="3836657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in the LFS</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IE" sz="1800" dirty="0">
                <a:solidFill>
                  <a:srgbClr val="000000"/>
                </a:solidFill>
              </a:rPr>
              <a:t>Employment (15-89 years)</a:t>
            </a:r>
          </a:p>
          <a:p>
            <a:pPr lvl="1"/>
            <a:r>
              <a:rPr lang="en-US" sz="1600" dirty="0">
                <a:solidFill>
                  <a:srgbClr val="000000"/>
                </a:solidFill>
              </a:rPr>
              <a:t>Persons who worked in the week before the survey for one hour or more for payment or profit, including work on the family farm or business and all persons who were away from work during the reference week but had a job to which they could return to</a:t>
            </a:r>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38</a:t>
            </a:fld>
            <a:endParaRPr lang="en-IE" dirty="0"/>
          </a:p>
        </p:txBody>
      </p:sp>
    </p:spTree>
    <p:extLst>
      <p:ext uri="{BB962C8B-B14F-4D97-AF65-F5344CB8AC3E}">
        <p14:creationId xmlns:p14="http://schemas.microsoft.com/office/powerpoint/2010/main" val="1391384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48-89F2-407F-88E0-DCEA56D0EFF5}"/>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in the LFS</a:t>
            </a:r>
          </a:p>
        </p:txBody>
      </p:sp>
      <p:sp>
        <p:nvSpPr>
          <p:cNvPr id="3" name="Content Placeholder 2">
            <a:extLst>
              <a:ext uri="{FF2B5EF4-FFF2-40B4-BE49-F238E27FC236}">
                <a16:creationId xmlns:a16="http://schemas.microsoft.com/office/drawing/2014/main" id="{42EC158D-8713-424D-8102-D6C923B3CE8C}"/>
              </a:ext>
            </a:extLst>
          </p:cNvPr>
          <p:cNvSpPr>
            <a:spLocks noGrp="1"/>
          </p:cNvSpPr>
          <p:nvPr>
            <p:ph idx="1"/>
          </p:nvPr>
        </p:nvSpPr>
        <p:spPr/>
        <p:txBody>
          <a:bodyPr>
            <a:normAutofit/>
          </a:bodyPr>
          <a:lstStyle/>
          <a:p>
            <a:r>
              <a:rPr lang="en-IE" sz="1800" dirty="0">
                <a:solidFill>
                  <a:srgbClr val="000000"/>
                </a:solidFill>
              </a:rPr>
              <a:t>Unemployment (15-74 years)</a:t>
            </a:r>
          </a:p>
          <a:p>
            <a:pPr lvl="1"/>
            <a:r>
              <a:rPr lang="en-US" sz="1600" dirty="0">
                <a:solidFill>
                  <a:srgbClr val="000000"/>
                </a:solidFill>
              </a:rPr>
              <a:t>Persons who in the week before the survey, were </a:t>
            </a:r>
          </a:p>
          <a:p>
            <a:pPr lvl="2"/>
            <a:r>
              <a:rPr lang="en-US" sz="1600" dirty="0">
                <a:solidFill>
                  <a:srgbClr val="000000"/>
                </a:solidFill>
              </a:rPr>
              <a:t>without work – i.e. did not meet criteria to be classified as employed under ILO</a:t>
            </a:r>
          </a:p>
          <a:p>
            <a:pPr lvl="2"/>
            <a:r>
              <a:rPr lang="en-US" sz="1600" dirty="0">
                <a:solidFill>
                  <a:srgbClr val="000000"/>
                </a:solidFill>
              </a:rPr>
              <a:t>available to start work within the next two weeks </a:t>
            </a:r>
          </a:p>
          <a:p>
            <a:pPr lvl="2"/>
            <a:r>
              <a:rPr lang="en-US" sz="1600" dirty="0">
                <a:solidFill>
                  <a:srgbClr val="000000"/>
                </a:solidFill>
              </a:rPr>
              <a:t>had taken specific steps, in the previous four weeks to find work </a:t>
            </a:r>
          </a:p>
          <a:p>
            <a:pPr lvl="2"/>
            <a:endParaRPr lang="en-IE" dirty="0"/>
          </a:p>
        </p:txBody>
      </p:sp>
      <p:sp>
        <p:nvSpPr>
          <p:cNvPr id="4" name="Slide Number Placeholder 3">
            <a:extLst>
              <a:ext uri="{FF2B5EF4-FFF2-40B4-BE49-F238E27FC236}">
                <a16:creationId xmlns:a16="http://schemas.microsoft.com/office/drawing/2014/main" id="{3606DDD9-9BA2-47DC-BC7F-2BE59AD88379}"/>
              </a:ext>
            </a:extLst>
          </p:cNvPr>
          <p:cNvSpPr>
            <a:spLocks noGrp="1"/>
          </p:cNvSpPr>
          <p:nvPr>
            <p:ph type="sldNum" sz="quarter" idx="4"/>
          </p:nvPr>
        </p:nvSpPr>
        <p:spPr/>
        <p:txBody>
          <a:bodyPr/>
          <a:lstStyle/>
          <a:p>
            <a:fld id="{517A7B32-69DB-4CF1-942C-111B3EAEDE95}" type="slidenum">
              <a:rPr lang="en-IE" smtClean="0"/>
              <a:t>39</a:t>
            </a:fld>
            <a:endParaRPr lang="en-IE" dirty="0"/>
          </a:p>
        </p:txBody>
      </p:sp>
    </p:spTree>
    <p:extLst>
      <p:ext uri="{BB962C8B-B14F-4D97-AF65-F5344CB8AC3E}">
        <p14:creationId xmlns:p14="http://schemas.microsoft.com/office/powerpoint/2010/main" val="44065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270" y="1598013"/>
            <a:ext cx="7848872" cy="3350193"/>
          </a:xfrm>
        </p:spPr>
        <p:txBody>
          <a:bodyPr>
            <a:normAutofit/>
          </a:bodyPr>
          <a:lstStyle/>
          <a:p>
            <a:r>
              <a:rPr lang="en-US" sz="2800" dirty="0">
                <a:latin typeface="Roboto Slab Light" pitchFamily="2" charset="0"/>
                <a:ea typeface="Roboto Slab Light" pitchFamily="2" charset="0"/>
                <a:cs typeface="Roboto Slab Light" pitchFamily="2" charset="0"/>
              </a:rPr>
              <a:t>In employment</a:t>
            </a:r>
            <a:br>
              <a:rPr lang="en-US" sz="2800" dirty="0">
                <a:latin typeface="Roboto Slab Light" pitchFamily="2" charset="0"/>
                <a:ea typeface="Roboto Slab Light" pitchFamily="2" charset="0"/>
                <a:cs typeface="Roboto Slab Light" pitchFamily="2" charset="0"/>
              </a:rPr>
            </a:br>
            <a:r>
              <a:rPr lang="en-US" sz="25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Q4 2025:</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Persons in employment: 	2,833,100 		+2.0%</a:t>
            </a:r>
            <a:br>
              <a:rPr lang="en-US" sz="1600" dirty="0">
                <a:latin typeface="Roboto Slab Light" pitchFamily="2" charset="0"/>
                <a:ea typeface="Roboto Slab Light" pitchFamily="2" charset="0"/>
                <a:cs typeface="Roboto Slab Light" pitchFamily="2" charset="0"/>
              </a:rPr>
            </a:br>
            <a:br>
              <a:rPr lang="en-US" sz="16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Employment rate (15-64):	74.5% 		+0.2 p.p.	</a:t>
            </a:r>
            <a:br>
              <a:rPr lang="en-US" sz="1600" dirty="0">
                <a:latin typeface="Roboto Slab Light" pitchFamily="2" charset="0"/>
                <a:ea typeface="Roboto Slab Light" pitchFamily="2" charset="0"/>
                <a:cs typeface="Roboto Slab Light" pitchFamily="2" charset="0"/>
              </a:rPr>
            </a:br>
            <a:br>
              <a:rPr lang="en-US" sz="16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Seasonally adjusted: 	2,834,300  	+0.5% on Q3 2025	</a:t>
            </a:r>
            <a:br>
              <a:rPr lang="en-US" sz="1800" dirty="0">
                <a:latin typeface="Roboto Slab"/>
              </a:rPr>
            </a:br>
            <a:endParaRPr lang="en-US" sz="1800" strike="sngStrike" dirty="0">
              <a:latin typeface="Roboto Slab"/>
            </a:endParaRPr>
          </a:p>
        </p:txBody>
      </p:sp>
    </p:spTree>
    <p:extLst>
      <p:ext uri="{BB962C8B-B14F-4D97-AF65-F5344CB8AC3E}">
        <p14:creationId xmlns:p14="http://schemas.microsoft.com/office/powerpoint/2010/main" val="1559040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5501-49B8-487A-A6DE-B3C5FA3BDAEF}"/>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and LFS	</a:t>
            </a:r>
          </a:p>
        </p:txBody>
      </p:sp>
      <p:sp>
        <p:nvSpPr>
          <p:cNvPr id="3" name="Content Placeholder 2">
            <a:extLst>
              <a:ext uri="{FF2B5EF4-FFF2-40B4-BE49-F238E27FC236}">
                <a16:creationId xmlns:a16="http://schemas.microsoft.com/office/drawing/2014/main" id="{01226503-49E3-47E5-9D48-FAB28A76B052}"/>
              </a:ext>
            </a:extLst>
          </p:cNvPr>
          <p:cNvSpPr>
            <a:spLocks noGrp="1"/>
          </p:cNvSpPr>
          <p:nvPr>
            <p:ph idx="1"/>
          </p:nvPr>
        </p:nvSpPr>
        <p:spPr/>
        <p:txBody>
          <a:bodyPr>
            <a:normAutofit/>
          </a:bodyPr>
          <a:lstStyle/>
          <a:p>
            <a:r>
              <a:rPr lang="en-IE" sz="1800" dirty="0">
                <a:solidFill>
                  <a:srgbClr val="000000"/>
                </a:solidFill>
              </a:rPr>
              <a:t>Inactive (15+ years)</a:t>
            </a:r>
          </a:p>
          <a:p>
            <a:pPr lvl="1"/>
            <a:r>
              <a:rPr lang="en-IE" sz="1600" dirty="0">
                <a:solidFill>
                  <a:srgbClr val="000000"/>
                </a:solidFill>
              </a:rPr>
              <a:t>All other persons</a:t>
            </a:r>
          </a:p>
        </p:txBody>
      </p:sp>
      <p:sp>
        <p:nvSpPr>
          <p:cNvPr id="4" name="Slide Number Placeholder 3">
            <a:extLst>
              <a:ext uri="{FF2B5EF4-FFF2-40B4-BE49-F238E27FC236}">
                <a16:creationId xmlns:a16="http://schemas.microsoft.com/office/drawing/2014/main" id="{F26B61FB-8343-4C2F-BF8D-EED7781FF88B}"/>
              </a:ext>
            </a:extLst>
          </p:cNvPr>
          <p:cNvSpPr>
            <a:spLocks noGrp="1"/>
          </p:cNvSpPr>
          <p:nvPr>
            <p:ph type="sldNum" sz="quarter" idx="4"/>
          </p:nvPr>
        </p:nvSpPr>
        <p:spPr/>
        <p:txBody>
          <a:bodyPr/>
          <a:lstStyle/>
          <a:p>
            <a:fld id="{517A7B32-69DB-4CF1-942C-111B3EAEDE95}" type="slidenum">
              <a:rPr lang="en-IE" smtClean="0"/>
              <a:t>40</a:t>
            </a:fld>
            <a:endParaRPr lang="en-IE" dirty="0"/>
          </a:p>
        </p:txBody>
      </p:sp>
    </p:spTree>
    <p:extLst>
      <p:ext uri="{BB962C8B-B14F-4D97-AF65-F5344CB8AC3E}">
        <p14:creationId xmlns:p14="http://schemas.microsoft.com/office/powerpoint/2010/main" val="2773601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a:xfrm>
            <a:off x="107504" y="205979"/>
            <a:ext cx="8928992" cy="857250"/>
          </a:xfrm>
        </p:spPr>
        <p:txBody>
          <a:bodyPr>
            <a:noAutofit/>
          </a:bodyPr>
          <a:lstStyle/>
          <a:p>
            <a:r>
              <a:rPr lang="en-IE" sz="2400" b="0" dirty="0">
                <a:latin typeface="Roboto Slab Light" pitchFamily="2" charset="0"/>
                <a:ea typeface="Roboto Slab Light" pitchFamily="2" charset="0"/>
                <a:cs typeface="Roboto Slab Light" pitchFamily="2" charset="0"/>
              </a:rPr>
              <a:t>Integration of European Social Statistics (IESS) Regulation</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107504" y="843558"/>
            <a:ext cx="8928992" cy="3204567"/>
          </a:xfrm>
        </p:spPr>
        <p:txBody>
          <a:bodyPr>
            <a:noAutofit/>
          </a:bodyPr>
          <a:lstStyle/>
          <a:p>
            <a:r>
              <a:rPr lang="en-US" sz="1600" dirty="0">
                <a:solidFill>
                  <a:srgbClr val="000000"/>
                </a:solidFill>
                <a:latin typeface="Roboto Slab Light" pitchFamily="2" charset="0"/>
                <a:ea typeface="Roboto Slab Light" pitchFamily="2" charset="0"/>
                <a:cs typeface="Roboto Slab Light" pitchFamily="2" charset="0"/>
              </a:rPr>
              <a:t>New European regulation came into force on 01 January 2021</a:t>
            </a:r>
          </a:p>
          <a:p>
            <a:r>
              <a:rPr lang="en-US" sz="1600" dirty="0">
                <a:solidFill>
                  <a:srgbClr val="000000"/>
                </a:solidFill>
                <a:latin typeface="Roboto Slab Light" pitchFamily="2" charset="0"/>
                <a:ea typeface="Roboto Slab Light" pitchFamily="2" charset="0"/>
                <a:cs typeface="Roboto Slab Light" pitchFamily="2" charset="0"/>
              </a:rPr>
              <a:t>Implications for Irish Labour Market Statistics :</a:t>
            </a:r>
          </a:p>
          <a:p>
            <a:pPr marL="457200" lvl="1" indent="0">
              <a:buNone/>
            </a:pPr>
            <a:r>
              <a:rPr lang="en-IE" sz="1600" dirty="0">
                <a:latin typeface="Roboto Slab Light" pitchFamily="2" charset="0"/>
                <a:ea typeface="Roboto Slab Light" pitchFamily="2" charset="0"/>
                <a:cs typeface="Roboto Slab Light" pitchFamily="2" charset="0"/>
                <a:hlinkClick r:id="rId2"/>
              </a:rPr>
              <a:t>https://www.cso.ie/en/releasesandpublications/in/lfs/implicationsoftheimplementationoftheintegrationofeuropeansocialstatisticsiessframeworkregulationonlabourmarketstatisticsinirelandin2021/</a:t>
            </a:r>
            <a:endParaRPr lang="en-IE" sz="1600" dirty="0">
              <a:latin typeface="Roboto Slab Light" pitchFamily="2" charset="0"/>
              <a:ea typeface="Roboto Slab Light" pitchFamily="2" charset="0"/>
              <a:cs typeface="Roboto Slab Light" pitchFamily="2" charset="0"/>
            </a:endParaRPr>
          </a:p>
          <a:p>
            <a:pPr indent="-285750"/>
            <a:r>
              <a:rPr lang="en-US" sz="1600" dirty="0">
                <a:solidFill>
                  <a:srgbClr val="000000"/>
                </a:solidFill>
                <a:latin typeface="Roboto Slab Light" pitchFamily="2" charset="0"/>
                <a:ea typeface="Roboto Slab Light" pitchFamily="2" charset="0"/>
                <a:cs typeface="Roboto Slab Light" pitchFamily="2" charset="0"/>
              </a:rPr>
              <a:t>Impact of the regulation on the LFS series:</a:t>
            </a:r>
          </a:p>
          <a:p>
            <a:pPr marL="457200" lvl="1" indent="0">
              <a:buNone/>
            </a:pPr>
            <a:r>
              <a:rPr lang="en-IE" sz="1600" dirty="0">
                <a:latin typeface="Roboto Slab Light" pitchFamily="2" charset="0"/>
                <a:ea typeface="Roboto Slab Light" pitchFamily="2" charset="0"/>
                <a:cs typeface="Roboto Slab Light" pitchFamily="2" charset="0"/>
                <a:hlinkClick r:id="rId3"/>
              </a:rPr>
              <a:t>https://www.cso.ie/en/releasesandpublications/ep/p-lfs/labourforcesurveyquarter12021/technicalnote/</a:t>
            </a:r>
            <a:endParaRPr lang="en-US" sz="1600" dirty="0">
              <a:latin typeface="Roboto Slab Light" pitchFamily="2" charset="0"/>
              <a:ea typeface="Roboto Slab Light" pitchFamily="2" charset="0"/>
              <a:cs typeface="Roboto Slab Light" pitchFamily="2" charset="0"/>
            </a:endParaRPr>
          </a:p>
          <a:p>
            <a:r>
              <a:rPr lang="en-US" sz="1600" dirty="0">
                <a:solidFill>
                  <a:srgbClr val="000000"/>
                </a:solidFill>
                <a:latin typeface="Roboto Slab Light" pitchFamily="2" charset="0"/>
                <a:ea typeface="Roboto Slab Light" pitchFamily="2" charset="0"/>
                <a:cs typeface="Roboto Slab Light" pitchFamily="2" charset="0"/>
              </a:rPr>
              <a:t>The LFS questionnaires for Ireland up to Q1 2023 are available here: </a:t>
            </a:r>
            <a:r>
              <a:rPr lang="en-US" sz="1600" dirty="0">
                <a:latin typeface="Roboto Slab Light" pitchFamily="2" charset="0"/>
                <a:ea typeface="Roboto Slab Light" pitchFamily="2" charset="0"/>
                <a:cs typeface="Roboto Slab Light" pitchFamily="2" charset="0"/>
                <a:hlinkClick r:id="rId4"/>
              </a:rPr>
              <a:t>https://www.cso.ie/en/methods/surveyforms/labourforcesurvey/</a:t>
            </a:r>
            <a:endParaRPr lang="en-IE" sz="1600" dirty="0">
              <a:latin typeface="Roboto Slab Light" pitchFamily="2" charset="0"/>
              <a:ea typeface="Roboto Slab Light" pitchFamily="2" charset="0"/>
              <a:cs typeface="Roboto Slab Light" pitchFamily="2" charset="0"/>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latin typeface="Roboto Slab Light" pitchFamily="2" charset="0"/>
                <a:ea typeface="Roboto Slab Light" pitchFamily="2" charset="0"/>
                <a:cs typeface="Roboto Slab Light" pitchFamily="2" charset="0"/>
              </a:rPr>
              <a:t>41</a:t>
            </a:fld>
            <a:endParaRPr lang="en-IE" dirty="0">
              <a:latin typeface="Roboto Slab Light" pitchFamily="2" charset="0"/>
              <a:ea typeface="Roboto Slab Light" pitchFamily="2" charset="0"/>
              <a:cs typeface="Roboto Slab Light" pitchFamily="2" charset="0"/>
            </a:endParaRPr>
          </a:p>
        </p:txBody>
      </p:sp>
    </p:spTree>
    <p:extLst>
      <p:ext uri="{BB962C8B-B14F-4D97-AF65-F5344CB8AC3E}">
        <p14:creationId xmlns:p14="http://schemas.microsoft.com/office/powerpoint/2010/main" val="4144386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a:bodyPr>
          <a:lstStyle/>
          <a:p>
            <a:r>
              <a:rPr lang="en-US" b="0" dirty="0">
                <a:latin typeface="Roboto Slab Light" pitchFamily="2" charset="0"/>
                <a:ea typeface="Roboto Slab Light" pitchFamily="2" charset="0"/>
                <a:cs typeface="Roboto Slab Light" pitchFamily="2" charset="0"/>
              </a:rPr>
              <a:t>Arrivals from Ukraine in Ireland </a:t>
            </a:r>
            <a:endParaRPr lang="en-IE" b="0" dirty="0">
              <a:latin typeface="Roboto Slab Light" pitchFamily="2" charset="0"/>
              <a:ea typeface="Roboto Slab Light" pitchFamily="2" charset="0"/>
              <a:cs typeface="Roboto Slab Light" pitchFamily="2" charset="0"/>
            </a:endParaRP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3092697"/>
          </a:xfrm>
        </p:spPr>
        <p:txBody>
          <a:bodyPr>
            <a:normAutofit fontScale="92500" lnSpcReduction="10000"/>
          </a:bodyPr>
          <a:lstStyle/>
          <a:p>
            <a:r>
              <a:rPr lang="en-IE" sz="1600" dirty="0">
                <a:solidFill>
                  <a:srgbClr val="000000"/>
                </a:solidFill>
                <a:latin typeface="Roboto Slab Light" pitchFamily="2" charset="0"/>
                <a:ea typeface="Roboto Slab Light" pitchFamily="2" charset="0"/>
                <a:cs typeface="Roboto Slab Light" pitchFamily="2" charset="0"/>
                <a:hlinkClick r:id="rId2"/>
              </a:rPr>
              <a:t>https://www.cso.ie/en/statistics/population/arrivalsfromukraineinireland/</a:t>
            </a:r>
            <a:endParaRPr lang="en-IE"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As of the 3</a:t>
            </a:r>
            <a:r>
              <a:rPr lang="en-US" sz="1600" baseline="30000" dirty="0">
                <a:solidFill>
                  <a:srgbClr val="000000"/>
                </a:solidFill>
                <a:latin typeface="Roboto Slab Light" pitchFamily="2" charset="0"/>
                <a:ea typeface="Roboto Slab Light" pitchFamily="2" charset="0"/>
                <a:cs typeface="Roboto Slab Light" pitchFamily="2" charset="0"/>
              </a:rPr>
              <a:t>rd </a:t>
            </a:r>
            <a:r>
              <a:rPr lang="en-US" sz="1600" dirty="0">
                <a:solidFill>
                  <a:srgbClr val="000000"/>
                </a:solidFill>
                <a:latin typeface="Roboto Slab Light" pitchFamily="2" charset="0"/>
                <a:ea typeface="Roboto Slab Light" pitchFamily="2" charset="0"/>
                <a:cs typeface="Roboto Slab Light" pitchFamily="2" charset="0"/>
              </a:rPr>
              <a:t>February 2026 there had been 121,048 Beneficiaries of Temporary Protection from Ukraine in Ireland.</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Of these arrivals from Ukraine, 69% had activity in administrative data after 30 November 2025, based on data currently available to the Central Statistics Office (CSO).</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Women and men aged 20 year and over made up 45% and 28% of arrivals respectively, while 27% were people aged under 20 years.</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hlinkClick r:id="rId3"/>
              </a:rPr>
              <a:t>https://www.cso.ie/en/releasesandpublications/fp/p-aui/arrivalsfromukraineinirelandseries18/</a:t>
            </a:r>
            <a:endParaRPr lang="en-US"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Live Register figures for January 2026: 12,594 persons benefitting from Temporary Protection Directive:</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hlinkClick r:id="rId4"/>
              </a:rPr>
              <a:t>https://www.cso.ie/en/releasesandpublications/ep/p-lr/liveregisterjanuary2026/</a:t>
            </a:r>
            <a:endParaRPr lang="en-US" sz="1600" dirty="0">
              <a:solidFill>
                <a:srgbClr val="000000"/>
              </a:solidFill>
              <a:latin typeface="Roboto Slab Light" pitchFamily="2" charset="0"/>
              <a:ea typeface="Roboto Slab Light" pitchFamily="2" charset="0"/>
              <a:cs typeface="Roboto Slab Light" pitchFamily="2" charset="0"/>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42</a:t>
            </a:fld>
            <a:endParaRPr lang="en-IE" dirty="0"/>
          </a:p>
        </p:txBody>
      </p:sp>
    </p:spTree>
    <p:extLst>
      <p:ext uri="{BB962C8B-B14F-4D97-AF65-F5344CB8AC3E}">
        <p14:creationId xmlns:p14="http://schemas.microsoft.com/office/powerpoint/2010/main" val="370935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5B771-BDEB-31B8-C3E1-F3575D20D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59A52-C5A3-0B95-C57E-42B7DB43CAAE}"/>
              </a:ext>
            </a:extLst>
          </p:cNvPr>
          <p:cNvSpPr>
            <a:spLocks noGrp="1"/>
          </p:cNvSpPr>
          <p:nvPr>
            <p:ph type="title"/>
          </p:nvPr>
        </p:nvSpPr>
        <p:spPr>
          <a:xfrm>
            <a:off x="467544" y="86427"/>
            <a:ext cx="8219256" cy="397091"/>
          </a:xfrm>
        </p:spPr>
        <p:txBody>
          <a:bodyPr>
            <a:normAutofit/>
          </a:bodyPr>
          <a:lstStyle/>
          <a:p>
            <a:r>
              <a:rPr lang="en-IE" sz="2000" dirty="0"/>
              <a:t>Seasonal adjustment employment up for males &amp; females</a:t>
            </a:r>
          </a:p>
        </p:txBody>
      </p:sp>
      <p:sp>
        <p:nvSpPr>
          <p:cNvPr id="4" name="Slide Number Placeholder 3">
            <a:extLst>
              <a:ext uri="{FF2B5EF4-FFF2-40B4-BE49-F238E27FC236}">
                <a16:creationId xmlns:a16="http://schemas.microsoft.com/office/drawing/2014/main" id="{7696653B-CA22-6CF5-4807-E5299FD7E6EC}"/>
              </a:ext>
            </a:extLst>
          </p:cNvPr>
          <p:cNvSpPr>
            <a:spLocks noGrp="1"/>
          </p:cNvSpPr>
          <p:nvPr>
            <p:ph type="sldNum" sz="quarter" idx="4"/>
          </p:nvPr>
        </p:nvSpPr>
        <p:spPr/>
        <p:txBody>
          <a:bodyPr/>
          <a:lstStyle/>
          <a:p>
            <a:fld id="{517A7B32-69DB-4CF1-942C-111B3EAEDE95}" type="slidenum">
              <a:rPr lang="en-IE" smtClean="0"/>
              <a:t>5</a:t>
            </a:fld>
            <a:endParaRPr lang="en-IE" dirty="0"/>
          </a:p>
        </p:txBody>
      </p:sp>
      <p:pic>
        <p:nvPicPr>
          <p:cNvPr id="9" name="Picture 8" descr="A graph showing the number of people in the same direction&#10;&#10;AI-generated content may be incorrect.">
            <a:extLst>
              <a:ext uri="{FF2B5EF4-FFF2-40B4-BE49-F238E27FC236}">
                <a16:creationId xmlns:a16="http://schemas.microsoft.com/office/drawing/2014/main" id="{3B8838AF-3350-73D6-F6D5-F35CB10795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83518"/>
            <a:ext cx="7083243" cy="3744000"/>
          </a:xfrm>
          <a:prstGeom prst="rect">
            <a:avLst/>
          </a:prstGeom>
        </p:spPr>
      </p:pic>
    </p:spTree>
    <p:extLst>
      <p:ext uri="{BB962C8B-B14F-4D97-AF65-F5344CB8AC3E}">
        <p14:creationId xmlns:p14="http://schemas.microsoft.com/office/powerpoint/2010/main" val="87499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187EA-ACE1-A995-448C-A38FBA820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5C11C-547F-E226-4668-7F05B112CD6F}"/>
              </a:ext>
            </a:extLst>
          </p:cNvPr>
          <p:cNvSpPr>
            <a:spLocks noGrp="1"/>
          </p:cNvSpPr>
          <p:nvPr>
            <p:ph type="title"/>
          </p:nvPr>
        </p:nvSpPr>
        <p:spPr>
          <a:xfrm>
            <a:off x="467544" y="86427"/>
            <a:ext cx="8219256" cy="397091"/>
          </a:xfrm>
        </p:spPr>
        <p:txBody>
          <a:bodyPr>
            <a:normAutofit/>
          </a:bodyPr>
          <a:lstStyle/>
          <a:p>
            <a:r>
              <a:rPr lang="en-IE" sz="2000" dirty="0"/>
              <a:t>Male employment rate up; female unchanged</a:t>
            </a:r>
          </a:p>
        </p:txBody>
      </p:sp>
      <p:sp>
        <p:nvSpPr>
          <p:cNvPr id="4" name="Slide Number Placeholder 3">
            <a:extLst>
              <a:ext uri="{FF2B5EF4-FFF2-40B4-BE49-F238E27FC236}">
                <a16:creationId xmlns:a16="http://schemas.microsoft.com/office/drawing/2014/main" id="{1DE1506A-AFF5-EC99-AA4F-A65DF740C7B6}"/>
              </a:ext>
            </a:extLst>
          </p:cNvPr>
          <p:cNvSpPr>
            <a:spLocks noGrp="1"/>
          </p:cNvSpPr>
          <p:nvPr>
            <p:ph type="sldNum" sz="quarter" idx="4"/>
          </p:nvPr>
        </p:nvSpPr>
        <p:spPr/>
        <p:txBody>
          <a:bodyPr/>
          <a:lstStyle/>
          <a:p>
            <a:fld id="{517A7B32-69DB-4CF1-942C-111B3EAEDE95}" type="slidenum">
              <a:rPr lang="en-IE" smtClean="0"/>
              <a:t>6</a:t>
            </a:fld>
            <a:endParaRPr lang="en-IE" dirty="0"/>
          </a:p>
        </p:txBody>
      </p:sp>
      <p:pic>
        <p:nvPicPr>
          <p:cNvPr id="8" name="Picture 7" descr="A graph of different colored bars&#10;&#10;AI-generated content may be incorrect.">
            <a:extLst>
              <a:ext uri="{FF2B5EF4-FFF2-40B4-BE49-F238E27FC236}">
                <a16:creationId xmlns:a16="http://schemas.microsoft.com/office/drawing/2014/main" id="{DCD6E91A-92E3-4AE3-8BDC-90094C512F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67074"/>
            <a:ext cx="7083243" cy="3744000"/>
          </a:xfrm>
          <a:prstGeom prst="rect">
            <a:avLst/>
          </a:prstGeom>
        </p:spPr>
      </p:pic>
    </p:spTree>
    <p:extLst>
      <p:ext uri="{BB962C8B-B14F-4D97-AF65-F5344CB8AC3E}">
        <p14:creationId xmlns:p14="http://schemas.microsoft.com/office/powerpoint/2010/main" val="129653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7EC8-2E31-7103-37DD-619A3AD2DE32}"/>
              </a:ext>
            </a:extLst>
          </p:cNvPr>
          <p:cNvSpPr>
            <a:spLocks noGrp="1"/>
          </p:cNvSpPr>
          <p:nvPr>
            <p:ph type="title"/>
          </p:nvPr>
        </p:nvSpPr>
        <p:spPr>
          <a:xfrm>
            <a:off x="467544" y="86427"/>
            <a:ext cx="8219256" cy="397091"/>
          </a:xfrm>
        </p:spPr>
        <p:txBody>
          <a:bodyPr>
            <a:normAutofit/>
          </a:bodyPr>
          <a:lstStyle/>
          <a:p>
            <a:r>
              <a:rPr lang="en-IE" sz="2000" dirty="0"/>
              <a:t>Employment increasing for older age groups</a:t>
            </a:r>
          </a:p>
        </p:txBody>
      </p:sp>
      <p:sp>
        <p:nvSpPr>
          <p:cNvPr id="4" name="Slide Number Placeholder 3">
            <a:extLst>
              <a:ext uri="{FF2B5EF4-FFF2-40B4-BE49-F238E27FC236}">
                <a16:creationId xmlns:a16="http://schemas.microsoft.com/office/drawing/2014/main" id="{C8237BF8-A9B6-A1C8-6AAF-7A15BAE8383D}"/>
              </a:ext>
            </a:extLst>
          </p:cNvPr>
          <p:cNvSpPr>
            <a:spLocks noGrp="1"/>
          </p:cNvSpPr>
          <p:nvPr>
            <p:ph type="sldNum" sz="quarter" idx="4"/>
          </p:nvPr>
        </p:nvSpPr>
        <p:spPr/>
        <p:txBody>
          <a:bodyPr/>
          <a:lstStyle/>
          <a:p>
            <a:fld id="{517A7B32-69DB-4CF1-942C-111B3EAEDE95}" type="slidenum">
              <a:rPr lang="en-IE" smtClean="0"/>
              <a:t>7</a:t>
            </a:fld>
            <a:endParaRPr lang="en-IE" dirty="0"/>
          </a:p>
        </p:txBody>
      </p:sp>
      <p:pic>
        <p:nvPicPr>
          <p:cNvPr id="9" name="Picture 8" descr="A graph of numbers and a number of years&#10;&#10;AI-generated content may be incorrect.">
            <a:extLst>
              <a:ext uri="{FF2B5EF4-FFF2-40B4-BE49-F238E27FC236}">
                <a16:creationId xmlns:a16="http://schemas.microsoft.com/office/drawing/2014/main" id="{7FADA9AC-F9CE-3EF0-B931-3EA374506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48383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3B0F-6DA6-5180-2C45-59DAB5978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0913C-0DCA-0C2E-3417-D9C2B3EC15EC}"/>
              </a:ext>
            </a:extLst>
          </p:cNvPr>
          <p:cNvSpPr>
            <a:spLocks noGrp="1"/>
          </p:cNvSpPr>
          <p:nvPr>
            <p:ph type="title"/>
          </p:nvPr>
        </p:nvSpPr>
        <p:spPr>
          <a:xfrm>
            <a:off x="467544" y="86427"/>
            <a:ext cx="8219256" cy="397091"/>
          </a:xfrm>
        </p:spPr>
        <p:txBody>
          <a:bodyPr>
            <a:normAutofit/>
          </a:bodyPr>
          <a:lstStyle/>
          <a:p>
            <a:r>
              <a:rPr lang="en-IE" sz="2000" dirty="0"/>
              <a:t>Employment increasing for older age groups</a:t>
            </a:r>
          </a:p>
        </p:txBody>
      </p:sp>
      <p:sp>
        <p:nvSpPr>
          <p:cNvPr id="4" name="Slide Number Placeholder 3">
            <a:extLst>
              <a:ext uri="{FF2B5EF4-FFF2-40B4-BE49-F238E27FC236}">
                <a16:creationId xmlns:a16="http://schemas.microsoft.com/office/drawing/2014/main" id="{A39764E9-F5EA-F639-1CAB-DCA8B42829A7}"/>
              </a:ext>
            </a:extLst>
          </p:cNvPr>
          <p:cNvSpPr>
            <a:spLocks noGrp="1"/>
          </p:cNvSpPr>
          <p:nvPr>
            <p:ph type="sldNum" sz="quarter" idx="4"/>
          </p:nvPr>
        </p:nvSpPr>
        <p:spPr/>
        <p:txBody>
          <a:bodyPr/>
          <a:lstStyle/>
          <a:p>
            <a:fld id="{517A7B32-69DB-4CF1-942C-111B3EAEDE95}" type="slidenum">
              <a:rPr lang="en-IE" smtClean="0"/>
              <a:t>8</a:t>
            </a:fld>
            <a:endParaRPr lang="en-IE" dirty="0"/>
          </a:p>
        </p:txBody>
      </p:sp>
      <p:pic>
        <p:nvPicPr>
          <p:cNvPr id="5" name="Picture 4" descr="A graph with numbers and a bar&#10;&#10;AI-generated content may be incorrect.">
            <a:extLst>
              <a:ext uri="{FF2B5EF4-FFF2-40B4-BE49-F238E27FC236}">
                <a16:creationId xmlns:a16="http://schemas.microsoft.com/office/drawing/2014/main" id="{B57C0C4D-E674-9F69-6D34-1858691B47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230284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E1E5C-CC42-7406-5400-9F32AC1A4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FAEA2-D52A-0DAB-F99C-DEE8E45A3585}"/>
              </a:ext>
            </a:extLst>
          </p:cNvPr>
          <p:cNvSpPr>
            <a:spLocks noGrp="1"/>
          </p:cNvSpPr>
          <p:nvPr>
            <p:ph type="title"/>
          </p:nvPr>
        </p:nvSpPr>
        <p:spPr>
          <a:xfrm>
            <a:off x="467544" y="86427"/>
            <a:ext cx="8219256" cy="397091"/>
          </a:xfrm>
        </p:spPr>
        <p:txBody>
          <a:bodyPr>
            <a:normAutofit/>
          </a:bodyPr>
          <a:lstStyle/>
          <a:p>
            <a:r>
              <a:rPr lang="en-IE" sz="2000" dirty="0"/>
              <a:t>Older age cohorts increase in actual hours worked</a:t>
            </a:r>
          </a:p>
        </p:txBody>
      </p:sp>
      <p:sp>
        <p:nvSpPr>
          <p:cNvPr id="4" name="Slide Number Placeholder 3">
            <a:extLst>
              <a:ext uri="{FF2B5EF4-FFF2-40B4-BE49-F238E27FC236}">
                <a16:creationId xmlns:a16="http://schemas.microsoft.com/office/drawing/2014/main" id="{7A1E33F6-84C5-65CF-B382-7A0EC5847B1D}"/>
              </a:ext>
            </a:extLst>
          </p:cNvPr>
          <p:cNvSpPr>
            <a:spLocks noGrp="1"/>
          </p:cNvSpPr>
          <p:nvPr>
            <p:ph type="sldNum" sz="quarter" idx="4"/>
          </p:nvPr>
        </p:nvSpPr>
        <p:spPr/>
        <p:txBody>
          <a:bodyPr/>
          <a:lstStyle/>
          <a:p>
            <a:fld id="{517A7B32-69DB-4CF1-942C-111B3EAEDE95}" type="slidenum">
              <a:rPr lang="en-IE" smtClean="0"/>
              <a:t>9</a:t>
            </a:fld>
            <a:endParaRPr lang="en-IE" dirty="0"/>
          </a:p>
        </p:txBody>
      </p:sp>
      <p:pic>
        <p:nvPicPr>
          <p:cNvPr id="5" name="Picture 4" descr="A graph with different colored squares&#10;&#10;AI-generated content may be incorrect.">
            <a:extLst>
              <a:ext uri="{FF2B5EF4-FFF2-40B4-BE49-F238E27FC236}">
                <a16:creationId xmlns:a16="http://schemas.microsoft.com/office/drawing/2014/main" id="{DC62E1CA-B13E-8FFC-A866-0B56CF505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Tree>
    <p:extLst>
      <p:ext uri="{BB962C8B-B14F-4D97-AF65-F5344CB8AC3E}">
        <p14:creationId xmlns:p14="http://schemas.microsoft.com/office/powerpoint/2010/main" val="4125773854"/>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134751</TotalTime>
  <Words>1133</Words>
  <Application>Microsoft Office PowerPoint</Application>
  <PresentationFormat>On-screen Show (16:9)</PresentationFormat>
  <Paragraphs>144</Paragraphs>
  <Slides>42</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Cambria</vt:lpstr>
      <vt:lpstr>Roboto Slab</vt:lpstr>
      <vt:lpstr>Roboto Slab Bold</vt:lpstr>
      <vt:lpstr>Roboto Slab Light</vt:lpstr>
      <vt:lpstr>Roboto Slab Medium</vt:lpstr>
      <vt:lpstr>CSO Standard Text 2</vt:lpstr>
      <vt:lpstr>1_CSO Standard Text 2</vt:lpstr>
      <vt:lpstr>Labour Force Survey Quarter 4, 2025    19th February 2026</vt:lpstr>
      <vt:lpstr>Infographic</vt:lpstr>
      <vt:lpstr>Seasonally adjusted employment up; unemployed down</vt:lpstr>
      <vt:lpstr>In employment   Q4 2025:  Persons in employment:  2,833,100   +2.0%  Employment rate (15-64): 74.5%   +0.2 p.p.   Seasonally adjusted:  2,834,300   +0.5% on Q3 2025  </vt:lpstr>
      <vt:lpstr>Seasonal adjustment employment up for males &amp; females</vt:lpstr>
      <vt:lpstr>Male employment rate up; female unchanged</vt:lpstr>
      <vt:lpstr>Employment increasing for older age groups</vt:lpstr>
      <vt:lpstr>Employment increasing for older age groups</vt:lpstr>
      <vt:lpstr>Older age cohorts increase in actual hours worked</vt:lpstr>
      <vt:lpstr>Full-time employment increased</vt:lpstr>
      <vt:lpstr>Actual hours worked per week increased</vt:lpstr>
      <vt:lpstr>Largest increase in Industry</vt:lpstr>
      <vt:lpstr>Largest decrease in Information &amp; communication</vt:lpstr>
      <vt:lpstr>Three consecutive quarters of decline in Information &amp; Communication seasonally adjusted estimates</vt:lpstr>
      <vt:lpstr>Increase in both employees and self-employed </vt:lpstr>
      <vt:lpstr>Non-remote workers increasing</vt:lpstr>
      <vt:lpstr>Non-remote workers increasing</vt:lpstr>
      <vt:lpstr>Unemployment   Q4 2025:  Persons unemployed:  128,200  +10.4%  Unemployment rate (15-74):  4.4%  +0.4 p.p  Persons unemployed (SA): 137,200   -5.6% on Q3 2025  Seasonally adjusted rate:  4.6%  -0.3 p.p on Q3 2025  </vt:lpstr>
      <vt:lpstr>Seasonal adjustment unemployment rate</vt:lpstr>
      <vt:lpstr>Unemployment rate increasing for both males and females</vt:lpstr>
      <vt:lpstr>Unemployment up across all age groups except youths</vt:lpstr>
      <vt:lpstr>Long term unemployment increased</vt:lpstr>
      <vt:lpstr>Labour Force   Q4 2025:  Persons in labour force:  2,961,300  +2.4%  Participation rate (15+):  65.8%  +0.3 p.p.  Seasonally adjusted  participation rate:   66.1%   unchanged from Q3 2025  </vt:lpstr>
      <vt:lpstr>Seasonally adjusted participation rate</vt:lpstr>
      <vt:lpstr>Labour Force increase for older age-cohorts</vt:lpstr>
      <vt:lpstr>Largest increase in Labour Force from Rest of the World</vt:lpstr>
      <vt:lpstr>Largest increase in Labour Force from Rest of the World</vt:lpstr>
      <vt:lpstr>Labour Force</vt:lpstr>
      <vt:lpstr>Not in the Labour Force   Q4 2025:  Persons not in the Labour Force:  1,535,900  +0.9%  Potential additional Labour Force: 111,400  -2.0%    </vt:lpstr>
      <vt:lpstr>Does not want a job up slightly</vt:lpstr>
      <vt:lpstr>Part-time underemployed decreased</vt:lpstr>
      <vt:lpstr>PowerPoint Presentation</vt:lpstr>
      <vt:lpstr>LFS Q4 2025 results summary</vt:lpstr>
      <vt:lpstr>LFS Q2 2025 - Volunteering mini-module</vt:lpstr>
      <vt:lpstr>Labour Force Survey Quarter 4 2025   Thank you.  LFS Q1 2026 results provisionally due for publication on 21st May 2026  </vt:lpstr>
      <vt:lpstr>Births 2001-2022</vt:lpstr>
      <vt:lpstr>Annex:  ILO Definitions and concepts   IESS Regulation  Impact of COVID-19 on LFS  Arrivals from Ukraine in Ireland </vt:lpstr>
      <vt:lpstr>ILO classification in the LFS</vt:lpstr>
      <vt:lpstr>ILO classification in the LFS</vt:lpstr>
      <vt:lpstr>ILO classification and LFS </vt:lpstr>
      <vt:lpstr>Integration of European Social Statistics (IESS) Regulation</vt:lpstr>
      <vt:lpstr>Arrivals from Ukraine in Ireland </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Colin Hanley</cp:lastModifiedBy>
  <cp:revision>1911</cp:revision>
  <cp:lastPrinted>2025-08-13T13:05:36Z</cp:lastPrinted>
  <dcterms:created xsi:type="dcterms:W3CDTF">2017-12-13T09:54:14Z</dcterms:created>
  <dcterms:modified xsi:type="dcterms:W3CDTF">2026-02-18T14:31:17Z</dcterms:modified>
</cp:coreProperties>
</file>