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526" r:id="rId3"/>
    <p:sldId id="531" r:id="rId4"/>
    <p:sldId id="302" r:id="rId5"/>
    <p:sldId id="579" r:id="rId6"/>
    <p:sldId id="566" r:id="rId7"/>
    <p:sldId id="557" r:id="rId8"/>
    <p:sldId id="549" r:id="rId9"/>
    <p:sldId id="550" r:id="rId10"/>
    <p:sldId id="551" r:id="rId11"/>
    <p:sldId id="547" r:id="rId12"/>
    <p:sldId id="300" r:id="rId13"/>
    <p:sldId id="559" r:id="rId14"/>
    <p:sldId id="571" r:id="rId15"/>
    <p:sldId id="479" r:id="rId16"/>
    <p:sldId id="560" r:id="rId17"/>
    <p:sldId id="533" r:id="rId18"/>
    <p:sldId id="568" r:id="rId19"/>
    <p:sldId id="561" r:id="rId20"/>
    <p:sldId id="572" r:id="rId21"/>
    <p:sldId id="573" r:id="rId22"/>
    <p:sldId id="301" r:id="rId23"/>
    <p:sldId id="564" r:id="rId24"/>
    <p:sldId id="543" r:id="rId25"/>
    <p:sldId id="580" r:id="rId26"/>
    <p:sldId id="575" r:id="rId27"/>
    <p:sldId id="576" r:id="rId28"/>
    <p:sldId id="556" r:id="rId29"/>
    <p:sldId id="582" r:id="rId30"/>
    <p:sldId id="565" r:id="rId31"/>
    <p:sldId id="513" r:id="rId32"/>
    <p:sldId id="499" r:id="rId33"/>
    <p:sldId id="501" r:id="rId34"/>
    <p:sldId id="512" r:id="rId35"/>
    <p:sldId id="459" r:id="rId36"/>
    <p:sldId id="462" r:id="rId37"/>
    <p:sldId id="500" r:id="rId3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526"/>
            <p14:sldId id="531"/>
            <p14:sldId id="302"/>
            <p14:sldId id="579"/>
            <p14:sldId id="566"/>
            <p14:sldId id="557"/>
            <p14:sldId id="549"/>
            <p14:sldId id="550"/>
            <p14:sldId id="551"/>
            <p14:sldId id="547"/>
            <p14:sldId id="300"/>
            <p14:sldId id="559"/>
            <p14:sldId id="571"/>
            <p14:sldId id="479"/>
            <p14:sldId id="560"/>
            <p14:sldId id="533"/>
            <p14:sldId id="568"/>
            <p14:sldId id="561"/>
            <p14:sldId id="572"/>
            <p14:sldId id="573"/>
            <p14:sldId id="301"/>
            <p14:sldId id="564"/>
            <p14:sldId id="543"/>
            <p14:sldId id="580"/>
            <p14:sldId id="575"/>
            <p14:sldId id="576"/>
            <p14:sldId id="556"/>
            <p14:sldId id="582"/>
            <p14:sldId id="565"/>
            <p14:sldId id="513"/>
            <p14:sldId id="499"/>
            <p14:sldId id="501"/>
            <p14:sldId id="512"/>
            <p14:sldId id="459"/>
            <p14:sldId id="462"/>
            <p14:sldId id="5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avis" initials="TD" lastIdx="11" clrIdx="0">
    <p:extLst>
      <p:ext uri="{19B8F6BF-5375-455C-9EA6-DF929625EA0E}">
        <p15:presenceInfo xmlns:p15="http://schemas.microsoft.com/office/powerpoint/2012/main" userId="S::tara.davis@cso.ie::3a679252-3e27-4641-9950-78e7c0b46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7244" autoAdjust="0"/>
  </p:normalViewPr>
  <p:slideViewPr>
    <p:cSldViewPr>
      <p:cViewPr varScale="1">
        <p:scale>
          <a:sx n="81" d="100"/>
          <a:sy n="81" d="100"/>
        </p:scale>
        <p:origin x="90" y="90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1Q4\Press%20Conference%20and%20Officials%20Briefing\Presentations\LFS%20Presentation%20-%20dry%20run%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1Q4\Press%20Conference%20and%20Officials%20Briefing\Presentations\LFS%20Presentation%20-%20dry%20run%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mfs02\User(Priv)\scrivensa\LFS%20Presentation%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mfs02\User(Priv)\scrivensa\LFS%20Presentation%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1Q4\Press%20Conference%20and%20Officials%20Briefing\Presentations\LFS%20Presentation%20-%20dry%20run%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'[LFS Presentation - dry run charts.xlsx]long series'!$A$2</c:f>
              <c:strCache>
                <c:ptCount val="1"/>
                <c:pt idx="0">
                  <c:v>In employment</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charts.xlsx]long series'!$B$1:$G$1</c:f>
              <c:strCache>
                <c:ptCount val="6"/>
                <c:pt idx="0">
                  <c:v>2011Q4</c:v>
                </c:pt>
                <c:pt idx="1">
                  <c:v>2013Q4</c:v>
                </c:pt>
                <c:pt idx="2">
                  <c:v>2015Q4</c:v>
                </c:pt>
                <c:pt idx="3">
                  <c:v>2017Q4</c:v>
                </c:pt>
                <c:pt idx="4">
                  <c:v>2019Q4</c:v>
                </c:pt>
                <c:pt idx="5">
                  <c:v>2021Q4</c:v>
                </c:pt>
              </c:strCache>
            </c:strRef>
          </c:cat>
          <c:val>
            <c:numRef>
              <c:f>'[LFS Presentation - dry run charts.xlsx]long series'!$B$2:$G$2</c:f>
              <c:numCache>
                <c:formatCode>#,##0.0</c:formatCode>
                <c:ptCount val="6"/>
                <c:pt idx="0">
                  <c:v>1886.37826</c:v>
                </c:pt>
                <c:pt idx="1">
                  <c:v>1969.5633300000002</c:v>
                </c:pt>
                <c:pt idx="2">
                  <c:v>2083.9435199999998</c:v>
                </c:pt>
                <c:pt idx="3">
                  <c:v>2225.9786200000003</c:v>
                </c:pt>
                <c:pt idx="4">
                  <c:v>2357.3125199999999</c:v>
                </c:pt>
                <c:pt idx="5">
                  <c:v>2505.9594200000001</c:v>
                </c:pt>
              </c:numCache>
            </c:numRef>
          </c:val>
          <c:extLst>
            <c:ext xmlns:c16="http://schemas.microsoft.com/office/drawing/2014/chart" uri="{C3380CC4-5D6E-409C-BE32-E72D297353CC}">
              <c16:uniqueId val="{00000000-EB6D-4011-8A1B-E9EAA56B05D2}"/>
            </c:ext>
          </c:extLst>
        </c:ser>
        <c:ser>
          <c:idx val="1"/>
          <c:order val="1"/>
          <c:tx>
            <c:strRef>
              <c:f>'[LFS Presentation - dry run charts.xlsx]long series'!$A$3</c:f>
              <c:strCache>
                <c:ptCount val="1"/>
                <c:pt idx="0">
                  <c:v>Unemployed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charts.xlsx]long series'!$B$1:$G$1</c:f>
              <c:strCache>
                <c:ptCount val="6"/>
                <c:pt idx="0">
                  <c:v>2011Q4</c:v>
                </c:pt>
                <c:pt idx="1">
                  <c:v>2013Q4</c:v>
                </c:pt>
                <c:pt idx="2">
                  <c:v>2015Q4</c:v>
                </c:pt>
                <c:pt idx="3">
                  <c:v>2017Q4</c:v>
                </c:pt>
                <c:pt idx="4">
                  <c:v>2019Q4</c:v>
                </c:pt>
                <c:pt idx="5">
                  <c:v>2021Q4</c:v>
                </c:pt>
              </c:strCache>
            </c:strRef>
          </c:cat>
          <c:val>
            <c:numRef>
              <c:f>'[LFS Presentation - dry run charts.xlsx]long series'!$B$3:$G$3</c:f>
              <c:numCache>
                <c:formatCode>#,##0.0</c:formatCode>
                <c:ptCount val="6"/>
                <c:pt idx="0">
                  <c:v>340.11102</c:v>
                </c:pt>
                <c:pt idx="1">
                  <c:v>276.25486000000001</c:v>
                </c:pt>
                <c:pt idx="2">
                  <c:v>206.45770000000002</c:v>
                </c:pt>
                <c:pt idx="3">
                  <c:v>144.33222000000001</c:v>
                </c:pt>
                <c:pt idx="4">
                  <c:v>110.53055000000001</c:v>
                </c:pt>
                <c:pt idx="5">
                  <c:v>127.36436999999999</c:v>
                </c:pt>
              </c:numCache>
            </c:numRef>
          </c:val>
          <c:extLst>
            <c:ext xmlns:c16="http://schemas.microsoft.com/office/drawing/2014/chart" uri="{C3380CC4-5D6E-409C-BE32-E72D297353CC}">
              <c16:uniqueId val="{00000001-EB6D-4011-8A1B-E9EAA56B05D2}"/>
            </c:ext>
          </c:extLst>
        </c:ser>
        <c:ser>
          <c:idx val="2"/>
          <c:order val="2"/>
          <c:tx>
            <c:strRef>
              <c:f>'[LFS Presentation - dry run charts.xlsx]long series'!$A$4</c:f>
              <c:strCache>
                <c:ptCount val="1"/>
                <c:pt idx="0">
                  <c:v>Not in labour force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charts.xlsx]long series'!$B$1:$G$1</c:f>
              <c:strCache>
                <c:ptCount val="6"/>
                <c:pt idx="0">
                  <c:v>2011Q4</c:v>
                </c:pt>
                <c:pt idx="1">
                  <c:v>2013Q4</c:v>
                </c:pt>
                <c:pt idx="2">
                  <c:v>2015Q4</c:v>
                </c:pt>
                <c:pt idx="3">
                  <c:v>2017Q4</c:v>
                </c:pt>
                <c:pt idx="4">
                  <c:v>2019Q4</c:v>
                </c:pt>
                <c:pt idx="5">
                  <c:v>2021Q4</c:v>
                </c:pt>
              </c:strCache>
            </c:strRef>
          </c:cat>
          <c:val>
            <c:numRef>
              <c:f>'[LFS Presentation - dry run charts.xlsx]long series'!$B$4:$G$4</c:f>
              <c:numCache>
                <c:formatCode>#,##0.0</c:formatCode>
                <c:ptCount val="6"/>
                <c:pt idx="0">
                  <c:v>1375.9112399999999</c:v>
                </c:pt>
                <c:pt idx="1">
                  <c:v>1389.31735</c:v>
                </c:pt>
                <c:pt idx="2">
                  <c:v>1421.49944</c:v>
                </c:pt>
                <c:pt idx="3">
                  <c:v>1447.89282</c:v>
                </c:pt>
                <c:pt idx="4">
                  <c:v>1474.9298899999999</c:v>
                </c:pt>
                <c:pt idx="5">
                  <c:v>1411.77125</c:v>
                </c:pt>
              </c:numCache>
            </c:numRef>
          </c:val>
          <c:extLst>
            <c:ext xmlns:c16="http://schemas.microsoft.com/office/drawing/2014/chart" uri="{C3380CC4-5D6E-409C-BE32-E72D297353CC}">
              <c16:uniqueId val="{00000002-EB6D-4011-8A1B-E9EAA56B05D2}"/>
            </c:ext>
          </c:extLst>
        </c:ser>
        <c:dLbls>
          <c:showLegendKey val="0"/>
          <c:showVal val="0"/>
          <c:showCatName val="0"/>
          <c:showSerName val="0"/>
          <c:showPercent val="0"/>
          <c:showBubbleSize val="0"/>
        </c:dLbls>
        <c:gapWidth val="150"/>
        <c:overlap val="100"/>
        <c:axId val="843614552"/>
        <c:axId val="843612256"/>
      </c:barChart>
      <c:catAx>
        <c:axId val="84361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3612256"/>
        <c:crosses val="autoZero"/>
        <c:auto val="1"/>
        <c:lblAlgn val="ctr"/>
        <c:lblOffset val="100"/>
        <c:noMultiLvlLbl val="0"/>
      </c:catAx>
      <c:valAx>
        <c:axId val="84361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361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Table1a!$P$69</c:f>
              <c:strCache>
                <c:ptCount val="1"/>
                <c:pt idx="0">
                  <c:v>Q4 21</c:v>
                </c:pt>
              </c:strCache>
            </c:strRef>
          </c:tx>
          <c:spPr>
            <a:solidFill>
              <a:schemeClr val="accent4"/>
            </a:solidFill>
            <a:ln>
              <a:noFill/>
            </a:ln>
            <a:effectLst/>
          </c:spPr>
          <c:invertIfNegative val="0"/>
          <c:cat>
            <c:multiLvlStrRef>
              <c:f>Table1a!$N$70:$O$73</c:f>
              <c:multiLvlStrCache>
                <c:ptCount val="4"/>
                <c:lvl>
                  <c:pt idx="0">
                    <c:v>Full-time</c:v>
                  </c:pt>
                  <c:pt idx="1">
                    <c:v>Part-time</c:v>
                  </c:pt>
                  <c:pt idx="2">
                    <c:v>Full-time</c:v>
                  </c:pt>
                  <c:pt idx="3">
                    <c:v>Part-time</c:v>
                  </c:pt>
                </c:lvl>
                <c:lvl>
                  <c:pt idx="0">
                    <c:v>Males</c:v>
                  </c:pt>
                  <c:pt idx="2">
                    <c:v>Females</c:v>
                  </c:pt>
                </c:lvl>
              </c:multiLvlStrCache>
            </c:multiLvlStrRef>
          </c:cat>
          <c:val>
            <c:numRef>
              <c:f>Table1a!$P$70:$P$73</c:f>
              <c:numCache>
                <c:formatCode>#,##0.0</c:formatCode>
                <c:ptCount val="4"/>
                <c:pt idx="0">
                  <c:v>1152.4000000000001</c:v>
                </c:pt>
                <c:pt idx="1">
                  <c:v>175.7</c:v>
                </c:pt>
                <c:pt idx="2">
                  <c:v>802.6</c:v>
                </c:pt>
                <c:pt idx="3">
                  <c:v>375.3</c:v>
                </c:pt>
              </c:numCache>
            </c:numRef>
          </c:val>
          <c:extLst>
            <c:ext xmlns:c16="http://schemas.microsoft.com/office/drawing/2014/chart" uri="{C3380CC4-5D6E-409C-BE32-E72D297353CC}">
              <c16:uniqueId val="{00000000-1FD1-47B7-BD56-6888C3D5F730}"/>
            </c:ext>
          </c:extLst>
        </c:ser>
        <c:ser>
          <c:idx val="1"/>
          <c:order val="1"/>
          <c:tx>
            <c:strRef>
              <c:f>Table1a!$Q$69</c:f>
              <c:strCache>
                <c:ptCount val="1"/>
                <c:pt idx="0">
                  <c:v>Q4 20</c:v>
                </c:pt>
              </c:strCache>
            </c:strRef>
          </c:tx>
          <c:spPr>
            <a:solidFill>
              <a:schemeClr val="accent2"/>
            </a:solidFill>
            <a:ln>
              <a:noFill/>
            </a:ln>
            <a:effectLst/>
          </c:spPr>
          <c:invertIfNegative val="0"/>
          <c:cat>
            <c:multiLvlStrRef>
              <c:f>Table1a!$N$70:$O$73</c:f>
              <c:multiLvlStrCache>
                <c:ptCount val="4"/>
                <c:lvl>
                  <c:pt idx="0">
                    <c:v>Full-time</c:v>
                  </c:pt>
                  <c:pt idx="1">
                    <c:v>Part-time</c:v>
                  </c:pt>
                  <c:pt idx="2">
                    <c:v>Full-time</c:v>
                  </c:pt>
                  <c:pt idx="3">
                    <c:v>Part-time</c:v>
                  </c:pt>
                </c:lvl>
                <c:lvl>
                  <c:pt idx="0">
                    <c:v>Males</c:v>
                  </c:pt>
                  <c:pt idx="2">
                    <c:v>Females</c:v>
                  </c:pt>
                </c:lvl>
              </c:multiLvlStrCache>
            </c:multiLvlStrRef>
          </c:cat>
          <c:val>
            <c:numRef>
              <c:f>Table1a!$Q$70:$Q$73</c:f>
              <c:numCache>
                <c:formatCode>#,##0.0</c:formatCode>
                <c:ptCount val="4"/>
                <c:pt idx="0">
                  <c:v>1099.9000000000001</c:v>
                </c:pt>
                <c:pt idx="1">
                  <c:v>132.4</c:v>
                </c:pt>
                <c:pt idx="2">
                  <c:v>753.1</c:v>
                </c:pt>
                <c:pt idx="3">
                  <c:v>291.5</c:v>
                </c:pt>
              </c:numCache>
            </c:numRef>
          </c:val>
          <c:extLst>
            <c:ext xmlns:c16="http://schemas.microsoft.com/office/drawing/2014/chart" uri="{C3380CC4-5D6E-409C-BE32-E72D297353CC}">
              <c16:uniqueId val="{00000001-1FD1-47B7-BD56-6888C3D5F730}"/>
            </c:ext>
          </c:extLst>
        </c:ser>
        <c:ser>
          <c:idx val="2"/>
          <c:order val="2"/>
          <c:tx>
            <c:strRef>
              <c:f>Table1a!$R$69</c:f>
              <c:strCache>
                <c:ptCount val="1"/>
                <c:pt idx="0">
                  <c:v>Q4 19</c:v>
                </c:pt>
              </c:strCache>
            </c:strRef>
          </c:tx>
          <c:spPr>
            <a:solidFill>
              <a:schemeClr val="accent1"/>
            </a:solidFill>
            <a:ln>
              <a:noFill/>
            </a:ln>
            <a:effectLst/>
          </c:spPr>
          <c:invertIfNegative val="0"/>
          <c:cat>
            <c:multiLvlStrRef>
              <c:f>Table1a!$N$70:$O$73</c:f>
              <c:multiLvlStrCache>
                <c:ptCount val="4"/>
                <c:lvl>
                  <c:pt idx="0">
                    <c:v>Full-time</c:v>
                  </c:pt>
                  <c:pt idx="1">
                    <c:v>Part-time</c:v>
                  </c:pt>
                  <c:pt idx="2">
                    <c:v>Full-time</c:v>
                  </c:pt>
                  <c:pt idx="3">
                    <c:v>Part-time</c:v>
                  </c:pt>
                </c:lvl>
                <c:lvl>
                  <c:pt idx="0">
                    <c:v>Males</c:v>
                  </c:pt>
                  <c:pt idx="2">
                    <c:v>Females</c:v>
                  </c:pt>
                </c:lvl>
              </c:multiLvlStrCache>
            </c:multiLvlStrRef>
          </c:cat>
          <c:val>
            <c:numRef>
              <c:f>Table1a!$R$70:$R$73</c:f>
              <c:numCache>
                <c:formatCode>#,##0.0</c:formatCode>
                <c:ptCount val="4"/>
                <c:pt idx="0">
                  <c:v>1121.4000000000001</c:v>
                </c:pt>
                <c:pt idx="1">
                  <c:v>151.30000000000001</c:v>
                </c:pt>
                <c:pt idx="2">
                  <c:v>744.8</c:v>
                </c:pt>
                <c:pt idx="3">
                  <c:v>339.8</c:v>
                </c:pt>
              </c:numCache>
            </c:numRef>
          </c:val>
          <c:extLst>
            <c:ext xmlns:c16="http://schemas.microsoft.com/office/drawing/2014/chart" uri="{C3380CC4-5D6E-409C-BE32-E72D297353CC}">
              <c16:uniqueId val="{00000002-1FD1-47B7-BD56-6888C3D5F730}"/>
            </c:ext>
          </c:extLst>
        </c:ser>
        <c:dLbls>
          <c:showLegendKey val="0"/>
          <c:showVal val="0"/>
          <c:showCatName val="0"/>
          <c:showSerName val="0"/>
          <c:showPercent val="0"/>
          <c:showBubbleSize val="0"/>
        </c:dLbls>
        <c:gapWidth val="182"/>
        <c:axId val="485964960"/>
        <c:axId val="485965944"/>
      </c:barChart>
      <c:catAx>
        <c:axId val="485964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485965944"/>
        <c:crosses val="autoZero"/>
        <c:auto val="1"/>
        <c:lblAlgn val="ctr"/>
        <c:lblOffset val="100"/>
        <c:noMultiLvlLbl val="0"/>
      </c:catAx>
      <c:valAx>
        <c:axId val="485965944"/>
        <c:scaling>
          <c:orientation val="minMax"/>
          <c:max val="12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48596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Sheet2!$W$5</c:f>
              <c:strCache>
                <c:ptCount val="1"/>
                <c:pt idx="0">
                  <c:v>Males</c:v>
                </c:pt>
              </c:strCache>
            </c:strRef>
          </c:tx>
          <c:spPr>
            <a:ln w="28575" cap="rnd">
              <a:solidFill>
                <a:srgbClr val="45C1C0"/>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38-467C-B273-F2B711F0B9C7}"/>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38-467C-B273-F2B711F0B9C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Sheet2!$X$4:$AE$4</c:f>
              <c:strCache>
                <c:ptCount val="7"/>
                <c:pt idx="0">
                  <c:v>Q4 19</c:v>
                </c:pt>
                <c:pt idx="1">
                  <c:v>Q3 20</c:v>
                </c:pt>
                <c:pt idx="2">
                  <c:v>Q4 20</c:v>
                </c:pt>
                <c:pt idx="3">
                  <c:v>Q1 21</c:v>
                </c:pt>
                <c:pt idx="4">
                  <c:v>Q2 21</c:v>
                </c:pt>
                <c:pt idx="5">
                  <c:v>Q3 21</c:v>
                </c:pt>
                <c:pt idx="6">
                  <c:v>Q4 21</c:v>
                </c:pt>
              </c:strCache>
            </c:strRef>
          </c:cat>
          <c:val>
            <c:numRef>
              <c:f>Sheet2!$X$5:$AE$5</c:f>
              <c:numCache>
                <c:formatCode>0.0%</c:formatCode>
                <c:ptCount val="8"/>
                <c:pt idx="0">
                  <c:v>0.29874421678783875</c:v>
                </c:pt>
                <c:pt idx="1">
                  <c:v>0.36081694402420578</c:v>
                </c:pt>
                <c:pt idx="2">
                  <c:v>0.3285498489425982</c:v>
                </c:pt>
                <c:pt idx="3">
                  <c:v>0.32531824611032528</c:v>
                </c:pt>
                <c:pt idx="4">
                  <c:v>0.34622823984526113</c:v>
                </c:pt>
                <c:pt idx="5">
                  <c:v>0.27289048473967686</c:v>
                </c:pt>
                <c:pt idx="6">
                  <c:v>0.22993739328400684</c:v>
                </c:pt>
              </c:numCache>
            </c:numRef>
          </c:val>
          <c:smooth val="0"/>
          <c:extLst>
            <c:ext xmlns:c16="http://schemas.microsoft.com/office/drawing/2014/chart" uri="{C3380CC4-5D6E-409C-BE32-E72D297353CC}">
              <c16:uniqueId val="{00000000-B8E3-4D1B-8DA0-284721673581}"/>
            </c:ext>
          </c:extLst>
        </c:ser>
        <c:ser>
          <c:idx val="1"/>
          <c:order val="1"/>
          <c:tx>
            <c:strRef>
              <c:f>Sheet2!$W$6</c:f>
              <c:strCache>
                <c:ptCount val="1"/>
                <c:pt idx="0">
                  <c:v>Females</c:v>
                </c:pt>
              </c:strCache>
            </c:strRef>
          </c:tx>
          <c:spPr>
            <a:ln w="28575" cap="rnd">
              <a:solidFill>
                <a:srgbClr val="FAA21B"/>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38-467C-B273-F2B711F0B9C7}"/>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38-467C-B273-F2B711F0B9C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Sheet2!$X$4:$AE$4</c:f>
              <c:strCache>
                <c:ptCount val="7"/>
                <c:pt idx="0">
                  <c:v>Q4 19</c:v>
                </c:pt>
                <c:pt idx="1">
                  <c:v>Q3 20</c:v>
                </c:pt>
                <c:pt idx="2">
                  <c:v>Q4 20</c:v>
                </c:pt>
                <c:pt idx="3">
                  <c:v>Q1 21</c:v>
                </c:pt>
                <c:pt idx="4">
                  <c:v>Q2 21</c:v>
                </c:pt>
                <c:pt idx="5">
                  <c:v>Q3 21</c:v>
                </c:pt>
                <c:pt idx="6">
                  <c:v>Q4 21</c:v>
                </c:pt>
              </c:strCache>
            </c:strRef>
          </c:cat>
          <c:val>
            <c:numRef>
              <c:f>Sheet2!$X$6:$AE$6</c:f>
              <c:numCache>
                <c:formatCode>0.0%</c:formatCode>
                <c:ptCount val="8"/>
                <c:pt idx="0">
                  <c:v>0.18510888758092994</c:v>
                </c:pt>
                <c:pt idx="1">
                  <c:v>0.21260387811634349</c:v>
                </c:pt>
                <c:pt idx="2">
                  <c:v>0.19005145797598627</c:v>
                </c:pt>
                <c:pt idx="3">
                  <c:v>0.21176873075607253</c:v>
                </c:pt>
                <c:pt idx="4">
                  <c:v>0.2153080273802116</c:v>
                </c:pt>
                <c:pt idx="5">
                  <c:v>0.17608517608517607</c:v>
                </c:pt>
                <c:pt idx="6">
                  <c:v>0.18598454569677589</c:v>
                </c:pt>
              </c:numCache>
            </c:numRef>
          </c:val>
          <c:smooth val="0"/>
          <c:extLst>
            <c:ext xmlns:c16="http://schemas.microsoft.com/office/drawing/2014/chart" uri="{C3380CC4-5D6E-409C-BE32-E72D297353CC}">
              <c16:uniqueId val="{00000001-B8E3-4D1B-8DA0-284721673581}"/>
            </c:ext>
          </c:extLst>
        </c:ser>
        <c:ser>
          <c:idx val="2"/>
          <c:order val="2"/>
          <c:tx>
            <c:strRef>
              <c:f>Sheet2!$W$7</c:f>
              <c:strCache>
                <c:ptCount val="1"/>
                <c:pt idx="0">
                  <c:v>Total</c:v>
                </c:pt>
              </c:strCache>
            </c:strRef>
          </c:tx>
          <c:spPr>
            <a:ln w="28575" cap="rnd">
              <a:solidFill>
                <a:srgbClr val="35456B"/>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38-467C-B273-F2B711F0B9C7}"/>
                </c:ext>
              </c:extLst>
            </c:dLbl>
            <c:dLbl>
              <c:idx val="6"/>
              <c:layout>
                <c:manualLayout>
                  <c:x val="0"/>
                  <c:y val="-1.469907407407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38-467C-B273-F2B711F0B9C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Sheet2!$X$4:$AE$4</c:f>
              <c:strCache>
                <c:ptCount val="7"/>
                <c:pt idx="0">
                  <c:v>Q4 19</c:v>
                </c:pt>
                <c:pt idx="1">
                  <c:v>Q3 20</c:v>
                </c:pt>
                <c:pt idx="2">
                  <c:v>Q4 20</c:v>
                </c:pt>
                <c:pt idx="3">
                  <c:v>Q1 21</c:v>
                </c:pt>
                <c:pt idx="4">
                  <c:v>Q2 21</c:v>
                </c:pt>
                <c:pt idx="5">
                  <c:v>Q3 21</c:v>
                </c:pt>
                <c:pt idx="6">
                  <c:v>Q4 21</c:v>
                </c:pt>
              </c:strCache>
            </c:strRef>
          </c:cat>
          <c:val>
            <c:numRef>
              <c:f>Sheet2!$X$7:$AE$7</c:f>
              <c:numCache>
                <c:formatCode>0.0%</c:formatCode>
                <c:ptCount val="8"/>
                <c:pt idx="0">
                  <c:v>0.2201181022195072</c:v>
                </c:pt>
                <c:pt idx="1">
                  <c:v>0.25914489311163896</c:v>
                </c:pt>
                <c:pt idx="2">
                  <c:v>0.23336479471448798</c:v>
                </c:pt>
                <c:pt idx="3">
                  <c:v>0.24878948581969104</c:v>
                </c:pt>
                <c:pt idx="4">
                  <c:v>0.25792235047219308</c:v>
                </c:pt>
                <c:pt idx="5">
                  <c:v>0.20645040315019689</c:v>
                </c:pt>
                <c:pt idx="6">
                  <c:v>0.2</c:v>
                </c:pt>
              </c:numCache>
            </c:numRef>
          </c:val>
          <c:smooth val="0"/>
          <c:extLst>
            <c:ext xmlns:c16="http://schemas.microsoft.com/office/drawing/2014/chart" uri="{C3380CC4-5D6E-409C-BE32-E72D297353CC}">
              <c16:uniqueId val="{00000002-B8E3-4D1B-8DA0-284721673581}"/>
            </c:ext>
          </c:extLst>
        </c:ser>
        <c:dLbls>
          <c:showLegendKey val="0"/>
          <c:showVal val="0"/>
          <c:showCatName val="0"/>
          <c:showSerName val="0"/>
          <c:showPercent val="0"/>
          <c:showBubbleSize val="0"/>
        </c:dLbls>
        <c:smooth val="0"/>
        <c:axId val="886332672"/>
        <c:axId val="886329720"/>
      </c:lineChart>
      <c:catAx>
        <c:axId val="88633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329720"/>
        <c:crosses val="autoZero"/>
        <c:auto val="1"/>
        <c:lblAlgn val="ctr"/>
        <c:lblOffset val="100"/>
        <c:noMultiLvlLbl val="0"/>
      </c:catAx>
      <c:valAx>
        <c:axId val="886329720"/>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33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Sheet1!$A$12</c:f>
              <c:strCache>
                <c:ptCount val="1"/>
                <c:pt idx="0">
                  <c:v>Employed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Sheet1!$B$11:$C$11</c:f>
              <c:strCache>
                <c:ptCount val="2"/>
                <c:pt idx="0">
                  <c:v>PUP recipients</c:v>
                </c:pt>
                <c:pt idx="1">
                  <c:v>EWSS recipients</c:v>
                </c:pt>
              </c:strCache>
            </c:strRef>
          </c:cat>
          <c:val>
            <c:numRef>
              <c:f>Sheet1!$B$12:$C$12</c:f>
              <c:numCache>
                <c:formatCode>0.0</c:formatCode>
                <c:ptCount val="2"/>
                <c:pt idx="0">
                  <c:v>40.6</c:v>
                </c:pt>
                <c:pt idx="1">
                  <c:v>95.9</c:v>
                </c:pt>
              </c:numCache>
            </c:numRef>
          </c:val>
          <c:extLst>
            <c:ext xmlns:c16="http://schemas.microsoft.com/office/drawing/2014/chart" uri="{C3380CC4-5D6E-409C-BE32-E72D297353CC}">
              <c16:uniqueId val="{00000000-1004-494E-836A-3E7578A79C11}"/>
            </c:ext>
          </c:extLst>
        </c:ser>
        <c:ser>
          <c:idx val="1"/>
          <c:order val="1"/>
          <c:tx>
            <c:strRef>
              <c:f>Sheet1!$A$13</c:f>
              <c:strCache>
                <c:ptCount val="1"/>
                <c:pt idx="0">
                  <c:v>Unemployed</c:v>
                </c:pt>
              </c:strCache>
            </c:strRef>
          </c:tx>
          <c:spPr>
            <a:solidFill>
              <a:schemeClr val="bg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1004-494E-836A-3E7578A79C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Sheet1!$B$11:$C$11</c:f>
              <c:strCache>
                <c:ptCount val="2"/>
                <c:pt idx="0">
                  <c:v>PUP recipients</c:v>
                </c:pt>
                <c:pt idx="1">
                  <c:v>EWSS recipients</c:v>
                </c:pt>
              </c:strCache>
            </c:strRef>
          </c:cat>
          <c:val>
            <c:numRef>
              <c:f>Sheet1!$B$13:$C$13</c:f>
              <c:numCache>
                <c:formatCode>0.0</c:formatCode>
                <c:ptCount val="2"/>
                <c:pt idx="0">
                  <c:v>28.1</c:v>
                </c:pt>
                <c:pt idx="1">
                  <c:v>0.4</c:v>
                </c:pt>
              </c:numCache>
            </c:numRef>
          </c:val>
          <c:extLst>
            <c:ext xmlns:c16="http://schemas.microsoft.com/office/drawing/2014/chart" uri="{C3380CC4-5D6E-409C-BE32-E72D297353CC}">
              <c16:uniqueId val="{00000001-1004-494E-836A-3E7578A79C11}"/>
            </c:ext>
          </c:extLst>
        </c:ser>
        <c:ser>
          <c:idx val="2"/>
          <c:order val="2"/>
          <c:tx>
            <c:strRef>
              <c:f>Sheet1!$A$14</c:f>
              <c:strCache>
                <c:ptCount val="1"/>
                <c:pt idx="0">
                  <c:v>Inactive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Sheet1!$B$11:$C$11</c:f>
              <c:strCache>
                <c:ptCount val="2"/>
                <c:pt idx="0">
                  <c:v>PUP recipients</c:v>
                </c:pt>
                <c:pt idx="1">
                  <c:v>EWSS recipients</c:v>
                </c:pt>
              </c:strCache>
            </c:strRef>
          </c:cat>
          <c:val>
            <c:numRef>
              <c:f>Sheet1!$B$14:$C$14</c:f>
              <c:numCache>
                <c:formatCode>0.0</c:formatCode>
                <c:ptCount val="2"/>
                <c:pt idx="0">
                  <c:v>31.3</c:v>
                </c:pt>
                <c:pt idx="1">
                  <c:v>3.8</c:v>
                </c:pt>
              </c:numCache>
            </c:numRef>
          </c:val>
          <c:extLst>
            <c:ext xmlns:c16="http://schemas.microsoft.com/office/drawing/2014/chart" uri="{C3380CC4-5D6E-409C-BE32-E72D297353CC}">
              <c16:uniqueId val="{00000002-1004-494E-836A-3E7578A79C11}"/>
            </c:ext>
          </c:extLst>
        </c:ser>
        <c:dLbls>
          <c:showLegendKey val="0"/>
          <c:showVal val="0"/>
          <c:showCatName val="0"/>
          <c:showSerName val="0"/>
          <c:showPercent val="0"/>
          <c:showBubbleSize val="0"/>
        </c:dLbls>
        <c:gapWidth val="182"/>
        <c:overlap val="100"/>
        <c:axId val="656148840"/>
        <c:axId val="656139328"/>
      </c:barChart>
      <c:catAx>
        <c:axId val="656148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139328"/>
        <c:crosses val="autoZero"/>
        <c:auto val="1"/>
        <c:lblAlgn val="ctr"/>
        <c:lblOffset val="100"/>
        <c:noMultiLvlLbl val="0"/>
      </c:catAx>
      <c:valAx>
        <c:axId val="65613932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14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'result.srx'!$B$4</c:f>
              <c:strCache>
                <c:ptCount val="1"/>
                <c:pt idx="0">
                  <c:v>2021Q4</c:v>
                </c:pt>
              </c:strCache>
            </c:strRef>
          </c:tx>
          <c:spPr>
            <a:solidFill>
              <a:schemeClr val="accent4"/>
            </a:solidFill>
            <a:ln>
              <a:noFill/>
            </a:ln>
            <a:effectLst/>
          </c:spPr>
          <c:invertIfNegative val="0"/>
          <c:cat>
            <c:strRef>
              <c:f>'result.srx'!$A$5:$A$19</c:f>
              <c:strCache>
                <c:ptCount val="15"/>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pt idx="14">
                  <c:v>All economic sectors</c:v>
                </c:pt>
              </c:strCache>
            </c:strRef>
          </c:cat>
          <c:val>
            <c:numRef>
              <c:f>'result.srx'!$B$5:$B$18</c:f>
              <c:numCache>
                <c:formatCode>General</c:formatCode>
                <c:ptCount val="14"/>
                <c:pt idx="0">
                  <c:v>106.8</c:v>
                </c:pt>
                <c:pt idx="1">
                  <c:v>314.10000000000002</c:v>
                </c:pt>
                <c:pt idx="2">
                  <c:v>158.30000000000001</c:v>
                </c:pt>
                <c:pt idx="3">
                  <c:v>306</c:v>
                </c:pt>
                <c:pt idx="4">
                  <c:v>105.5</c:v>
                </c:pt>
                <c:pt idx="5">
                  <c:v>161.69999999999999</c:v>
                </c:pt>
                <c:pt idx="6">
                  <c:v>166.8</c:v>
                </c:pt>
                <c:pt idx="7">
                  <c:v>132.80000000000001</c:v>
                </c:pt>
                <c:pt idx="8">
                  <c:v>173.3</c:v>
                </c:pt>
                <c:pt idx="9">
                  <c:v>95.5</c:v>
                </c:pt>
                <c:pt idx="10">
                  <c:v>133.80000000000001</c:v>
                </c:pt>
                <c:pt idx="11">
                  <c:v>211.5</c:v>
                </c:pt>
                <c:pt idx="12">
                  <c:v>319.60000000000002</c:v>
                </c:pt>
                <c:pt idx="13">
                  <c:v>113</c:v>
                </c:pt>
              </c:numCache>
            </c:numRef>
          </c:val>
          <c:extLst>
            <c:ext xmlns:c16="http://schemas.microsoft.com/office/drawing/2014/chart" uri="{C3380CC4-5D6E-409C-BE32-E72D297353CC}">
              <c16:uniqueId val="{00000000-FC20-4672-94D4-137BBEBA4D09}"/>
            </c:ext>
          </c:extLst>
        </c:ser>
        <c:ser>
          <c:idx val="1"/>
          <c:order val="1"/>
          <c:tx>
            <c:strRef>
              <c:f>'result.srx'!$C$4</c:f>
              <c:strCache>
                <c:ptCount val="1"/>
                <c:pt idx="0">
                  <c:v>2020Q4</c:v>
                </c:pt>
              </c:strCache>
            </c:strRef>
          </c:tx>
          <c:spPr>
            <a:solidFill>
              <a:schemeClr val="accent2"/>
            </a:solidFill>
            <a:ln>
              <a:noFill/>
            </a:ln>
            <a:effectLst/>
          </c:spPr>
          <c:invertIfNegative val="0"/>
          <c:cat>
            <c:strRef>
              <c:f>'result.srx'!$A$5:$A$19</c:f>
              <c:strCache>
                <c:ptCount val="15"/>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pt idx="14">
                  <c:v>All economic sectors</c:v>
                </c:pt>
              </c:strCache>
            </c:strRef>
          </c:cat>
          <c:val>
            <c:numRef>
              <c:f>'result.srx'!$C$5:$C$18</c:f>
              <c:numCache>
                <c:formatCode>General</c:formatCode>
                <c:ptCount val="14"/>
                <c:pt idx="0">
                  <c:v>106.1</c:v>
                </c:pt>
                <c:pt idx="1">
                  <c:v>296.8</c:v>
                </c:pt>
                <c:pt idx="2">
                  <c:v>135</c:v>
                </c:pt>
                <c:pt idx="3">
                  <c:v>312.89999999999998</c:v>
                </c:pt>
                <c:pt idx="4">
                  <c:v>106.6</c:v>
                </c:pt>
                <c:pt idx="5">
                  <c:v>124.6</c:v>
                </c:pt>
                <c:pt idx="6">
                  <c:v>138.69999999999999</c:v>
                </c:pt>
                <c:pt idx="7">
                  <c:v>124.3</c:v>
                </c:pt>
                <c:pt idx="8">
                  <c:v>144.6</c:v>
                </c:pt>
                <c:pt idx="9">
                  <c:v>80.8</c:v>
                </c:pt>
                <c:pt idx="10">
                  <c:v>121.3</c:v>
                </c:pt>
                <c:pt idx="11">
                  <c:v>193.6</c:v>
                </c:pt>
                <c:pt idx="12">
                  <c:v>290.60000000000002</c:v>
                </c:pt>
                <c:pt idx="13">
                  <c:v>97</c:v>
                </c:pt>
              </c:numCache>
            </c:numRef>
          </c:val>
          <c:extLst>
            <c:ext xmlns:c16="http://schemas.microsoft.com/office/drawing/2014/chart" uri="{C3380CC4-5D6E-409C-BE32-E72D297353CC}">
              <c16:uniqueId val="{00000001-FC20-4672-94D4-137BBEBA4D09}"/>
            </c:ext>
          </c:extLst>
        </c:ser>
        <c:ser>
          <c:idx val="2"/>
          <c:order val="2"/>
          <c:tx>
            <c:strRef>
              <c:f>'result.srx'!$D$4</c:f>
              <c:strCache>
                <c:ptCount val="1"/>
                <c:pt idx="0">
                  <c:v>2019Q4</c:v>
                </c:pt>
              </c:strCache>
            </c:strRef>
          </c:tx>
          <c:spPr>
            <a:solidFill>
              <a:schemeClr val="accent1"/>
            </a:solidFill>
            <a:ln>
              <a:noFill/>
            </a:ln>
            <a:effectLst/>
          </c:spPr>
          <c:invertIfNegative val="0"/>
          <c:cat>
            <c:strRef>
              <c:f>'result.srx'!$A$5:$A$19</c:f>
              <c:strCache>
                <c:ptCount val="14"/>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strCache>
            </c:strRef>
          </c:cat>
          <c:val>
            <c:numRef>
              <c:f>'result.srx'!$D$5:$D$19</c:f>
              <c:numCache>
                <c:formatCode>General</c:formatCode>
                <c:ptCount val="14"/>
                <c:pt idx="0">
                  <c:v>106.8</c:v>
                </c:pt>
                <c:pt idx="1">
                  <c:v>286.3</c:v>
                </c:pt>
                <c:pt idx="2">
                  <c:v>147.1</c:v>
                </c:pt>
                <c:pt idx="3">
                  <c:v>309.3</c:v>
                </c:pt>
                <c:pt idx="4">
                  <c:v>108</c:v>
                </c:pt>
                <c:pt idx="5">
                  <c:v>179</c:v>
                </c:pt>
                <c:pt idx="6">
                  <c:v>127.4</c:v>
                </c:pt>
                <c:pt idx="7">
                  <c:v>115.1</c:v>
                </c:pt>
                <c:pt idx="8">
                  <c:v>141.1</c:v>
                </c:pt>
                <c:pt idx="9">
                  <c:v>111.8</c:v>
                </c:pt>
                <c:pt idx="10">
                  <c:v>116.6</c:v>
                </c:pt>
                <c:pt idx="11">
                  <c:v>190.5</c:v>
                </c:pt>
                <c:pt idx="12">
                  <c:v>293.7</c:v>
                </c:pt>
                <c:pt idx="13">
                  <c:v>118.3</c:v>
                </c:pt>
              </c:numCache>
            </c:numRef>
          </c:val>
          <c:extLst>
            <c:ext xmlns:c16="http://schemas.microsoft.com/office/drawing/2014/chart" uri="{C3380CC4-5D6E-409C-BE32-E72D297353CC}">
              <c16:uniqueId val="{00000002-FC20-4672-94D4-137BBEBA4D09}"/>
            </c:ext>
          </c:extLst>
        </c:ser>
        <c:dLbls>
          <c:showLegendKey val="0"/>
          <c:showVal val="0"/>
          <c:showCatName val="0"/>
          <c:showSerName val="0"/>
          <c:showPercent val="0"/>
          <c:showBubbleSize val="0"/>
        </c:dLbls>
        <c:gapWidth val="182"/>
        <c:axId val="656173440"/>
        <c:axId val="656172128"/>
      </c:barChart>
      <c:catAx>
        <c:axId val="65617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172128"/>
        <c:crosses val="autoZero"/>
        <c:auto val="1"/>
        <c:lblAlgn val="ctr"/>
        <c:lblOffset val="100"/>
        <c:noMultiLvlLbl val="0"/>
      </c:catAx>
      <c:valAx>
        <c:axId val="656172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1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'result.srx'!$H$25</c:f>
              <c:strCache>
                <c:ptCount val="1"/>
                <c:pt idx="0">
                  <c:v>2021Q4</c:v>
                </c:pt>
              </c:strCache>
            </c:strRef>
          </c:tx>
          <c:spPr>
            <a:solidFill>
              <a:schemeClr val="accent4"/>
            </a:solidFill>
            <a:ln>
              <a:noFill/>
            </a:ln>
            <a:effectLst/>
          </c:spPr>
          <c:invertIfNegative val="0"/>
          <c:cat>
            <c:strRef>
              <c:f>'result.srx'!$G$26:$G$40</c:f>
              <c:strCache>
                <c:ptCount val="15"/>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pt idx="14">
                  <c:v>All economic sectors</c:v>
                </c:pt>
              </c:strCache>
            </c:strRef>
          </c:cat>
          <c:val>
            <c:numRef>
              <c:f>'result.srx'!$H$26:$H$40</c:f>
              <c:numCache>
                <c:formatCode>0.0%</c:formatCode>
                <c:ptCount val="15"/>
                <c:pt idx="0">
                  <c:v>2.3408239700374533E-2</c:v>
                </c:pt>
                <c:pt idx="1">
                  <c:v>8.5323145495065256E-2</c:v>
                </c:pt>
                <c:pt idx="2">
                  <c:v>0.11749842072015161</c:v>
                </c:pt>
                <c:pt idx="3">
                  <c:v>8.0065359477124176E-2</c:v>
                </c:pt>
                <c:pt idx="4">
                  <c:v>9.3838862559241704E-2</c:v>
                </c:pt>
                <c:pt idx="5">
                  <c:v>9.3382807668521958E-2</c:v>
                </c:pt>
                <c:pt idx="6">
                  <c:v>9.4724220623501193E-2</c:v>
                </c:pt>
                <c:pt idx="7">
                  <c:v>0.13102409638554216</c:v>
                </c:pt>
                <c:pt idx="8">
                  <c:v>9.7518753606462769E-2</c:v>
                </c:pt>
                <c:pt idx="9">
                  <c:v>9.4240837696335081E-2</c:v>
                </c:pt>
                <c:pt idx="10">
                  <c:v>9.7907324364723464E-2</c:v>
                </c:pt>
                <c:pt idx="11">
                  <c:v>0.16075650118203311</c:v>
                </c:pt>
                <c:pt idx="12">
                  <c:v>0.11514392991239047</c:v>
                </c:pt>
                <c:pt idx="13">
                  <c:v>9.2035398230088494E-2</c:v>
                </c:pt>
                <c:pt idx="14">
                  <c:v>0.10059856344772546</c:v>
                </c:pt>
              </c:numCache>
            </c:numRef>
          </c:val>
          <c:extLst>
            <c:ext xmlns:c16="http://schemas.microsoft.com/office/drawing/2014/chart" uri="{C3380CC4-5D6E-409C-BE32-E72D297353CC}">
              <c16:uniqueId val="{00000000-9C3A-44EB-AF0F-483AC20DB23E}"/>
            </c:ext>
          </c:extLst>
        </c:ser>
        <c:ser>
          <c:idx val="1"/>
          <c:order val="1"/>
          <c:tx>
            <c:strRef>
              <c:f>'result.srx'!$I$25</c:f>
              <c:strCache>
                <c:ptCount val="1"/>
                <c:pt idx="0">
                  <c:v>2020Q4</c:v>
                </c:pt>
              </c:strCache>
            </c:strRef>
          </c:tx>
          <c:spPr>
            <a:solidFill>
              <a:schemeClr val="accent2"/>
            </a:solidFill>
            <a:ln>
              <a:noFill/>
            </a:ln>
            <a:effectLst/>
          </c:spPr>
          <c:invertIfNegative val="0"/>
          <c:cat>
            <c:strRef>
              <c:f>'result.srx'!$G$26:$G$40</c:f>
              <c:strCache>
                <c:ptCount val="15"/>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pt idx="14">
                  <c:v>All economic sectors</c:v>
                </c:pt>
              </c:strCache>
            </c:strRef>
          </c:cat>
          <c:val>
            <c:numRef>
              <c:f>'result.srx'!$I$26:$I$40</c:f>
              <c:numCache>
                <c:formatCode>0.0%</c:formatCode>
                <c:ptCount val="15"/>
                <c:pt idx="0">
                  <c:v>4.1470311027332708E-2</c:v>
                </c:pt>
                <c:pt idx="1">
                  <c:v>8.5242587601078168E-2</c:v>
                </c:pt>
                <c:pt idx="2">
                  <c:v>0.12296296296296297</c:v>
                </c:pt>
                <c:pt idx="3">
                  <c:v>0.12815596037072549</c:v>
                </c:pt>
                <c:pt idx="4">
                  <c:v>0.16041275797373361</c:v>
                </c:pt>
                <c:pt idx="5">
                  <c:v>0.3523274478330658</c:v>
                </c:pt>
                <c:pt idx="6">
                  <c:v>8.7238644556596981E-2</c:v>
                </c:pt>
                <c:pt idx="7">
                  <c:v>0.10619469026548672</c:v>
                </c:pt>
                <c:pt idx="8">
                  <c:v>0.10926694329183957</c:v>
                </c:pt>
                <c:pt idx="9">
                  <c:v>0.10643564356435643</c:v>
                </c:pt>
                <c:pt idx="10">
                  <c:v>8.5737840065952184E-2</c:v>
                </c:pt>
                <c:pt idx="11">
                  <c:v>0.13894628099173553</c:v>
                </c:pt>
                <c:pt idx="12">
                  <c:v>0.11768754301445286</c:v>
                </c:pt>
                <c:pt idx="13">
                  <c:v>0.27525773195876285</c:v>
                </c:pt>
                <c:pt idx="14">
                  <c:v>0.12987526352775824</c:v>
                </c:pt>
              </c:numCache>
            </c:numRef>
          </c:val>
          <c:extLst>
            <c:ext xmlns:c16="http://schemas.microsoft.com/office/drawing/2014/chart" uri="{C3380CC4-5D6E-409C-BE32-E72D297353CC}">
              <c16:uniqueId val="{00000001-9C3A-44EB-AF0F-483AC20DB23E}"/>
            </c:ext>
          </c:extLst>
        </c:ser>
        <c:ser>
          <c:idx val="2"/>
          <c:order val="2"/>
          <c:tx>
            <c:strRef>
              <c:f>'result.srx'!$J$25</c:f>
              <c:strCache>
                <c:ptCount val="1"/>
                <c:pt idx="0">
                  <c:v>2019Q4</c:v>
                </c:pt>
              </c:strCache>
            </c:strRef>
          </c:tx>
          <c:spPr>
            <a:solidFill>
              <a:schemeClr val="accent1"/>
            </a:solidFill>
            <a:ln>
              <a:noFill/>
            </a:ln>
            <a:effectLst/>
          </c:spPr>
          <c:invertIfNegative val="0"/>
          <c:cat>
            <c:strRef>
              <c:f>'result.srx'!$G$26:$G$40</c:f>
              <c:strCache>
                <c:ptCount val="15"/>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pt idx="14">
                  <c:v>All economic sectors</c:v>
                </c:pt>
              </c:strCache>
            </c:strRef>
          </c:cat>
          <c:val>
            <c:numRef>
              <c:f>'result.srx'!$J$26:$J$40</c:f>
              <c:numCache>
                <c:formatCode>0.0%</c:formatCode>
                <c:ptCount val="15"/>
                <c:pt idx="0">
                  <c:v>2.6217228464419474E-2</c:v>
                </c:pt>
                <c:pt idx="1">
                  <c:v>7.6143904994760744E-2</c:v>
                </c:pt>
                <c:pt idx="2">
                  <c:v>8.0217539089055073E-2</c:v>
                </c:pt>
                <c:pt idx="3">
                  <c:v>6.1429033301002259E-2</c:v>
                </c:pt>
                <c:pt idx="4">
                  <c:v>6.0185185185185182E-2</c:v>
                </c:pt>
                <c:pt idx="5">
                  <c:v>6.8715083798882692E-2</c:v>
                </c:pt>
                <c:pt idx="6">
                  <c:v>7.9277864992150698E-2</c:v>
                </c:pt>
                <c:pt idx="7">
                  <c:v>8.2536924413553439E-2</c:v>
                </c:pt>
                <c:pt idx="8">
                  <c:v>8.5046066619418853E-2</c:v>
                </c:pt>
                <c:pt idx="9">
                  <c:v>6.6189624329159216E-2</c:v>
                </c:pt>
                <c:pt idx="10">
                  <c:v>8.4048027444253867E-2</c:v>
                </c:pt>
                <c:pt idx="11">
                  <c:v>0.13910761154855644</c:v>
                </c:pt>
                <c:pt idx="12">
                  <c:v>9.3973442288049033E-2</c:v>
                </c:pt>
                <c:pt idx="13">
                  <c:v>7.5232459847844463E-2</c:v>
                </c:pt>
                <c:pt idx="14">
                  <c:v>7.9285623382683579E-2</c:v>
                </c:pt>
              </c:numCache>
            </c:numRef>
          </c:val>
          <c:extLst>
            <c:ext xmlns:c16="http://schemas.microsoft.com/office/drawing/2014/chart" uri="{C3380CC4-5D6E-409C-BE32-E72D297353CC}">
              <c16:uniqueId val="{00000002-9C3A-44EB-AF0F-483AC20DB23E}"/>
            </c:ext>
          </c:extLst>
        </c:ser>
        <c:dLbls>
          <c:showLegendKey val="0"/>
          <c:showVal val="0"/>
          <c:showCatName val="0"/>
          <c:showSerName val="0"/>
          <c:showPercent val="0"/>
          <c:showBubbleSize val="0"/>
        </c:dLbls>
        <c:gapWidth val="182"/>
        <c:axId val="485972832"/>
        <c:axId val="485980048"/>
      </c:barChart>
      <c:catAx>
        <c:axId val="48597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485980048"/>
        <c:crosses val="autoZero"/>
        <c:auto val="1"/>
        <c:lblAlgn val="ctr"/>
        <c:lblOffset val="100"/>
        <c:noMultiLvlLbl val="0"/>
      </c:catAx>
      <c:valAx>
        <c:axId val="485980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48597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'result.srx'!$B$46</c:f>
              <c:strCache>
                <c:ptCount val="1"/>
                <c:pt idx="0">
                  <c:v>2021Q4</c:v>
                </c:pt>
              </c:strCache>
            </c:strRef>
          </c:tx>
          <c:spPr>
            <a:solidFill>
              <a:schemeClr val="accent4"/>
            </a:solidFill>
            <a:ln>
              <a:noFill/>
            </a:ln>
            <a:effectLst/>
          </c:spPr>
          <c:invertIfNegative val="0"/>
          <c:cat>
            <c:strRef>
              <c:f>'result.srx'!$A$47:$A$60</c:f>
              <c:strCache>
                <c:ptCount val="14"/>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strCache>
            </c:strRef>
          </c:cat>
          <c:val>
            <c:numRef>
              <c:f>'result.srx'!$B$47:$B$60</c:f>
              <c:numCache>
                <c:formatCode>General</c:formatCode>
                <c:ptCount val="14"/>
                <c:pt idx="0">
                  <c:v>4.4000000000000004</c:v>
                </c:pt>
                <c:pt idx="1">
                  <c:v>10.9</c:v>
                </c:pt>
                <c:pt idx="2">
                  <c:v>5.5</c:v>
                </c:pt>
                <c:pt idx="3">
                  <c:v>8.9</c:v>
                </c:pt>
                <c:pt idx="4">
                  <c:v>3.4</c:v>
                </c:pt>
                <c:pt idx="5">
                  <c:v>4.0999999999999996</c:v>
                </c:pt>
                <c:pt idx="6">
                  <c:v>5.7</c:v>
                </c:pt>
                <c:pt idx="7">
                  <c:v>4.3</c:v>
                </c:pt>
                <c:pt idx="8">
                  <c:v>5.6</c:v>
                </c:pt>
                <c:pt idx="9">
                  <c:v>2.7</c:v>
                </c:pt>
                <c:pt idx="10">
                  <c:v>4.4000000000000004</c:v>
                </c:pt>
                <c:pt idx="11">
                  <c:v>5.3</c:v>
                </c:pt>
                <c:pt idx="12">
                  <c:v>9</c:v>
                </c:pt>
                <c:pt idx="13">
                  <c:v>3.1</c:v>
                </c:pt>
              </c:numCache>
            </c:numRef>
          </c:val>
          <c:extLst>
            <c:ext xmlns:c16="http://schemas.microsoft.com/office/drawing/2014/chart" uri="{C3380CC4-5D6E-409C-BE32-E72D297353CC}">
              <c16:uniqueId val="{00000000-E0FF-4622-991E-E3379E9ED266}"/>
            </c:ext>
          </c:extLst>
        </c:ser>
        <c:ser>
          <c:idx val="1"/>
          <c:order val="1"/>
          <c:tx>
            <c:strRef>
              <c:f>'result.srx'!$C$46</c:f>
              <c:strCache>
                <c:ptCount val="1"/>
                <c:pt idx="0">
                  <c:v>2020Q4</c:v>
                </c:pt>
              </c:strCache>
            </c:strRef>
          </c:tx>
          <c:spPr>
            <a:solidFill>
              <a:schemeClr val="accent2"/>
            </a:solidFill>
            <a:ln>
              <a:noFill/>
            </a:ln>
            <a:effectLst/>
          </c:spPr>
          <c:invertIfNegative val="0"/>
          <c:cat>
            <c:strRef>
              <c:f>'result.srx'!$A$47:$A$60</c:f>
              <c:strCache>
                <c:ptCount val="14"/>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strCache>
            </c:strRef>
          </c:cat>
          <c:val>
            <c:numRef>
              <c:f>'result.srx'!$C$47:$C$60</c:f>
              <c:numCache>
                <c:formatCode>General</c:formatCode>
                <c:ptCount val="14"/>
                <c:pt idx="0">
                  <c:v>4.7</c:v>
                </c:pt>
                <c:pt idx="1">
                  <c:v>10.6</c:v>
                </c:pt>
                <c:pt idx="2">
                  <c:v>4.8</c:v>
                </c:pt>
                <c:pt idx="3">
                  <c:v>9.1</c:v>
                </c:pt>
                <c:pt idx="4">
                  <c:v>3.3</c:v>
                </c:pt>
                <c:pt idx="5">
                  <c:v>2.4</c:v>
                </c:pt>
                <c:pt idx="6">
                  <c:v>4.8</c:v>
                </c:pt>
                <c:pt idx="7">
                  <c:v>4.0999999999999996</c:v>
                </c:pt>
                <c:pt idx="8">
                  <c:v>4.8</c:v>
                </c:pt>
                <c:pt idx="9">
                  <c:v>2.4</c:v>
                </c:pt>
                <c:pt idx="10">
                  <c:v>4.0999999999999996</c:v>
                </c:pt>
                <c:pt idx="11">
                  <c:v>5</c:v>
                </c:pt>
                <c:pt idx="12">
                  <c:v>8.5</c:v>
                </c:pt>
                <c:pt idx="13">
                  <c:v>2.1</c:v>
                </c:pt>
              </c:numCache>
            </c:numRef>
          </c:val>
          <c:extLst>
            <c:ext xmlns:c16="http://schemas.microsoft.com/office/drawing/2014/chart" uri="{C3380CC4-5D6E-409C-BE32-E72D297353CC}">
              <c16:uniqueId val="{00000001-E0FF-4622-991E-E3379E9ED266}"/>
            </c:ext>
          </c:extLst>
        </c:ser>
        <c:ser>
          <c:idx val="2"/>
          <c:order val="2"/>
          <c:tx>
            <c:strRef>
              <c:f>'result.srx'!$D$46</c:f>
              <c:strCache>
                <c:ptCount val="1"/>
                <c:pt idx="0">
                  <c:v>2019Q4</c:v>
                </c:pt>
              </c:strCache>
            </c:strRef>
          </c:tx>
          <c:spPr>
            <a:solidFill>
              <a:schemeClr val="accent1"/>
            </a:solidFill>
            <a:ln>
              <a:noFill/>
            </a:ln>
            <a:effectLst/>
          </c:spPr>
          <c:invertIfNegative val="0"/>
          <c:cat>
            <c:strRef>
              <c:f>'result.srx'!$A$47:$A$60</c:f>
              <c:strCache>
                <c:ptCount val="14"/>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strCache>
            </c:strRef>
          </c:cat>
          <c:val>
            <c:numRef>
              <c:f>'result.srx'!$D$47:$D$60</c:f>
              <c:numCache>
                <c:formatCode>General</c:formatCode>
                <c:ptCount val="14"/>
                <c:pt idx="0">
                  <c:v>4.8</c:v>
                </c:pt>
                <c:pt idx="1">
                  <c:v>10.3</c:v>
                </c:pt>
                <c:pt idx="2">
                  <c:v>5.5</c:v>
                </c:pt>
                <c:pt idx="3">
                  <c:v>9.5</c:v>
                </c:pt>
                <c:pt idx="4">
                  <c:v>3.8</c:v>
                </c:pt>
                <c:pt idx="5">
                  <c:v>5.0999999999999996</c:v>
                </c:pt>
                <c:pt idx="6">
                  <c:v>4.5999999999999996</c:v>
                </c:pt>
                <c:pt idx="7">
                  <c:v>4</c:v>
                </c:pt>
                <c:pt idx="8">
                  <c:v>4.9000000000000004</c:v>
                </c:pt>
                <c:pt idx="9">
                  <c:v>3.6</c:v>
                </c:pt>
                <c:pt idx="10">
                  <c:v>4</c:v>
                </c:pt>
                <c:pt idx="11">
                  <c:v>5</c:v>
                </c:pt>
                <c:pt idx="12">
                  <c:v>8.9</c:v>
                </c:pt>
                <c:pt idx="13">
                  <c:v>3.4</c:v>
                </c:pt>
              </c:numCache>
            </c:numRef>
          </c:val>
          <c:extLst>
            <c:ext xmlns:c16="http://schemas.microsoft.com/office/drawing/2014/chart" uri="{C3380CC4-5D6E-409C-BE32-E72D297353CC}">
              <c16:uniqueId val="{00000002-E0FF-4622-991E-E3379E9ED266}"/>
            </c:ext>
          </c:extLst>
        </c:ser>
        <c:dLbls>
          <c:showLegendKey val="0"/>
          <c:showVal val="0"/>
          <c:showCatName val="0"/>
          <c:showSerName val="0"/>
          <c:showPercent val="0"/>
          <c:showBubbleSize val="0"/>
        </c:dLbls>
        <c:gapWidth val="182"/>
        <c:axId val="969179832"/>
        <c:axId val="969180160"/>
      </c:barChart>
      <c:catAx>
        <c:axId val="969179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69180160"/>
        <c:crosses val="autoZero"/>
        <c:auto val="1"/>
        <c:lblAlgn val="ctr"/>
        <c:lblOffset val="100"/>
        <c:noMultiLvlLbl val="0"/>
      </c:catAx>
      <c:valAx>
        <c:axId val="969180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69179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'[LFS Presentation charts.xlsx]Table1a'!$P$45</c:f>
              <c:strCache>
                <c:ptCount val="1"/>
                <c:pt idx="0">
                  <c:v>Q4 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charts.xlsx]Table1a'!$O$46:$O$47</c:f>
              <c:strCache>
                <c:ptCount val="2"/>
                <c:pt idx="0">
                  <c:v>Males</c:v>
                </c:pt>
                <c:pt idx="1">
                  <c:v>Females</c:v>
                </c:pt>
              </c:strCache>
            </c:strRef>
          </c:cat>
          <c:val>
            <c:numRef>
              <c:f>'[LFS Presentation charts.xlsx]Table1a'!$P$46:$P$47</c:f>
              <c:numCache>
                <c:formatCode>#,##0.0</c:formatCode>
                <c:ptCount val="2"/>
                <c:pt idx="0">
                  <c:v>62.1</c:v>
                </c:pt>
                <c:pt idx="1">
                  <c:v>48.4</c:v>
                </c:pt>
              </c:numCache>
            </c:numRef>
          </c:val>
          <c:extLst>
            <c:ext xmlns:c16="http://schemas.microsoft.com/office/drawing/2014/chart" uri="{C3380CC4-5D6E-409C-BE32-E72D297353CC}">
              <c16:uniqueId val="{00000000-E42F-4A45-860E-C7BEDCA57820}"/>
            </c:ext>
          </c:extLst>
        </c:ser>
        <c:ser>
          <c:idx val="1"/>
          <c:order val="1"/>
          <c:tx>
            <c:strRef>
              <c:f>'[LFS Presentation charts.xlsx]Table1a'!$T$45</c:f>
              <c:strCache>
                <c:ptCount val="1"/>
                <c:pt idx="0">
                  <c:v>Q4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charts.xlsx]Table1a'!$O$46:$O$47</c:f>
              <c:strCache>
                <c:ptCount val="2"/>
                <c:pt idx="0">
                  <c:v>Males</c:v>
                </c:pt>
                <c:pt idx="1">
                  <c:v>Females</c:v>
                </c:pt>
              </c:strCache>
            </c:strRef>
          </c:cat>
          <c:val>
            <c:numRef>
              <c:f>'[LFS Presentation charts.xlsx]Table1a'!$T$46:$T$47</c:f>
              <c:numCache>
                <c:formatCode>#,##0.0</c:formatCode>
                <c:ptCount val="2"/>
                <c:pt idx="0">
                  <c:v>78.8</c:v>
                </c:pt>
                <c:pt idx="1">
                  <c:v>63</c:v>
                </c:pt>
              </c:numCache>
            </c:numRef>
          </c:val>
          <c:extLst>
            <c:ext xmlns:c16="http://schemas.microsoft.com/office/drawing/2014/chart" uri="{C3380CC4-5D6E-409C-BE32-E72D297353CC}">
              <c16:uniqueId val="{00000001-E42F-4A45-860E-C7BEDCA57820}"/>
            </c:ext>
          </c:extLst>
        </c:ser>
        <c:ser>
          <c:idx val="2"/>
          <c:order val="2"/>
          <c:tx>
            <c:strRef>
              <c:f>'[LFS Presentation charts.xlsx]Table1a'!$X$45</c:f>
              <c:strCache>
                <c:ptCount val="1"/>
                <c:pt idx="0">
                  <c:v>Q4 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charts.xlsx]Table1a'!$O$46:$O$47</c:f>
              <c:strCache>
                <c:ptCount val="2"/>
                <c:pt idx="0">
                  <c:v>Males</c:v>
                </c:pt>
                <c:pt idx="1">
                  <c:v>Females</c:v>
                </c:pt>
              </c:strCache>
            </c:strRef>
          </c:cat>
          <c:val>
            <c:numRef>
              <c:f>'[LFS Presentation charts.xlsx]Table1a'!$X$46:$X$47</c:f>
              <c:numCache>
                <c:formatCode>#,##0.0</c:formatCode>
                <c:ptCount val="2"/>
                <c:pt idx="0">
                  <c:v>68.099999999999994</c:v>
                </c:pt>
                <c:pt idx="1">
                  <c:v>59.2</c:v>
                </c:pt>
              </c:numCache>
            </c:numRef>
          </c:val>
          <c:extLst>
            <c:ext xmlns:c16="http://schemas.microsoft.com/office/drawing/2014/chart" uri="{C3380CC4-5D6E-409C-BE32-E72D297353CC}">
              <c16:uniqueId val="{00000002-E42F-4A45-860E-C7BEDCA57820}"/>
            </c:ext>
          </c:extLst>
        </c:ser>
        <c:dLbls>
          <c:showLegendKey val="0"/>
          <c:showVal val="0"/>
          <c:showCatName val="0"/>
          <c:showSerName val="0"/>
          <c:showPercent val="0"/>
          <c:showBubbleSize val="0"/>
        </c:dLbls>
        <c:gapWidth val="150"/>
        <c:axId val="846902312"/>
        <c:axId val="846908872"/>
      </c:barChart>
      <c:catAx>
        <c:axId val="84690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6908872"/>
        <c:crosses val="autoZero"/>
        <c:auto val="1"/>
        <c:lblAlgn val="ctr"/>
        <c:lblOffset val="100"/>
        <c:noMultiLvlLbl val="0"/>
      </c:catAx>
      <c:valAx>
        <c:axId val="846908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6902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'[LFS Presentation charts.xlsx]Table3a'!$CX$16</c:f>
              <c:strCache>
                <c:ptCount val="1"/>
                <c:pt idx="0">
                  <c:v>Males </c:v>
                </c:pt>
              </c:strCache>
            </c:strRef>
          </c:tx>
          <c:spPr>
            <a:ln w="28575" cap="rnd">
              <a:solidFill>
                <a:schemeClr val="accent1"/>
              </a:solidFill>
              <a:round/>
            </a:ln>
            <a:effectLst/>
          </c:spPr>
          <c:marker>
            <c:symbol val="none"/>
          </c:marker>
          <c:cat>
            <c:strRef>
              <c:f>'[LFS Presentation charts.xlsx]Table3a'!$CY$15:$DN$15</c:f>
              <c:strCache>
                <c:ptCount val="16"/>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strCache>
            </c:strRef>
          </c:cat>
          <c:val>
            <c:numRef>
              <c:f>'[LFS Presentation charts.xlsx]Table3a'!$CY$16:$DN$16</c:f>
              <c:numCache>
                <c:formatCode>#,##0.0</c:formatCode>
                <c:ptCount val="16"/>
                <c:pt idx="0">
                  <c:v>6</c:v>
                </c:pt>
                <c:pt idx="1">
                  <c:v>6</c:v>
                </c:pt>
                <c:pt idx="2">
                  <c:v>5.8</c:v>
                </c:pt>
                <c:pt idx="3">
                  <c:v>5.6</c:v>
                </c:pt>
                <c:pt idx="4">
                  <c:v>5.3</c:v>
                </c:pt>
                <c:pt idx="5">
                  <c:v>5.3</c:v>
                </c:pt>
                <c:pt idx="6">
                  <c:v>5.4</c:v>
                </c:pt>
                <c:pt idx="7">
                  <c:v>4.9000000000000004</c:v>
                </c:pt>
                <c:pt idx="8">
                  <c:v>5</c:v>
                </c:pt>
                <c:pt idx="9">
                  <c:v>5.0999999999999996</c:v>
                </c:pt>
                <c:pt idx="10">
                  <c:v>6.9</c:v>
                </c:pt>
                <c:pt idx="11">
                  <c:v>6.3</c:v>
                </c:pt>
                <c:pt idx="12">
                  <c:v>7.6</c:v>
                </c:pt>
                <c:pt idx="13">
                  <c:v>6.9</c:v>
                </c:pt>
                <c:pt idx="14">
                  <c:v>5.6</c:v>
                </c:pt>
                <c:pt idx="15">
                  <c:v>5.0999999999999996</c:v>
                </c:pt>
              </c:numCache>
            </c:numRef>
          </c:val>
          <c:smooth val="0"/>
          <c:extLst>
            <c:ext xmlns:c16="http://schemas.microsoft.com/office/drawing/2014/chart" uri="{C3380CC4-5D6E-409C-BE32-E72D297353CC}">
              <c16:uniqueId val="{00000000-11B9-46C8-9AEA-5A4B5913140A}"/>
            </c:ext>
          </c:extLst>
        </c:ser>
        <c:ser>
          <c:idx val="1"/>
          <c:order val="1"/>
          <c:tx>
            <c:strRef>
              <c:f>'[LFS Presentation charts.xlsx]Table3a'!$CX$17</c:f>
              <c:strCache>
                <c:ptCount val="1"/>
                <c:pt idx="0">
                  <c:v>Females</c:v>
                </c:pt>
              </c:strCache>
            </c:strRef>
          </c:tx>
          <c:spPr>
            <a:ln w="28575" cap="rnd">
              <a:solidFill>
                <a:schemeClr val="accent2"/>
              </a:solidFill>
              <a:round/>
            </a:ln>
            <a:effectLst/>
          </c:spPr>
          <c:marker>
            <c:symbol val="none"/>
          </c:marker>
          <c:cat>
            <c:strRef>
              <c:f>'[LFS Presentation charts.xlsx]Table3a'!$CY$15:$DN$15</c:f>
              <c:strCache>
                <c:ptCount val="16"/>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strCache>
            </c:strRef>
          </c:cat>
          <c:val>
            <c:numRef>
              <c:f>'[LFS Presentation charts.xlsx]Table3a'!$CY$17:$DN$17</c:f>
              <c:numCache>
                <c:formatCode>#,##0.0</c:formatCode>
                <c:ptCount val="16"/>
                <c:pt idx="0">
                  <c:v>5.9</c:v>
                </c:pt>
                <c:pt idx="1">
                  <c:v>5.6</c:v>
                </c:pt>
                <c:pt idx="2">
                  <c:v>5.7</c:v>
                </c:pt>
                <c:pt idx="3">
                  <c:v>5.7</c:v>
                </c:pt>
                <c:pt idx="4">
                  <c:v>4.7</c:v>
                </c:pt>
                <c:pt idx="5">
                  <c:v>5</c:v>
                </c:pt>
                <c:pt idx="6">
                  <c:v>4.5999999999999996</c:v>
                </c:pt>
                <c:pt idx="7">
                  <c:v>4.5999999999999996</c:v>
                </c:pt>
                <c:pt idx="8">
                  <c:v>4.8</c:v>
                </c:pt>
                <c:pt idx="9">
                  <c:v>5</c:v>
                </c:pt>
                <c:pt idx="10">
                  <c:v>7.4</c:v>
                </c:pt>
                <c:pt idx="11">
                  <c:v>6.2</c:v>
                </c:pt>
                <c:pt idx="12">
                  <c:v>7.5</c:v>
                </c:pt>
                <c:pt idx="13">
                  <c:v>6.7</c:v>
                </c:pt>
                <c:pt idx="14">
                  <c:v>5.4</c:v>
                </c:pt>
                <c:pt idx="15">
                  <c:v>5.2</c:v>
                </c:pt>
              </c:numCache>
            </c:numRef>
          </c:val>
          <c:smooth val="0"/>
          <c:extLst>
            <c:ext xmlns:c16="http://schemas.microsoft.com/office/drawing/2014/chart" uri="{C3380CC4-5D6E-409C-BE32-E72D297353CC}">
              <c16:uniqueId val="{00000001-11B9-46C8-9AEA-5A4B5913140A}"/>
            </c:ext>
          </c:extLst>
        </c:ser>
        <c:ser>
          <c:idx val="2"/>
          <c:order val="2"/>
          <c:tx>
            <c:strRef>
              <c:f>'[LFS Presentation charts.xlsx]Table3a'!$CX$18</c:f>
              <c:strCache>
                <c:ptCount val="1"/>
                <c:pt idx="0">
                  <c:v>All persons</c:v>
                </c:pt>
              </c:strCache>
            </c:strRef>
          </c:tx>
          <c:spPr>
            <a:ln w="28575" cap="rnd">
              <a:solidFill>
                <a:schemeClr val="accent4"/>
              </a:solidFill>
              <a:round/>
            </a:ln>
            <a:effectLst/>
          </c:spPr>
          <c:marker>
            <c:symbol val="none"/>
          </c:marker>
          <c:dLbls>
            <c:dLbl>
              <c:idx val="0"/>
              <c:layout>
                <c:manualLayout>
                  <c:x val="-1.6871980676328516E-2"/>
                  <c:y val="-5.3896604938271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B9-46C8-9AEA-5A4B5913140A}"/>
                </c:ext>
              </c:extLst>
            </c:dLbl>
            <c:dLbl>
              <c:idx val="7"/>
              <c:layout>
                <c:manualLayout>
                  <c:x val="-1.6871980676328502E-2"/>
                  <c:y val="-7.3495370370370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B9-46C8-9AEA-5A4B5913140A}"/>
                </c:ext>
              </c:extLst>
            </c:dLbl>
            <c:dLbl>
              <c:idx val="15"/>
              <c:layout>
                <c:manualLayout>
                  <c:x val="-2.6074879227053139E-2"/>
                  <c:y val="-8.3294753086419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B9-46C8-9AEA-5A4B591314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charts.xlsx]Table3a'!$CY$15:$DN$15</c:f>
              <c:strCache>
                <c:ptCount val="16"/>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strCache>
            </c:strRef>
          </c:cat>
          <c:val>
            <c:numRef>
              <c:f>'[LFS Presentation charts.xlsx]Table3a'!$CY$18:$DN$18</c:f>
              <c:numCache>
                <c:formatCode>#,##0.0</c:formatCode>
                <c:ptCount val="16"/>
                <c:pt idx="0">
                  <c:v>5.9</c:v>
                </c:pt>
                <c:pt idx="1">
                  <c:v>5.8</c:v>
                </c:pt>
                <c:pt idx="2">
                  <c:v>5.8</c:v>
                </c:pt>
                <c:pt idx="3">
                  <c:v>5.7</c:v>
                </c:pt>
                <c:pt idx="4">
                  <c:v>4.8</c:v>
                </c:pt>
                <c:pt idx="5">
                  <c:v>5.3</c:v>
                </c:pt>
                <c:pt idx="6">
                  <c:v>5.0999999999999996</c:v>
                </c:pt>
                <c:pt idx="7">
                  <c:v>4.8</c:v>
                </c:pt>
                <c:pt idx="8">
                  <c:v>4.7</c:v>
                </c:pt>
                <c:pt idx="9">
                  <c:v>5.3</c:v>
                </c:pt>
                <c:pt idx="10">
                  <c:v>7.2</c:v>
                </c:pt>
                <c:pt idx="11">
                  <c:v>6.2</c:v>
                </c:pt>
                <c:pt idx="12">
                  <c:v>7.3</c:v>
                </c:pt>
                <c:pt idx="13">
                  <c:v>7</c:v>
                </c:pt>
                <c:pt idx="14">
                  <c:v>5.5</c:v>
                </c:pt>
                <c:pt idx="15">
                  <c:v>5.0999999999999996</c:v>
                </c:pt>
              </c:numCache>
            </c:numRef>
          </c:val>
          <c:smooth val="0"/>
          <c:extLst>
            <c:ext xmlns:c16="http://schemas.microsoft.com/office/drawing/2014/chart" uri="{C3380CC4-5D6E-409C-BE32-E72D297353CC}">
              <c16:uniqueId val="{00000002-11B9-46C8-9AEA-5A4B5913140A}"/>
            </c:ext>
          </c:extLst>
        </c:ser>
        <c:dLbls>
          <c:showLegendKey val="0"/>
          <c:showVal val="0"/>
          <c:showCatName val="0"/>
          <c:showSerName val="0"/>
          <c:showPercent val="0"/>
          <c:showBubbleSize val="0"/>
        </c:dLbls>
        <c:smooth val="0"/>
        <c:axId val="845502944"/>
        <c:axId val="845508520"/>
      </c:lineChart>
      <c:catAx>
        <c:axId val="84550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5508520"/>
        <c:crosses val="autoZero"/>
        <c:auto val="1"/>
        <c:lblAlgn val="ctr"/>
        <c:lblOffset val="100"/>
        <c:noMultiLvlLbl val="0"/>
      </c:catAx>
      <c:valAx>
        <c:axId val="845508520"/>
        <c:scaling>
          <c:orientation val="minMax"/>
          <c:max val="10"/>
          <c:min val="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550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2-ABE9-4900-9AD2-2E4E5080A2E3}"/>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ABE9-4900-9AD2-2E4E5080A2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 Unemp'!$E$4,'LT Unemp'!$G$4,'LT Unemp'!$K$4)</c:f>
              <c:strCache>
                <c:ptCount val="3"/>
                <c:pt idx="0">
                  <c:v>Q4 19</c:v>
                </c:pt>
                <c:pt idx="1">
                  <c:v>Q4 20</c:v>
                </c:pt>
                <c:pt idx="2">
                  <c:v>Q4 21</c:v>
                </c:pt>
              </c:strCache>
            </c:strRef>
          </c:cat>
          <c:val>
            <c:numRef>
              <c:f>('LT Unemp'!$E$21,'LT Unemp'!$G$21,'LT Unemp'!$K$21)</c:f>
              <c:numCache>
                <c:formatCode>#,##0.0</c:formatCode>
                <c:ptCount val="3"/>
                <c:pt idx="0">
                  <c:v>38.6</c:v>
                </c:pt>
                <c:pt idx="1">
                  <c:v>36.799999999999997</c:v>
                </c:pt>
                <c:pt idx="2">
                  <c:v>44.3</c:v>
                </c:pt>
              </c:numCache>
            </c:numRef>
          </c:val>
          <c:extLst>
            <c:ext xmlns:c16="http://schemas.microsoft.com/office/drawing/2014/chart" uri="{C3380CC4-5D6E-409C-BE32-E72D297353CC}">
              <c16:uniqueId val="{00000000-ABE9-4900-9AD2-2E4E5080A2E3}"/>
            </c:ext>
          </c:extLst>
        </c:ser>
        <c:dLbls>
          <c:showLegendKey val="0"/>
          <c:showVal val="0"/>
          <c:showCatName val="0"/>
          <c:showSerName val="0"/>
          <c:showPercent val="0"/>
          <c:showBubbleSize val="0"/>
        </c:dLbls>
        <c:gapWidth val="219"/>
        <c:overlap val="-27"/>
        <c:axId val="656081928"/>
        <c:axId val="656079304"/>
      </c:barChart>
      <c:catAx>
        <c:axId val="65608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079304"/>
        <c:crosses val="autoZero"/>
        <c:auto val="1"/>
        <c:lblAlgn val="ctr"/>
        <c:lblOffset val="100"/>
        <c:noMultiLvlLbl val="0"/>
      </c:catAx>
      <c:valAx>
        <c:axId val="656079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08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'Tabulate 1 - Table 1'!$B$5</c:f>
              <c:strCache>
                <c:ptCount val="1"/>
                <c:pt idx="0">
                  <c:v>2019</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'Tabulate 1 - Table 1'!$A$6:$A$8</c:f>
              <c:strCache>
                <c:ptCount val="3"/>
                <c:pt idx="0">
                  <c:v>Employed</c:v>
                </c:pt>
                <c:pt idx="1">
                  <c:v>Unemployed</c:v>
                </c:pt>
                <c:pt idx="2">
                  <c:v>Outside the labour force</c:v>
                </c:pt>
              </c:strCache>
            </c:strRef>
          </c:cat>
          <c:val>
            <c:numRef>
              <c:f>'Tabulate 1 - Table 1'!$B$6:$B$8</c:f>
              <c:numCache>
                <c:formatCode>#####0.0</c:formatCode>
                <c:ptCount val="3"/>
                <c:pt idx="0">
                  <c:v>2318.8000000000002</c:v>
                </c:pt>
                <c:pt idx="1">
                  <c:v>121</c:v>
                </c:pt>
                <c:pt idx="2">
                  <c:v>1479.5</c:v>
                </c:pt>
              </c:numCache>
            </c:numRef>
          </c:val>
          <c:extLst>
            <c:ext xmlns:c16="http://schemas.microsoft.com/office/drawing/2014/chart" uri="{C3380CC4-5D6E-409C-BE32-E72D297353CC}">
              <c16:uniqueId val="{00000000-D81A-425D-80D5-10076924B62C}"/>
            </c:ext>
          </c:extLst>
        </c:ser>
        <c:ser>
          <c:idx val="1"/>
          <c:order val="1"/>
          <c:tx>
            <c:strRef>
              <c:f>'Tabulate 1 - Table 1'!$C$5</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'Tabulate 1 - Table 1'!$A$6:$A$8</c:f>
              <c:strCache>
                <c:ptCount val="3"/>
                <c:pt idx="0">
                  <c:v>Employed</c:v>
                </c:pt>
                <c:pt idx="1">
                  <c:v>Unemployed</c:v>
                </c:pt>
                <c:pt idx="2">
                  <c:v>Outside the labour force</c:v>
                </c:pt>
              </c:strCache>
            </c:strRef>
          </c:cat>
          <c:val>
            <c:numRef>
              <c:f>'Tabulate 1 - Table 1'!$C$6:$C$8</c:f>
              <c:numCache>
                <c:formatCode>#####0.0</c:formatCode>
                <c:ptCount val="3"/>
                <c:pt idx="0">
                  <c:v>2253</c:v>
                </c:pt>
                <c:pt idx="1">
                  <c:v>139.19999999999999</c:v>
                </c:pt>
                <c:pt idx="2">
                  <c:v>1584.8</c:v>
                </c:pt>
              </c:numCache>
            </c:numRef>
          </c:val>
          <c:extLst>
            <c:ext xmlns:c16="http://schemas.microsoft.com/office/drawing/2014/chart" uri="{C3380CC4-5D6E-409C-BE32-E72D297353CC}">
              <c16:uniqueId val="{00000001-D81A-425D-80D5-10076924B62C}"/>
            </c:ext>
          </c:extLst>
        </c:ser>
        <c:ser>
          <c:idx val="2"/>
          <c:order val="2"/>
          <c:tx>
            <c:strRef>
              <c:f>'Tabulate 1 - Table 1'!$D$5</c:f>
              <c:strCache>
                <c:ptCount val="1"/>
                <c:pt idx="0">
                  <c:v>2021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'Tabulate 1 - Table 1'!$A$6:$A$8</c:f>
              <c:strCache>
                <c:ptCount val="3"/>
                <c:pt idx="0">
                  <c:v>Employed</c:v>
                </c:pt>
                <c:pt idx="1">
                  <c:v>Unemployed</c:v>
                </c:pt>
                <c:pt idx="2">
                  <c:v>Outside the labour force</c:v>
                </c:pt>
              </c:strCache>
            </c:strRef>
          </c:cat>
          <c:val>
            <c:numRef>
              <c:f>'Tabulate 1 - Table 1'!$D$6:$D$8</c:f>
              <c:numCache>
                <c:formatCode>#####0.0</c:formatCode>
                <c:ptCount val="3"/>
                <c:pt idx="0">
                  <c:v>2389.1999999999998</c:v>
                </c:pt>
                <c:pt idx="1">
                  <c:v>157.80000000000001</c:v>
                </c:pt>
                <c:pt idx="2">
                  <c:v>1476.4</c:v>
                </c:pt>
              </c:numCache>
            </c:numRef>
          </c:val>
          <c:extLst>
            <c:ext xmlns:c16="http://schemas.microsoft.com/office/drawing/2014/chart" uri="{C3380CC4-5D6E-409C-BE32-E72D297353CC}">
              <c16:uniqueId val="{00000002-D81A-425D-80D5-10076924B62C}"/>
            </c:ext>
          </c:extLst>
        </c:ser>
        <c:dLbls>
          <c:showLegendKey val="0"/>
          <c:showVal val="0"/>
          <c:showCatName val="0"/>
          <c:showSerName val="0"/>
          <c:showPercent val="0"/>
          <c:showBubbleSize val="0"/>
        </c:dLbls>
        <c:gapWidth val="150"/>
        <c:axId val="754797720"/>
        <c:axId val="754794112"/>
      </c:barChart>
      <c:catAx>
        <c:axId val="75479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4794112"/>
        <c:crosses val="autoZero"/>
        <c:auto val="1"/>
        <c:lblAlgn val="ctr"/>
        <c:lblOffset val="100"/>
        <c:noMultiLvlLbl val="0"/>
      </c:catAx>
      <c:valAx>
        <c:axId val="75479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479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69458486140015E-2"/>
          <c:y val="5.3896604938271607E-2"/>
          <c:w val="0.92564123743130577"/>
          <c:h val="0.72035802469135801"/>
        </c:manualLayout>
      </c:layout>
      <c:barChart>
        <c:barDir val="col"/>
        <c:grouping val="clustered"/>
        <c:varyColors val="0"/>
        <c:ser>
          <c:idx val="0"/>
          <c:order val="0"/>
          <c:tx>
            <c:strRef>
              <c:f>'[LFS Presentation - dry run charts.xlsx]Table1a'!$P$1</c:f>
              <c:strCache>
                <c:ptCount val="1"/>
                <c:pt idx="0">
                  <c:v>Q4 19</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charts.xlsx]Table1a'!$O$2:$O$3</c:f>
              <c:strCache>
                <c:ptCount val="2"/>
                <c:pt idx="0">
                  <c:v>In labour force</c:v>
                </c:pt>
                <c:pt idx="1">
                  <c:v>Not in labour force</c:v>
                </c:pt>
              </c:strCache>
            </c:strRef>
          </c:cat>
          <c:val>
            <c:numRef>
              <c:f>'[LFS Presentation - dry run charts.xlsx]Table1a'!$P$2:$P$3</c:f>
              <c:numCache>
                <c:formatCode>#,##0.0</c:formatCode>
                <c:ptCount val="2"/>
                <c:pt idx="0">
                  <c:v>2467.8000000000002</c:v>
                </c:pt>
                <c:pt idx="1">
                  <c:v>1474.9</c:v>
                </c:pt>
              </c:numCache>
            </c:numRef>
          </c:val>
          <c:extLst>
            <c:ext xmlns:c16="http://schemas.microsoft.com/office/drawing/2014/chart" uri="{C3380CC4-5D6E-409C-BE32-E72D297353CC}">
              <c16:uniqueId val="{00000000-6802-43C5-B9AB-A4962BC3EA6C}"/>
            </c:ext>
          </c:extLst>
        </c:ser>
        <c:ser>
          <c:idx val="1"/>
          <c:order val="1"/>
          <c:tx>
            <c:strRef>
              <c:f>'[LFS Presentation - dry run charts.xlsx]Table1a'!$T$1</c:f>
              <c:strCache>
                <c:ptCount val="1"/>
                <c:pt idx="0">
                  <c:v>Q4 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charts.xlsx]Table1a'!$O$2:$O$3</c:f>
              <c:strCache>
                <c:ptCount val="2"/>
                <c:pt idx="0">
                  <c:v>In labour force</c:v>
                </c:pt>
                <c:pt idx="1">
                  <c:v>Not in labour force</c:v>
                </c:pt>
              </c:strCache>
            </c:strRef>
          </c:cat>
          <c:val>
            <c:numRef>
              <c:f>'[LFS Presentation - dry run charts.xlsx]Table1a'!$T$2:$T$3</c:f>
              <c:numCache>
                <c:formatCode>#,##0.0</c:formatCode>
                <c:ptCount val="2"/>
                <c:pt idx="0">
                  <c:v>2418.5</c:v>
                </c:pt>
                <c:pt idx="1">
                  <c:v>1573.1</c:v>
                </c:pt>
              </c:numCache>
            </c:numRef>
          </c:val>
          <c:extLst>
            <c:ext xmlns:c16="http://schemas.microsoft.com/office/drawing/2014/chart" uri="{C3380CC4-5D6E-409C-BE32-E72D297353CC}">
              <c16:uniqueId val="{00000001-6802-43C5-B9AB-A4962BC3EA6C}"/>
            </c:ext>
          </c:extLst>
        </c:ser>
        <c:ser>
          <c:idx val="2"/>
          <c:order val="2"/>
          <c:tx>
            <c:strRef>
              <c:f>'[LFS Presentation - dry run charts.xlsx]Table1a'!$X$1</c:f>
              <c:strCache>
                <c:ptCount val="1"/>
                <c:pt idx="0">
                  <c:v>Q4 21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charts.xlsx]Table1a'!$O$2:$O$3</c:f>
              <c:strCache>
                <c:ptCount val="2"/>
                <c:pt idx="0">
                  <c:v>In labour force</c:v>
                </c:pt>
                <c:pt idx="1">
                  <c:v>Not in labour force</c:v>
                </c:pt>
              </c:strCache>
            </c:strRef>
          </c:cat>
          <c:val>
            <c:numRef>
              <c:f>'[LFS Presentation - dry run charts.xlsx]Table1a'!$X$2:$X$3</c:f>
              <c:numCache>
                <c:formatCode>#,##0.0</c:formatCode>
                <c:ptCount val="2"/>
                <c:pt idx="0">
                  <c:v>2633.3</c:v>
                </c:pt>
                <c:pt idx="1">
                  <c:v>1411.8</c:v>
                </c:pt>
              </c:numCache>
            </c:numRef>
          </c:val>
          <c:extLst>
            <c:ext xmlns:c16="http://schemas.microsoft.com/office/drawing/2014/chart" uri="{C3380CC4-5D6E-409C-BE32-E72D297353CC}">
              <c16:uniqueId val="{00000002-6802-43C5-B9AB-A4962BC3EA6C}"/>
            </c:ext>
          </c:extLst>
        </c:ser>
        <c:dLbls>
          <c:showLegendKey val="0"/>
          <c:showVal val="0"/>
          <c:showCatName val="0"/>
          <c:showSerName val="0"/>
          <c:showPercent val="0"/>
          <c:showBubbleSize val="0"/>
        </c:dLbls>
        <c:gapWidth val="150"/>
        <c:axId val="986293744"/>
        <c:axId val="986296696"/>
      </c:barChart>
      <c:catAx>
        <c:axId val="9862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86296696"/>
        <c:crosses val="autoZero"/>
        <c:auto val="1"/>
        <c:lblAlgn val="ctr"/>
        <c:lblOffset val="100"/>
        <c:noMultiLvlLbl val="0"/>
      </c:catAx>
      <c:valAx>
        <c:axId val="986296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8629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'[LFS Presentation charts.xlsx]Table3a'!$CX$10</c:f>
              <c:strCache>
                <c:ptCount val="1"/>
                <c:pt idx="0">
                  <c:v>Males </c:v>
                </c:pt>
              </c:strCache>
            </c:strRef>
          </c:tx>
          <c:spPr>
            <a:ln w="28575" cap="rnd">
              <a:solidFill>
                <a:schemeClr val="accent1"/>
              </a:solidFill>
              <a:round/>
            </a:ln>
            <a:effectLst/>
          </c:spPr>
          <c:marker>
            <c:symbol val="none"/>
          </c:marker>
          <c:dLbls>
            <c:dLbl>
              <c:idx val="0"/>
              <c:layout>
                <c:manualLayout>
                  <c:x val="-2.3007246376811601E-2"/>
                  <c:y val="-4.3117283950617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42-41E6-9E20-697F60B3AD75}"/>
                </c:ext>
              </c:extLst>
            </c:dLbl>
            <c:dLbl>
              <c:idx val="7"/>
              <c:layout>
                <c:manualLayout>
                  <c:x val="-1.993961352657005E-2"/>
                  <c:y val="-3.9197530864197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94-463C-B18D-C1E347400705}"/>
                </c:ext>
              </c:extLst>
            </c:dLbl>
            <c:dLbl>
              <c:idx val="15"/>
              <c:layout>
                <c:manualLayout>
                  <c:x val="-2.7608695652173915E-2"/>
                  <c:y val="-3.1358024691358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42-41E6-9E20-697F60B3A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charts.xlsx]Table3a'!$CY$9:$DN$9</c:f>
              <c:strCache>
                <c:ptCount val="16"/>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strCache>
            </c:strRef>
          </c:cat>
          <c:val>
            <c:numRef>
              <c:f>'[LFS Presentation charts.xlsx]Table3a'!$CY$10:$DN$10</c:f>
              <c:numCache>
                <c:formatCode>#,##0.0</c:formatCode>
                <c:ptCount val="16"/>
                <c:pt idx="0">
                  <c:v>68.7</c:v>
                </c:pt>
                <c:pt idx="1">
                  <c:v>68.599999999999994</c:v>
                </c:pt>
                <c:pt idx="2">
                  <c:v>68.400000000000006</c:v>
                </c:pt>
                <c:pt idx="3">
                  <c:v>68.2</c:v>
                </c:pt>
                <c:pt idx="4">
                  <c:v>68.599999999999994</c:v>
                </c:pt>
                <c:pt idx="5">
                  <c:v>68.5</c:v>
                </c:pt>
                <c:pt idx="6">
                  <c:v>68.5</c:v>
                </c:pt>
                <c:pt idx="7">
                  <c:v>68.8</c:v>
                </c:pt>
                <c:pt idx="8">
                  <c:v>69.099999999999994</c:v>
                </c:pt>
                <c:pt idx="9">
                  <c:v>63.8</c:v>
                </c:pt>
                <c:pt idx="10">
                  <c:v>66.8</c:v>
                </c:pt>
                <c:pt idx="11">
                  <c:v>66.7</c:v>
                </c:pt>
                <c:pt idx="12">
                  <c:v>66.400000000000006</c:v>
                </c:pt>
                <c:pt idx="13">
                  <c:v>69.400000000000006</c:v>
                </c:pt>
                <c:pt idx="14">
                  <c:v>69.8</c:v>
                </c:pt>
                <c:pt idx="15">
                  <c:v>70</c:v>
                </c:pt>
              </c:numCache>
            </c:numRef>
          </c:val>
          <c:smooth val="0"/>
          <c:extLst>
            <c:ext xmlns:c16="http://schemas.microsoft.com/office/drawing/2014/chart" uri="{C3380CC4-5D6E-409C-BE32-E72D297353CC}">
              <c16:uniqueId val="{00000000-EE42-41E6-9E20-697F60B3AD75}"/>
            </c:ext>
          </c:extLst>
        </c:ser>
        <c:ser>
          <c:idx val="1"/>
          <c:order val="1"/>
          <c:tx>
            <c:strRef>
              <c:f>'[LFS Presentation charts.xlsx]Table3a'!$CX$11</c:f>
              <c:strCache>
                <c:ptCount val="1"/>
                <c:pt idx="0">
                  <c:v>Females</c:v>
                </c:pt>
              </c:strCache>
            </c:strRef>
          </c:tx>
          <c:spPr>
            <a:ln w="28575" cap="rnd">
              <a:solidFill>
                <a:schemeClr val="accent2"/>
              </a:solidFill>
              <a:round/>
            </a:ln>
            <a:effectLst/>
          </c:spPr>
          <c:marker>
            <c:symbol val="none"/>
          </c:marker>
          <c:dLbls>
            <c:dLbl>
              <c:idx val="0"/>
              <c:layout>
                <c:manualLayout>
                  <c:x val="-2.6074879227053139E-2"/>
                  <c:y val="-4.0177469135802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42-41E6-9E20-697F60B3AD75}"/>
                </c:ext>
              </c:extLst>
            </c:dLbl>
            <c:dLbl>
              <c:idx val="7"/>
              <c:layout>
                <c:manualLayout>
                  <c:x val="-1.993961352657005E-2"/>
                  <c:y val="-2.7438271604938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94-463C-B18D-C1E347400705}"/>
                </c:ext>
              </c:extLst>
            </c:dLbl>
            <c:dLbl>
              <c:idx val="15"/>
              <c:layout>
                <c:manualLayout>
                  <c:x val="-2.6074879227053139E-2"/>
                  <c:y val="-3.9197530864197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42-41E6-9E20-697F60B3A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charts.xlsx]Table3a'!$CY$9:$DN$9</c:f>
              <c:strCache>
                <c:ptCount val="16"/>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strCache>
            </c:strRef>
          </c:cat>
          <c:val>
            <c:numRef>
              <c:f>'[LFS Presentation charts.xlsx]Table3a'!$CY$11:$DN$11</c:f>
              <c:numCache>
                <c:formatCode>#,##0.0</c:formatCode>
                <c:ptCount val="16"/>
                <c:pt idx="0">
                  <c:v>55.4</c:v>
                </c:pt>
                <c:pt idx="1">
                  <c:v>56</c:v>
                </c:pt>
                <c:pt idx="2">
                  <c:v>56.1</c:v>
                </c:pt>
                <c:pt idx="3">
                  <c:v>56</c:v>
                </c:pt>
                <c:pt idx="4">
                  <c:v>56.4</c:v>
                </c:pt>
                <c:pt idx="5">
                  <c:v>55.8</c:v>
                </c:pt>
                <c:pt idx="6">
                  <c:v>55.9</c:v>
                </c:pt>
                <c:pt idx="7">
                  <c:v>56.4</c:v>
                </c:pt>
                <c:pt idx="8">
                  <c:v>56.4</c:v>
                </c:pt>
                <c:pt idx="9">
                  <c:v>50.3</c:v>
                </c:pt>
                <c:pt idx="10">
                  <c:v>54.6</c:v>
                </c:pt>
                <c:pt idx="11">
                  <c:v>54.4</c:v>
                </c:pt>
                <c:pt idx="12">
                  <c:v>54.6</c:v>
                </c:pt>
                <c:pt idx="13">
                  <c:v>57.2</c:v>
                </c:pt>
                <c:pt idx="14">
                  <c:v>59.6</c:v>
                </c:pt>
                <c:pt idx="15">
                  <c:v>60</c:v>
                </c:pt>
              </c:numCache>
            </c:numRef>
          </c:val>
          <c:smooth val="0"/>
          <c:extLst>
            <c:ext xmlns:c16="http://schemas.microsoft.com/office/drawing/2014/chart" uri="{C3380CC4-5D6E-409C-BE32-E72D297353CC}">
              <c16:uniqueId val="{00000001-EE42-41E6-9E20-697F60B3AD75}"/>
            </c:ext>
          </c:extLst>
        </c:ser>
        <c:ser>
          <c:idx val="2"/>
          <c:order val="2"/>
          <c:tx>
            <c:strRef>
              <c:f>'[LFS Presentation charts.xlsx]Table3a'!$CX$12</c:f>
              <c:strCache>
                <c:ptCount val="1"/>
                <c:pt idx="0">
                  <c:v>All persons</c:v>
                </c:pt>
              </c:strCache>
            </c:strRef>
          </c:tx>
          <c:spPr>
            <a:ln w="28575" cap="rnd">
              <a:solidFill>
                <a:schemeClr val="accent4"/>
              </a:solidFill>
              <a:round/>
            </a:ln>
            <a:effectLst/>
          </c:spPr>
          <c:marker>
            <c:symbol val="none"/>
          </c:marker>
          <c:dLbls>
            <c:dLbl>
              <c:idx val="0"/>
              <c:layout>
                <c:manualLayout>
                  <c:x val="-2.6074879227053139E-2"/>
                  <c:y val="-4.3117283950617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42-41E6-9E20-697F60B3AD75}"/>
                </c:ext>
              </c:extLst>
            </c:dLbl>
            <c:dLbl>
              <c:idx val="7"/>
              <c:layout>
                <c:manualLayout>
                  <c:x val="-1.993961352657005E-2"/>
                  <c:y val="-4.70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94-463C-B18D-C1E347400705}"/>
                </c:ext>
              </c:extLst>
            </c:dLbl>
            <c:dLbl>
              <c:idx val="15"/>
              <c:layout>
                <c:manualLayout>
                  <c:x val="-2.6074879227053139E-2"/>
                  <c:y val="-3.1358024691358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42-41E6-9E20-697F60B3A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charts.xlsx]Table3a'!$CY$9:$DN$9</c:f>
              <c:strCache>
                <c:ptCount val="16"/>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strCache>
            </c:strRef>
          </c:cat>
          <c:val>
            <c:numRef>
              <c:f>'[LFS Presentation charts.xlsx]Table3a'!$CY$12:$DN$12</c:f>
              <c:numCache>
                <c:formatCode>#,##0.0</c:formatCode>
                <c:ptCount val="16"/>
                <c:pt idx="0">
                  <c:v>61.9</c:v>
                </c:pt>
                <c:pt idx="1">
                  <c:v>62.2</c:v>
                </c:pt>
                <c:pt idx="2">
                  <c:v>62.1</c:v>
                </c:pt>
                <c:pt idx="3">
                  <c:v>62</c:v>
                </c:pt>
                <c:pt idx="4">
                  <c:v>62.4</c:v>
                </c:pt>
                <c:pt idx="5">
                  <c:v>62</c:v>
                </c:pt>
                <c:pt idx="6">
                  <c:v>62.1</c:v>
                </c:pt>
                <c:pt idx="7">
                  <c:v>62.5</c:v>
                </c:pt>
                <c:pt idx="8">
                  <c:v>62.6</c:v>
                </c:pt>
                <c:pt idx="9">
                  <c:v>56.9</c:v>
                </c:pt>
                <c:pt idx="10">
                  <c:v>60.7</c:v>
                </c:pt>
                <c:pt idx="11">
                  <c:v>60.5</c:v>
                </c:pt>
                <c:pt idx="12">
                  <c:v>60.4</c:v>
                </c:pt>
                <c:pt idx="13">
                  <c:v>63.1</c:v>
                </c:pt>
                <c:pt idx="14">
                  <c:v>64.7</c:v>
                </c:pt>
                <c:pt idx="15">
                  <c:v>64.900000000000006</c:v>
                </c:pt>
              </c:numCache>
            </c:numRef>
          </c:val>
          <c:smooth val="0"/>
          <c:extLst>
            <c:ext xmlns:c16="http://schemas.microsoft.com/office/drawing/2014/chart" uri="{C3380CC4-5D6E-409C-BE32-E72D297353CC}">
              <c16:uniqueId val="{00000002-EE42-41E6-9E20-697F60B3AD75}"/>
            </c:ext>
          </c:extLst>
        </c:ser>
        <c:dLbls>
          <c:showLegendKey val="0"/>
          <c:showVal val="0"/>
          <c:showCatName val="0"/>
          <c:showSerName val="0"/>
          <c:showPercent val="0"/>
          <c:showBubbleSize val="0"/>
        </c:dLbls>
        <c:smooth val="0"/>
        <c:axId val="1269839640"/>
        <c:axId val="1269833736"/>
      </c:lineChart>
      <c:catAx>
        <c:axId val="126983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269833736"/>
        <c:crosses val="autoZero"/>
        <c:auto val="1"/>
        <c:lblAlgn val="ctr"/>
        <c:lblOffset val="100"/>
        <c:noMultiLvlLbl val="0"/>
      </c:catAx>
      <c:valAx>
        <c:axId val="1269833736"/>
        <c:scaling>
          <c:orientation val="minMax"/>
          <c:min val="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269839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'[LFS Presentation - dry run charts.xlsx]Table1a'!$P$19</c:f>
              <c:strCache>
                <c:ptCount val="1"/>
                <c:pt idx="0">
                  <c:v>Q4 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charts.xlsx]Table1a'!$O$20:$O$21</c:f>
              <c:strCache>
                <c:ptCount val="2"/>
                <c:pt idx="0">
                  <c:v>Males</c:v>
                </c:pt>
                <c:pt idx="1">
                  <c:v>Females</c:v>
                </c:pt>
              </c:strCache>
            </c:strRef>
          </c:cat>
          <c:val>
            <c:numRef>
              <c:f>'[LFS Presentation - dry run charts.xlsx]Table1a'!$P$20:$P$21</c:f>
              <c:numCache>
                <c:formatCode>#,##0.0</c:formatCode>
                <c:ptCount val="2"/>
                <c:pt idx="0">
                  <c:v>68.900000000000006</c:v>
                </c:pt>
                <c:pt idx="1">
                  <c:v>56.5</c:v>
                </c:pt>
              </c:numCache>
            </c:numRef>
          </c:val>
          <c:extLst>
            <c:ext xmlns:c16="http://schemas.microsoft.com/office/drawing/2014/chart" uri="{C3380CC4-5D6E-409C-BE32-E72D297353CC}">
              <c16:uniqueId val="{00000000-7644-42AA-81DD-0FB1D0D5B0A3}"/>
            </c:ext>
          </c:extLst>
        </c:ser>
        <c:ser>
          <c:idx val="1"/>
          <c:order val="1"/>
          <c:tx>
            <c:strRef>
              <c:f>'[LFS Presentation - dry run charts.xlsx]Table1a'!$T$19</c:f>
              <c:strCache>
                <c:ptCount val="1"/>
                <c:pt idx="0">
                  <c:v>Q4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charts.xlsx]Table1a'!$O$20:$O$21</c:f>
              <c:strCache>
                <c:ptCount val="2"/>
                <c:pt idx="0">
                  <c:v>Males</c:v>
                </c:pt>
                <c:pt idx="1">
                  <c:v>Females</c:v>
                </c:pt>
              </c:strCache>
            </c:strRef>
          </c:cat>
          <c:val>
            <c:numRef>
              <c:f>'[LFS Presentation - dry run charts.xlsx]Table1a'!$T$20:$T$21</c:f>
              <c:numCache>
                <c:formatCode>#,##0.0</c:formatCode>
                <c:ptCount val="2"/>
                <c:pt idx="0">
                  <c:v>66.900000000000006</c:v>
                </c:pt>
                <c:pt idx="1">
                  <c:v>54.5</c:v>
                </c:pt>
              </c:numCache>
            </c:numRef>
          </c:val>
          <c:extLst>
            <c:ext xmlns:c16="http://schemas.microsoft.com/office/drawing/2014/chart" uri="{C3380CC4-5D6E-409C-BE32-E72D297353CC}">
              <c16:uniqueId val="{00000001-7644-42AA-81DD-0FB1D0D5B0A3}"/>
            </c:ext>
          </c:extLst>
        </c:ser>
        <c:ser>
          <c:idx val="2"/>
          <c:order val="2"/>
          <c:tx>
            <c:strRef>
              <c:f>'[LFS Presentation - dry run charts.xlsx]Table1a'!$X$19</c:f>
              <c:strCache>
                <c:ptCount val="1"/>
                <c:pt idx="0">
                  <c:v>Q4 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 dry run charts.xlsx]Table1a'!$O$20:$O$21</c:f>
              <c:strCache>
                <c:ptCount val="2"/>
                <c:pt idx="0">
                  <c:v>Males</c:v>
                </c:pt>
                <c:pt idx="1">
                  <c:v>Females</c:v>
                </c:pt>
              </c:strCache>
            </c:strRef>
          </c:cat>
          <c:val>
            <c:numRef>
              <c:f>'[LFS Presentation - dry run charts.xlsx]Table1a'!$X$20:$X$21</c:f>
              <c:numCache>
                <c:formatCode>#,##0.0</c:formatCode>
                <c:ptCount val="2"/>
                <c:pt idx="0">
                  <c:v>70.3</c:v>
                </c:pt>
                <c:pt idx="1">
                  <c:v>60.1</c:v>
                </c:pt>
              </c:numCache>
            </c:numRef>
          </c:val>
          <c:extLst>
            <c:ext xmlns:c16="http://schemas.microsoft.com/office/drawing/2014/chart" uri="{C3380CC4-5D6E-409C-BE32-E72D297353CC}">
              <c16:uniqueId val="{00000002-7644-42AA-81DD-0FB1D0D5B0A3}"/>
            </c:ext>
          </c:extLst>
        </c:ser>
        <c:dLbls>
          <c:showLegendKey val="0"/>
          <c:showVal val="0"/>
          <c:showCatName val="0"/>
          <c:showSerName val="0"/>
          <c:showPercent val="0"/>
          <c:showBubbleSize val="0"/>
        </c:dLbls>
        <c:gapWidth val="219"/>
        <c:overlap val="-27"/>
        <c:axId val="756103816"/>
        <c:axId val="756096272"/>
      </c:barChart>
      <c:catAx>
        <c:axId val="75610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6096272"/>
        <c:crosses val="autoZero"/>
        <c:auto val="1"/>
        <c:lblAlgn val="ctr"/>
        <c:lblOffset val="100"/>
        <c:noMultiLvlLbl val="0"/>
      </c:catAx>
      <c:valAx>
        <c:axId val="75609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6103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Table8a!$Q$10</c:f>
              <c:strCache>
                <c:ptCount val="1"/>
                <c:pt idx="0">
                  <c:v>Q4 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Table8a!$P$37:$P$44</c:f>
              <c:strCache>
                <c:ptCount val="8"/>
                <c:pt idx="0">
                  <c:v>15-24</c:v>
                </c:pt>
                <c:pt idx="1">
                  <c:v>25-34</c:v>
                </c:pt>
                <c:pt idx="2">
                  <c:v>35-44</c:v>
                </c:pt>
                <c:pt idx="3">
                  <c:v>45-54</c:v>
                </c:pt>
                <c:pt idx="4">
                  <c:v>55-59</c:v>
                </c:pt>
                <c:pt idx="5">
                  <c:v>60-64</c:v>
                </c:pt>
                <c:pt idx="6">
                  <c:v>65-74</c:v>
                </c:pt>
                <c:pt idx="7">
                  <c:v>75+</c:v>
                </c:pt>
              </c:strCache>
            </c:strRef>
          </c:cat>
          <c:val>
            <c:numRef>
              <c:f>Table8a!$Q$37:$Q$44</c:f>
              <c:numCache>
                <c:formatCode>#,##0.0</c:formatCode>
                <c:ptCount val="8"/>
                <c:pt idx="0">
                  <c:v>46.6</c:v>
                </c:pt>
                <c:pt idx="1">
                  <c:v>84.7</c:v>
                </c:pt>
                <c:pt idx="2">
                  <c:v>84.6</c:v>
                </c:pt>
                <c:pt idx="3">
                  <c:v>82.1</c:v>
                </c:pt>
                <c:pt idx="4">
                  <c:v>72.8</c:v>
                </c:pt>
                <c:pt idx="5">
                  <c:v>56.4</c:v>
                </c:pt>
                <c:pt idx="6">
                  <c:v>19.7</c:v>
                </c:pt>
                <c:pt idx="7">
                  <c:v>4.0999999999999996</c:v>
                </c:pt>
              </c:numCache>
            </c:numRef>
          </c:val>
          <c:extLst>
            <c:ext xmlns:c16="http://schemas.microsoft.com/office/drawing/2014/chart" uri="{C3380CC4-5D6E-409C-BE32-E72D297353CC}">
              <c16:uniqueId val="{00000000-6C98-4B47-89DF-1669A6BFAE95}"/>
            </c:ext>
          </c:extLst>
        </c:ser>
        <c:ser>
          <c:idx val="1"/>
          <c:order val="1"/>
          <c:tx>
            <c:strRef>
              <c:f>Table8a!$R$10</c:f>
              <c:strCache>
                <c:ptCount val="1"/>
                <c:pt idx="0">
                  <c:v>Q4 20</c:v>
                </c:pt>
              </c:strCache>
            </c:strRef>
          </c:tx>
          <c:spPr>
            <a:solidFill>
              <a:schemeClr val="accent2"/>
            </a:solidFill>
            <a:ln>
              <a:noFill/>
            </a:ln>
            <a:effectLst/>
          </c:spPr>
          <c:invertIfNegative val="0"/>
          <c:cat>
            <c:strRef>
              <c:f>Table8a!$P$37:$P$44</c:f>
              <c:strCache>
                <c:ptCount val="8"/>
                <c:pt idx="0">
                  <c:v>15-24</c:v>
                </c:pt>
                <c:pt idx="1">
                  <c:v>25-34</c:v>
                </c:pt>
                <c:pt idx="2">
                  <c:v>35-44</c:v>
                </c:pt>
                <c:pt idx="3">
                  <c:v>45-54</c:v>
                </c:pt>
                <c:pt idx="4">
                  <c:v>55-59</c:v>
                </c:pt>
                <c:pt idx="5">
                  <c:v>60-64</c:v>
                </c:pt>
                <c:pt idx="6">
                  <c:v>65-74</c:v>
                </c:pt>
                <c:pt idx="7">
                  <c:v>75+</c:v>
                </c:pt>
              </c:strCache>
            </c:strRef>
          </c:cat>
          <c:val>
            <c:numRef>
              <c:f>Table8a!$R$37:$R$44</c:f>
              <c:numCache>
                <c:formatCode>#,##0.0</c:formatCode>
                <c:ptCount val="8"/>
                <c:pt idx="0">
                  <c:v>41</c:v>
                </c:pt>
                <c:pt idx="1">
                  <c:v>82.8</c:v>
                </c:pt>
                <c:pt idx="2">
                  <c:v>83.1</c:v>
                </c:pt>
                <c:pt idx="3">
                  <c:v>81.099999999999994</c:v>
                </c:pt>
                <c:pt idx="4">
                  <c:v>73.099999999999994</c:v>
                </c:pt>
                <c:pt idx="5">
                  <c:v>54.3</c:v>
                </c:pt>
                <c:pt idx="6">
                  <c:v>19.100000000000001</c:v>
                </c:pt>
                <c:pt idx="7">
                  <c:v>4.7</c:v>
                </c:pt>
              </c:numCache>
            </c:numRef>
          </c:val>
          <c:extLst>
            <c:ext xmlns:c16="http://schemas.microsoft.com/office/drawing/2014/chart" uri="{C3380CC4-5D6E-409C-BE32-E72D297353CC}">
              <c16:uniqueId val="{00000001-6C98-4B47-89DF-1669A6BFAE95}"/>
            </c:ext>
          </c:extLst>
        </c:ser>
        <c:ser>
          <c:idx val="2"/>
          <c:order val="2"/>
          <c:tx>
            <c:strRef>
              <c:f>Table8a!$S$10</c:f>
              <c:strCache>
                <c:ptCount val="1"/>
                <c:pt idx="0">
                  <c:v>Q4 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Table8a!$P$37:$P$44</c:f>
              <c:strCache>
                <c:ptCount val="8"/>
                <c:pt idx="0">
                  <c:v>15-24</c:v>
                </c:pt>
                <c:pt idx="1">
                  <c:v>25-34</c:v>
                </c:pt>
                <c:pt idx="2">
                  <c:v>35-44</c:v>
                </c:pt>
                <c:pt idx="3">
                  <c:v>45-54</c:v>
                </c:pt>
                <c:pt idx="4">
                  <c:v>55-59</c:v>
                </c:pt>
                <c:pt idx="5">
                  <c:v>60-64</c:v>
                </c:pt>
                <c:pt idx="6">
                  <c:v>65-74</c:v>
                </c:pt>
                <c:pt idx="7">
                  <c:v>75+</c:v>
                </c:pt>
              </c:strCache>
            </c:strRef>
          </c:cat>
          <c:val>
            <c:numRef>
              <c:f>Table8a!$S$37:$S$44</c:f>
              <c:numCache>
                <c:formatCode>General</c:formatCode>
                <c:ptCount val="8"/>
                <c:pt idx="0">
                  <c:v>53.3</c:v>
                </c:pt>
                <c:pt idx="1">
                  <c:v>88.5</c:v>
                </c:pt>
                <c:pt idx="2">
                  <c:v>86.7</c:v>
                </c:pt>
                <c:pt idx="3">
                  <c:v>83.3</c:v>
                </c:pt>
                <c:pt idx="4">
                  <c:v>78.099999999999994</c:v>
                </c:pt>
                <c:pt idx="5">
                  <c:v>59.2</c:v>
                </c:pt>
                <c:pt idx="6">
                  <c:v>21.8</c:v>
                </c:pt>
                <c:pt idx="7">
                  <c:v>4.4000000000000004</c:v>
                </c:pt>
              </c:numCache>
            </c:numRef>
          </c:val>
          <c:extLst>
            <c:ext xmlns:c16="http://schemas.microsoft.com/office/drawing/2014/chart" uri="{C3380CC4-5D6E-409C-BE32-E72D297353CC}">
              <c16:uniqueId val="{00000002-6C98-4B47-89DF-1669A6BFAE95}"/>
            </c:ext>
          </c:extLst>
        </c:ser>
        <c:dLbls>
          <c:showLegendKey val="0"/>
          <c:showVal val="0"/>
          <c:showCatName val="0"/>
          <c:showSerName val="0"/>
          <c:showPercent val="0"/>
          <c:showBubbleSize val="0"/>
        </c:dLbls>
        <c:gapWidth val="219"/>
        <c:overlap val="-27"/>
        <c:axId val="847084920"/>
        <c:axId val="847092136"/>
      </c:barChart>
      <c:catAx>
        <c:axId val="84708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7092136"/>
        <c:crosses val="autoZero"/>
        <c:auto val="1"/>
        <c:lblAlgn val="ctr"/>
        <c:lblOffset val="100"/>
        <c:noMultiLvlLbl val="0"/>
      </c:catAx>
      <c:valAx>
        <c:axId val="847092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7084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'[LFS Presentation charts.xlsx]Table9a'!$M$7</c:f>
              <c:strCache>
                <c:ptCount val="1"/>
                <c:pt idx="0">
                  <c:v>Q4 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charts.xlsx]Table9a'!$L$8:$L$15</c:f>
              <c:strCache>
                <c:ptCount val="8"/>
                <c:pt idx="0">
                  <c:v>Border</c:v>
                </c:pt>
                <c:pt idx="1">
                  <c:v>West</c:v>
                </c:pt>
                <c:pt idx="2">
                  <c:v>Mid-West</c:v>
                </c:pt>
                <c:pt idx="3">
                  <c:v>South-East</c:v>
                </c:pt>
                <c:pt idx="4">
                  <c:v>South-West</c:v>
                </c:pt>
                <c:pt idx="5">
                  <c:v>Dublin</c:v>
                </c:pt>
                <c:pt idx="6">
                  <c:v>Mid-East</c:v>
                </c:pt>
                <c:pt idx="7">
                  <c:v>Midland</c:v>
                </c:pt>
              </c:strCache>
            </c:strRef>
          </c:cat>
          <c:val>
            <c:numRef>
              <c:f>'[LFS Presentation charts.xlsx]Table9a'!$M$8:$M$15</c:f>
              <c:numCache>
                <c:formatCode>#,##0.0</c:formatCode>
                <c:ptCount val="8"/>
                <c:pt idx="0">
                  <c:v>59.2</c:v>
                </c:pt>
                <c:pt idx="1">
                  <c:v>62.1</c:v>
                </c:pt>
                <c:pt idx="2">
                  <c:v>58.1</c:v>
                </c:pt>
                <c:pt idx="3">
                  <c:v>60.4</c:v>
                </c:pt>
                <c:pt idx="4">
                  <c:v>61.9</c:v>
                </c:pt>
                <c:pt idx="5">
                  <c:v>66.400000000000006</c:v>
                </c:pt>
                <c:pt idx="6">
                  <c:v>63.7</c:v>
                </c:pt>
                <c:pt idx="7">
                  <c:v>59.3</c:v>
                </c:pt>
              </c:numCache>
            </c:numRef>
          </c:val>
          <c:extLst>
            <c:ext xmlns:c16="http://schemas.microsoft.com/office/drawing/2014/chart" uri="{C3380CC4-5D6E-409C-BE32-E72D297353CC}">
              <c16:uniqueId val="{00000000-8835-4046-A798-72BB92819EEA}"/>
            </c:ext>
          </c:extLst>
        </c:ser>
        <c:ser>
          <c:idx val="1"/>
          <c:order val="1"/>
          <c:tx>
            <c:strRef>
              <c:f>'[LFS Presentation charts.xlsx]Table9a'!$N$7</c:f>
              <c:strCache>
                <c:ptCount val="1"/>
                <c:pt idx="0">
                  <c:v>Q4 20</c:v>
                </c:pt>
              </c:strCache>
            </c:strRef>
          </c:tx>
          <c:spPr>
            <a:solidFill>
              <a:schemeClr val="accent2"/>
            </a:solidFill>
            <a:ln>
              <a:noFill/>
            </a:ln>
            <a:effectLst/>
          </c:spPr>
          <c:invertIfNegative val="0"/>
          <c:cat>
            <c:strRef>
              <c:f>'[LFS Presentation charts.xlsx]Table9a'!$L$8:$L$15</c:f>
              <c:strCache>
                <c:ptCount val="8"/>
                <c:pt idx="0">
                  <c:v>Border</c:v>
                </c:pt>
                <c:pt idx="1">
                  <c:v>West</c:v>
                </c:pt>
                <c:pt idx="2">
                  <c:v>Mid-West</c:v>
                </c:pt>
                <c:pt idx="3">
                  <c:v>South-East</c:v>
                </c:pt>
                <c:pt idx="4">
                  <c:v>South-West</c:v>
                </c:pt>
                <c:pt idx="5">
                  <c:v>Dublin</c:v>
                </c:pt>
                <c:pt idx="6">
                  <c:v>Mid-East</c:v>
                </c:pt>
                <c:pt idx="7">
                  <c:v>Midland</c:v>
                </c:pt>
              </c:strCache>
            </c:strRef>
          </c:cat>
          <c:val>
            <c:numRef>
              <c:f>'[LFS Presentation charts.xlsx]Table9a'!$N$8:$N$15</c:f>
              <c:numCache>
                <c:formatCode>#,##0.0</c:formatCode>
                <c:ptCount val="8"/>
                <c:pt idx="0">
                  <c:v>56.5</c:v>
                </c:pt>
                <c:pt idx="1">
                  <c:v>59.8</c:v>
                </c:pt>
                <c:pt idx="2">
                  <c:v>57.8</c:v>
                </c:pt>
                <c:pt idx="3">
                  <c:v>56.7</c:v>
                </c:pt>
                <c:pt idx="4">
                  <c:v>60.1</c:v>
                </c:pt>
                <c:pt idx="5">
                  <c:v>63.3</c:v>
                </c:pt>
                <c:pt idx="6">
                  <c:v>61.9</c:v>
                </c:pt>
                <c:pt idx="7">
                  <c:v>62.6</c:v>
                </c:pt>
              </c:numCache>
            </c:numRef>
          </c:val>
          <c:extLst>
            <c:ext xmlns:c16="http://schemas.microsoft.com/office/drawing/2014/chart" uri="{C3380CC4-5D6E-409C-BE32-E72D297353CC}">
              <c16:uniqueId val="{00000001-8835-4046-A798-72BB92819EEA}"/>
            </c:ext>
          </c:extLst>
        </c:ser>
        <c:ser>
          <c:idx val="2"/>
          <c:order val="2"/>
          <c:tx>
            <c:strRef>
              <c:f>'[LFS Presentation charts.xlsx]Table9a'!$O$7</c:f>
              <c:strCache>
                <c:ptCount val="1"/>
                <c:pt idx="0">
                  <c:v>Q4 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charts.xlsx]Table9a'!$L$8:$L$15</c:f>
              <c:strCache>
                <c:ptCount val="8"/>
                <c:pt idx="0">
                  <c:v>Border</c:v>
                </c:pt>
                <c:pt idx="1">
                  <c:v>West</c:v>
                </c:pt>
                <c:pt idx="2">
                  <c:v>Mid-West</c:v>
                </c:pt>
                <c:pt idx="3">
                  <c:v>South-East</c:v>
                </c:pt>
                <c:pt idx="4">
                  <c:v>South-West</c:v>
                </c:pt>
                <c:pt idx="5">
                  <c:v>Dublin</c:v>
                </c:pt>
                <c:pt idx="6">
                  <c:v>Mid-East</c:v>
                </c:pt>
                <c:pt idx="7">
                  <c:v>Midland</c:v>
                </c:pt>
              </c:strCache>
            </c:strRef>
          </c:cat>
          <c:val>
            <c:numRef>
              <c:f>'[LFS Presentation charts.xlsx]Table9a'!$O$8:$O$15</c:f>
              <c:numCache>
                <c:formatCode>#,##0.0</c:formatCode>
                <c:ptCount val="8"/>
                <c:pt idx="0">
                  <c:v>59.9</c:v>
                </c:pt>
                <c:pt idx="1">
                  <c:v>63.6</c:v>
                </c:pt>
                <c:pt idx="2">
                  <c:v>63</c:v>
                </c:pt>
                <c:pt idx="3">
                  <c:v>62</c:v>
                </c:pt>
                <c:pt idx="4">
                  <c:v>63</c:v>
                </c:pt>
                <c:pt idx="5">
                  <c:v>69.099999999999994</c:v>
                </c:pt>
                <c:pt idx="6">
                  <c:v>66.099999999999994</c:v>
                </c:pt>
                <c:pt idx="7">
                  <c:v>65.900000000000006</c:v>
                </c:pt>
              </c:numCache>
            </c:numRef>
          </c:val>
          <c:extLst>
            <c:ext xmlns:c16="http://schemas.microsoft.com/office/drawing/2014/chart" uri="{C3380CC4-5D6E-409C-BE32-E72D297353CC}">
              <c16:uniqueId val="{00000002-8835-4046-A798-72BB92819EEA}"/>
            </c:ext>
          </c:extLst>
        </c:ser>
        <c:dLbls>
          <c:showLegendKey val="0"/>
          <c:showVal val="0"/>
          <c:showCatName val="0"/>
          <c:showSerName val="0"/>
          <c:showPercent val="0"/>
          <c:showBubbleSize val="0"/>
        </c:dLbls>
        <c:gapWidth val="219"/>
        <c:overlap val="-27"/>
        <c:axId val="847079672"/>
        <c:axId val="847080328"/>
      </c:barChart>
      <c:catAx>
        <c:axId val="84707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7080328"/>
        <c:crosses val="autoZero"/>
        <c:auto val="1"/>
        <c:lblAlgn val="ctr"/>
        <c:lblOffset val="100"/>
        <c:noMultiLvlLbl val="0"/>
      </c:catAx>
      <c:valAx>
        <c:axId val="847080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7079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05917874396142E-2"/>
          <c:y val="5.3896604938271607E-2"/>
          <c:w val="0.91845591787439618"/>
          <c:h val="0.72035802469135801"/>
        </c:manualLayout>
      </c:layout>
      <c:barChart>
        <c:barDir val="col"/>
        <c:grouping val="clustered"/>
        <c:varyColors val="0"/>
        <c:ser>
          <c:idx val="0"/>
          <c:order val="0"/>
          <c:tx>
            <c:strRef>
              <c:f>'[LFS Presentation charts.xlsx]Table10a'!$O$25</c:f>
              <c:strCache>
                <c:ptCount val="1"/>
                <c:pt idx="0">
                  <c:v>Q4 19</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charts.xlsx]Table10a'!$N$26:$N$31</c:f>
              <c:strCache>
                <c:ptCount val="6"/>
                <c:pt idx="0">
                  <c:v>At work</c:v>
                </c:pt>
                <c:pt idx="1">
                  <c:v>Unemployed</c:v>
                </c:pt>
                <c:pt idx="2">
                  <c:v>Student</c:v>
                </c:pt>
                <c:pt idx="3">
                  <c:v>Home duties</c:v>
                </c:pt>
                <c:pt idx="4">
                  <c:v>Retired</c:v>
                </c:pt>
                <c:pt idx="5">
                  <c:v>Others</c:v>
                </c:pt>
              </c:strCache>
            </c:strRef>
          </c:cat>
          <c:val>
            <c:numRef>
              <c:f>'[LFS Presentation charts.xlsx]Table10a'!$O$26:$O$31</c:f>
              <c:numCache>
                <c:formatCode>#,##0.0</c:formatCode>
                <c:ptCount val="6"/>
                <c:pt idx="0">
                  <c:v>2218.5</c:v>
                </c:pt>
                <c:pt idx="1">
                  <c:v>152.80000000000001</c:v>
                </c:pt>
                <c:pt idx="2">
                  <c:v>443.8</c:v>
                </c:pt>
                <c:pt idx="3">
                  <c:v>329.2</c:v>
                </c:pt>
                <c:pt idx="4">
                  <c:v>576.79999999999995</c:v>
                </c:pt>
                <c:pt idx="5">
                  <c:v>221.7</c:v>
                </c:pt>
              </c:numCache>
            </c:numRef>
          </c:val>
          <c:extLst>
            <c:ext xmlns:c16="http://schemas.microsoft.com/office/drawing/2014/chart" uri="{C3380CC4-5D6E-409C-BE32-E72D297353CC}">
              <c16:uniqueId val="{00000000-49A2-49C0-A6D9-22FDFE2344DC}"/>
            </c:ext>
          </c:extLst>
        </c:ser>
        <c:ser>
          <c:idx val="1"/>
          <c:order val="1"/>
          <c:tx>
            <c:strRef>
              <c:f>'[LFS Presentation charts.xlsx]Table10a'!$P$25</c:f>
              <c:strCache>
                <c:ptCount val="1"/>
                <c:pt idx="0">
                  <c:v>Q4 20</c:v>
                </c:pt>
              </c:strCache>
            </c:strRef>
          </c:tx>
          <c:spPr>
            <a:solidFill>
              <a:schemeClr val="accent2"/>
            </a:solidFill>
            <a:ln>
              <a:noFill/>
            </a:ln>
            <a:effectLst/>
          </c:spPr>
          <c:invertIfNegative val="0"/>
          <c:cat>
            <c:strRef>
              <c:f>'[LFS Presentation charts.xlsx]Table10a'!$N$26:$N$31</c:f>
              <c:strCache>
                <c:ptCount val="6"/>
                <c:pt idx="0">
                  <c:v>At work</c:v>
                </c:pt>
                <c:pt idx="1">
                  <c:v>Unemployed</c:v>
                </c:pt>
                <c:pt idx="2">
                  <c:v>Student</c:v>
                </c:pt>
                <c:pt idx="3">
                  <c:v>Home duties</c:v>
                </c:pt>
                <c:pt idx="4">
                  <c:v>Retired</c:v>
                </c:pt>
                <c:pt idx="5">
                  <c:v>Others</c:v>
                </c:pt>
              </c:strCache>
            </c:strRef>
          </c:cat>
          <c:val>
            <c:numRef>
              <c:f>'[LFS Presentation charts.xlsx]Table10a'!$P$26:$P$31</c:f>
              <c:numCache>
                <c:formatCode>#,##0.0</c:formatCode>
                <c:ptCount val="6"/>
                <c:pt idx="0">
                  <c:v>2125.9</c:v>
                </c:pt>
                <c:pt idx="1">
                  <c:v>249.6</c:v>
                </c:pt>
                <c:pt idx="2">
                  <c:v>462.1</c:v>
                </c:pt>
                <c:pt idx="3">
                  <c:v>290</c:v>
                </c:pt>
                <c:pt idx="4">
                  <c:v>589.6</c:v>
                </c:pt>
                <c:pt idx="5">
                  <c:v>274.5</c:v>
                </c:pt>
              </c:numCache>
            </c:numRef>
          </c:val>
          <c:extLst>
            <c:ext xmlns:c16="http://schemas.microsoft.com/office/drawing/2014/chart" uri="{C3380CC4-5D6E-409C-BE32-E72D297353CC}">
              <c16:uniqueId val="{00000001-49A2-49C0-A6D9-22FDFE2344DC}"/>
            </c:ext>
          </c:extLst>
        </c:ser>
        <c:ser>
          <c:idx val="2"/>
          <c:order val="2"/>
          <c:tx>
            <c:strRef>
              <c:f>'[LFS Presentation charts.xlsx]Table10a'!$Q$25</c:f>
              <c:strCache>
                <c:ptCount val="1"/>
                <c:pt idx="0">
                  <c:v>Q4 21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'[LFS Presentation charts.xlsx]Table10a'!$N$26:$N$31</c:f>
              <c:strCache>
                <c:ptCount val="6"/>
                <c:pt idx="0">
                  <c:v>At work</c:v>
                </c:pt>
                <c:pt idx="1">
                  <c:v>Unemployed</c:v>
                </c:pt>
                <c:pt idx="2">
                  <c:v>Student</c:v>
                </c:pt>
                <c:pt idx="3">
                  <c:v>Home duties</c:v>
                </c:pt>
                <c:pt idx="4">
                  <c:v>Retired</c:v>
                </c:pt>
                <c:pt idx="5">
                  <c:v>Others</c:v>
                </c:pt>
              </c:strCache>
            </c:strRef>
          </c:cat>
          <c:val>
            <c:numRef>
              <c:f>'[LFS Presentation charts.xlsx]Table10a'!$Q$26:$Q$31</c:f>
              <c:numCache>
                <c:formatCode>#,##0.0</c:formatCode>
                <c:ptCount val="6"/>
                <c:pt idx="0">
                  <c:v>2298.5</c:v>
                </c:pt>
                <c:pt idx="1">
                  <c:v>165.9</c:v>
                </c:pt>
                <c:pt idx="2">
                  <c:v>459.5</c:v>
                </c:pt>
                <c:pt idx="3">
                  <c:v>228.5</c:v>
                </c:pt>
                <c:pt idx="4">
                  <c:v>624.5</c:v>
                </c:pt>
                <c:pt idx="5">
                  <c:v>268.3</c:v>
                </c:pt>
              </c:numCache>
            </c:numRef>
          </c:val>
          <c:extLst>
            <c:ext xmlns:c16="http://schemas.microsoft.com/office/drawing/2014/chart" uri="{C3380CC4-5D6E-409C-BE32-E72D297353CC}">
              <c16:uniqueId val="{00000002-49A2-49C0-A6D9-22FDFE2344DC}"/>
            </c:ext>
          </c:extLst>
        </c:ser>
        <c:dLbls>
          <c:showLegendKey val="0"/>
          <c:showVal val="0"/>
          <c:showCatName val="0"/>
          <c:showSerName val="0"/>
          <c:showPercent val="0"/>
          <c:showBubbleSize val="0"/>
        </c:dLbls>
        <c:gapWidth val="219"/>
        <c:overlap val="-27"/>
        <c:axId val="1269933120"/>
        <c:axId val="1269933448"/>
      </c:barChart>
      <c:catAx>
        <c:axId val="126993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269933448"/>
        <c:crosses val="autoZero"/>
        <c:auto val="1"/>
        <c:lblAlgn val="ctr"/>
        <c:lblOffset val="100"/>
        <c:noMultiLvlLbl val="0"/>
      </c:catAx>
      <c:valAx>
        <c:axId val="1269933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26993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Table1a!$P$28</c:f>
              <c:strCache>
                <c:ptCount val="1"/>
                <c:pt idx="0">
                  <c:v>Q4 19</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Table1a!$O$29:$O$30</c:f>
              <c:strCache>
                <c:ptCount val="2"/>
                <c:pt idx="0">
                  <c:v>Males</c:v>
                </c:pt>
                <c:pt idx="1">
                  <c:v>Females</c:v>
                </c:pt>
              </c:strCache>
            </c:strRef>
          </c:cat>
          <c:val>
            <c:numRef>
              <c:f>Table1a!$P$29:$P$30</c:f>
              <c:numCache>
                <c:formatCode>#,##0.0</c:formatCode>
                <c:ptCount val="2"/>
                <c:pt idx="0">
                  <c:v>1272.7</c:v>
                </c:pt>
                <c:pt idx="1">
                  <c:v>1084.7</c:v>
                </c:pt>
              </c:numCache>
            </c:numRef>
          </c:val>
          <c:extLst>
            <c:ext xmlns:c16="http://schemas.microsoft.com/office/drawing/2014/chart" uri="{C3380CC4-5D6E-409C-BE32-E72D297353CC}">
              <c16:uniqueId val="{00000000-A485-466B-88AF-056BA6485775}"/>
            </c:ext>
          </c:extLst>
        </c:ser>
        <c:ser>
          <c:idx val="1"/>
          <c:order val="1"/>
          <c:tx>
            <c:strRef>
              <c:f>Table1a!$T$28</c:f>
              <c:strCache>
                <c:ptCount val="1"/>
                <c:pt idx="0">
                  <c:v>Q4 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Table1a!$O$29:$O$30</c:f>
              <c:strCache>
                <c:ptCount val="2"/>
                <c:pt idx="0">
                  <c:v>Males</c:v>
                </c:pt>
                <c:pt idx="1">
                  <c:v>Females</c:v>
                </c:pt>
              </c:strCache>
            </c:strRef>
          </c:cat>
          <c:val>
            <c:numRef>
              <c:f>Table1a!$T$29:$T$30</c:f>
              <c:numCache>
                <c:formatCode>#,##0.0</c:formatCode>
                <c:ptCount val="2"/>
                <c:pt idx="0">
                  <c:v>1232.3</c:v>
                </c:pt>
                <c:pt idx="1">
                  <c:v>1044.5</c:v>
                </c:pt>
              </c:numCache>
            </c:numRef>
          </c:val>
          <c:extLst>
            <c:ext xmlns:c16="http://schemas.microsoft.com/office/drawing/2014/chart" uri="{C3380CC4-5D6E-409C-BE32-E72D297353CC}">
              <c16:uniqueId val="{00000001-A485-466B-88AF-056BA6485775}"/>
            </c:ext>
          </c:extLst>
        </c:ser>
        <c:ser>
          <c:idx val="2"/>
          <c:order val="2"/>
          <c:tx>
            <c:strRef>
              <c:f>Table1a!$X$28</c:f>
              <c:strCache>
                <c:ptCount val="1"/>
                <c:pt idx="0">
                  <c:v>Q4 21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Table1a!$O$29:$O$30</c:f>
              <c:strCache>
                <c:ptCount val="2"/>
                <c:pt idx="0">
                  <c:v>Males</c:v>
                </c:pt>
                <c:pt idx="1">
                  <c:v>Females</c:v>
                </c:pt>
              </c:strCache>
            </c:strRef>
          </c:cat>
          <c:val>
            <c:numRef>
              <c:f>Table1a!$X$29:$X$30</c:f>
              <c:numCache>
                <c:formatCode>#,##0.0</c:formatCode>
                <c:ptCount val="2"/>
                <c:pt idx="0">
                  <c:v>1328.1</c:v>
                </c:pt>
                <c:pt idx="1">
                  <c:v>1177.9000000000001</c:v>
                </c:pt>
              </c:numCache>
            </c:numRef>
          </c:val>
          <c:extLst>
            <c:ext xmlns:c16="http://schemas.microsoft.com/office/drawing/2014/chart" uri="{C3380CC4-5D6E-409C-BE32-E72D297353CC}">
              <c16:uniqueId val="{00000002-A485-466B-88AF-056BA6485775}"/>
            </c:ext>
          </c:extLst>
        </c:ser>
        <c:dLbls>
          <c:showLegendKey val="0"/>
          <c:showVal val="0"/>
          <c:showCatName val="0"/>
          <c:showSerName val="0"/>
          <c:showPercent val="0"/>
          <c:showBubbleSize val="0"/>
        </c:dLbls>
        <c:gapWidth val="150"/>
        <c:axId val="847082624"/>
        <c:axId val="847072456"/>
      </c:barChart>
      <c:catAx>
        <c:axId val="8470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7072456"/>
        <c:crosses val="autoZero"/>
        <c:auto val="1"/>
        <c:lblAlgn val="ctr"/>
        <c:lblOffset val="100"/>
        <c:noMultiLvlLbl val="0"/>
      </c:catAx>
      <c:valAx>
        <c:axId val="847072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708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Table3a!$DE$34</c:f>
              <c:strCache>
                <c:ptCount val="1"/>
                <c:pt idx="0">
                  <c:v>Males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Table3a!$DF$33:$DN$33</c:f>
              <c:strCache>
                <c:ptCount val="9"/>
                <c:pt idx="0">
                  <c:v>Q4 19</c:v>
                </c:pt>
                <c:pt idx="1">
                  <c:v>Q1 20</c:v>
                </c:pt>
                <c:pt idx="2">
                  <c:v>Q2 20</c:v>
                </c:pt>
                <c:pt idx="3">
                  <c:v>Q3 20</c:v>
                </c:pt>
                <c:pt idx="4">
                  <c:v>Q4 20</c:v>
                </c:pt>
                <c:pt idx="5">
                  <c:v>Q1 21</c:v>
                </c:pt>
                <c:pt idx="6">
                  <c:v>Q2 21</c:v>
                </c:pt>
                <c:pt idx="7">
                  <c:v>Q3 21</c:v>
                </c:pt>
                <c:pt idx="8">
                  <c:v>Q4 21</c:v>
                </c:pt>
              </c:strCache>
            </c:strRef>
          </c:cat>
          <c:val>
            <c:numRef>
              <c:f>Table3a!$DF$34:$DN$34</c:f>
              <c:numCache>
                <c:formatCode>0.0%</c:formatCode>
                <c:ptCount val="9"/>
                <c:pt idx="0">
                  <c:v>1.4060877206998409E-2</c:v>
                </c:pt>
                <c:pt idx="1">
                  <c:v>3.86039549357921E-3</c:v>
                </c:pt>
                <c:pt idx="2">
                  <c:v>-7.4478103908334717E-2</c:v>
                </c:pt>
                <c:pt idx="3">
                  <c:v>3.4342406512337831E-2</c:v>
                </c:pt>
                <c:pt idx="4">
                  <c:v>7.4602393835056045E-3</c:v>
                </c:pt>
                <c:pt idx="5">
                  <c:v>-1.8227683294002841E-2</c:v>
                </c:pt>
                <c:pt idx="6">
                  <c:v>5.0891007045172063E-2</c:v>
                </c:pt>
                <c:pt idx="7">
                  <c:v>3.2652417383074263E-2</c:v>
                </c:pt>
                <c:pt idx="8">
                  <c:v>1.1456503475139388E-2</c:v>
                </c:pt>
              </c:numCache>
            </c:numRef>
          </c:val>
          <c:extLst>
            <c:ext xmlns:c16="http://schemas.microsoft.com/office/drawing/2014/chart" uri="{C3380CC4-5D6E-409C-BE32-E72D297353CC}">
              <c16:uniqueId val="{00000000-B527-4E96-8B3F-71294218CCE9}"/>
            </c:ext>
          </c:extLst>
        </c:ser>
        <c:ser>
          <c:idx val="1"/>
          <c:order val="1"/>
          <c:tx>
            <c:strRef>
              <c:f>Table3a!$DE$35</c:f>
              <c:strCache>
                <c:ptCount val="1"/>
                <c:pt idx="0">
                  <c:v>Females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Table3a!$DF$33:$DN$33</c:f>
              <c:strCache>
                <c:ptCount val="9"/>
                <c:pt idx="0">
                  <c:v>Q4 19</c:v>
                </c:pt>
                <c:pt idx="1">
                  <c:v>Q1 20</c:v>
                </c:pt>
                <c:pt idx="2">
                  <c:v>Q2 20</c:v>
                </c:pt>
                <c:pt idx="3">
                  <c:v>Q3 20</c:v>
                </c:pt>
                <c:pt idx="4">
                  <c:v>Q4 20</c:v>
                </c:pt>
                <c:pt idx="5">
                  <c:v>Q1 21</c:v>
                </c:pt>
                <c:pt idx="6">
                  <c:v>Q2 21</c:v>
                </c:pt>
                <c:pt idx="7">
                  <c:v>Q3 21</c:v>
                </c:pt>
                <c:pt idx="8">
                  <c:v>Q4 21</c:v>
                </c:pt>
              </c:strCache>
            </c:strRef>
          </c:cat>
          <c:val>
            <c:numRef>
              <c:f>Table3a!$DF$35:$DN$35</c:f>
              <c:numCache>
                <c:formatCode>0.0%</c:formatCode>
                <c:ptCount val="9"/>
                <c:pt idx="0">
                  <c:v>1.1581920903954759E-2</c:v>
                </c:pt>
                <c:pt idx="1">
                  <c:v>1.2752489993484172E-2</c:v>
                </c:pt>
                <c:pt idx="2">
                  <c:v>-0.10919117647058819</c:v>
                </c:pt>
                <c:pt idx="3">
                  <c:v>5.1279405695418827E-2</c:v>
                </c:pt>
                <c:pt idx="4">
                  <c:v>1.3740308175483476E-2</c:v>
                </c:pt>
                <c:pt idx="5">
                  <c:v>5.2279988382223476E-3</c:v>
                </c:pt>
                <c:pt idx="6">
                  <c:v>5.5090051044977412E-2</c:v>
                </c:pt>
                <c:pt idx="7">
                  <c:v>4.8014605203103522E-2</c:v>
                </c:pt>
                <c:pt idx="8">
                  <c:v>1.5416775542200197E-2</c:v>
                </c:pt>
              </c:numCache>
            </c:numRef>
          </c:val>
          <c:extLst>
            <c:ext xmlns:c16="http://schemas.microsoft.com/office/drawing/2014/chart" uri="{C3380CC4-5D6E-409C-BE32-E72D297353CC}">
              <c16:uniqueId val="{00000001-B527-4E96-8B3F-71294218CCE9}"/>
            </c:ext>
          </c:extLst>
        </c:ser>
        <c:dLbls>
          <c:showLegendKey val="0"/>
          <c:showVal val="0"/>
          <c:showCatName val="0"/>
          <c:showSerName val="0"/>
          <c:showPercent val="0"/>
          <c:showBubbleSize val="0"/>
        </c:dLbls>
        <c:gapWidth val="219"/>
        <c:overlap val="-27"/>
        <c:axId val="722514272"/>
        <c:axId val="722519192"/>
      </c:barChart>
      <c:catAx>
        <c:axId val="72251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22519192"/>
        <c:crosses val="autoZero"/>
        <c:auto val="1"/>
        <c:lblAlgn val="ctr"/>
        <c:lblOffset val="100"/>
        <c:noMultiLvlLbl val="0"/>
      </c:catAx>
      <c:valAx>
        <c:axId val="722519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2251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0.26079</cdr:x>
      <cdr:y>0.11972</cdr:y>
    </cdr:from>
    <cdr:to>
      <cdr:x>0.32166</cdr:x>
      <cdr:y>0.19572</cdr:y>
    </cdr:to>
    <cdr:sp macro="" textlink="">
      <cdr:nvSpPr>
        <cdr:cNvPr id="2" name="TextBox 1">
          <a:extLst xmlns:a="http://schemas.openxmlformats.org/drawingml/2006/main">
            <a:ext uri="{FF2B5EF4-FFF2-40B4-BE49-F238E27FC236}">
              <a16:creationId xmlns:a16="http://schemas.microsoft.com/office/drawing/2014/main" id="{EA05C80A-9DE2-48AD-8552-013D9985BF31}"/>
            </a:ext>
          </a:extLst>
        </cdr:cNvPr>
        <cdr:cNvSpPr txBox="1"/>
      </cdr:nvSpPr>
      <cdr:spPr>
        <a:xfrm xmlns:a="http://schemas.openxmlformats.org/drawingml/2006/main">
          <a:off x="2159320" y="387905"/>
          <a:ext cx="50405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IE" sz="1000" dirty="0">
              <a:solidFill>
                <a:schemeClr val="accent4"/>
              </a:solidFill>
            </a:rPr>
            <a:t>60.6%</a:t>
          </a:r>
        </a:p>
      </cdr:txBody>
    </cdr:sp>
  </cdr:relSizeAnchor>
  <cdr:relSizeAnchor xmlns:cdr="http://schemas.openxmlformats.org/drawingml/2006/chartDrawing">
    <cdr:from>
      <cdr:x>0.36515</cdr:x>
      <cdr:y>0.06705</cdr:y>
    </cdr:from>
    <cdr:to>
      <cdr:x>0.42602</cdr:x>
      <cdr:y>0.14305</cdr:y>
    </cdr:to>
    <cdr:sp macro="" textlink="">
      <cdr:nvSpPr>
        <cdr:cNvPr id="3" name="TextBox 1">
          <a:extLst xmlns:a="http://schemas.openxmlformats.org/drawingml/2006/main">
            <a:ext uri="{FF2B5EF4-FFF2-40B4-BE49-F238E27FC236}">
              <a16:creationId xmlns:a16="http://schemas.microsoft.com/office/drawing/2014/main" id="{EA05C80A-9DE2-48AD-8552-013D9985BF31}"/>
            </a:ext>
          </a:extLst>
        </cdr:cNvPr>
        <cdr:cNvSpPr txBox="1"/>
      </cdr:nvSpPr>
      <cdr:spPr>
        <a:xfrm xmlns:a="http://schemas.openxmlformats.org/drawingml/2006/main">
          <a:off x="3023416" y="217252"/>
          <a:ext cx="50405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IE" sz="1000" dirty="0">
              <a:solidFill>
                <a:schemeClr val="accent4"/>
              </a:solidFill>
            </a:rPr>
            <a:t>65.1%</a:t>
          </a:r>
        </a:p>
      </cdr:txBody>
    </cdr:sp>
  </cdr:relSizeAnchor>
</c:userShapes>
</file>

<file path=ppt/drawings/drawing2.xml><?xml version="1.0" encoding="utf-8"?>
<c:userShapes xmlns:c="http://schemas.openxmlformats.org/drawingml/2006/chart">
  <cdr:relSizeAnchor xmlns:cdr="http://schemas.openxmlformats.org/drawingml/2006/chartDrawing">
    <cdr:from>
      <cdr:x>0.06517</cdr:x>
      <cdr:y>0.37148</cdr:y>
    </cdr:from>
    <cdr:to>
      <cdr:x>0.96092</cdr:x>
      <cdr:y>0.37148</cdr:y>
    </cdr:to>
    <cdr:cxnSp macro="">
      <cdr:nvCxnSpPr>
        <cdr:cNvPr id="3" name="Straight Connector 2">
          <a:extLst xmlns:a="http://schemas.openxmlformats.org/drawingml/2006/main">
            <a:ext uri="{FF2B5EF4-FFF2-40B4-BE49-F238E27FC236}">
              <a16:creationId xmlns:a16="http://schemas.microsoft.com/office/drawing/2014/main" id="{353BEABF-406A-4027-9E5B-44E76AD7D330}"/>
            </a:ext>
          </a:extLst>
        </cdr:cNvPr>
        <cdr:cNvCxnSpPr/>
      </cdr:nvCxnSpPr>
      <cdr:spPr>
        <a:xfrm xmlns:a="http://schemas.openxmlformats.org/drawingml/2006/main">
          <a:off x="539600" y="1203598"/>
          <a:ext cx="7416824" cy="0"/>
        </a:xfrm>
        <a:prstGeom xmlns:a="http://schemas.openxmlformats.org/drawingml/2006/main" prst="line">
          <a:avLst/>
        </a:prstGeom>
        <a:ln xmlns:a="http://schemas.openxmlformats.org/drawingml/2006/main" w="19050">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346" cy="496174"/>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1"/>
            <a:ext cx="2946345" cy="496174"/>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16/02/2022</a:t>
            </a:fld>
            <a:endParaRPr lang="en-GB" dirty="0">
              <a:latin typeface="Roboto Slab Light"/>
            </a:endParaRPr>
          </a:p>
        </p:txBody>
      </p:sp>
      <p:sp>
        <p:nvSpPr>
          <p:cNvPr id="4" name="Footer Placeholder 3"/>
          <p:cNvSpPr>
            <a:spLocks noGrp="1"/>
          </p:cNvSpPr>
          <p:nvPr>
            <p:ph type="ftr" sz="quarter" idx="2"/>
          </p:nvPr>
        </p:nvSpPr>
        <p:spPr>
          <a:xfrm>
            <a:off x="3" y="9428881"/>
            <a:ext cx="2946346" cy="496174"/>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81"/>
            <a:ext cx="2946345" cy="496174"/>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4" y="1"/>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16/02/2022</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2"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194856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46932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149380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302169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181905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20423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225156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101156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160155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421345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292426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27</a:t>
            </a:fld>
            <a:endParaRPr lang="en-IE" dirty="0"/>
          </a:p>
        </p:txBody>
      </p:sp>
    </p:spTree>
    <p:extLst>
      <p:ext uri="{BB962C8B-B14F-4D97-AF65-F5344CB8AC3E}">
        <p14:creationId xmlns:p14="http://schemas.microsoft.com/office/powerpoint/2010/main" val="383161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29</a:t>
            </a:fld>
            <a:endParaRPr lang="en-IE" dirty="0"/>
          </a:p>
        </p:txBody>
      </p:sp>
    </p:spTree>
    <p:extLst>
      <p:ext uri="{BB962C8B-B14F-4D97-AF65-F5344CB8AC3E}">
        <p14:creationId xmlns:p14="http://schemas.microsoft.com/office/powerpoint/2010/main" val="215256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184636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20811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389687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265806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102743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422932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2953471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so.ie/en/releasesandpublications/in/lfs/informationnote-implicationsofcovid-19onthelabourforcesurvey-quarter22020update/"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5040560" cy="2126057"/>
          </a:xfrm>
        </p:spPr>
        <p:txBody>
          <a:bodyPr>
            <a:noAutofit/>
          </a:bodyPr>
          <a:lstStyle/>
          <a:p>
            <a:r>
              <a:rPr lang="en-IE" sz="2800" dirty="0">
                <a:latin typeface="Roboto Slab"/>
              </a:rPr>
              <a:t>Labour Force Survey</a:t>
            </a:r>
            <a:br>
              <a:rPr lang="en-IE" sz="2800" dirty="0">
                <a:latin typeface="Roboto Slab"/>
              </a:rPr>
            </a:br>
            <a:r>
              <a:rPr lang="en-IE" sz="2800" dirty="0">
                <a:latin typeface="Roboto Slab"/>
              </a:rPr>
              <a:t>Quarter 4 2021 Results</a:t>
            </a:r>
            <a:br>
              <a:rPr lang="en-IE" sz="2800" dirty="0">
                <a:latin typeface="Roboto Slab"/>
              </a:rPr>
            </a:br>
            <a:r>
              <a:rPr lang="en-IE" sz="2800" dirty="0">
                <a:latin typeface="Roboto Slab"/>
              </a:rPr>
              <a:t>17 February 2022</a:t>
            </a:r>
            <a:endParaRPr lang="en-US" sz="2800" dirty="0">
              <a:latin typeface="Roboto Slab"/>
            </a:endParaRP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800" b="0" dirty="0"/>
              <a:t>Principal Economic Status</a:t>
            </a:r>
            <a:br>
              <a:rPr lang="en-IE" sz="1800" b="0" dirty="0"/>
            </a:br>
            <a:endParaRPr lang="en-IE" sz="1800" b="0" dirty="0">
              <a:solidFill>
                <a:schemeClr val="accent4"/>
              </a:solidFill>
              <a:highlight>
                <a:srgbClr val="FFFF00"/>
              </a:highlight>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10</a:t>
            </a:fld>
            <a:endParaRPr lang="en-IE" dirty="0"/>
          </a:p>
        </p:txBody>
      </p:sp>
      <p:sp>
        <p:nvSpPr>
          <p:cNvPr id="9" name="TextBox 1">
            <a:extLst>
              <a:ext uri="{FF2B5EF4-FFF2-40B4-BE49-F238E27FC236}">
                <a16:creationId xmlns:a16="http://schemas.microsoft.com/office/drawing/2014/main" id="{FF87FD74-1E60-4370-BAC4-44A0A63C6A48}"/>
              </a:ext>
            </a:extLst>
          </p:cNvPr>
          <p:cNvSpPr txBox="1"/>
          <p:nvPr/>
        </p:nvSpPr>
        <p:spPr>
          <a:xfrm>
            <a:off x="395536" y="37238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6" name="Chart 5">
            <a:extLst>
              <a:ext uri="{FF2B5EF4-FFF2-40B4-BE49-F238E27FC236}">
                <a16:creationId xmlns:a16="http://schemas.microsoft.com/office/drawing/2014/main" id="{CEFE9F4B-021E-4A7E-8B30-CB2CBE49AB51}"/>
              </a:ext>
            </a:extLst>
          </p:cNvPr>
          <p:cNvGraphicFramePr>
            <a:graphicFrameLocks/>
          </p:cNvGraphicFramePr>
          <p:nvPr>
            <p:extLst>
              <p:ext uri="{D42A27DB-BD31-4B8C-83A1-F6EECF244321}">
                <p14:modId xmlns:p14="http://schemas.microsoft.com/office/powerpoint/2010/main" val="1153048601"/>
              </p:ext>
            </p:extLst>
          </p:nvPr>
        </p:nvGraphicFramePr>
        <p:xfrm>
          <a:off x="432000" y="987574"/>
          <a:ext cx="828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6A90B3E2-4AAF-44F9-AB73-FF99414357F7}"/>
              </a:ext>
            </a:extLst>
          </p:cNvPr>
          <p:cNvSpPr/>
          <p:nvPr/>
        </p:nvSpPr>
        <p:spPr>
          <a:xfrm>
            <a:off x="4788024" y="2859782"/>
            <a:ext cx="1296144"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4484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4989512" cy="857250"/>
          </a:xfrm>
        </p:spPr>
        <p:txBody>
          <a:bodyPr>
            <a:normAutofit/>
          </a:bodyPr>
          <a:lstStyle/>
          <a:p>
            <a:pPr algn="l"/>
            <a:r>
              <a:rPr lang="en-GB" sz="2000" b="1" dirty="0">
                <a:latin typeface="Roboto Slab"/>
              </a:rPr>
              <a:t>Labour Force</a:t>
            </a:r>
            <a:endParaRPr lang="en-GB" sz="2000" u="sng" dirty="0">
              <a:latin typeface="Roboto Slab"/>
            </a:endParaRPr>
          </a:p>
        </p:txBody>
      </p:sp>
      <p:sp>
        <p:nvSpPr>
          <p:cNvPr id="3" name="Rectangle 3"/>
          <p:cNvSpPr>
            <a:spLocks noGrp="1" noChangeArrowheads="1"/>
          </p:cNvSpPr>
          <p:nvPr>
            <p:ph idx="1"/>
          </p:nvPr>
        </p:nvSpPr>
        <p:spPr>
          <a:xfrm>
            <a:off x="266700" y="843558"/>
            <a:ext cx="8553300" cy="3661767"/>
          </a:xfrm>
        </p:spPr>
        <p:txBody>
          <a:bodyPr>
            <a:normAutofit/>
          </a:bodyPr>
          <a:lstStyle/>
          <a:p>
            <a:pPr marL="514350" indent="-514350" algn="just">
              <a:lnSpc>
                <a:spcPct val="90000"/>
              </a:lnSpc>
              <a:buFontTx/>
              <a:buChar char="•"/>
            </a:pPr>
            <a:r>
              <a:rPr lang="en-GB" sz="1800" b="1" u="sng" dirty="0">
                <a:solidFill>
                  <a:srgbClr val="000000"/>
                </a:solidFill>
                <a:latin typeface="Roboto Slab"/>
              </a:rPr>
              <a:t>Unadjusted</a:t>
            </a:r>
          </a:p>
          <a:p>
            <a:pPr marL="914400" lvl="1" indent="-514350" algn="just">
              <a:lnSpc>
                <a:spcPct val="90000"/>
              </a:lnSpc>
              <a:buFontTx/>
              <a:buChar char="•"/>
            </a:pPr>
            <a:r>
              <a:rPr lang="en-GB" sz="1800" dirty="0">
                <a:solidFill>
                  <a:srgbClr val="000000"/>
                </a:solidFill>
                <a:latin typeface="Roboto Slab"/>
              </a:rPr>
              <a:t>Increased by 214,800 (+8.9%) over the year to 2,633,300 in Q4 2021</a:t>
            </a:r>
          </a:p>
          <a:p>
            <a:pPr marL="914400" lvl="1" indent="-514350" algn="just">
              <a:lnSpc>
                <a:spcPct val="90000"/>
              </a:lnSpc>
              <a:buFontTx/>
              <a:buChar char="•"/>
            </a:pPr>
            <a:r>
              <a:rPr lang="en-GB" sz="1800" dirty="0">
                <a:solidFill>
                  <a:srgbClr val="000000"/>
                </a:solidFill>
                <a:latin typeface="Roboto Slab"/>
              </a:rPr>
              <a:t>Participation increased over the year from 60.6% to 65.1%</a:t>
            </a:r>
          </a:p>
          <a:p>
            <a:pPr marL="914400" lvl="1" indent="-514350" algn="just">
              <a:lnSpc>
                <a:spcPct val="90000"/>
              </a:lnSpc>
              <a:buFontTx/>
              <a:buChar char="•"/>
            </a:pPr>
            <a:r>
              <a:rPr lang="en-GB" sz="1800" dirty="0">
                <a:solidFill>
                  <a:srgbClr val="000000"/>
                </a:solidFill>
                <a:latin typeface="Roboto Slab"/>
              </a:rPr>
              <a:t>Demographic effect +22,900</a:t>
            </a:r>
          </a:p>
          <a:p>
            <a:pPr marL="914400" lvl="1" indent="-514350" algn="just">
              <a:lnSpc>
                <a:spcPct val="90000"/>
              </a:lnSpc>
              <a:buFontTx/>
              <a:buChar char="•"/>
            </a:pPr>
            <a:r>
              <a:rPr lang="en-GB" sz="1800" dirty="0">
                <a:solidFill>
                  <a:srgbClr val="000000"/>
                </a:solidFill>
                <a:latin typeface="Roboto Slab"/>
              </a:rPr>
              <a:t>Participation effect  +191,900</a:t>
            </a:r>
          </a:p>
          <a:p>
            <a:pPr marL="914400" lvl="1" indent="-514350" algn="just">
              <a:lnSpc>
                <a:spcPct val="90000"/>
              </a:lnSpc>
              <a:buFontTx/>
              <a:buChar char="•"/>
            </a:pPr>
            <a:endParaRPr lang="en-GB" sz="1800" dirty="0">
              <a:solidFill>
                <a:srgbClr val="000000"/>
              </a:solidFill>
              <a:latin typeface="Roboto Slab"/>
            </a:endParaRPr>
          </a:p>
          <a:p>
            <a:pPr marL="514350" indent="-514350" algn="just">
              <a:lnSpc>
                <a:spcPct val="90000"/>
              </a:lnSpc>
              <a:buFontTx/>
              <a:buChar char="•"/>
            </a:pPr>
            <a:r>
              <a:rPr lang="en-GB" sz="1800" b="1" u="sng" dirty="0">
                <a:solidFill>
                  <a:srgbClr val="000000"/>
                </a:solidFill>
                <a:latin typeface="Roboto Slab"/>
              </a:rPr>
              <a:t>Seasonally Adjusted</a:t>
            </a:r>
          </a:p>
          <a:p>
            <a:pPr marL="914400" lvl="1" indent="-514350" algn="just">
              <a:lnSpc>
                <a:spcPct val="90000"/>
              </a:lnSpc>
              <a:buFontTx/>
              <a:buChar char="•"/>
            </a:pPr>
            <a:r>
              <a:rPr lang="en-IE" sz="1800" dirty="0">
                <a:solidFill>
                  <a:srgbClr val="000000"/>
                </a:solidFill>
                <a:latin typeface="Roboto Slab"/>
              </a:rPr>
              <a:t>Increase of 20,700 or 0.8% over the quarter to 2,627,400 in Q4 2021</a:t>
            </a:r>
          </a:p>
          <a:p>
            <a:pPr marL="914400" lvl="1" indent="-514350" algn="just">
              <a:lnSpc>
                <a:spcPct val="90000"/>
              </a:lnSpc>
              <a:buFontTx/>
              <a:buChar char="•"/>
            </a:pPr>
            <a:endParaRPr lang="en-GB" b="1" u="sng" dirty="0">
              <a:latin typeface="Calibri" pitchFamily="34" charset="0"/>
            </a:endParaRPr>
          </a:p>
          <a:p>
            <a:pPr marL="514350" indent="-514350" algn="just">
              <a:lnSpc>
                <a:spcPct val="90000"/>
              </a:lnSpc>
              <a:buFontTx/>
              <a:buChar char="•"/>
            </a:pPr>
            <a:endParaRPr lang="en-GB" sz="2400" dirty="0">
              <a:latin typeface="Calibri" pitchFamily="34" charset="0"/>
            </a:endParaRPr>
          </a:p>
        </p:txBody>
      </p:sp>
      <p:sp>
        <p:nvSpPr>
          <p:cNvPr id="2" name="Slide Number Placeholder 1">
            <a:extLst>
              <a:ext uri="{FF2B5EF4-FFF2-40B4-BE49-F238E27FC236}">
                <a16:creationId xmlns:a16="http://schemas.microsoft.com/office/drawing/2014/main" id="{01901CB0-CFAE-4386-9E0B-063E66B455A1}"/>
              </a:ext>
            </a:extLst>
          </p:cNvPr>
          <p:cNvSpPr>
            <a:spLocks noGrp="1"/>
          </p:cNvSpPr>
          <p:nvPr>
            <p:ph type="sldNum" sz="quarter" idx="4"/>
          </p:nvPr>
        </p:nvSpPr>
        <p:spPr/>
        <p:txBody>
          <a:bodyPr/>
          <a:lstStyle/>
          <a:p>
            <a:fld id="{517A7B32-69DB-4CF1-942C-111B3EAEDE95}" type="slidenum">
              <a:rPr lang="en-IE" smtClean="0"/>
              <a:t>11</a:t>
            </a:fld>
            <a:endParaRPr lang="en-IE" dirty="0"/>
          </a:p>
        </p:txBody>
      </p:sp>
    </p:spTree>
    <p:extLst>
      <p:ext uri="{BB962C8B-B14F-4D97-AF65-F5344CB8AC3E}">
        <p14:creationId xmlns:p14="http://schemas.microsoft.com/office/powerpoint/2010/main" val="371628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5184576" cy="3350193"/>
          </a:xfrm>
        </p:spPr>
        <p:txBody>
          <a:bodyPr>
            <a:normAutofit/>
          </a:bodyPr>
          <a:lstStyle/>
          <a:p>
            <a:r>
              <a:rPr lang="en-US" sz="2800" dirty="0">
                <a:latin typeface="Roboto Slab"/>
              </a:rPr>
              <a:t>Section 3:</a:t>
            </a:r>
            <a:br>
              <a:rPr lang="en-US" sz="2800" dirty="0">
                <a:latin typeface="Roboto Slab"/>
              </a:rPr>
            </a:br>
            <a:r>
              <a:rPr lang="en-US" sz="2800" dirty="0">
                <a:latin typeface="Roboto Slab"/>
              </a:rPr>
              <a:t>In employment</a:t>
            </a:r>
            <a:br>
              <a:rPr lang="en-US" sz="2800" dirty="0">
                <a:latin typeface="Roboto Slab"/>
              </a:rPr>
            </a:br>
            <a:br>
              <a:rPr lang="en-US" sz="2800" dirty="0">
                <a:latin typeface="Roboto Slab"/>
              </a:rPr>
            </a:br>
            <a:r>
              <a:rPr lang="en-US" sz="2000" dirty="0">
                <a:latin typeface="Roboto Slab"/>
              </a:rPr>
              <a:t>In Q4 2021:</a:t>
            </a:r>
            <a:br>
              <a:rPr lang="en-US" sz="2000" dirty="0">
                <a:latin typeface="Roboto Slab"/>
              </a:rPr>
            </a:br>
            <a:r>
              <a:rPr lang="en-US" sz="2000" dirty="0">
                <a:latin typeface="Roboto Slab"/>
              </a:rPr>
              <a:t>In employment: 2,506,000</a:t>
            </a:r>
            <a:br>
              <a:rPr lang="en-US" sz="2000" dirty="0">
                <a:latin typeface="Roboto Slab"/>
              </a:rPr>
            </a:br>
            <a:r>
              <a:rPr lang="en-US" sz="2000" dirty="0">
                <a:latin typeface="Roboto Slab"/>
              </a:rPr>
              <a:t>Employment rate: 73.0%</a:t>
            </a:r>
            <a:br>
              <a:rPr lang="en-US" sz="2000" dirty="0">
                <a:latin typeface="Roboto Slab"/>
              </a:rPr>
            </a:br>
            <a:br>
              <a:rPr lang="en-US" sz="2000" dirty="0">
                <a:latin typeface="Roboto Slab"/>
              </a:rPr>
            </a:br>
            <a:r>
              <a:rPr lang="en-US" sz="2000" dirty="0">
                <a:latin typeface="Roboto Slab"/>
              </a:rPr>
              <a:t>Covid-19 adjusted (Dec 2021): 2,439,099</a:t>
            </a:r>
            <a:br>
              <a:rPr lang="en-US" sz="2000" dirty="0">
                <a:latin typeface="Roboto Slab"/>
              </a:rPr>
            </a:br>
            <a:r>
              <a:rPr lang="en-US" sz="2000" dirty="0">
                <a:latin typeface="Roboto Slab"/>
              </a:rPr>
              <a:t>Covid-19 adjusted rate (Dec 2021): 70.9%    </a:t>
            </a:r>
          </a:p>
        </p:txBody>
      </p:sp>
    </p:spTree>
    <p:extLst>
      <p:ext uri="{BB962C8B-B14F-4D97-AF65-F5344CB8AC3E}">
        <p14:creationId xmlns:p14="http://schemas.microsoft.com/office/powerpoint/2010/main" val="155904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Employment volume by sex</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13</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395536" y="37238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6" name="Chart 5">
            <a:extLst>
              <a:ext uri="{FF2B5EF4-FFF2-40B4-BE49-F238E27FC236}">
                <a16:creationId xmlns:a16="http://schemas.microsoft.com/office/drawing/2014/main" id="{9C86C309-2521-4F9C-ADBE-DD6D5EB828E8}"/>
              </a:ext>
            </a:extLst>
          </p:cNvPr>
          <p:cNvGraphicFramePr>
            <a:graphicFrameLocks/>
          </p:cNvGraphicFramePr>
          <p:nvPr>
            <p:extLst>
              <p:ext uri="{D42A27DB-BD31-4B8C-83A1-F6EECF244321}">
                <p14:modId xmlns:p14="http://schemas.microsoft.com/office/powerpoint/2010/main" val="1759298786"/>
              </p:ext>
            </p:extLst>
          </p:nvPr>
        </p:nvGraphicFramePr>
        <p:xfrm>
          <a:off x="451050" y="987574"/>
          <a:ext cx="828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26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volume (seasonally adjusted) - % change on previous quarter</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14</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9" name="Chart 8">
            <a:extLst>
              <a:ext uri="{FF2B5EF4-FFF2-40B4-BE49-F238E27FC236}">
                <a16:creationId xmlns:a16="http://schemas.microsoft.com/office/drawing/2014/main" id="{1C495B96-D36B-46A7-940D-40CD6B4D9939}"/>
              </a:ext>
            </a:extLst>
          </p:cNvPr>
          <p:cNvGraphicFramePr>
            <a:graphicFrameLocks/>
          </p:cNvGraphicFramePr>
          <p:nvPr>
            <p:extLst>
              <p:ext uri="{D42A27DB-BD31-4B8C-83A1-F6EECF244321}">
                <p14:modId xmlns:p14="http://schemas.microsoft.com/office/powerpoint/2010/main" val="3063614740"/>
              </p:ext>
            </p:extLst>
          </p:nvPr>
        </p:nvGraphicFramePr>
        <p:xfrm>
          <a:off x="432000" y="951750"/>
          <a:ext cx="828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487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3771-C9E9-4FAF-A5ED-CED234AF5CEF}"/>
              </a:ext>
            </a:extLst>
          </p:cNvPr>
          <p:cNvSpPr>
            <a:spLocks noGrp="1"/>
          </p:cNvSpPr>
          <p:nvPr>
            <p:ph type="title"/>
          </p:nvPr>
        </p:nvSpPr>
        <p:spPr>
          <a:xfrm>
            <a:off x="467544" y="205979"/>
            <a:ext cx="8219256" cy="781595"/>
          </a:xfrm>
        </p:spPr>
        <p:txBody>
          <a:bodyPr>
            <a:normAutofit/>
          </a:bodyPr>
          <a:lstStyle/>
          <a:p>
            <a:r>
              <a:rPr lang="en-IE" sz="1800" b="0" dirty="0"/>
              <a:t>Employment and hours worked</a:t>
            </a:r>
          </a:p>
        </p:txBody>
      </p:sp>
      <p:graphicFrame>
        <p:nvGraphicFramePr>
          <p:cNvPr id="6" name="Content Placeholder 5">
            <a:extLst>
              <a:ext uri="{FF2B5EF4-FFF2-40B4-BE49-F238E27FC236}">
                <a16:creationId xmlns:a16="http://schemas.microsoft.com/office/drawing/2014/main" id="{0D0DF75E-8BD5-414F-ABA8-41BE9AEA3174}"/>
              </a:ext>
            </a:extLst>
          </p:cNvPr>
          <p:cNvGraphicFramePr>
            <a:graphicFrameLocks noGrp="1"/>
          </p:cNvGraphicFramePr>
          <p:nvPr>
            <p:ph idx="1"/>
            <p:extLst>
              <p:ext uri="{D42A27DB-BD31-4B8C-83A1-F6EECF244321}">
                <p14:modId xmlns:p14="http://schemas.microsoft.com/office/powerpoint/2010/main" val="1706370576"/>
              </p:ext>
            </p:extLst>
          </p:nvPr>
        </p:nvGraphicFramePr>
        <p:xfrm>
          <a:off x="457200" y="987574"/>
          <a:ext cx="8435280" cy="2783960"/>
        </p:xfrm>
        <a:graphic>
          <a:graphicData uri="http://schemas.openxmlformats.org/drawingml/2006/table">
            <a:tbl>
              <a:tblPr/>
              <a:tblGrid>
                <a:gridCol w="1617225">
                  <a:extLst>
                    <a:ext uri="{9D8B030D-6E8A-4147-A177-3AD203B41FA5}">
                      <a16:colId xmlns:a16="http://schemas.microsoft.com/office/drawing/2014/main" val="271223841"/>
                    </a:ext>
                  </a:extLst>
                </a:gridCol>
                <a:gridCol w="913399">
                  <a:extLst>
                    <a:ext uri="{9D8B030D-6E8A-4147-A177-3AD203B41FA5}">
                      <a16:colId xmlns:a16="http://schemas.microsoft.com/office/drawing/2014/main" val="2899855255"/>
                    </a:ext>
                  </a:extLst>
                </a:gridCol>
                <a:gridCol w="720080">
                  <a:extLst>
                    <a:ext uri="{9D8B030D-6E8A-4147-A177-3AD203B41FA5}">
                      <a16:colId xmlns:a16="http://schemas.microsoft.com/office/drawing/2014/main" val="2224777371"/>
                    </a:ext>
                  </a:extLst>
                </a:gridCol>
                <a:gridCol w="803690">
                  <a:extLst>
                    <a:ext uri="{9D8B030D-6E8A-4147-A177-3AD203B41FA5}">
                      <a16:colId xmlns:a16="http://schemas.microsoft.com/office/drawing/2014/main" val="2876555803"/>
                    </a:ext>
                  </a:extLst>
                </a:gridCol>
                <a:gridCol w="1469216">
                  <a:extLst>
                    <a:ext uri="{9D8B030D-6E8A-4147-A177-3AD203B41FA5}">
                      <a16:colId xmlns:a16="http://schemas.microsoft.com/office/drawing/2014/main" val="602727990"/>
                    </a:ext>
                  </a:extLst>
                </a:gridCol>
                <a:gridCol w="1455835">
                  <a:extLst>
                    <a:ext uri="{9D8B030D-6E8A-4147-A177-3AD203B41FA5}">
                      <a16:colId xmlns:a16="http://schemas.microsoft.com/office/drawing/2014/main" val="2616634273"/>
                    </a:ext>
                  </a:extLst>
                </a:gridCol>
                <a:gridCol w="1455835">
                  <a:extLst>
                    <a:ext uri="{9D8B030D-6E8A-4147-A177-3AD203B41FA5}">
                      <a16:colId xmlns:a16="http://schemas.microsoft.com/office/drawing/2014/main" val="2828022536"/>
                    </a:ext>
                  </a:extLst>
                </a:gridCol>
              </a:tblGrid>
              <a:tr h="792088">
                <a:tc gridSpan="6">
                  <a:txBody>
                    <a:bodyPr/>
                    <a:lstStyle/>
                    <a:p>
                      <a:pPr algn="l" fontAlgn="b"/>
                      <a:r>
                        <a:rPr lang="en-US" sz="1200" b="0" i="0" u="none" strike="noStrike" dirty="0">
                          <a:solidFill>
                            <a:srgbClr val="000000"/>
                          </a:solidFill>
                          <a:effectLst/>
                          <a:latin typeface="Arial" panose="020B0604020202020204" pitchFamily="34" charset="0"/>
                        </a:rPr>
                        <a:t>Number of persons 15-89 years in employment (ILO), number of persons absent from work and Actual Hours worked per week (in millions)</a:t>
                      </a:r>
                    </a:p>
                  </a:txBody>
                  <a:tcPr marL="9467" marR="9467" marT="94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9467" marR="9467" marT="94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02193"/>
                  </a:ext>
                </a:extLst>
              </a:tr>
              <a:tr h="714787">
                <a:tc>
                  <a:txBody>
                    <a:bodyPr/>
                    <a:lstStyle/>
                    <a:p>
                      <a:pPr algn="l" fontAlgn="b"/>
                      <a:r>
                        <a:rPr lang="en-IE" sz="1200" b="1" i="0" u="none" strike="noStrike" dirty="0">
                          <a:solidFill>
                            <a:srgbClr val="000000"/>
                          </a:solidFill>
                          <a:effectLst/>
                          <a:latin typeface="Arial" panose="020B0604020202020204" pitchFamily="34" charset="0"/>
                        </a:rPr>
                        <a:t> </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IE" sz="1200" b="0" i="0" u="none" strike="noStrike" dirty="0">
                          <a:solidFill>
                            <a:srgbClr val="000000"/>
                          </a:solidFill>
                          <a:effectLst/>
                          <a:latin typeface="Arial" panose="020B0604020202020204" pitchFamily="34" charset="0"/>
                        </a:rPr>
                        <a:t>Q4 2019</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IE" sz="1200" b="0" i="0" u="none" strike="noStrike" dirty="0">
                          <a:solidFill>
                            <a:srgbClr val="000000"/>
                          </a:solidFill>
                          <a:effectLst/>
                          <a:latin typeface="Arial" panose="020B0604020202020204" pitchFamily="34" charset="0"/>
                        </a:rPr>
                        <a:t>Q4 2020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IE" sz="1200" b="0" i="0" u="none" strike="noStrike" dirty="0">
                          <a:solidFill>
                            <a:srgbClr val="000000"/>
                          </a:solidFill>
                          <a:effectLst/>
                          <a:latin typeface="Arial" panose="020B0604020202020204" pitchFamily="34" charset="0"/>
                        </a:rPr>
                        <a:t>Q4 2021</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dirty="0">
                          <a:solidFill>
                            <a:srgbClr val="000000"/>
                          </a:solidFill>
                          <a:effectLst/>
                          <a:latin typeface="Arial" panose="020B0604020202020204" pitchFamily="34" charset="0"/>
                        </a:rPr>
                        <a:t>Annual Change Q4 2019 to Q4 2020 </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dirty="0">
                          <a:solidFill>
                            <a:srgbClr val="000000"/>
                          </a:solidFill>
                          <a:effectLst/>
                          <a:latin typeface="Arial" panose="020B0604020202020204" pitchFamily="34" charset="0"/>
                        </a:rPr>
                        <a:t>Annual Change Q4 2020 to Q4 2021 </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0" i="0" u="none" strike="noStrike" dirty="0">
                          <a:solidFill>
                            <a:srgbClr val="000000"/>
                          </a:solidFill>
                          <a:effectLst/>
                          <a:latin typeface="Arial" panose="020B0604020202020204" pitchFamily="34" charset="0"/>
                        </a:rPr>
                        <a:t>Biennial change Q4 2019 to Q4 2021</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17484959"/>
                  </a:ext>
                </a:extLst>
              </a:tr>
              <a:tr h="420465">
                <a:tc>
                  <a:txBody>
                    <a:bodyPr/>
                    <a:lstStyle/>
                    <a:p>
                      <a:pPr algn="l" fontAlgn="b"/>
                      <a:r>
                        <a:rPr lang="en-IE" sz="1200" b="0" i="0" u="none" strike="noStrike" dirty="0">
                          <a:solidFill>
                            <a:srgbClr val="000000"/>
                          </a:solidFill>
                          <a:effectLst/>
                          <a:latin typeface="Arial" panose="020B0604020202020204" pitchFamily="34" charset="0"/>
                        </a:rPr>
                        <a:t>Employment</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2,357,300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2,276,800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2,506,000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-80,500 (-3.4%)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+229,100 (+10.1%)</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+148,700 (+6.3%)</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767758"/>
                  </a:ext>
                </a:extLst>
              </a:tr>
              <a:tr h="420465">
                <a:tc>
                  <a:txBody>
                    <a:bodyPr/>
                    <a:lstStyle/>
                    <a:p>
                      <a:pPr algn="l" fontAlgn="b"/>
                      <a:r>
                        <a:rPr lang="en-US" sz="1200" b="0" i="0" u="none" strike="noStrike" dirty="0">
                          <a:solidFill>
                            <a:srgbClr val="000000"/>
                          </a:solidFill>
                          <a:effectLst/>
                          <a:latin typeface="Arial" panose="020B0604020202020204" pitchFamily="34" charset="0"/>
                        </a:rPr>
                        <a:t> 'Away from work' (not at work)</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186,900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295,700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252,100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+108,800 (+58.2%)</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-43,600(-14.7%)</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+65,200 (+34.9%)</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45733"/>
                  </a:ext>
                </a:extLst>
              </a:tr>
              <a:tr h="436155">
                <a:tc>
                  <a:txBody>
                    <a:bodyPr/>
                    <a:lstStyle/>
                    <a:p>
                      <a:pPr algn="l" fontAlgn="b"/>
                      <a:r>
                        <a:rPr lang="en-US" sz="1200" b="0" i="0" u="none" strike="noStrike" dirty="0">
                          <a:solidFill>
                            <a:srgbClr val="000000"/>
                          </a:solidFill>
                          <a:effectLst/>
                          <a:latin typeface="Arial" panose="020B0604020202020204" pitchFamily="34" charset="0"/>
                        </a:rPr>
                        <a:t>Actual Hours worked per week (millions)</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77.5</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70.8</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77.6</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E" sz="1200" b="0" i="0" u="none" strike="noStrike" dirty="0">
                        <a:solidFill>
                          <a:srgbClr val="000000"/>
                        </a:solidFill>
                        <a:effectLst/>
                        <a:latin typeface="Arial" panose="020B0604020202020204" pitchFamily="34" charset="0"/>
                      </a:endParaRPr>
                    </a:p>
                    <a:p>
                      <a:pPr algn="r" fontAlgn="b"/>
                      <a:r>
                        <a:rPr lang="en-IE" sz="1200" b="0" i="0" u="none" strike="noStrike" dirty="0">
                          <a:solidFill>
                            <a:srgbClr val="000000"/>
                          </a:solidFill>
                          <a:effectLst/>
                          <a:latin typeface="Arial" panose="020B0604020202020204" pitchFamily="34" charset="0"/>
                        </a:rPr>
                        <a:t>-6.7 (-8.6%)</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+6.8 (+9.6%)</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0" i="0" u="none" strike="noStrike" dirty="0">
                          <a:solidFill>
                            <a:srgbClr val="000000"/>
                          </a:solidFill>
                          <a:effectLst/>
                          <a:latin typeface="Arial" panose="020B0604020202020204" pitchFamily="34" charset="0"/>
                        </a:rPr>
                        <a:t>+0.1 (+0.1%)</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671732"/>
                  </a:ext>
                </a:extLst>
              </a:tr>
            </a:tbl>
          </a:graphicData>
        </a:graphic>
      </p:graphicFrame>
      <p:sp>
        <p:nvSpPr>
          <p:cNvPr id="4" name="Slide Number Placeholder 3">
            <a:extLst>
              <a:ext uri="{FF2B5EF4-FFF2-40B4-BE49-F238E27FC236}">
                <a16:creationId xmlns:a16="http://schemas.microsoft.com/office/drawing/2014/main" id="{7401FE80-E239-4109-9DDD-208F6BCE7304}"/>
              </a:ext>
            </a:extLst>
          </p:cNvPr>
          <p:cNvSpPr>
            <a:spLocks noGrp="1"/>
          </p:cNvSpPr>
          <p:nvPr>
            <p:ph type="sldNum" sz="quarter" idx="4"/>
          </p:nvPr>
        </p:nvSpPr>
        <p:spPr/>
        <p:txBody>
          <a:bodyPr/>
          <a:lstStyle/>
          <a:p>
            <a:fld id="{517A7B32-69DB-4CF1-942C-111B3EAEDE95}" type="slidenum">
              <a:rPr lang="en-IE" smtClean="0"/>
              <a:t>15</a:t>
            </a:fld>
            <a:endParaRPr lang="en-IE" dirty="0"/>
          </a:p>
        </p:txBody>
      </p:sp>
    </p:spTree>
    <p:extLst>
      <p:ext uri="{BB962C8B-B14F-4D97-AF65-F5344CB8AC3E}">
        <p14:creationId xmlns:p14="http://schemas.microsoft.com/office/powerpoint/2010/main" val="348885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18B36-D117-41FB-A11D-5C265194A4A1}"/>
              </a:ext>
            </a:extLst>
          </p:cNvPr>
          <p:cNvSpPr>
            <a:spLocks noGrp="1"/>
          </p:cNvSpPr>
          <p:nvPr>
            <p:ph type="title"/>
          </p:nvPr>
        </p:nvSpPr>
        <p:spPr>
          <a:xfrm>
            <a:off x="467544" y="205980"/>
            <a:ext cx="8219256" cy="781593"/>
          </a:xfrm>
        </p:spPr>
        <p:txBody>
          <a:bodyPr>
            <a:normAutofit/>
          </a:bodyPr>
          <a:lstStyle/>
          <a:p>
            <a:r>
              <a:rPr lang="en-IE" sz="1800" b="0" dirty="0">
                <a:latin typeface="Roboto Slab"/>
              </a:rPr>
              <a:t>Employment by part-time/full-time and by sex</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39FE29DB-28E1-43AB-81B8-981038DA517C}"/>
              </a:ext>
            </a:extLst>
          </p:cNvPr>
          <p:cNvSpPr>
            <a:spLocks noGrp="1"/>
          </p:cNvSpPr>
          <p:nvPr>
            <p:ph type="sldNum" sz="quarter" idx="4"/>
          </p:nvPr>
        </p:nvSpPr>
        <p:spPr/>
        <p:txBody>
          <a:bodyPr/>
          <a:lstStyle/>
          <a:p>
            <a:fld id="{517A7B32-69DB-4CF1-942C-111B3EAEDE95}" type="slidenum">
              <a:rPr lang="en-IE" smtClean="0"/>
              <a:t>16</a:t>
            </a:fld>
            <a:endParaRPr lang="en-IE" dirty="0"/>
          </a:p>
        </p:txBody>
      </p:sp>
      <p:graphicFrame>
        <p:nvGraphicFramePr>
          <p:cNvPr id="9" name="Chart 8">
            <a:extLst>
              <a:ext uri="{FF2B5EF4-FFF2-40B4-BE49-F238E27FC236}">
                <a16:creationId xmlns:a16="http://schemas.microsoft.com/office/drawing/2014/main" id="{1591E3C5-C432-4967-A650-AA83BEC85BC6}"/>
              </a:ext>
            </a:extLst>
          </p:cNvPr>
          <p:cNvGraphicFramePr>
            <a:graphicFrameLocks/>
          </p:cNvGraphicFramePr>
          <p:nvPr>
            <p:extLst>
              <p:ext uri="{D42A27DB-BD31-4B8C-83A1-F6EECF244321}">
                <p14:modId xmlns:p14="http://schemas.microsoft.com/office/powerpoint/2010/main" val="1409350142"/>
              </p:ext>
            </p:extLst>
          </p:nvPr>
        </p:nvGraphicFramePr>
        <p:xfrm>
          <a:off x="432000" y="951749"/>
          <a:ext cx="8280000" cy="32678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29FEB2EF-99BE-4447-9E36-C730743A4ED1}"/>
              </a:ext>
            </a:extLst>
          </p:cNvPr>
          <p:cNvSpPr txBox="1"/>
          <p:nvPr/>
        </p:nvSpPr>
        <p:spPr>
          <a:xfrm>
            <a:off x="323528" y="37238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spTree>
    <p:extLst>
      <p:ext uri="{BB962C8B-B14F-4D97-AF65-F5344CB8AC3E}">
        <p14:creationId xmlns:p14="http://schemas.microsoft.com/office/powerpoint/2010/main" val="259661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a:extLst>
              <a:ext uri="{FF2B5EF4-FFF2-40B4-BE49-F238E27FC236}">
                <a16:creationId xmlns:a16="http://schemas.microsoft.com/office/drawing/2014/main" id="{976408C2-99B9-40E7-8E49-13933CDA32B5}"/>
              </a:ext>
            </a:extLst>
          </p:cNvPr>
          <p:cNvGraphicFramePr>
            <a:graphicFrameLocks noGrp="1"/>
          </p:cNvGraphicFramePr>
          <p:nvPr>
            <p:ph idx="1"/>
            <p:extLst>
              <p:ext uri="{D42A27DB-BD31-4B8C-83A1-F6EECF244321}">
                <p14:modId xmlns:p14="http://schemas.microsoft.com/office/powerpoint/2010/main" val="239619379"/>
              </p:ext>
            </p:extLst>
          </p:nvPr>
        </p:nvGraphicFramePr>
        <p:xfrm>
          <a:off x="395536" y="987574"/>
          <a:ext cx="828000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A8B76E1D-DB13-4E61-A2EE-05E06D27D0CC}"/>
              </a:ext>
            </a:extLst>
          </p:cNvPr>
          <p:cNvSpPr>
            <a:spLocks noGrp="1"/>
          </p:cNvSpPr>
          <p:nvPr>
            <p:ph type="sldNum" sz="quarter" idx="4"/>
          </p:nvPr>
        </p:nvSpPr>
        <p:spPr/>
        <p:txBody>
          <a:bodyPr/>
          <a:lstStyle/>
          <a:p>
            <a:fld id="{517A7B32-69DB-4CF1-942C-111B3EAEDE95}" type="slidenum">
              <a:rPr lang="en-IE" smtClean="0"/>
              <a:pPr/>
              <a:t>17</a:t>
            </a:fld>
            <a:endParaRPr lang="en-IE" dirty="0"/>
          </a:p>
        </p:txBody>
      </p:sp>
      <p:sp>
        <p:nvSpPr>
          <p:cNvPr id="6" name="Title 1">
            <a:extLst>
              <a:ext uri="{FF2B5EF4-FFF2-40B4-BE49-F238E27FC236}">
                <a16:creationId xmlns:a16="http://schemas.microsoft.com/office/drawing/2014/main" id="{0D0AAD33-ED18-402C-B8B0-B11195EF11B7}"/>
              </a:ext>
            </a:extLst>
          </p:cNvPr>
          <p:cNvSpPr txBox="1">
            <a:spLocks/>
          </p:cNvSpPr>
          <p:nvPr/>
        </p:nvSpPr>
        <p:spPr>
          <a:xfrm>
            <a:off x="467544" y="205981"/>
            <a:ext cx="8219256" cy="78159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US" sz="1800" b="0" dirty="0">
                <a:latin typeface="Roboto Slab"/>
              </a:rPr>
              <a:t>Part-time Underemployed (as % of part-time employed)</a:t>
            </a:r>
          </a:p>
        </p:txBody>
      </p:sp>
    </p:spTree>
    <p:extLst>
      <p:ext uri="{BB962C8B-B14F-4D97-AF65-F5344CB8AC3E}">
        <p14:creationId xmlns:p14="http://schemas.microsoft.com/office/powerpoint/2010/main" val="408050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1671D0D-9E8F-4CE8-AE17-00E25A2A5B5A}"/>
              </a:ext>
            </a:extLst>
          </p:cNvPr>
          <p:cNvGraphicFramePr>
            <a:graphicFrameLocks/>
          </p:cNvGraphicFramePr>
          <p:nvPr>
            <p:extLst>
              <p:ext uri="{D42A27DB-BD31-4B8C-83A1-F6EECF244321}">
                <p14:modId xmlns:p14="http://schemas.microsoft.com/office/powerpoint/2010/main" val="3624931906"/>
              </p:ext>
            </p:extLst>
          </p:nvPr>
        </p:nvGraphicFramePr>
        <p:xfrm>
          <a:off x="432000" y="987934"/>
          <a:ext cx="828000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E03DF9A-4D97-4EBF-ADCE-84DF9433FA90}"/>
              </a:ext>
            </a:extLst>
          </p:cNvPr>
          <p:cNvSpPr>
            <a:spLocks noGrp="1"/>
          </p:cNvSpPr>
          <p:nvPr>
            <p:ph type="title"/>
          </p:nvPr>
        </p:nvSpPr>
        <p:spPr>
          <a:xfrm>
            <a:off x="467544" y="281433"/>
            <a:ext cx="8219256" cy="778149"/>
          </a:xfrm>
        </p:spPr>
        <p:txBody>
          <a:bodyPr>
            <a:normAutofit/>
          </a:bodyPr>
          <a:lstStyle/>
          <a:p>
            <a:r>
              <a:rPr lang="en-IE" sz="1800" b="0" dirty="0">
                <a:latin typeface="Roboto Slab"/>
              </a:rPr>
              <a:t>PUP and EWSS recipients by ILO status</a:t>
            </a:r>
          </a:p>
        </p:txBody>
      </p:sp>
      <p:sp>
        <p:nvSpPr>
          <p:cNvPr id="4" name="Slide Number Placeholder 3">
            <a:extLst>
              <a:ext uri="{FF2B5EF4-FFF2-40B4-BE49-F238E27FC236}">
                <a16:creationId xmlns:a16="http://schemas.microsoft.com/office/drawing/2014/main" id="{FBCE2334-990E-4A5C-879D-74E9A65E5567}"/>
              </a:ext>
            </a:extLst>
          </p:cNvPr>
          <p:cNvSpPr>
            <a:spLocks noGrp="1"/>
          </p:cNvSpPr>
          <p:nvPr>
            <p:ph type="sldNum" sz="quarter" idx="4"/>
          </p:nvPr>
        </p:nvSpPr>
        <p:spPr/>
        <p:txBody>
          <a:bodyPr/>
          <a:lstStyle/>
          <a:p>
            <a:fld id="{517A7B32-69DB-4CF1-942C-111B3EAEDE95}" type="slidenum">
              <a:rPr lang="en-IE" smtClean="0"/>
              <a:t>18</a:t>
            </a:fld>
            <a:endParaRPr lang="en-IE" dirty="0"/>
          </a:p>
        </p:txBody>
      </p:sp>
      <p:sp>
        <p:nvSpPr>
          <p:cNvPr id="6" name="TextBox 1">
            <a:extLst>
              <a:ext uri="{FF2B5EF4-FFF2-40B4-BE49-F238E27FC236}">
                <a16:creationId xmlns:a16="http://schemas.microsoft.com/office/drawing/2014/main" id="{3363F663-9AFB-4F84-8B89-BEA890E591D7}"/>
              </a:ext>
            </a:extLst>
          </p:cNvPr>
          <p:cNvSpPr txBox="1"/>
          <p:nvPr/>
        </p:nvSpPr>
        <p:spPr>
          <a:xfrm>
            <a:off x="539552" y="3723878"/>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28077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600" b="0" dirty="0">
                <a:latin typeface="Roboto Slab"/>
              </a:rPr>
              <a:t>Persons </a:t>
            </a:r>
            <a:r>
              <a:rPr lang="en-IE" sz="1600" b="0" baseline="0" dirty="0">
                <a:latin typeface="Roboto Slab"/>
              </a:rPr>
              <a:t>in employment by economic </a:t>
            </a:r>
            <a:r>
              <a:rPr lang="en-IE" sz="1600" b="0" dirty="0">
                <a:latin typeface="Roboto Slab"/>
              </a:rPr>
              <a:t>s</a:t>
            </a:r>
            <a:r>
              <a:rPr lang="en-IE" sz="1600" b="0" baseline="0" dirty="0">
                <a:latin typeface="Roboto Slab"/>
              </a:rPr>
              <a:t>ector</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19</a:t>
            </a:fld>
            <a:endParaRPr lang="en-IE" dirty="0"/>
          </a:p>
        </p:txBody>
      </p:sp>
      <p:graphicFrame>
        <p:nvGraphicFramePr>
          <p:cNvPr id="5" name="Chart 4">
            <a:extLst>
              <a:ext uri="{FF2B5EF4-FFF2-40B4-BE49-F238E27FC236}">
                <a16:creationId xmlns:a16="http://schemas.microsoft.com/office/drawing/2014/main" id="{52F35186-6706-470D-BEA5-CCD6996D0AAE}"/>
              </a:ext>
            </a:extLst>
          </p:cNvPr>
          <p:cNvGraphicFramePr>
            <a:graphicFrameLocks/>
          </p:cNvGraphicFramePr>
          <p:nvPr>
            <p:extLst>
              <p:ext uri="{D42A27DB-BD31-4B8C-83A1-F6EECF244321}">
                <p14:modId xmlns:p14="http://schemas.microsoft.com/office/powerpoint/2010/main" val="277841416"/>
              </p:ext>
            </p:extLst>
          </p:nvPr>
        </p:nvGraphicFramePr>
        <p:xfrm>
          <a:off x="424869" y="987574"/>
          <a:ext cx="8294262"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7D5FAEB4-260C-453A-BF9D-8AE807BD63E3}"/>
              </a:ext>
            </a:extLst>
          </p:cNvPr>
          <p:cNvSpPr txBox="1"/>
          <p:nvPr/>
        </p:nvSpPr>
        <p:spPr>
          <a:xfrm>
            <a:off x="8172400"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spTree>
    <p:extLst>
      <p:ext uri="{BB962C8B-B14F-4D97-AF65-F5344CB8AC3E}">
        <p14:creationId xmlns:p14="http://schemas.microsoft.com/office/powerpoint/2010/main" val="45750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400" dirty="0"/>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10" name="Picture 9">
            <a:extLst>
              <a:ext uri="{FF2B5EF4-FFF2-40B4-BE49-F238E27FC236}">
                <a16:creationId xmlns:a16="http://schemas.microsoft.com/office/drawing/2014/main" id="{92A9301C-B386-4473-B4FC-20C568B0E27D}"/>
              </a:ext>
            </a:extLst>
          </p:cNvPr>
          <p:cNvPicPr>
            <a:picLocks noChangeAspect="1"/>
          </p:cNvPicPr>
          <p:nvPr/>
        </p:nvPicPr>
        <p:blipFill>
          <a:blip r:embed="rId3"/>
          <a:stretch>
            <a:fillRect/>
          </a:stretch>
        </p:blipFill>
        <p:spPr>
          <a:xfrm>
            <a:off x="0" y="37431"/>
            <a:ext cx="9144000" cy="4190503"/>
          </a:xfrm>
          <a:prstGeom prst="rect">
            <a:avLst/>
          </a:prstGeom>
        </p:spPr>
      </p:pic>
    </p:spTree>
    <p:extLst>
      <p:ext uri="{BB962C8B-B14F-4D97-AF65-F5344CB8AC3E}">
        <p14:creationId xmlns:p14="http://schemas.microsoft.com/office/powerpoint/2010/main" val="161095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a:rPr>
              <a:t>Absences from work (as % of number employed)</a:t>
            </a:r>
            <a:r>
              <a:rPr lang="en-IE" sz="1600" b="0" baseline="0" dirty="0">
                <a:latin typeface="Roboto Slab"/>
              </a:rPr>
              <a:t>, by Economic Sector</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20</a:t>
            </a:fld>
            <a:endParaRPr lang="en-IE" dirty="0"/>
          </a:p>
        </p:txBody>
      </p:sp>
      <p:graphicFrame>
        <p:nvGraphicFramePr>
          <p:cNvPr id="5" name="Chart 4">
            <a:extLst>
              <a:ext uri="{FF2B5EF4-FFF2-40B4-BE49-F238E27FC236}">
                <a16:creationId xmlns:a16="http://schemas.microsoft.com/office/drawing/2014/main" id="{C1AE3D64-2F6B-4536-953E-F6C230EB6D88}"/>
              </a:ext>
            </a:extLst>
          </p:cNvPr>
          <p:cNvGraphicFramePr>
            <a:graphicFrameLocks/>
          </p:cNvGraphicFramePr>
          <p:nvPr>
            <p:extLst>
              <p:ext uri="{D42A27DB-BD31-4B8C-83A1-F6EECF244321}">
                <p14:modId xmlns:p14="http://schemas.microsoft.com/office/powerpoint/2010/main" val="3132546501"/>
              </p:ext>
            </p:extLst>
          </p:nvPr>
        </p:nvGraphicFramePr>
        <p:xfrm>
          <a:off x="424869" y="987934"/>
          <a:ext cx="8294262"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069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a:rPr>
              <a:t>Total actual hours worked (millions) per week</a:t>
            </a:r>
            <a:r>
              <a:rPr lang="en-IE" sz="1600" b="0" baseline="0" dirty="0">
                <a:latin typeface="Roboto Slab"/>
              </a:rPr>
              <a:t>, by economic </a:t>
            </a:r>
            <a:r>
              <a:rPr lang="en-IE" sz="1600" b="0" dirty="0">
                <a:latin typeface="Roboto Slab"/>
              </a:rPr>
              <a:t>s</a:t>
            </a:r>
            <a:r>
              <a:rPr lang="en-IE" sz="1600" b="0" baseline="0" dirty="0">
                <a:latin typeface="Roboto Slab"/>
              </a:rPr>
              <a:t>ector</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21</a:t>
            </a:fld>
            <a:endParaRPr lang="en-IE" dirty="0"/>
          </a:p>
        </p:txBody>
      </p:sp>
      <p:graphicFrame>
        <p:nvGraphicFramePr>
          <p:cNvPr id="5" name="Chart 4">
            <a:extLst>
              <a:ext uri="{FF2B5EF4-FFF2-40B4-BE49-F238E27FC236}">
                <a16:creationId xmlns:a16="http://schemas.microsoft.com/office/drawing/2014/main" id="{58CC1CE6-D5D6-47C7-A201-340E41DA3274}"/>
              </a:ext>
            </a:extLst>
          </p:cNvPr>
          <p:cNvGraphicFramePr>
            <a:graphicFrameLocks/>
          </p:cNvGraphicFramePr>
          <p:nvPr>
            <p:extLst>
              <p:ext uri="{D42A27DB-BD31-4B8C-83A1-F6EECF244321}">
                <p14:modId xmlns:p14="http://schemas.microsoft.com/office/powerpoint/2010/main" val="3177804514"/>
              </p:ext>
            </p:extLst>
          </p:nvPr>
        </p:nvGraphicFramePr>
        <p:xfrm>
          <a:off x="420794" y="987934"/>
          <a:ext cx="8302412"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EFE3E2AF-76F8-45C4-8D9D-1378F26FCBDA}"/>
              </a:ext>
            </a:extLst>
          </p:cNvPr>
          <p:cNvSpPr txBox="1"/>
          <p:nvPr/>
        </p:nvSpPr>
        <p:spPr>
          <a:xfrm>
            <a:off x="8028384" y="3903899"/>
            <a:ext cx="86409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(hours) millions</a:t>
            </a:r>
          </a:p>
        </p:txBody>
      </p:sp>
    </p:spTree>
    <p:extLst>
      <p:ext uri="{BB962C8B-B14F-4D97-AF65-F5344CB8AC3E}">
        <p14:creationId xmlns:p14="http://schemas.microsoft.com/office/powerpoint/2010/main" val="99255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97821"/>
            <a:ext cx="6048672" cy="3350193"/>
          </a:xfrm>
        </p:spPr>
        <p:txBody>
          <a:bodyPr>
            <a:normAutofit fontScale="90000"/>
          </a:bodyPr>
          <a:lstStyle/>
          <a:p>
            <a:r>
              <a:rPr lang="en-US" sz="3100" dirty="0"/>
              <a:t>Section 4:</a:t>
            </a:r>
            <a:br>
              <a:rPr lang="en-US" sz="3100" dirty="0"/>
            </a:br>
            <a:r>
              <a:rPr lang="en-US" sz="3100" dirty="0">
                <a:latin typeface="Roboto Slab"/>
              </a:rPr>
              <a:t>Unemployment</a:t>
            </a:r>
            <a:br>
              <a:rPr lang="en-US" sz="4000" dirty="0">
                <a:latin typeface="Roboto Slab"/>
              </a:rPr>
            </a:br>
            <a:br>
              <a:rPr lang="en-US" sz="4000" dirty="0">
                <a:latin typeface="Roboto Slab"/>
              </a:rPr>
            </a:br>
            <a:r>
              <a:rPr lang="en-US" sz="2000" dirty="0">
                <a:latin typeface="Roboto Slab"/>
              </a:rPr>
              <a:t>In Q4 2021:</a:t>
            </a:r>
            <a:br>
              <a:rPr lang="en-US" sz="2000" dirty="0">
                <a:latin typeface="Roboto Slab"/>
              </a:rPr>
            </a:br>
            <a:r>
              <a:rPr lang="en-US" sz="2000" dirty="0">
                <a:latin typeface="Roboto Slab"/>
              </a:rPr>
              <a:t>Persons unemployed: 127,400</a:t>
            </a:r>
            <a:br>
              <a:rPr lang="en-US" sz="2000" dirty="0">
                <a:latin typeface="Roboto Slab"/>
              </a:rPr>
            </a:br>
            <a:r>
              <a:rPr lang="en-US" sz="2000" dirty="0">
                <a:latin typeface="Roboto Slab"/>
              </a:rPr>
              <a:t>Unemployment rate: 4.9%</a:t>
            </a:r>
            <a:br>
              <a:rPr lang="en-US" sz="2000" dirty="0">
                <a:latin typeface="Roboto Slab"/>
              </a:rPr>
            </a:br>
            <a:br>
              <a:rPr lang="en-US" sz="2000" dirty="0">
                <a:latin typeface="Roboto Slab"/>
              </a:rPr>
            </a:br>
            <a:r>
              <a:rPr lang="en-US" sz="2000" dirty="0">
                <a:latin typeface="Roboto Slab"/>
              </a:rPr>
              <a:t>Covid19 adjusted (Dec 2021): 195,313</a:t>
            </a:r>
            <a:br>
              <a:rPr lang="en-US" sz="2000" dirty="0">
                <a:latin typeface="Roboto Slab"/>
              </a:rPr>
            </a:br>
            <a:r>
              <a:rPr lang="en-US" sz="2000" dirty="0">
                <a:latin typeface="Roboto Slab"/>
              </a:rPr>
              <a:t>Covid19 adjusted rate (Dec 2021): 7.4%</a:t>
            </a:r>
            <a:br>
              <a:rPr lang="en-US" sz="2000" dirty="0"/>
            </a:br>
            <a:br>
              <a:rPr lang="en-US" sz="2000" dirty="0"/>
            </a:br>
            <a:endParaRPr lang="en-US" sz="2000" dirty="0"/>
          </a:p>
        </p:txBody>
      </p:sp>
    </p:spTree>
    <p:extLst>
      <p:ext uri="{BB962C8B-B14F-4D97-AF65-F5344CB8AC3E}">
        <p14:creationId xmlns:p14="http://schemas.microsoft.com/office/powerpoint/2010/main" val="2012943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3"/>
          </a:xfrm>
        </p:spPr>
        <p:txBody>
          <a:bodyPr>
            <a:normAutofit/>
          </a:bodyPr>
          <a:lstStyle/>
          <a:p>
            <a:r>
              <a:rPr lang="en-IE" sz="1800" b="0" dirty="0">
                <a:latin typeface="Roboto Slab"/>
              </a:rPr>
              <a:t>Unemployed by sex</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23</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395536" y="37238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9" name="Chart 8">
            <a:extLst>
              <a:ext uri="{FF2B5EF4-FFF2-40B4-BE49-F238E27FC236}">
                <a16:creationId xmlns:a16="http://schemas.microsoft.com/office/drawing/2014/main" id="{8897F9FA-F056-4FC7-B56E-8ACD0ED81075}"/>
              </a:ext>
            </a:extLst>
          </p:cNvPr>
          <p:cNvGraphicFramePr>
            <a:graphicFrameLocks/>
          </p:cNvGraphicFramePr>
          <p:nvPr>
            <p:extLst>
              <p:ext uri="{D42A27DB-BD31-4B8C-83A1-F6EECF244321}">
                <p14:modId xmlns:p14="http://schemas.microsoft.com/office/powerpoint/2010/main" val="845219582"/>
              </p:ext>
            </p:extLst>
          </p:nvPr>
        </p:nvGraphicFramePr>
        <p:xfrm>
          <a:off x="451050" y="987934"/>
          <a:ext cx="828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73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800" b="0" dirty="0">
                <a:latin typeface="Roboto Slab"/>
              </a:rPr>
              <a:t>Unemployment rate (seasonally adjusted)</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24</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9" name="Chart 8">
            <a:extLst>
              <a:ext uri="{FF2B5EF4-FFF2-40B4-BE49-F238E27FC236}">
                <a16:creationId xmlns:a16="http://schemas.microsoft.com/office/drawing/2014/main" id="{9B55774C-528A-432B-BD00-4756A989B025}"/>
              </a:ext>
            </a:extLst>
          </p:cNvPr>
          <p:cNvGraphicFramePr>
            <a:graphicFrameLocks/>
          </p:cNvGraphicFramePr>
          <p:nvPr>
            <p:extLst>
              <p:ext uri="{D42A27DB-BD31-4B8C-83A1-F6EECF244321}">
                <p14:modId xmlns:p14="http://schemas.microsoft.com/office/powerpoint/2010/main" val="3729775848"/>
              </p:ext>
            </p:extLst>
          </p:nvPr>
        </p:nvGraphicFramePr>
        <p:xfrm>
          <a:off x="432000" y="987574"/>
          <a:ext cx="828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280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3C168F7-53EF-4824-ADDC-25C202439D9B}"/>
              </a:ext>
            </a:extLst>
          </p:cNvPr>
          <p:cNvGraphicFramePr>
            <a:graphicFrameLocks/>
          </p:cNvGraphicFramePr>
          <p:nvPr>
            <p:extLst>
              <p:ext uri="{D42A27DB-BD31-4B8C-83A1-F6EECF244321}">
                <p14:modId xmlns:p14="http://schemas.microsoft.com/office/powerpoint/2010/main" val="1729465916"/>
              </p:ext>
            </p:extLst>
          </p:nvPr>
        </p:nvGraphicFramePr>
        <p:xfrm>
          <a:off x="432000" y="987934"/>
          <a:ext cx="828000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800" b="0" dirty="0">
                <a:latin typeface="Roboto Slab"/>
              </a:rPr>
              <a:t>Long-term unemployed</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25</a:t>
            </a:fld>
            <a:endParaRPr lang="en-IE" dirty="0"/>
          </a:p>
        </p:txBody>
      </p:sp>
      <p:sp>
        <p:nvSpPr>
          <p:cNvPr id="7" name="TextBox 1">
            <a:extLst>
              <a:ext uri="{FF2B5EF4-FFF2-40B4-BE49-F238E27FC236}">
                <a16:creationId xmlns:a16="http://schemas.microsoft.com/office/drawing/2014/main" id="{5F3E28E3-2BAE-4454-872C-A6924F97A899}"/>
              </a:ext>
            </a:extLst>
          </p:cNvPr>
          <p:cNvSpPr txBox="1"/>
          <p:nvPr/>
        </p:nvSpPr>
        <p:spPr>
          <a:xfrm>
            <a:off x="323528" y="401191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spTree>
    <p:extLst>
      <p:ext uri="{BB962C8B-B14F-4D97-AF65-F5344CB8AC3E}">
        <p14:creationId xmlns:p14="http://schemas.microsoft.com/office/powerpoint/2010/main" val="4275432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2800" dirty="0">
                <a:latin typeface="Roboto Slab"/>
              </a:rPr>
              <a:t>Section 5:</a:t>
            </a:r>
            <a:br>
              <a:rPr lang="en-US" sz="2800" dirty="0">
                <a:latin typeface="Roboto Slab"/>
              </a:rPr>
            </a:br>
            <a:r>
              <a:rPr lang="en-US" sz="2800" dirty="0">
                <a:latin typeface="Roboto Slab"/>
              </a:rPr>
              <a:t>Annual averages</a:t>
            </a:r>
          </a:p>
        </p:txBody>
      </p:sp>
    </p:spTree>
    <p:extLst>
      <p:ext uri="{BB962C8B-B14F-4D97-AF65-F5344CB8AC3E}">
        <p14:creationId xmlns:p14="http://schemas.microsoft.com/office/powerpoint/2010/main" val="650912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800" b="0" dirty="0">
                <a:latin typeface="Roboto Slab"/>
              </a:rPr>
              <a:t>Persons by ILO status (aged 15+) – Annual average</a:t>
            </a:r>
            <a:br>
              <a:rPr lang="en-IE" sz="20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27</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6" name="Chart 5">
            <a:extLst>
              <a:ext uri="{FF2B5EF4-FFF2-40B4-BE49-F238E27FC236}">
                <a16:creationId xmlns:a16="http://schemas.microsoft.com/office/drawing/2014/main" id="{73AF52D0-A54A-40BF-BF94-724C987F603C}"/>
              </a:ext>
            </a:extLst>
          </p:cNvPr>
          <p:cNvGraphicFramePr>
            <a:graphicFrameLocks/>
          </p:cNvGraphicFramePr>
          <p:nvPr>
            <p:extLst>
              <p:ext uri="{D42A27DB-BD31-4B8C-83A1-F6EECF244321}">
                <p14:modId xmlns:p14="http://schemas.microsoft.com/office/powerpoint/2010/main" val="876632141"/>
              </p:ext>
            </p:extLst>
          </p:nvPr>
        </p:nvGraphicFramePr>
        <p:xfrm>
          <a:off x="432000" y="987934"/>
          <a:ext cx="828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837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latin typeface="Roboto Slab"/>
              </a:rPr>
              <a:t>Section 6:</a:t>
            </a:r>
            <a:br>
              <a:rPr lang="en-US" sz="2800" dirty="0">
                <a:latin typeface="Roboto Slab"/>
              </a:rPr>
            </a:br>
            <a:r>
              <a:rPr lang="en-US" sz="2800" dirty="0">
                <a:latin typeface="Roboto Slab"/>
              </a:rPr>
              <a:t>In summary</a:t>
            </a:r>
          </a:p>
        </p:txBody>
      </p:sp>
    </p:spTree>
    <p:extLst>
      <p:ext uri="{BB962C8B-B14F-4D97-AF65-F5344CB8AC3E}">
        <p14:creationId xmlns:p14="http://schemas.microsoft.com/office/powerpoint/2010/main" val="179898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400" dirty="0"/>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29</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10" name="Picture 9">
            <a:extLst>
              <a:ext uri="{FF2B5EF4-FFF2-40B4-BE49-F238E27FC236}">
                <a16:creationId xmlns:a16="http://schemas.microsoft.com/office/drawing/2014/main" id="{92A9301C-B386-4473-B4FC-20C568B0E27D}"/>
              </a:ext>
            </a:extLst>
          </p:cNvPr>
          <p:cNvPicPr>
            <a:picLocks noChangeAspect="1"/>
          </p:cNvPicPr>
          <p:nvPr/>
        </p:nvPicPr>
        <p:blipFill>
          <a:blip r:embed="rId3"/>
          <a:stretch>
            <a:fillRect/>
          </a:stretch>
        </p:blipFill>
        <p:spPr>
          <a:xfrm>
            <a:off x="0" y="37431"/>
            <a:ext cx="9144000" cy="4190503"/>
          </a:xfrm>
          <a:prstGeom prst="rect">
            <a:avLst/>
          </a:prstGeom>
        </p:spPr>
      </p:pic>
    </p:spTree>
    <p:extLst>
      <p:ext uri="{BB962C8B-B14F-4D97-AF65-F5344CB8AC3E}">
        <p14:creationId xmlns:p14="http://schemas.microsoft.com/office/powerpoint/2010/main" val="317106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800" b="0" dirty="0"/>
              <a:t>Persons (aged 15+) by ILO employment status, 2 year intervals</a:t>
            </a:r>
            <a:br>
              <a:rPr lang="en-IE" sz="1800" b="0" dirty="0"/>
            </a:br>
            <a:endParaRPr lang="en-IE" sz="1800" b="0" dirty="0"/>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3</a:t>
            </a:fld>
            <a:endParaRPr lang="en-IE" dirty="0"/>
          </a:p>
        </p:txBody>
      </p:sp>
      <p:sp>
        <p:nvSpPr>
          <p:cNvPr id="9" name="TextBox 1">
            <a:extLst>
              <a:ext uri="{FF2B5EF4-FFF2-40B4-BE49-F238E27FC236}">
                <a16:creationId xmlns:a16="http://schemas.microsoft.com/office/drawing/2014/main" id="{FF87FD74-1E60-4370-BAC4-44A0A63C6A48}"/>
              </a:ext>
            </a:extLst>
          </p:cNvPr>
          <p:cNvSpPr txBox="1"/>
          <p:nvPr/>
        </p:nvSpPr>
        <p:spPr>
          <a:xfrm>
            <a:off x="395536" y="37238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6" name="Chart 5">
            <a:extLst>
              <a:ext uri="{FF2B5EF4-FFF2-40B4-BE49-F238E27FC236}">
                <a16:creationId xmlns:a16="http://schemas.microsoft.com/office/drawing/2014/main" id="{297B2252-8417-4464-89AA-4F59C54F4282}"/>
              </a:ext>
            </a:extLst>
          </p:cNvPr>
          <p:cNvGraphicFramePr>
            <a:graphicFrameLocks/>
          </p:cNvGraphicFramePr>
          <p:nvPr>
            <p:extLst>
              <p:ext uri="{D42A27DB-BD31-4B8C-83A1-F6EECF244321}">
                <p14:modId xmlns:p14="http://schemas.microsoft.com/office/powerpoint/2010/main" val="1252679468"/>
              </p:ext>
            </p:extLst>
          </p:nvPr>
        </p:nvGraphicFramePr>
        <p:xfrm>
          <a:off x="432000" y="987934"/>
          <a:ext cx="828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66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560191"/>
            <a:ext cx="8229600" cy="2811759"/>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a:buNone/>
            </a:pPr>
            <a:endParaRPr lang="en-IE" sz="3200" b="1" dirty="0">
              <a:solidFill>
                <a:schemeClr val="tx1"/>
              </a:solidFill>
            </a:endParaRPr>
          </a:p>
          <a:p>
            <a:pPr marL="0" indent="0" algn="ctr">
              <a:buFont typeface="Arial"/>
              <a:buNone/>
            </a:pPr>
            <a:endParaRPr lang="en-IE" sz="3200" b="1" dirty="0">
              <a:solidFill>
                <a:schemeClr val="tx1"/>
              </a:solidFill>
            </a:endParaRPr>
          </a:p>
          <a:p>
            <a:pPr marL="0" indent="0" algn="ctr">
              <a:buFont typeface="Arial"/>
              <a:buNone/>
            </a:pPr>
            <a:r>
              <a:rPr lang="en-IE" sz="3200" b="1" dirty="0">
                <a:solidFill>
                  <a:schemeClr val="tx1"/>
                </a:solidFill>
              </a:rPr>
              <a:t>Thank You.</a:t>
            </a:r>
          </a:p>
          <a:p>
            <a:pPr marL="0" indent="0" algn="ctr">
              <a:buFont typeface="Arial"/>
              <a:buNone/>
            </a:pPr>
            <a:endParaRPr lang="en-IE" sz="3200" b="1" dirty="0">
              <a:solidFill>
                <a:schemeClr val="tx1"/>
              </a:solidFill>
            </a:endParaRPr>
          </a:p>
        </p:txBody>
      </p:sp>
    </p:spTree>
    <p:extLst>
      <p:ext uri="{BB962C8B-B14F-4D97-AF65-F5344CB8AC3E}">
        <p14:creationId xmlns:p14="http://schemas.microsoft.com/office/powerpoint/2010/main" val="923879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4032448" cy="3350193"/>
          </a:xfrm>
        </p:spPr>
        <p:txBody>
          <a:bodyPr>
            <a:normAutofit fontScale="90000"/>
          </a:bodyPr>
          <a:lstStyle/>
          <a:p>
            <a:r>
              <a:rPr lang="en-IE" b="1" dirty="0"/>
              <a:t>Annex:</a:t>
            </a:r>
            <a:br>
              <a:rPr lang="en-IE" dirty="0">
                <a:solidFill>
                  <a:srgbClr val="000000"/>
                </a:solidFill>
              </a:rPr>
            </a:br>
            <a:r>
              <a:rPr lang="en-IE" sz="2800" b="1" dirty="0"/>
              <a:t>Impact of COVID-19 on LFS</a:t>
            </a:r>
            <a:br>
              <a:rPr lang="en-IE" sz="2800" b="1" dirty="0"/>
            </a:br>
            <a:br>
              <a:rPr lang="en-IE" sz="2800" b="1" dirty="0"/>
            </a:br>
            <a:r>
              <a:rPr lang="en-IE" sz="2800" b="1" dirty="0"/>
              <a:t>ILO Definitions and concepts </a:t>
            </a:r>
            <a:br>
              <a:rPr lang="en-IE" sz="2800" b="1" dirty="0"/>
            </a:br>
            <a:br>
              <a:rPr lang="en-IE" sz="2800" b="1" dirty="0"/>
            </a:br>
            <a:r>
              <a:rPr lang="en-IE" sz="2800" b="1" dirty="0"/>
              <a:t>IESS Regulation</a:t>
            </a:r>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31</a:t>
            </a:fld>
            <a:endParaRPr lang="en-IE" dirty="0"/>
          </a:p>
        </p:txBody>
      </p:sp>
    </p:spTree>
    <p:extLst>
      <p:ext uri="{BB962C8B-B14F-4D97-AF65-F5344CB8AC3E}">
        <p14:creationId xmlns:p14="http://schemas.microsoft.com/office/powerpoint/2010/main" val="383665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fontScale="90000"/>
          </a:bodyPr>
          <a:lstStyle/>
          <a:p>
            <a:r>
              <a:rPr lang="en-IE" dirty="0"/>
              <a:t>COVID-19 and the Labour Force Survey (LFS)</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2948681"/>
          </a:xfrm>
        </p:spPr>
        <p:txBody>
          <a:bodyPr>
            <a:normAutofit fontScale="92500" lnSpcReduction="20000"/>
          </a:bodyPr>
          <a:lstStyle/>
          <a:p>
            <a:r>
              <a:rPr lang="en-IE" sz="2200" dirty="0">
                <a:solidFill>
                  <a:srgbClr val="000000"/>
                </a:solidFill>
                <a:latin typeface="Roboto Slab Bold"/>
              </a:rPr>
              <a:t>The methodology in the Information Note published with the Q2 2020 LFS results in August 2020 still applies, please see link</a:t>
            </a:r>
            <a:r>
              <a:rPr lang="en-IE" sz="2200" dirty="0">
                <a:solidFill>
                  <a:srgbClr val="FF0000"/>
                </a:solidFill>
              </a:rPr>
              <a:t> </a:t>
            </a:r>
            <a:r>
              <a:rPr lang="en-IE" u="sng" dirty="0">
                <a:hlinkClick r:id="rId2"/>
              </a:rPr>
              <a:t>https://www.cso.ie/en/releasesandpublications/in/lfs/informationnote-implicationsofcovid-19onthelabourforcesurvey-quarter22020update/</a:t>
            </a:r>
            <a:r>
              <a:rPr lang="en-IE" dirty="0">
                <a:hlinkClick r:id="rId2"/>
              </a:rPr>
              <a:t> </a:t>
            </a:r>
            <a:endParaRPr lang="en-IE" sz="2200" dirty="0"/>
          </a:p>
          <a:p>
            <a:r>
              <a:rPr lang="en-IE" sz="2200" dirty="0">
                <a:solidFill>
                  <a:schemeClr val="tx2">
                    <a:lumMod val="10000"/>
                  </a:schemeClr>
                </a:solidFill>
              </a:rPr>
              <a:t>COVID-19 continues to have a very significant impact on the data collection for the LFS</a:t>
            </a:r>
          </a:p>
          <a:p>
            <a:r>
              <a:rPr lang="en-IE" sz="2200" dirty="0">
                <a:solidFill>
                  <a:srgbClr val="000000"/>
                </a:solidFill>
                <a:latin typeface="Roboto Slab Bold"/>
              </a:rPr>
              <a:t>The Q4 2021 LFS results today adhere to the standard International Labour Organisation (ILO) criteria for calculating labour market estimates</a:t>
            </a: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32</a:t>
            </a:fld>
            <a:endParaRPr lang="en-IE" dirty="0"/>
          </a:p>
        </p:txBody>
      </p:sp>
    </p:spTree>
    <p:extLst>
      <p:ext uri="{BB962C8B-B14F-4D97-AF65-F5344CB8AC3E}">
        <p14:creationId xmlns:p14="http://schemas.microsoft.com/office/powerpoint/2010/main" val="598476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2800" b="1" dirty="0">
                <a:solidFill>
                  <a:srgbClr val="000000"/>
                </a:solidFill>
              </a:rPr>
              <a:t>Employment (15-89 years)</a:t>
            </a:r>
          </a:p>
          <a:p>
            <a:pPr lvl="1"/>
            <a:r>
              <a:rPr lang="en-US" sz="20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33</a:t>
            </a:fld>
            <a:endParaRPr lang="en-IE" dirty="0"/>
          </a:p>
        </p:txBody>
      </p:sp>
    </p:spTree>
    <p:extLst>
      <p:ext uri="{BB962C8B-B14F-4D97-AF65-F5344CB8AC3E}">
        <p14:creationId xmlns:p14="http://schemas.microsoft.com/office/powerpoint/2010/main" val="1391384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5E557-423C-4E91-82B0-3AF12B5ABD8B}"/>
              </a:ext>
            </a:extLst>
          </p:cNvPr>
          <p:cNvSpPr>
            <a:spLocks noGrp="1"/>
          </p:cNvSpPr>
          <p:nvPr>
            <p:ph type="title"/>
          </p:nvPr>
        </p:nvSpPr>
        <p:spPr/>
        <p:txBody>
          <a:bodyPr/>
          <a:lstStyle/>
          <a:p>
            <a:r>
              <a:rPr lang="en-IE" dirty="0"/>
              <a:t>Attachment to job </a:t>
            </a:r>
          </a:p>
        </p:txBody>
      </p:sp>
      <p:graphicFrame>
        <p:nvGraphicFramePr>
          <p:cNvPr id="13" name="Content Placeholder 12">
            <a:extLst>
              <a:ext uri="{FF2B5EF4-FFF2-40B4-BE49-F238E27FC236}">
                <a16:creationId xmlns:a16="http://schemas.microsoft.com/office/drawing/2014/main" id="{CF2ADE43-BDE0-4362-8607-C8996E211FB7}"/>
              </a:ext>
            </a:extLst>
          </p:cNvPr>
          <p:cNvGraphicFramePr>
            <a:graphicFrameLocks noGrp="1"/>
          </p:cNvGraphicFramePr>
          <p:nvPr>
            <p:ph sz="half" idx="1"/>
          </p:nvPr>
        </p:nvGraphicFramePr>
        <p:xfrm>
          <a:off x="539552" y="1203598"/>
          <a:ext cx="3528392" cy="2908489"/>
        </p:xfrm>
        <a:graphic>
          <a:graphicData uri="http://schemas.openxmlformats.org/drawingml/2006/table">
            <a:tbl>
              <a:tblPr/>
              <a:tblGrid>
                <a:gridCol w="1959078">
                  <a:extLst>
                    <a:ext uri="{9D8B030D-6E8A-4147-A177-3AD203B41FA5}">
                      <a16:colId xmlns:a16="http://schemas.microsoft.com/office/drawing/2014/main" val="1707314378"/>
                    </a:ext>
                  </a:extLst>
                </a:gridCol>
                <a:gridCol w="769272">
                  <a:extLst>
                    <a:ext uri="{9D8B030D-6E8A-4147-A177-3AD203B41FA5}">
                      <a16:colId xmlns:a16="http://schemas.microsoft.com/office/drawing/2014/main" val="2639214027"/>
                    </a:ext>
                  </a:extLst>
                </a:gridCol>
                <a:gridCol w="800042">
                  <a:extLst>
                    <a:ext uri="{9D8B030D-6E8A-4147-A177-3AD203B41FA5}">
                      <a16:colId xmlns:a16="http://schemas.microsoft.com/office/drawing/2014/main" val="602199852"/>
                    </a:ext>
                  </a:extLst>
                </a:gridCol>
              </a:tblGrid>
              <a:tr h="184598">
                <a:tc gridSpan="3">
                  <a:txBody>
                    <a:bodyPr/>
                    <a:lstStyle/>
                    <a:p>
                      <a:pPr algn="l" fontAlgn="b"/>
                      <a:r>
                        <a:rPr lang="en-US" sz="1400" b="1" i="0" u="none" strike="noStrike" dirty="0">
                          <a:solidFill>
                            <a:srgbClr val="000000"/>
                          </a:solidFill>
                          <a:effectLst/>
                          <a:latin typeface="Calibri" panose="020F0502020204030204" pitchFamily="34" charset="0"/>
                        </a:rPr>
                        <a:t>Testing for Job attachment pre and post IESS</a:t>
                      </a:r>
                    </a:p>
                  </a:txBody>
                  <a:tcPr marL="0" marR="0" marT="0" marB="0" anchor="b">
                    <a:lnL>
                      <a:noFill/>
                    </a:lnL>
                    <a:lnR>
                      <a:noFill/>
                    </a:lnR>
                    <a:lnT>
                      <a:noFill/>
                    </a:lnT>
                    <a:lnB>
                      <a:noFill/>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81738808"/>
                  </a:ext>
                </a:extLst>
              </a:tr>
              <a:tr h="230747">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09799"/>
                  </a:ext>
                </a:extLst>
              </a:tr>
              <a:tr h="193828">
                <a:tc>
                  <a:txBody>
                    <a:bodyPr/>
                    <a:lstStyle/>
                    <a:p>
                      <a:pPr algn="l" fontAlgn="b"/>
                      <a:r>
                        <a:rPr lang="en-IE"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rPr>
                        <a:t>Pre-IESS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200" b="1" i="0" u="none" strike="noStrike" dirty="0">
                          <a:solidFill>
                            <a:srgbClr val="000000"/>
                          </a:solidFill>
                          <a:effectLst/>
                          <a:latin typeface="Calibri" panose="020F0502020204030204" pitchFamily="34" charset="0"/>
                        </a:rPr>
                        <a:t>Post-IESS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8510323"/>
                  </a:ext>
                </a:extLst>
              </a:tr>
              <a:tr h="184598">
                <a:tc>
                  <a:txBody>
                    <a:bodyPr/>
                    <a:lstStyle/>
                    <a:p>
                      <a:pPr algn="l" fontAlgn="b"/>
                      <a:r>
                        <a:rPr lang="en-IE" sz="1100" b="1" i="0" u="none" strike="noStrike">
                          <a:solidFill>
                            <a:srgbClr val="000000"/>
                          </a:solidFill>
                          <a:effectLst/>
                          <a:latin typeface="Calibri" panose="020F0502020204030204" pitchFamily="34" charset="0"/>
                        </a:rPr>
                        <a:t>Holidays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67231726"/>
                  </a:ext>
                </a:extLst>
              </a:tr>
              <a:tr h="184598">
                <a:tc>
                  <a:txBody>
                    <a:bodyPr/>
                    <a:lstStyle/>
                    <a:p>
                      <a:pPr algn="l" fontAlgn="b"/>
                      <a:r>
                        <a:rPr lang="en-IE" sz="1100" b="1" i="0" u="none" strike="noStrike">
                          <a:solidFill>
                            <a:srgbClr val="000000"/>
                          </a:solidFill>
                          <a:effectLst/>
                          <a:latin typeface="Calibri" panose="020F0502020204030204" pitchFamily="34" charset="0"/>
                        </a:rPr>
                        <a:t>Working time arrrangements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07581887"/>
                  </a:ext>
                </a:extLst>
              </a:tr>
              <a:tr h="184598">
                <a:tc>
                  <a:txBody>
                    <a:bodyPr/>
                    <a:lstStyle/>
                    <a:p>
                      <a:pPr algn="l" fontAlgn="b"/>
                      <a:r>
                        <a:rPr lang="en-IE" sz="1100" b="1" i="0" u="none" strike="noStrike" dirty="0">
                          <a:solidFill>
                            <a:srgbClr val="000000"/>
                          </a:solidFill>
                          <a:effectLst/>
                          <a:latin typeface="Calibri" panose="020F0502020204030204" pitchFamily="34" charset="0"/>
                        </a:rPr>
                        <a:t>Illness/disability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44235339"/>
                  </a:ext>
                </a:extLst>
              </a:tr>
              <a:tr h="184598">
                <a:tc>
                  <a:txBody>
                    <a:bodyPr/>
                    <a:lstStyle/>
                    <a:p>
                      <a:pPr algn="l" fontAlgn="b"/>
                      <a:r>
                        <a:rPr lang="en-IE" sz="1100" b="1" i="0" u="none" strike="noStrike">
                          <a:solidFill>
                            <a:srgbClr val="FF0000"/>
                          </a:solidFill>
                          <a:effectLst/>
                          <a:latin typeface="Calibri" panose="020F0502020204030204" pitchFamily="34" charset="0"/>
                        </a:rPr>
                        <a:t>Maternity/Paternity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86928113"/>
                  </a:ext>
                </a:extLst>
              </a:tr>
              <a:tr h="184598">
                <a:tc>
                  <a:txBody>
                    <a:bodyPr/>
                    <a:lstStyle/>
                    <a:p>
                      <a:pPr algn="l" fontAlgn="b"/>
                      <a:r>
                        <a:rPr lang="en-IE" sz="1100" b="1" i="0" u="none" strike="noStrike">
                          <a:solidFill>
                            <a:srgbClr val="000000"/>
                          </a:solidFill>
                          <a:effectLst/>
                          <a:latin typeface="Calibri" panose="020F0502020204030204" pitchFamily="34" charset="0"/>
                        </a:rPr>
                        <a:t>Job related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dirty="0">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6380955"/>
                  </a:ext>
                </a:extLst>
              </a:tr>
              <a:tr h="184598">
                <a:tc>
                  <a:txBody>
                    <a:bodyPr/>
                    <a:lstStyle/>
                    <a:p>
                      <a:pPr algn="l" fontAlgn="b"/>
                      <a:r>
                        <a:rPr lang="en-IE" sz="1100" b="1" i="0" u="none" strike="noStrike">
                          <a:solidFill>
                            <a:srgbClr val="000000"/>
                          </a:solidFill>
                          <a:effectLst/>
                          <a:latin typeface="Calibri" panose="020F0502020204030204" pitchFamily="34" charset="0"/>
                        </a:rPr>
                        <a:t>Parental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85629006"/>
                  </a:ext>
                </a:extLst>
              </a:tr>
              <a:tr h="184598">
                <a:tc>
                  <a:txBody>
                    <a:bodyPr/>
                    <a:lstStyle/>
                    <a:p>
                      <a:pPr algn="l" fontAlgn="b"/>
                      <a:r>
                        <a:rPr lang="en-IE" sz="1100" b="1" i="0" u="none" strike="noStrike">
                          <a:solidFill>
                            <a:srgbClr val="FF0000"/>
                          </a:solidFill>
                          <a:effectLst/>
                          <a:latin typeface="Calibri" panose="020F0502020204030204" pitchFamily="34" charset="0"/>
                        </a:rPr>
                        <a:t>Off season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25117596"/>
                  </a:ext>
                </a:extLst>
              </a:tr>
              <a:tr h="212287">
                <a:tc>
                  <a:txBody>
                    <a:bodyPr/>
                    <a:lstStyle/>
                    <a:p>
                      <a:pPr algn="l" fontAlgn="b"/>
                      <a:r>
                        <a:rPr lang="en-IE" sz="1100" b="1" i="0" u="none" strike="noStrike">
                          <a:solidFill>
                            <a:srgbClr val="FF0000"/>
                          </a:solidFill>
                          <a:effectLst/>
                          <a:latin typeface="Calibri" panose="020F0502020204030204" pitchFamily="34" charset="0"/>
                        </a:rPr>
                        <a:t>Temporary layoff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r>
                        <a:rPr lang="en-IE" sz="1100" b="1" i="0" u="none" strike="noStrike" baseline="30000">
                          <a:solidFill>
                            <a:srgbClr val="FF0000"/>
                          </a:solidFill>
                          <a:effectLst/>
                          <a:latin typeface="Calibri" panose="020F0502020204030204" pitchFamily="34" charset="0"/>
                        </a:rPr>
                        <a:t>1</a:t>
                      </a:r>
                      <a:endParaRPr lang="en-IE" sz="1100" b="1" i="0" u="none" strike="noStrike">
                        <a:solidFill>
                          <a:srgbClr val="FF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54891457"/>
                  </a:ext>
                </a:extLst>
              </a:tr>
              <a:tr h="184598">
                <a:tc>
                  <a:txBody>
                    <a:bodyPr/>
                    <a:lstStyle/>
                    <a:p>
                      <a:pPr algn="l" fontAlgn="b"/>
                      <a:r>
                        <a:rPr lang="en-IE" sz="1100" b="1" i="0" u="none" strike="noStrike">
                          <a:solidFill>
                            <a:srgbClr val="FF0000"/>
                          </a:solidFill>
                          <a:effectLst/>
                          <a:latin typeface="Calibri" panose="020F0502020204030204" pitchFamily="34" charset="0"/>
                        </a:rPr>
                        <a:t>Other reason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18958624"/>
                  </a:ext>
                </a:extLst>
              </a:tr>
              <a:tr h="184598">
                <a:tc>
                  <a:txBody>
                    <a:bodyPr/>
                    <a:lstStyle/>
                    <a:p>
                      <a:pPr algn="l" fontAlgn="b"/>
                      <a:r>
                        <a:rPr lang="en-US" sz="1100" b="1" i="0" u="none" strike="noStrike">
                          <a:solidFill>
                            <a:srgbClr val="000000"/>
                          </a:solidFill>
                          <a:effectLst/>
                          <a:latin typeface="Calibri" panose="020F0502020204030204" pitchFamily="34" charset="0"/>
                        </a:rPr>
                        <a:t>Waiting to start a new job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32382666"/>
                  </a:ext>
                </a:extLst>
              </a:tr>
              <a:tr h="184598">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3835280"/>
                  </a:ext>
                </a:extLst>
              </a:tr>
              <a:tr h="212287">
                <a:tc>
                  <a:txBody>
                    <a:bodyPr/>
                    <a:lstStyle/>
                    <a:p>
                      <a:pPr algn="l" fontAlgn="b"/>
                      <a:r>
                        <a:rPr lang="en-US" sz="1000" b="1" i="0" u="none" strike="noStrike" baseline="30000" dirty="0">
                          <a:solidFill>
                            <a:srgbClr val="000000"/>
                          </a:solidFill>
                          <a:effectLst/>
                          <a:latin typeface="Calibri" panose="020F0502020204030204" pitchFamily="34" charset="0"/>
                        </a:rPr>
                        <a:t>1 </a:t>
                      </a:r>
                      <a:r>
                        <a:rPr lang="en-US" sz="1000" b="1" i="0" u="none" strike="noStrike" dirty="0">
                          <a:solidFill>
                            <a:srgbClr val="000000"/>
                          </a:solidFill>
                          <a:effectLst/>
                          <a:latin typeface="Calibri" panose="020F0502020204030204" pitchFamily="34" charset="0"/>
                        </a:rPr>
                        <a:t>Post-IESS include all layoffs</a:t>
                      </a:r>
                    </a:p>
                  </a:txBody>
                  <a:tcPr marL="0" marR="0" marT="0" marB="0" anchor="b">
                    <a:lnL>
                      <a:noFill/>
                    </a:lnL>
                    <a:lnR>
                      <a:noFill/>
                    </a:lnR>
                    <a:lnT>
                      <a:noFill/>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E"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43871346"/>
                  </a:ext>
                </a:extLst>
              </a:tr>
            </a:tbl>
          </a:graphicData>
        </a:graphic>
      </p:graphicFrame>
      <p:graphicFrame>
        <p:nvGraphicFramePr>
          <p:cNvPr id="10" name="Content Placeholder 9">
            <a:extLst>
              <a:ext uri="{FF2B5EF4-FFF2-40B4-BE49-F238E27FC236}">
                <a16:creationId xmlns:a16="http://schemas.microsoft.com/office/drawing/2014/main" id="{E7A52115-3CCC-4888-BCE2-3B7CE3B36F0B}"/>
              </a:ext>
            </a:extLst>
          </p:cNvPr>
          <p:cNvGraphicFramePr>
            <a:graphicFrameLocks noGrp="1"/>
          </p:cNvGraphicFramePr>
          <p:nvPr>
            <p:ph sz="half" idx="2"/>
          </p:nvPr>
        </p:nvGraphicFramePr>
        <p:xfrm>
          <a:off x="4499992" y="1419622"/>
          <a:ext cx="4186808" cy="2108882"/>
        </p:xfrm>
        <a:graphic>
          <a:graphicData uri="http://schemas.openxmlformats.org/drawingml/2006/table">
            <a:tbl>
              <a:tblPr/>
              <a:tblGrid>
                <a:gridCol w="1955999">
                  <a:extLst>
                    <a:ext uri="{9D8B030D-6E8A-4147-A177-3AD203B41FA5}">
                      <a16:colId xmlns:a16="http://schemas.microsoft.com/office/drawing/2014/main" val="336404754"/>
                    </a:ext>
                  </a:extLst>
                </a:gridCol>
                <a:gridCol w="2230809">
                  <a:extLst>
                    <a:ext uri="{9D8B030D-6E8A-4147-A177-3AD203B41FA5}">
                      <a16:colId xmlns:a16="http://schemas.microsoft.com/office/drawing/2014/main" val="3985849629"/>
                    </a:ext>
                  </a:extLst>
                </a:gridCol>
              </a:tblGrid>
              <a:tr h="170405">
                <a:tc gridSpan="2">
                  <a:txBody>
                    <a:bodyPr/>
                    <a:lstStyle/>
                    <a:p>
                      <a:pPr algn="l" fontAlgn="b"/>
                      <a:r>
                        <a:rPr lang="en-US" sz="1100" b="1" i="0" u="none" strike="noStrike" dirty="0">
                          <a:solidFill>
                            <a:srgbClr val="000000"/>
                          </a:solidFill>
                          <a:effectLst/>
                          <a:latin typeface="Calibri" panose="020F0502020204030204" pitchFamily="34" charset="0"/>
                        </a:rPr>
                        <a:t>Rules for attachment to job for absences from work </a:t>
                      </a:r>
                    </a:p>
                  </a:txBody>
                  <a:tcPr marL="0" marR="0" marT="0" marB="0" anchor="b">
                    <a:lnL>
                      <a:noFill/>
                    </a:lnL>
                    <a:lnR>
                      <a:noFill/>
                    </a:lnR>
                    <a:lnT>
                      <a:noFill/>
                    </a:lnT>
                    <a:lnB>
                      <a:noFill/>
                    </a:lnB>
                  </a:tcPr>
                </a:tc>
                <a:tc hMerge="1">
                  <a:txBody>
                    <a:bodyPr/>
                    <a:lstStyle/>
                    <a:p>
                      <a:endParaRPr lang="en-IE"/>
                    </a:p>
                  </a:txBody>
                  <a:tcPr/>
                </a:tc>
                <a:extLst>
                  <a:ext uri="{0D108BD9-81ED-4DB2-BD59-A6C34878D82A}">
                    <a16:rowId xmlns:a16="http://schemas.microsoft.com/office/drawing/2014/main" val="1781613441"/>
                  </a:ext>
                </a:extLst>
              </a:tr>
              <a:tr h="170405">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36310"/>
                  </a:ext>
                </a:extLst>
              </a:tr>
              <a:tr h="213007">
                <a:tc>
                  <a:txBody>
                    <a:bodyPr/>
                    <a:lstStyle/>
                    <a:p>
                      <a:pPr algn="ctr" fontAlgn="ctr"/>
                      <a:r>
                        <a:rPr lang="en-IE" sz="1100" b="1" i="0" u="none" strike="noStrike" dirty="0">
                          <a:solidFill>
                            <a:srgbClr val="000000"/>
                          </a:solidFill>
                          <a:effectLst/>
                          <a:latin typeface="Calibri" panose="020F0502020204030204" pitchFamily="34" charset="0"/>
                        </a:rPr>
                        <a:t>Pre-IESS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E" sz="1100" b="1" i="0" u="none" strike="noStrike" dirty="0">
                          <a:solidFill>
                            <a:srgbClr val="000000"/>
                          </a:solidFill>
                          <a:effectLst/>
                          <a:latin typeface="Calibri" panose="020F0502020204030204" pitchFamily="34" charset="0"/>
                        </a:rPr>
                        <a:t>Post-IESS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9116622"/>
                  </a:ext>
                </a:extLst>
              </a:tr>
              <a:tr h="166263">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2225146921"/>
                  </a:ext>
                </a:extLst>
              </a:tr>
              <a:tr h="170405">
                <a:tc>
                  <a:txBody>
                    <a:bodyPr/>
                    <a:lstStyle/>
                    <a:p>
                      <a:pPr algn="l" fontAlgn="b"/>
                      <a:r>
                        <a:rPr lang="en-US" sz="900" b="1" i="0" u="none" strike="noStrike" dirty="0">
                          <a:solidFill>
                            <a:srgbClr val="000000"/>
                          </a:solidFill>
                          <a:effectLst/>
                          <a:latin typeface="Calibri" panose="020F0502020204030204" pitchFamily="34" charset="0"/>
                        </a:rPr>
                        <a:t>Length of absence and share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Length of absence and salary 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804531668"/>
                  </a:ext>
                </a:extLst>
              </a:tr>
              <a:tr h="170405">
                <a:tc>
                  <a:txBody>
                    <a:bodyPr/>
                    <a:lstStyle/>
                    <a:p>
                      <a:pPr algn="l" fontAlgn="b"/>
                      <a:r>
                        <a:rPr lang="en-US" sz="900" b="1" i="0" u="none" strike="noStrike" dirty="0">
                          <a:solidFill>
                            <a:srgbClr val="000000"/>
                          </a:solidFill>
                          <a:effectLst/>
                          <a:latin typeface="Calibri" panose="020F0502020204030204" pitchFamily="34" charset="0"/>
                        </a:rPr>
                        <a:t>of salary paid applied to temporary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for parental leave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514553605"/>
                  </a:ext>
                </a:extLst>
              </a:tr>
              <a:tr h="170405">
                <a:tc>
                  <a:txBody>
                    <a:bodyPr/>
                    <a:lstStyle/>
                    <a:p>
                      <a:pPr algn="l" fontAlgn="b"/>
                      <a:r>
                        <a:rPr lang="en-IE" sz="900" b="1" i="0" u="none" strike="noStrike" dirty="0">
                          <a:solidFill>
                            <a:srgbClr val="000000"/>
                          </a:solidFill>
                          <a:effectLst/>
                          <a:latin typeface="Calibri" panose="020F0502020204030204" pitchFamily="34" charset="0"/>
                        </a:rPr>
                        <a:t>layoffs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123656373"/>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Off-season - whether do any occasional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539844031"/>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work for employer or not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318613898"/>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492823635"/>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Layoffs/Other reason - length of absence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61224505"/>
                  </a:ext>
                </a:extLst>
              </a:tr>
              <a:tr h="195967">
                <a:tc>
                  <a:txBody>
                    <a:bodyPr/>
                    <a:lstStyle/>
                    <a:p>
                      <a:pPr algn="l" fontAlgn="b"/>
                      <a:r>
                        <a:rPr lang="en-IE"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IE" sz="900" b="1" i="0" u="none" strike="noStrike" dirty="0">
                          <a:solidFill>
                            <a:srgbClr val="000000"/>
                          </a:solidFill>
                          <a:effectLst/>
                          <a:latin typeface="Calibri" panose="020F0502020204030204" pitchFamily="34" charset="0"/>
                        </a:rPr>
                        <a:t>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57175240"/>
                  </a:ext>
                </a:extLst>
              </a:tr>
            </a:tbl>
          </a:graphicData>
        </a:graphic>
      </p:graphicFrame>
      <p:sp>
        <p:nvSpPr>
          <p:cNvPr id="4" name="Slide Number Placeholder 3">
            <a:extLst>
              <a:ext uri="{FF2B5EF4-FFF2-40B4-BE49-F238E27FC236}">
                <a16:creationId xmlns:a16="http://schemas.microsoft.com/office/drawing/2014/main" id="{9B0A34A1-C80A-4820-B6D5-3B456CE75039}"/>
              </a:ext>
            </a:extLst>
          </p:cNvPr>
          <p:cNvSpPr>
            <a:spLocks noGrp="1"/>
          </p:cNvSpPr>
          <p:nvPr>
            <p:ph type="sldNum" sz="quarter" idx="4"/>
          </p:nvPr>
        </p:nvSpPr>
        <p:spPr/>
        <p:txBody>
          <a:bodyPr/>
          <a:lstStyle/>
          <a:p>
            <a:fld id="{517A7B32-69DB-4CF1-942C-111B3EAEDE95}" type="slidenum">
              <a:rPr lang="en-IE" smtClean="0"/>
              <a:t>34</a:t>
            </a:fld>
            <a:endParaRPr lang="en-IE" dirty="0"/>
          </a:p>
        </p:txBody>
      </p:sp>
    </p:spTree>
    <p:extLst>
      <p:ext uri="{BB962C8B-B14F-4D97-AF65-F5344CB8AC3E}">
        <p14:creationId xmlns:p14="http://schemas.microsoft.com/office/powerpoint/2010/main" val="1891307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lnSpcReduction="10000"/>
          </a:bodyPr>
          <a:lstStyle/>
          <a:p>
            <a:r>
              <a:rPr lang="en-IE" sz="2800" b="1" dirty="0">
                <a:solidFill>
                  <a:srgbClr val="000000"/>
                </a:solidFill>
              </a:rPr>
              <a:t>Unemployment (15-74 years)</a:t>
            </a:r>
          </a:p>
          <a:p>
            <a:pPr lvl="1"/>
            <a:r>
              <a:rPr lang="en-US" sz="2000" dirty="0">
                <a:solidFill>
                  <a:srgbClr val="000000"/>
                </a:solidFill>
              </a:rPr>
              <a:t>Persons who in the week before the survey, were </a:t>
            </a:r>
          </a:p>
          <a:p>
            <a:pPr lvl="2"/>
            <a:r>
              <a:rPr lang="en-US" dirty="0">
                <a:solidFill>
                  <a:srgbClr val="000000"/>
                </a:solidFill>
              </a:rPr>
              <a:t>without work – i.e. did not meet criteria to be classified as employed under ILO</a:t>
            </a:r>
          </a:p>
          <a:p>
            <a:pPr lvl="2"/>
            <a:r>
              <a:rPr lang="en-US" dirty="0">
                <a:solidFill>
                  <a:srgbClr val="000000"/>
                </a:solidFill>
              </a:rPr>
              <a:t>available to start work within the next two weeks </a:t>
            </a:r>
          </a:p>
          <a:p>
            <a:pPr lvl="2"/>
            <a:r>
              <a:rPr lang="en-US"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35</a:t>
            </a:fld>
            <a:endParaRPr lang="en-IE" dirty="0"/>
          </a:p>
        </p:txBody>
      </p:sp>
    </p:spTree>
    <p:extLst>
      <p:ext uri="{BB962C8B-B14F-4D97-AF65-F5344CB8AC3E}">
        <p14:creationId xmlns:p14="http://schemas.microsoft.com/office/powerpoint/2010/main" val="440659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dirty="0"/>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2800" b="1" dirty="0">
                <a:solidFill>
                  <a:srgbClr val="000000"/>
                </a:solidFill>
              </a:rPr>
              <a:t>Inactive (15+ years)</a:t>
            </a:r>
          </a:p>
          <a:p>
            <a:pPr lvl="1"/>
            <a:r>
              <a:rPr lang="en-IE"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36</a:t>
            </a:fld>
            <a:endParaRPr lang="en-IE" dirty="0"/>
          </a:p>
        </p:txBody>
      </p:sp>
    </p:spTree>
    <p:extLst>
      <p:ext uri="{BB962C8B-B14F-4D97-AF65-F5344CB8AC3E}">
        <p14:creationId xmlns:p14="http://schemas.microsoft.com/office/powerpoint/2010/main" val="2773601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dirty="0"/>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Bold"/>
              </a:rPr>
              <a:t>New European regulation came into force on 01 January 2021</a:t>
            </a:r>
          </a:p>
          <a:p>
            <a:r>
              <a:rPr lang="en-US" sz="1600" dirty="0">
                <a:solidFill>
                  <a:srgbClr val="000000"/>
                </a:solidFill>
                <a:latin typeface="Roboto Slab Bold"/>
              </a:rPr>
              <a:t>Implications for Irish Labour Market Statistics :</a:t>
            </a:r>
          </a:p>
          <a:p>
            <a:pPr marL="457200" lvl="1" indent="0">
              <a:buNone/>
            </a:pPr>
            <a:r>
              <a:rPr lang="en-IE" sz="1600" dirty="0">
                <a:latin typeface="Roboto Slab Bold"/>
                <a:hlinkClick r:id="rId2"/>
              </a:rPr>
              <a:t>https://www.cso.ie/en/releasesandpublications/in/lfs/implicationsoftheimplementationoftheintegrationofeuropeansocialstatisticsiessframeworkregulationonlabourmarketstatisticsinirelandin2021/</a:t>
            </a:r>
            <a:endParaRPr lang="en-IE" sz="1600" dirty="0">
              <a:latin typeface="Roboto Slab Bold"/>
            </a:endParaRPr>
          </a:p>
          <a:p>
            <a:pPr indent="-285750"/>
            <a:r>
              <a:rPr lang="en-US" sz="1600" dirty="0">
                <a:solidFill>
                  <a:srgbClr val="000000"/>
                </a:solidFill>
                <a:latin typeface="Roboto Slab Bold"/>
              </a:rPr>
              <a:t>Impact of the regulation on the LFS series:</a:t>
            </a:r>
          </a:p>
          <a:p>
            <a:pPr marL="457200" lvl="1" indent="0">
              <a:buNone/>
            </a:pPr>
            <a:r>
              <a:rPr lang="en-IE" sz="1600" dirty="0">
                <a:latin typeface="Roboto Slab Bold"/>
                <a:hlinkClick r:id="rId3"/>
              </a:rPr>
              <a:t>https://www.cso.ie/en/releasesandpublications/ep/p-lfs/labourforcesurveyquarter12021/technicalnote/</a:t>
            </a:r>
            <a:endParaRPr lang="en-US" sz="1600" dirty="0">
              <a:latin typeface="Roboto Slab Bold"/>
            </a:endParaRPr>
          </a:p>
          <a:p>
            <a:r>
              <a:rPr lang="en-US" sz="1600" dirty="0">
                <a:solidFill>
                  <a:srgbClr val="000000"/>
                </a:solidFill>
                <a:latin typeface="Roboto Slab Bold"/>
              </a:rPr>
              <a:t>The LFS questionnaires for Ireland up to Q4 2021 are available here</a:t>
            </a:r>
            <a:r>
              <a:rPr lang="en-US" sz="1600" b="1" dirty="0">
                <a:solidFill>
                  <a:srgbClr val="000000"/>
                </a:solidFill>
                <a:latin typeface="Roboto Slab Bold"/>
              </a:rPr>
              <a:t>: </a:t>
            </a:r>
            <a:r>
              <a:rPr lang="en-US" sz="1600" dirty="0">
                <a:latin typeface="Roboto Slab Bold"/>
                <a:hlinkClick r:id="rId4"/>
              </a:rPr>
              <a:t>https://www.cso.ie/en/methods/surveyforms/labourforcesurvey/</a:t>
            </a:r>
            <a:endParaRPr lang="en-IE" sz="1600" dirty="0">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37</a:t>
            </a:fld>
            <a:endParaRPr lang="en-IE" dirty="0"/>
          </a:p>
        </p:txBody>
      </p:sp>
    </p:spTree>
    <p:extLst>
      <p:ext uri="{BB962C8B-B14F-4D97-AF65-F5344CB8AC3E}">
        <p14:creationId xmlns:p14="http://schemas.microsoft.com/office/powerpoint/2010/main" val="414438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6192688" cy="3350193"/>
          </a:xfrm>
        </p:spPr>
        <p:txBody>
          <a:bodyPr anchor="t">
            <a:normAutofit/>
          </a:bodyPr>
          <a:lstStyle/>
          <a:p>
            <a:r>
              <a:rPr lang="en-US" sz="2800" dirty="0">
                <a:latin typeface="Roboto Slab"/>
              </a:rPr>
              <a:t>Section 2:</a:t>
            </a:r>
            <a:br>
              <a:rPr lang="en-US" sz="2800" dirty="0">
                <a:latin typeface="Roboto Slab"/>
              </a:rPr>
            </a:br>
            <a:r>
              <a:rPr lang="en-US" sz="2800" dirty="0">
                <a:latin typeface="Roboto Slab"/>
              </a:rPr>
              <a:t>Labour Force</a:t>
            </a:r>
            <a:br>
              <a:rPr lang="en-US" sz="2800" dirty="0">
                <a:latin typeface="Roboto Slab"/>
              </a:rPr>
            </a:br>
            <a:br>
              <a:rPr lang="en-US" sz="2800" dirty="0">
                <a:latin typeface="Roboto Slab"/>
              </a:rPr>
            </a:br>
            <a:r>
              <a:rPr lang="en-US" sz="2000" dirty="0">
                <a:latin typeface="Roboto Slab"/>
              </a:rPr>
              <a:t>In Q4 2021:</a:t>
            </a:r>
            <a:br>
              <a:rPr lang="en-US" sz="2000" dirty="0">
                <a:latin typeface="Roboto Slab"/>
              </a:rPr>
            </a:br>
            <a:r>
              <a:rPr lang="en-US" sz="2000" dirty="0">
                <a:latin typeface="Roboto Slab"/>
              </a:rPr>
              <a:t>In labour force: 2,633,300</a:t>
            </a:r>
            <a:br>
              <a:rPr lang="en-US" sz="2000" dirty="0">
                <a:latin typeface="Roboto Slab"/>
              </a:rPr>
            </a:br>
            <a:r>
              <a:rPr lang="en-US" sz="2000" dirty="0">
                <a:latin typeface="Roboto Slab"/>
              </a:rPr>
              <a:t>Participation rate: 65.1%</a:t>
            </a:r>
            <a:br>
              <a:rPr lang="en-US" sz="2000" dirty="0">
                <a:latin typeface="Roboto Slab"/>
              </a:rPr>
            </a:br>
            <a:br>
              <a:rPr lang="en-US" sz="2000" dirty="0">
                <a:latin typeface="Roboto Slab"/>
              </a:rPr>
            </a:br>
            <a:r>
              <a:rPr lang="en-US" sz="2000" dirty="0">
                <a:latin typeface="Roboto Slab"/>
              </a:rPr>
              <a:t>Outside the labour force: 1,411,800</a:t>
            </a:r>
          </a:p>
        </p:txBody>
      </p:sp>
    </p:spTree>
    <p:extLst>
      <p:ext uri="{BB962C8B-B14F-4D97-AF65-F5344CB8AC3E}">
        <p14:creationId xmlns:p14="http://schemas.microsoft.com/office/powerpoint/2010/main" val="77687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5BF2D2-85F2-451E-A32F-4BB8CA7D2FE0}"/>
              </a:ext>
            </a:extLst>
          </p:cNvPr>
          <p:cNvSpPr>
            <a:spLocks noGrp="1"/>
          </p:cNvSpPr>
          <p:nvPr>
            <p:ph type="title"/>
          </p:nvPr>
        </p:nvSpPr>
        <p:spPr>
          <a:xfrm>
            <a:off x="467544" y="205981"/>
            <a:ext cx="8219256" cy="781594"/>
          </a:xfrm>
        </p:spPr>
        <p:txBody>
          <a:bodyPr>
            <a:normAutofit/>
          </a:bodyPr>
          <a:lstStyle/>
          <a:p>
            <a:r>
              <a:rPr lang="en-IE" sz="1800" b="0" dirty="0">
                <a:latin typeface="Roboto Slab"/>
              </a:rPr>
              <a:t>Labour market participation volume</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5</a:t>
            </a:fld>
            <a:endParaRPr lang="en-IE" dirty="0"/>
          </a:p>
        </p:txBody>
      </p:sp>
      <p:sp>
        <p:nvSpPr>
          <p:cNvPr id="10" name="Title 1">
            <a:extLst>
              <a:ext uri="{FF2B5EF4-FFF2-40B4-BE49-F238E27FC236}">
                <a16:creationId xmlns:a16="http://schemas.microsoft.com/office/drawing/2014/main" id="{EAD39357-1140-40FE-A003-B107571F91A9}"/>
              </a:ext>
            </a:extLst>
          </p:cNvPr>
          <p:cNvSpPr txBox="1">
            <a:spLocks/>
          </p:cNvSpPr>
          <p:nvPr/>
        </p:nvSpPr>
        <p:spPr>
          <a:xfrm>
            <a:off x="467544" y="205980"/>
            <a:ext cx="8219256" cy="146303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br>
              <a:rPr lang="en-IE" sz="1800" b="0" dirty="0">
                <a:latin typeface="Roboto Slab"/>
              </a:rPr>
            </a:br>
            <a:endParaRPr lang="en-IE" sz="1600" b="0" dirty="0">
              <a:solidFill>
                <a:schemeClr val="accent4"/>
              </a:solidFill>
              <a:latin typeface="Roboto Slab"/>
            </a:endParaRPr>
          </a:p>
        </p:txBody>
      </p:sp>
      <p:graphicFrame>
        <p:nvGraphicFramePr>
          <p:cNvPr id="6" name="Chart 5">
            <a:extLst>
              <a:ext uri="{FF2B5EF4-FFF2-40B4-BE49-F238E27FC236}">
                <a16:creationId xmlns:a16="http://schemas.microsoft.com/office/drawing/2014/main" id="{A19CB3B6-7569-4EBB-BAA4-3EE528C4E8BC}"/>
              </a:ext>
            </a:extLst>
          </p:cNvPr>
          <p:cNvGraphicFramePr>
            <a:graphicFrameLocks/>
          </p:cNvGraphicFramePr>
          <p:nvPr>
            <p:extLst>
              <p:ext uri="{D42A27DB-BD31-4B8C-83A1-F6EECF244321}">
                <p14:modId xmlns:p14="http://schemas.microsoft.com/office/powerpoint/2010/main" val="3167057880"/>
              </p:ext>
            </p:extLst>
          </p:nvPr>
        </p:nvGraphicFramePr>
        <p:xfrm>
          <a:off x="396456" y="987934"/>
          <a:ext cx="828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08ED9D62-F6E0-4D9B-B432-44E03C248422}"/>
              </a:ext>
            </a:extLst>
          </p:cNvPr>
          <p:cNvSpPr txBox="1"/>
          <p:nvPr/>
        </p:nvSpPr>
        <p:spPr>
          <a:xfrm>
            <a:off x="395536" y="37238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sp>
        <p:nvSpPr>
          <p:cNvPr id="2" name="TextBox 1">
            <a:extLst>
              <a:ext uri="{FF2B5EF4-FFF2-40B4-BE49-F238E27FC236}">
                <a16:creationId xmlns:a16="http://schemas.microsoft.com/office/drawing/2014/main" id="{EA05C80A-9DE2-48AD-8552-013D9985BF31}"/>
              </a:ext>
            </a:extLst>
          </p:cNvPr>
          <p:cNvSpPr txBox="1"/>
          <p:nvPr/>
        </p:nvSpPr>
        <p:spPr>
          <a:xfrm>
            <a:off x="1691680" y="1275606"/>
            <a:ext cx="504056" cy="246221"/>
          </a:xfrm>
          <a:prstGeom prst="rect">
            <a:avLst/>
          </a:prstGeom>
          <a:noFill/>
        </p:spPr>
        <p:txBody>
          <a:bodyPr wrap="square" rtlCol="0">
            <a:spAutoFit/>
          </a:bodyPr>
          <a:lstStyle/>
          <a:p>
            <a:r>
              <a:rPr lang="en-IE" sz="1000" dirty="0">
                <a:solidFill>
                  <a:schemeClr val="accent4"/>
                </a:solidFill>
              </a:rPr>
              <a:t>62.6%</a:t>
            </a:r>
          </a:p>
        </p:txBody>
      </p:sp>
    </p:spTree>
    <p:extLst>
      <p:ext uri="{BB962C8B-B14F-4D97-AF65-F5344CB8AC3E}">
        <p14:creationId xmlns:p14="http://schemas.microsoft.com/office/powerpoint/2010/main" val="22570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0274322-D812-4AE1-BC62-281F0E27B2BA}"/>
              </a:ext>
            </a:extLst>
          </p:cNvPr>
          <p:cNvGraphicFramePr>
            <a:graphicFrameLocks/>
          </p:cNvGraphicFramePr>
          <p:nvPr>
            <p:extLst>
              <p:ext uri="{D42A27DB-BD31-4B8C-83A1-F6EECF244321}">
                <p14:modId xmlns:p14="http://schemas.microsoft.com/office/powerpoint/2010/main" val="1838469430"/>
              </p:ext>
            </p:extLst>
          </p:nvPr>
        </p:nvGraphicFramePr>
        <p:xfrm>
          <a:off x="432000" y="987574"/>
          <a:ext cx="828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800" b="0" dirty="0">
                <a:latin typeface="Roboto Slab"/>
              </a:rPr>
              <a:t>Participation rate (seasonally adjusted)</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6</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254572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8CEAD88-AEC7-440E-8691-367CE4A0B937}"/>
              </a:ext>
            </a:extLst>
          </p:cNvPr>
          <p:cNvGraphicFramePr>
            <a:graphicFrameLocks/>
          </p:cNvGraphicFramePr>
          <p:nvPr>
            <p:extLst>
              <p:ext uri="{D42A27DB-BD31-4B8C-83A1-F6EECF244321}">
                <p14:modId xmlns:p14="http://schemas.microsoft.com/office/powerpoint/2010/main" val="2353299413"/>
              </p:ext>
            </p:extLst>
          </p:nvPr>
        </p:nvGraphicFramePr>
        <p:xfrm>
          <a:off x="432000" y="987934"/>
          <a:ext cx="828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800" b="0" dirty="0">
                <a:latin typeface="Roboto Slab"/>
              </a:rPr>
              <a:t>Participation rate by sex</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7</a:t>
            </a:fld>
            <a:endParaRPr lang="en-IE" dirty="0"/>
          </a:p>
        </p:txBody>
      </p:sp>
      <p:sp>
        <p:nvSpPr>
          <p:cNvPr id="9" name="TextBox 1">
            <a:extLst>
              <a:ext uri="{FF2B5EF4-FFF2-40B4-BE49-F238E27FC236}">
                <a16:creationId xmlns:a16="http://schemas.microsoft.com/office/drawing/2014/main" id="{98C22826-DA45-4B02-B236-10F54F443039}"/>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345634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800" b="0" dirty="0">
                <a:latin typeface="Roboto Slab"/>
              </a:rPr>
              <a:t>Participation rate by age group</a:t>
            </a:r>
            <a:br>
              <a:rPr lang="en-IE" sz="20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8</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F2B37A56-C1F3-41E6-BA97-FA30CD1CBF99}"/>
              </a:ext>
            </a:extLst>
          </p:cNvPr>
          <p:cNvGraphicFramePr>
            <a:graphicFrameLocks/>
          </p:cNvGraphicFramePr>
          <p:nvPr>
            <p:extLst>
              <p:ext uri="{D42A27DB-BD31-4B8C-83A1-F6EECF244321}">
                <p14:modId xmlns:p14="http://schemas.microsoft.com/office/powerpoint/2010/main" val="267987525"/>
              </p:ext>
            </p:extLst>
          </p:nvPr>
        </p:nvGraphicFramePr>
        <p:xfrm>
          <a:off x="432000" y="987934"/>
          <a:ext cx="828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439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800" b="0" dirty="0">
                <a:latin typeface="Roboto Slab"/>
              </a:rPr>
              <a:t>Participation rate by region (NUTS3)</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9</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E00C0B8C-FC6D-4BCD-ACCA-FB7536AEF271}"/>
              </a:ext>
            </a:extLst>
          </p:cNvPr>
          <p:cNvGraphicFramePr>
            <a:graphicFrameLocks/>
          </p:cNvGraphicFramePr>
          <p:nvPr>
            <p:extLst>
              <p:ext uri="{D42A27DB-BD31-4B8C-83A1-F6EECF244321}">
                <p14:modId xmlns:p14="http://schemas.microsoft.com/office/powerpoint/2010/main" val="2214649429"/>
              </p:ext>
            </p:extLst>
          </p:nvPr>
        </p:nvGraphicFramePr>
        <p:xfrm>
          <a:off x="432000" y="987574"/>
          <a:ext cx="828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655965"/>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45471</TotalTime>
  <Words>1040</Words>
  <Application>Microsoft Office PowerPoint</Application>
  <PresentationFormat>On-screen Show (16:9)</PresentationFormat>
  <Paragraphs>243</Paragraphs>
  <Slides>37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Roboto Slab</vt:lpstr>
      <vt:lpstr>Roboto Slab Bold</vt:lpstr>
      <vt:lpstr>Roboto Slab Light</vt:lpstr>
      <vt:lpstr>CSO Standard Text 2</vt:lpstr>
      <vt:lpstr>Labour Force Survey Quarter 4 2021 Results 17 February 2022</vt:lpstr>
      <vt:lpstr>Infographic</vt:lpstr>
      <vt:lpstr>Persons (aged 15+) by ILO employment status, 2 year intervals </vt:lpstr>
      <vt:lpstr>Section 2: Labour Force  In Q4 2021: In labour force: 2,633,300 Participation rate: 65.1%  Outside the labour force: 1,411,800</vt:lpstr>
      <vt:lpstr>Labour market participation volume </vt:lpstr>
      <vt:lpstr>Participation rate (seasonally adjusted) </vt:lpstr>
      <vt:lpstr>Participation rate by sex </vt:lpstr>
      <vt:lpstr>Participation rate by age group </vt:lpstr>
      <vt:lpstr>Participation rate by region (NUTS3) </vt:lpstr>
      <vt:lpstr>Principal Economic Status </vt:lpstr>
      <vt:lpstr>Labour Force</vt:lpstr>
      <vt:lpstr>Section 3: In employment  In Q4 2021: In employment: 2,506,000 Employment rate: 73.0%  Covid-19 adjusted (Dec 2021): 2,439,099 Covid-19 adjusted rate (Dec 2021): 70.9%    </vt:lpstr>
      <vt:lpstr>Employment volume by sex</vt:lpstr>
      <vt:lpstr>Employment volume (seasonally adjusted) - % change on previous quarter</vt:lpstr>
      <vt:lpstr>Employment and hours worked</vt:lpstr>
      <vt:lpstr>Employment by part-time/full-time and by sex</vt:lpstr>
      <vt:lpstr>PowerPoint Presentation</vt:lpstr>
      <vt:lpstr>PUP and EWSS recipients by ILO status</vt:lpstr>
      <vt:lpstr>Persons in employment by economic sector</vt:lpstr>
      <vt:lpstr>Absences from work (as % of number employed), by Economic Sector</vt:lpstr>
      <vt:lpstr>Total actual hours worked (millions) per week, by economic sector</vt:lpstr>
      <vt:lpstr>Section 4: Unemployment  In Q4 2021: Persons unemployed: 127,400 Unemployment rate: 4.9%  Covid19 adjusted (Dec 2021): 195,313 Covid19 adjusted rate (Dec 2021): 7.4%  </vt:lpstr>
      <vt:lpstr>Unemployed by sex </vt:lpstr>
      <vt:lpstr>Unemployment rate (seasonally adjusted)</vt:lpstr>
      <vt:lpstr>Long-term unemployed</vt:lpstr>
      <vt:lpstr>Section 5: Annual averages</vt:lpstr>
      <vt:lpstr>Persons by ILO status (aged 15+) – Annual average </vt:lpstr>
      <vt:lpstr>Section 6: In summary</vt:lpstr>
      <vt:lpstr>Infographic</vt:lpstr>
      <vt:lpstr>PowerPoint Presentation</vt:lpstr>
      <vt:lpstr>Annex: Impact of COVID-19 on LFS  ILO Definitions and concepts   IESS Regulation</vt:lpstr>
      <vt:lpstr>COVID-19 and the Labour Force Survey (LFS)</vt:lpstr>
      <vt:lpstr>ILO classification in the LFS</vt:lpstr>
      <vt:lpstr>Attachment to job </vt:lpstr>
      <vt:lpstr>ILO classification in the LFS</vt:lpstr>
      <vt:lpstr>ILO classification and LFS </vt:lpstr>
      <vt:lpstr>Integration of European Social Statistics (IESS) Regulation</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Sam Scriven</cp:lastModifiedBy>
  <cp:revision>1489</cp:revision>
  <cp:lastPrinted>2022-02-16T16:02:25Z</cp:lastPrinted>
  <dcterms:created xsi:type="dcterms:W3CDTF">2017-12-13T09:54:14Z</dcterms:created>
  <dcterms:modified xsi:type="dcterms:W3CDTF">2022-02-16T17:13:03Z</dcterms:modified>
</cp:coreProperties>
</file>