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8"/>
  </p:notesMasterIdLst>
  <p:handoutMasterIdLst>
    <p:handoutMasterId r:id="rId49"/>
  </p:handoutMasterIdLst>
  <p:sldIdLst>
    <p:sldId id="256" r:id="rId3"/>
    <p:sldId id="746" r:id="rId4"/>
    <p:sldId id="531" r:id="rId5"/>
    <p:sldId id="772" r:id="rId6"/>
    <p:sldId id="300" r:id="rId7"/>
    <p:sldId id="773" r:id="rId8"/>
    <p:sldId id="597" r:id="rId9"/>
    <p:sldId id="601" r:id="rId10"/>
    <p:sldId id="762" r:id="rId11"/>
    <p:sldId id="602" r:id="rId12"/>
    <p:sldId id="774" r:id="rId13"/>
    <p:sldId id="561" r:id="rId14"/>
    <p:sldId id="763" r:id="rId15"/>
    <p:sldId id="573" r:id="rId16"/>
    <p:sldId id="604" r:id="rId17"/>
    <p:sldId id="587" r:id="rId18"/>
    <p:sldId id="613" r:id="rId19"/>
    <p:sldId id="776" r:id="rId20"/>
    <p:sldId id="301" r:id="rId21"/>
    <p:sldId id="777" r:id="rId22"/>
    <p:sldId id="778" r:id="rId23"/>
    <p:sldId id="543" r:id="rId24"/>
    <p:sldId id="564" r:id="rId25"/>
    <p:sldId id="769" r:id="rId26"/>
    <p:sldId id="302" r:id="rId27"/>
    <p:sldId id="756" r:id="rId28"/>
    <p:sldId id="598" r:id="rId29"/>
    <p:sldId id="599" r:id="rId30"/>
    <p:sldId id="757" r:id="rId31"/>
    <p:sldId id="566" r:id="rId32"/>
    <p:sldId id="764" r:id="rId33"/>
    <p:sldId id="765" r:id="rId34"/>
    <p:sldId id="780" r:id="rId35"/>
    <p:sldId id="781" r:id="rId36"/>
    <p:sldId id="766" r:id="rId37"/>
    <p:sldId id="783" r:id="rId38"/>
    <p:sldId id="690" r:id="rId39"/>
    <p:sldId id="680" r:id="rId40"/>
    <p:sldId id="785" r:id="rId41"/>
    <p:sldId id="513" r:id="rId42"/>
    <p:sldId id="501" r:id="rId43"/>
    <p:sldId id="459" r:id="rId44"/>
    <p:sldId id="462" r:id="rId45"/>
    <p:sldId id="500" r:id="rId46"/>
    <p:sldId id="606" r:id="rId4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746"/>
            <p14:sldId id="531"/>
            <p14:sldId id="772"/>
            <p14:sldId id="300"/>
            <p14:sldId id="773"/>
            <p14:sldId id="597"/>
            <p14:sldId id="601"/>
            <p14:sldId id="762"/>
            <p14:sldId id="602"/>
            <p14:sldId id="774"/>
            <p14:sldId id="561"/>
            <p14:sldId id="763"/>
            <p14:sldId id="573"/>
            <p14:sldId id="604"/>
            <p14:sldId id="587"/>
            <p14:sldId id="613"/>
            <p14:sldId id="776"/>
            <p14:sldId id="301"/>
            <p14:sldId id="777"/>
            <p14:sldId id="778"/>
            <p14:sldId id="543"/>
            <p14:sldId id="564"/>
            <p14:sldId id="769"/>
            <p14:sldId id="302"/>
            <p14:sldId id="756"/>
            <p14:sldId id="598"/>
            <p14:sldId id="599"/>
            <p14:sldId id="757"/>
            <p14:sldId id="566"/>
            <p14:sldId id="764"/>
            <p14:sldId id="765"/>
            <p14:sldId id="780"/>
            <p14:sldId id="781"/>
            <p14:sldId id="766"/>
            <p14:sldId id="783"/>
            <p14:sldId id="690"/>
            <p14:sldId id="680"/>
            <p14:sldId id="785"/>
            <p14:sldId id="513"/>
            <p14:sldId id="501"/>
            <p14:sldId id="459"/>
            <p14:sldId id="462"/>
            <p14:sldId id="500"/>
            <p14:sldId id="6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7395" autoAdjust="0"/>
  </p:normalViewPr>
  <p:slideViewPr>
    <p:cSldViewPr>
      <p:cViewPr varScale="1">
        <p:scale>
          <a:sx n="73" d="100"/>
          <a:sy n="73" d="100"/>
        </p:scale>
        <p:origin x="68" y="48"/>
      </p:cViewPr>
      <p:guideLst>
        <p:guide orient="horz" pos="1620"/>
        <p:guide pos="2880"/>
      </p:guideLst>
    </p:cSldViewPr>
  </p:slideViewPr>
  <p:outlineViewPr>
    <p:cViewPr>
      <p:scale>
        <a:sx n="33" d="100"/>
        <a:sy n="33" d="100"/>
      </p:scale>
      <p:origin x="0" y="-2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nleyco\Downloads\VSA16.20250815T11085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Unpivoted!$C$1</c:f>
              <c:strCache>
                <c:ptCount val="1"/>
                <c:pt idx="0">
                  <c:v>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Unpivoted!$B$2:$B$23</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Unpivoted!$C$2:$C$23</c:f>
              <c:numCache>
                <c:formatCode>General</c:formatCode>
                <c:ptCount val="22"/>
                <c:pt idx="0">
                  <c:v>57854</c:v>
                </c:pt>
                <c:pt idx="1">
                  <c:v>60503</c:v>
                </c:pt>
                <c:pt idx="2">
                  <c:v>61529</c:v>
                </c:pt>
                <c:pt idx="3">
                  <c:v>61972</c:v>
                </c:pt>
                <c:pt idx="4">
                  <c:v>61372</c:v>
                </c:pt>
                <c:pt idx="5">
                  <c:v>65425</c:v>
                </c:pt>
                <c:pt idx="6">
                  <c:v>71389</c:v>
                </c:pt>
                <c:pt idx="7">
                  <c:v>75173</c:v>
                </c:pt>
                <c:pt idx="8">
                  <c:v>75554</c:v>
                </c:pt>
                <c:pt idx="9">
                  <c:v>75174</c:v>
                </c:pt>
                <c:pt idx="10">
                  <c:v>74033</c:v>
                </c:pt>
                <c:pt idx="11">
                  <c:v>71674</c:v>
                </c:pt>
                <c:pt idx="12">
                  <c:v>68954</c:v>
                </c:pt>
                <c:pt idx="13">
                  <c:v>67295</c:v>
                </c:pt>
                <c:pt idx="14">
                  <c:v>65536</c:v>
                </c:pt>
                <c:pt idx="15">
                  <c:v>63841</c:v>
                </c:pt>
                <c:pt idx="16">
                  <c:v>61824</c:v>
                </c:pt>
                <c:pt idx="17">
                  <c:v>61022</c:v>
                </c:pt>
                <c:pt idx="18">
                  <c:v>59294</c:v>
                </c:pt>
                <c:pt idx="19">
                  <c:v>56812</c:v>
                </c:pt>
                <c:pt idx="20">
                  <c:v>60575</c:v>
                </c:pt>
                <c:pt idx="21">
                  <c:v>54483</c:v>
                </c:pt>
              </c:numCache>
            </c:numRef>
          </c:val>
          <c:smooth val="1"/>
          <c:extLst>
            <c:ext xmlns:c16="http://schemas.microsoft.com/office/drawing/2014/chart" uri="{C3380CC4-5D6E-409C-BE32-E72D297353CC}">
              <c16:uniqueId val="{00000000-CF6D-4DB9-955A-088A30801C07}"/>
            </c:ext>
          </c:extLst>
        </c:ser>
        <c:dLbls>
          <c:dLblPos val="t"/>
          <c:showLegendKey val="0"/>
          <c:showVal val="1"/>
          <c:showCatName val="0"/>
          <c:showSerName val="0"/>
          <c:showPercent val="0"/>
          <c:showBubbleSize val="0"/>
        </c:dLbls>
        <c:marker val="1"/>
        <c:smooth val="0"/>
        <c:axId val="589583960"/>
        <c:axId val="589577840"/>
      </c:lineChart>
      <c:catAx>
        <c:axId val="5895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77840"/>
        <c:crosses val="autoZero"/>
        <c:auto val="1"/>
        <c:lblAlgn val="ctr"/>
        <c:lblOffset val="100"/>
        <c:noMultiLvlLbl val="0"/>
      </c:catAx>
      <c:valAx>
        <c:axId val="589577840"/>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8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346" cy="496175"/>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5" y="0"/>
            <a:ext cx="2946345" cy="496175"/>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18/11/2025</a:t>
            </a:fld>
            <a:endParaRPr lang="en-GB" dirty="0">
              <a:latin typeface="Roboto Slab Light"/>
            </a:endParaRPr>
          </a:p>
        </p:txBody>
      </p:sp>
      <p:sp>
        <p:nvSpPr>
          <p:cNvPr id="4" name="Footer Placeholder 3"/>
          <p:cNvSpPr>
            <a:spLocks noGrp="1"/>
          </p:cNvSpPr>
          <p:nvPr>
            <p:ph type="ftr" sz="quarter" idx="2"/>
          </p:nvPr>
        </p:nvSpPr>
        <p:spPr>
          <a:xfrm>
            <a:off x="3" y="9428880"/>
            <a:ext cx="2946346" cy="496175"/>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5" y="9428880"/>
            <a:ext cx="2946345" cy="496175"/>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5" y="2"/>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18/11/2025</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3"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0317F-FBA0-8F01-5062-0068745B8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A7732-5191-84A3-609A-B3D8337E2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970F8-8EF2-2A81-7EDE-9CA4A094F892}"/>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AC7E936-DE46-A65B-4781-8B49236D48EF}"/>
              </a:ext>
            </a:extLst>
          </p:cNvPr>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53499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225156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379512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160155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353187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30940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6AE8-0C66-A7F7-0061-1B2657BB1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A19D9-B39B-EF86-2983-8691B5A17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96D0C-1026-FA04-F667-6D580141B046}"/>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8A9DB0D-D680-B0C5-3655-C618481C5ED0}"/>
              </a:ext>
            </a:extLst>
          </p:cNvPr>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36839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CD3D-BD54-C739-2489-89628E208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EE05B-8AA9-B2F9-C04A-E0A1BE1B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60015-D58A-DA96-B921-713DA69B454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EAE168B0-3FA3-1DCE-F0C8-F519F451B01B}"/>
              </a:ext>
            </a:extLst>
          </p:cNvPr>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290655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333028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2AC3C-1BF1-31E4-AD3D-55059DA53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93E12-1FBB-299D-27A5-49E07AEC1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65F7C-EE36-B8C3-7F21-072CFFDAF071}"/>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DF2DC17-53E6-0DF2-1A87-7A4ACFF575AD}"/>
              </a:ext>
            </a:extLst>
          </p:cNvPr>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223369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4006958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8DF24-6A5E-FF9B-2B04-095D7F86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4CBB9-7835-56AA-FCF6-1145AD69D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92C5B-FFFB-E948-A1BE-F67856CB131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651ED3D-51D5-2266-F408-4C665C353501}"/>
              </a:ext>
            </a:extLst>
          </p:cNvPr>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425966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66906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421345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EDAE6-5607-C7EB-D3C4-47F70649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1F632-D31E-9E57-DF21-D0ADD08CC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5D355-FB96-D2EF-110C-EABD75E7E69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89272810-EE9A-E15A-DCCD-4C1396F2340A}"/>
              </a:ext>
            </a:extLst>
          </p:cNvPr>
          <p:cNvSpPr>
            <a:spLocks noGrp="1"/>
          </p:cNvSpPr>
          <p:nvPr>
            <p:ph type="sldNum" sz="quarter" idx="5"/>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230514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25</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3922714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27</a:t>
            </a:fld>
            <a:endParaRPr lang="en-IE" dirty="0"/>
          </a:p>
        </p:txBody>
      </p:sp>
    </p:spTree>
    <p:extLst>
      <p:ext uri="{BB962C8B-B14F-4D97-AF65-F5344CB8AC3E}">
        <p14:creationId xmlns:p14="http://schemas.microsoft.com/office/powerpoint/2010/main" val="4088330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28</a:t>
            </a:fld>
            <a:endParaRPr lang="en-IE" dirty="0"/>
          </a:p>
        </p:txBody>
      </p:sp>
    </p:spTree>
    <p:extLst>
      <p:ext uri="{BB962C8B-B14F-4D97-AF65-F5344CB8AC3E}">
        <p14:creationId xmlns:p14="http://schemas.microsoft.com/office/powerpoint/2010/main" val="4225270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40483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30</a:t>
            </a:fld>
            <a:endParaRPr lang="en-IE" dirty="0"/>
          </a:p>
        </p:txBody>
      </p:sp>
    </p:spTree>
    <p:extLst>
      <p:ext uri="{BB962C8B-B14F-4D97-AF65-F5344CB8AC3E}">
        <p14:creationId xmlns:p14="http://schemas.microsoft.com/office/powerpoint/2010/main" val="265806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18463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31</a:t>
            </a:fld>
            <a:endParaRPr lang="en-IE" dirty="0"/>
          </a:p>
        </p:txBody>
      </p:sp>
    </p:spTree>
    <p:extLst>
      <p:ext uri="{BB962C8B-B14F-4D97-AF65-F5344CB8AC3E}">
        <p14:creationId xmlns:p14="http://schemas.microsoft.com/office/powerpoint/2010/main" val="98997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7A69-ADF6-0C3D-7429-D165C353D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47625-ECDB-7EDA-1D27-31C6B622F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2B2E2-4C94-91F0-CBC9-E4BE5A71EBA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43BA71F6-8066-C6A9-5F00-3F1215DCF870}"/>
              </a:ext>
            </a:extLst>
          </p:cNvPr>
          <p:cNvSpPr>
            <a:spLocks noGrp="1"/>
          </p:cNvSpPr>
          <p:nvPr>
            <p:ph type="sldNum" sz="quarter" idx="5"/>
          </p:nvPr>
        </p:nvSpPr>
        <p:spPr/>
        <p:txBody>
          <a:bodyPr/>
          <a:lstStyle/>
          <a:p>
            <a:fld id="{5641690F-5CE8-4B96-9588-F78D757180BA}" type="slidenum">
              <a:rPr lang="en-IE" smtClean="0"/>
              <a:pPr/>
              <a:t>32</a:t>
            </a:fld>
            <a:endParaRPr lang="en-IE" dirty="0"/>
          </a:p>
        </p:txBody>
      </p:sp>
    </p:spTree>
    <p:extLst>
      <p:ext uri="{BB962C8B-B14F-4D97-AF65-F5344CB8AC3E}">
        <p14:creationId xmlns:p14="http://schemas.microsoft.com/office/powerpoint/2010/main" val="107156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AA02F-67A9-86FC-5D13-565D6AAF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E8DCB-E5C2-C94E-C9EF-CB5FFA4E3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45168-BE52-C302-C91D-1B61C35CB12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C2794042-C0D4-F707-215B-561A779BEF36}"/>
              </a:ext>
            </a:extLst>
          </p:cNvPr>
          <p:cNvSpPr>
            <a:spLocks noGrp="1"/>
          </p:cNvSpPr>
          <p:nvPr>
            <p:ph type="sldNum" sz="quarter" idx="5"/>
          </p:nvPr>
        </p:nvSpPr>
        <p:spPr/>
        <p:txBody>
          <a:bodyPr/>
          <a:lstStyle/>
          <a:p>
            <a:fld id="{5641690F-5CE8-4B96-9588-F78D757180BA}" type="slidenum">
              <a:rPr lang="en-IE" smtClean="0"/>
              <a:pPr/>
              <a:t>33</a:t>
            </a:fld>
            <a:endParaRPr lang="en-IE" dirty="0"/>
          </a:p>
        </p:txBody>
      </p:sp>
    </p:spTree>
    <p:extLst>
      <p:ext uri="{BB962C8B-B14F-4D97-AF65-F5344CB8AC3E}">
        <p14:creationId xmlns:p14="http://schemas.microsoft.com/office/powerpoint/2010/main" val="288111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D006C-6026-A06E-8B3D-C3D328B1FD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EF209-B6B3-C942-77CD-CBDC1FA50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FB028-15E1-8E99-77E1-13129413D8C4}"/>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CCB12248-2E4F-D94C-17A7-10E6C8FFA0AA}"/>
              </a:ext>
            </a:extLst>
          </p:cNvPr>
          <p:cNvSpPr>
            <a:spLocks noGrp="1"/>
          </p:cNvSpPr>
          <p:nvPr>
            <p:ph type="sldNum" sz="quarter" idx="5"/>
          </p:nvPr>
        </p:nvSpPr>
        <p:spPr/>
        <p:txBody>
          <a:bodyPr/>
          <a:lstStyle/>
          <a:p>
            <a:fld id="{5641690F-5CE8-4B96-9588-F78D757180BA}" type="slidenum">
              <a:rPr lang="en-IE" smtClean="0"/>
              <a:pPr/>
              <a:t>34</a:t>
            </a:fld>
            <a:endParaRPr lang="en-IE" dirty="0"/>
          </a:p>
        </p:txBody>
      </p:sp>
    </p:spTree>
    <p:extLst>
      <p:ext uri="{BB962C8B-B14F-4D97-AF65-F5344CB8AC3E}">
        <p14:creationId xmlns:p14="http://schemas.microsoft.com/office/powerpoint/2010/main" val="742658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35</a:t>
            </a:fld>
            <a:endParaRPr lang="en-IE" dirty="0"/>
          </a:p>
        </p:txBody>
      </p:sp>
    </p:spTree>
    <p:extLst>
      <p:ext uri="{BB962C8B-B14F-4D97-AF65-F5344CB8AC3E}">
        <p14:creationId xmlns:p14="http://schemas.microsoft.com/office/powerpoint/2010/main" val="229257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37</a:t>
            </a:fld>
            <a:endParaRPr lang="en-IE" dirty="0"/>
          </a:p>
        </p:txBody>
      </p:sp>
    </p:spTree>
    <p:extLst>
      <p:ext uri="{BB962C8B-B14F-4D97-AF65-F5344CB8AC3E}">
        <p14:creationId xmlns:p14="http://schemas.microsoft.com/office/powerpoint/2010/main" val="1957812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a:t>
            </a:r>
            <a:r>
              <a:rPr lang="en-IE" dirty="0" err="1"/>
              <a:t>PxStat</a:t>
            </a:r>
            <a:r>
              <a:rPr lang="en-IE" dirty="0"/>
              <a:t> VSA16</a:t>
            </a:r>
          </a:p>
        </p:txBody>
      </p:sp>
      <p:sp>
        <p:nvSpPr>
          <p:cNvPr id="4" name="Slide Number Placeholder 3"/>
          <p:cNvSpPr>
            <a:spLocks noGrp="1"/>
          </p:cNvSpPr>
          <p:nvPr>
            <p:ph type="sldNum" sz="quarter" idx="5"/>
          </p:nvPr>
        </p:nvSpPr>
        <p:spPr/>
        <p:txBody>
          <a:bodyPr/>
          <a:lstStyle/>
          <a:p>
            <a:fld id="{5641690F-5CE8-4B96-9588-F78D757180BA}" type="slidenum">
              <a:rPr lang="en-IE" smtClean="0"/>
              <a:pPr/>
              <a:t>38</a:t>
            </a:fld>
            <a:endParaRPr lang="en-IE" dirty="0"/>
          </a:p>
        </p:txBody>
      </p:sp>
    </p:spTree>
    <p:extLst>
      <p:ext uri="{BB962C8B-B14F-4D97-AF65-F5344CB8AC3E}">
        <p14:creationId xmlns:p14="http://schemas.microsoft.com/office/powerpoint/2010/main" val="26038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7240-BE4A-CCF0-0E38-E2CB1CC1F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BBE09-C77E-4FC9-CA38-417BEBA6C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AFE77-7063-C6C2-C5FA-2CC6EDC9EC8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E1AF4C4B-C206-FCFD-54C7-5D81E9CBF717}"/>
              </a:ext>
            </a:extLst>
          </p:cNvPr>
          <p:cNvSpPr>
            <a:spLocks noGrp="1"/>
          </p:cNvSpPr>
          <p:nvPr>
            <p:ph type="sldNum" sz="quarter" idx="5"/>
          </p:nvPr>
        </p:nvSpPr>
        <p:spPr/>
        <p:txBody>
          <a:bodyPr/>
          <a:lstStyle/>
          <a:p>
            <a:fld id="{5641690F-5CE8-4B96-9588-F78D757180BA}" type="slidenum">
              <a:rPr lang="en-IE" smtClean="0"/>
              <a:pPr/>
              <a:t>39</a:t>
            </a:fld>
            <a:endParaRPr lang="en-IE" dirty="0"/>
          </a:p>
        </p:txBody>
      </p:sp>
    </p:spTree>
    <p:extLst>
      <p:ext uri="{BB962C8B-B14F-4D97-AF65-F5344CB8AC3E}">
        <p14:creationId xmlns:p14="http://schemas.microsoft.com/office/powerpoint/2010/main" val="2474127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42</a:t>
            </a:fld>
            <a:endParaRPr lang="en-IE" dirty="0"/>
          </a:p>
        </p:txBody>
      </p:sp>
    </p:spTree>
    <p:extLst>
      <p:ext uri="{BB962C8B-B14F-4D97-AF65-F5344CB8AC3E}">
        <p14:creationId xmlns:p14="http://schemas.microsoft.com/office/powerpoint/2010/main" val="35094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16604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C2EF-36A2-D3AF-C249-45A8C7CB2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70D90-1F4C-C677-3BD8-EC12A83BB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27B4C-1160-D558-036A-C739F9210A68}"/>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59A0BCB-591C-EA59-B03E-9FEBF4E34604}"/>
              </a:ext>
            </a:extLst>
          </p:cNvPr>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44105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62600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331876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0774-232C-B207-2866-716402B8C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926A7-6E36-C75E-C012-190A2C093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4FB2C-650E-4C42-1130-4CF52D7AE1F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CE6CC05-D840-EE7C-FA2F-A067DF779FD8}"/>
              </a:ext>
            </a:extLst>
          </p:cNvPr>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350696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379512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91589B-38C6-42D8-989E-4CA3D4861FF0}"/>
              </a:ext>
            </a:extLst>
          </p:cNvPr>
          <p:cNvSpPr>
            <a:spLocks noGrp="1"/>
          </p:cNvSpPr>
          <p:nvPr>
            <p:ph type="body" sz="quarter" idx="10" hasCustomPrompt="1"/>
          </p:nvPr>
        </p:nvSpPr>
        <p:spPr>
          <a:xfrm>
            <a:off x="237908" y="1605595"/>
            <a:ext cx="3810000" cy="2393156"/>
          </a:xfrm>
        </p:spPr>
        <p:txBody>
          <a:bodyPr lIns="0" tIns="0" rIns="0" bIns="0"/>
          <a:lstStyle>
            <a:lvl1pPr>
              <a:defRPr>
                <a:solidFill>
                  <a:schemeClr val="tx2"/>
                </a:solidFill>
              </a:defRPr>
            </a:lvl1pPr>
          </a:lstStyle>
          <a:p>
            <a:pPr lvl="0"/>
            <a:r>
              <a:rPr lang="en-IE" dirty="0"/>
              <a:t>Title</a:t>
            </a:r>
          </a:p>
        </p:txBody>
      </p:sp>
      <p:sp>
        <p:nvSpPr>
          <p:cNvPr id="7" name="Name">
            <a:extLst>
              <a:ext uri="{FF2B5EF4-FFF2-40B4-BE49-F238E27FC236}">
                <a16:creationId xmlns:a16="http://schemas.microsoft.com/office/drawing/2014/main" id="{4E41D856-8491-40B2-ADD6-CA9A746082B1}"/>
              </a:ext>
            </a:extLst>
          </p:cNvPr>
          <p:cNvSpPr>
            <a:spLocks noGrp="1"/>
          </p:cNvSpPr>
          <p:nvPr>
            <p:ph type="body" sz="quarter" idx="11" hasCustomPrompt="1"/>
          </p:nvPr>
        </p:nvSpPr>
        <p:spPr>
          <a:xfrm>
            <a:off x="245269" y="4073129"/>
            <a:ext cx="3806429" cy="525065"/>
          </a:xfrm>
        </p:spPr>
        <p:txBody>
          <a:bodyPr lIns="0" tIns="0" rIns="0" bIns="0"/>
          <a:lstStyle>
            <a:lvl1pPr>
              <a:defRPr>
                <a:solidFill>
                  <a:schemeClr val="tx2"/>
                </a:solidFill>
              </a:defRPr>
            </a:lvl1pPr>
          </a:lstStyle>
          <a:p>
            <a:pPr lvl="0"/>
            <a:r>
              <a:rPr lang="en-IE" dirty="0"/>
              <a:t>Name</a:t>
            </a:r>
          </a:p>
        </p:txBody>
      </p:sp>
      <p:sp>
        <p:nvSpPr>
          <p:cNvPr id="9" name="Date">
            <a:extLst>
              <a:ext uri="{FF2B5EF4-FFF2-40B4-BE49-F238E27FC236}">
                <a16:creationId xmlns:a16="http://schemas.microsoft.com/office/drawing/2014/main" id="{E52B8E10-E7E7-4651-877F-71C8118E6023}"/>
              </a:ext>
            </a:extLst>
          </p:cNvPr>
          <p:cNvSpPr>
            <a:spLocks noGrp="1"/>
          </p:cNvSpPr>
          <p:nvPr>
            <p:ph type="body" sz="quarter" idx="12" hasCustomPrompt="1"/>
          </p:nvPr>
        </p:nvSpPr>
        <p:spPr>
          <a:xfrm>
            <a:off x="238125" y="4674394"/>
            <a:ext cx="3810000" cy="371475"/>
          </a:xfrm>
        </p:spPr>
        <p:txBody>
          <a:bodyPr lIns="0" tIns="0" rIns="0" bIns="0"/>
          <a:lstStyle>
            <a:lvl1pPr>
              <a:defRPr>
                <a:solidFill>
                  <a:schemeClr val="tx2"/>
                </a:solidFill>
              </a:defRPr>
            </a:lvl1pPr>
          </a:lstStyle>
          <a:p>
            <a:pPr lvl="0"/>
            <a:r>
              <a:rPr lang="en-IE" dirty="0"/>
              <a:t>Date</a:t>
            </a:r>
          </a:p>
        </p:txBody>
      </p:sp>
    </p:spTree>
    <p:extLst>
      <p:ext uri="{BB962C8B-B14F-4D97-AF65-F5344CB8AC3E}">
        <p14:creationId xmlns:p14="http://schemas.microsoft.com/office/powerpoint/2010/main" val="4352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Introduction</a:t>
            </a:r>
          </a:p>
        </p:txBody>
      </p:sp>
      <p:sp>
        <p:nvSpPr>
          <p:cNvPr id="8" name="Intro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1800"/>
            </a:lvl1pPr>
          </a:lstStyle>
          <a:p>
            <a:pPr lvl="0"/>
            <a:r>
              <a:rPr lang="en-IE" dirty="0"/>
              <a:t>Bullet point 1</a:t>
            </a:r>
          </a:p>
          <a:p>
            <a:pPr lvl="0"/>
            <a:r>
              <a:rPr lang="en-IE" dirty="0"/>
              <a:t>Bullet point 2</a:t>
            </a:r>
          </a:p>
          <a:p>
            <a:pPr lvl="0"/>
            <a:r>
              <a:rPr lang="en-IE" dirty="0"/>
              <a:t>Bullet point 3</a:t>
            </a:r>
          </a:p>
          <a:p>
            <a:pPr lvl="0"/>
            <a:endParaRPr lang="en-IE" dirty="0"/>
          </a:p>
        </p:txBody>
      </p:sp>
    </p:spTree>
    <p:extLst>
      <p:ext uri="{BB962C8B-B14F-4D97-AF65-F5344CB8AC3E}">
        <p14:creationId xmlns:p14="http://schemas.microsoft.com/office/powerpoint/2010/main" val="6311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aph Slide">
    <p:spTree>
      <p:nvGrpSpPr>
        <p:cNvPr id="1" name=""/>
        <p:cNvGrpSpPr/>
        <p:nvPr/>
      </p:nvGrpSpPr>
      <p:grpSpPr>
        <a:xfrm>
          <a:off x="0" y="0"/>
          <a:ext cx="0" cy="0"/>
          <a:chOff x="0" y="0"/>
          <a:chExt cx="0" cy="0"/>
        </a:xfrm>
      </p:grpSpPr>
      <p:sp>
        <p:nvSpPr>
          <p:cNvPr id="3" name="Comparison Graph title">
            <a:extLst>
              <a:ext uri="{FF2B5EF4-FFF2-40B4-BE49-F238E27FC236}">
                <a16:creationId xmlns:a16="http://schemas.microsoft.com/office/drawing/2014/main" id="{BD89D54C-3170-4DE8-9349-F849F7639777}"/>
              </a:ext>
            </a:extLst>
          </p:cNvPr>
          <p:cNvSpPr>
            <a:spLocks noGrp="1"/>
          </p:cNvSpPr>
          <p:nvPr>
            <p:ph type="body" sz="quarter" idx="10" hasCustomPrompt="1"/>
          </p:nvPr>
        </p:nvSpPr>
        <p:spPr>
          <a:xfrm>
            <a:off x="250031" y="189310"/>
            <a:ext cx="8543925" cy="621182"/>
          </a:xfrm>
        </p:spPr>
        <p:txBody>
          <a:bodyPr lIns="0" tIns="0" rIns="0" bIns="0"/>
          <a:lstStyle>
            <a:lvl1pPr>
              <a:defRPr/>
            </a:lvl1pPr>
          </a:lstStyle>
          <a:p>
            <a:pPr lvl="0"/>
            <a:r>
              <a:rPr lang="en-IE" dirty="0"/>
              <a:t>Title</a:t>
            </a:r>
          </a:p>
        </p:txBody>
      </p:sp>
      <p:sp>
        <p:nvSpPr>
          <p:cNvPr id="5" name="Comparison Graph">
            <a:extLst>
              <a:ext uri="{FF2B5EF4-FFF2-40B4-BE49-F238E27FC236}">
                <a16:creationId xmlns:a16="http://schemas.microsoft.com/office/drawing/2014/main" id="{DA1FC933-BD04-4A2E-899D-0A997BF643FE}"/>
              </a:ext>
            </a:extLst>
          </p:cNvPr>
          <p:cNvSpPr>
            <a:spLocks noGrp="1"/>
          </p:cNvSpPr>
          <p:nvPr>
            <p:ph type="body" sz="quarter" idx="11" hasCustomPrompt="1"/>
          </p:nvPr>
        </p:nvSpPr>
        <p:spPr>
          <a:xfrm>
            <a:off x="254794" y="1028036"/>
            <a:ext cx="8543925" cy="3028424"/>
          </a:xfrm>
        </p:spPr>
        <p:txBody>
          <a:bodyPr lIns="0" tIns="0" rIns="0" bIns="0"/>
          <a:lstStyle>
            <a:lvl1pPr>
              <a:defRPr/>
            </a:lvl1pPr>
          </a:lstStyle>
          <a:p>
            <a:pPr lvl="0"/>
            <a:r>
              <a:rPr lang="en-US" dirty="0"/>
              <a:t>Comparison Graph</a:t>
            </a:r>
          </a:p>
          <a:p>
            <a:pPr lvl="0"/>
            <a:endParaRPr lang="en-IE" dirty="0"/>
          </a:p>
        </p:txBody>
      </p:sp>
    </p:spTree>
    <p:extLst>
      <p:ext uri="{BB962C8B-B14F-4D97-AF65-F5344CB8AC3E}">
        <p14:creationId xmlns:p14="http://schemas.microsoft.com/office/powerpoint/2010/main" val="3803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Next Steps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2100"/>
            </a:lvl1pPr>
          </a:lstStyle>
          <a:p>
            <a:pPr lvl="0"/>
            <a:r>
              <a:rPr lang="en-IE" dirty="0"/>
              <a:t>Bullet point 1</a:t>
            </a:r>
          </a:p>
          <a:p>
            <a:pPr lvl="0"/>
            <a:r>
              <a:rPr lang="en-IE" dirty="0"/>
              <a:t>Bullet point 2</a:t>
            </a:r>
          </a:p>
          <a:p>
            <a:pPr lvl="0"/>
            <a:r>
              <a:rPr lang="en-IE" dirty="0"/>
              <a:t>Bullet point 3</a:t>
            </a:r>
          </a:p>
          <a:p>
            <a:pPr lvl="0"/>
            <a:endParaRPr lang="en-IE" dirty="0"/>
          </a:p>
        </p:txBody>
      </p:sp>
      <p:sp>
        <p:nvSpPr>
          <p:cNvPr id="6" name="Next Steps Title">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Next Steps</a:t>
            </a:r>
          </a:p>
        </p:txBody>
      </p:sp>
    </p:spTree>
    <p:extLst>
      <p:ext uri="{BB962C8B-B14F-4D97-AF65-F5344CB8AC3E}">
        <p14:creationId xmlns:p14="http://schemas.microsoft.com/office/powerpoint/2010/main" val="106649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2"/>
            <a:ext cx="8229600" cy="2811759"/>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IE"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65670178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Lst>
  <p:hf hdr="0" dt="0"/>
  <p:txStyles>
    <p:titleStyle>
      <a:lvl1pPr algn="l" defTabSz="914378"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0" indent="0" algn="l" defTabSz="914378" rtl="0" eaLnBrk="1" latinLnBrk="0" hangingPunct="1">
        <a:spcBef>
          <a:spcPts val="1000"/>
        </a:spcBef>
        <a:buClr>
          <a:schemeClr val="accent2"/>
        </a:buClr>
        <a:buSzPct val="100000"/>
        <a:buFont typeface="Arial"/>
        <a:buNone/>
        <a:defRPr lang="en-US" sz="2400" kern="1200" dirty="0">
          <a:solidFill>
            <a:schemeClr val="bg1"/>
          </a:solidFill>
          <a:latin typeface="Cambria" panose="02040503050406030204" pitchFamily="18" charset="0"/>
          <a:ea typeface="+mj-ea"/>
          <a:cs typeface="+mj-cs"/>
        </a:defRPr>
      </a:lvl1pPr>
      <a:lvl2pPr marL="457189" indent="0" algn="l" defTabSz="914378" rtl="0" eaLnBrk="1" latinLnBrk="0" hangingPunct="1">
        <a:spcBef>
          <a:spcPts val="1000"/>
        </a:spcBef>
        <a:buClr>
          <a:schemeClr val="accent2"/>
        </a:buClr>
        <a:buSzPct val="100000"/>
        <a:buFont typeface="Arial"/>
        <a:buNone/>
        <a:defRPr sz="2400" kern="1200">
          <a:solidFill>
            <a:schemeClr val="bg1"/>
          </a:solidFill>
          <a:latin typeface="Cambria" panose="02040503050406030204" pitchFamily="18" charset="0"/>
          <a:ea typeface="+mn-ea"/>
          <a:cs typeface="+mn-cs"/>
        </a:defRPr>
      </a:lvl2pPr>
      <a:lvl3pPr marL="914378" indent="0" algn="l" defTabSz="914378" rtl="0" eaLnBrk="1" latinLnBrk="0" hangingPunct="1">
        <a:spcBef>
          <a:spcPts val="1000"/>
        </a:spcBef>
        <a:buClr>
          <a:schemeClr val="accent2"/>
        </a:buClr>
        <a:buSzPct val="100000"/>
        <a:buFont typeface="Arial"/>
        <a:buNone/>
        <a:defRPr sz="2000" kern="1200">
          <a:solidFill>
            <a:schemeClr val="bg1"/>
          </a:solidFill>
          <a:latin typeface="Cambria" panose="02040503050406030204" pitchFamily="18" charset="0"/>
          <a:ea typeface="+mn-ea"/>
          <a:cs typeface="+mn-cs"/>
        </a:defRPr>
      </a:lvl3pPr>
      <a:lvl4pPr marL="1371566" indent="0" algn="l" defTabSz="914378" rtl="0" eaLnBrk="1" latinLnBrk="0" hangingPunct="1">
        <a:spcBef>
          <a:spcPts val="1000"/>
        </a:spcBef>
        <a:buClr>
          <a:schemeClr val="accent2"/>
        </a:buClr>
        <a:buSzPct val="100000"/>
        <a:buFont typeface="Arial"/>
        <a:buNone/>
        <a:defRPr sz="1600" kern="1200">
          <a:solidFill>
            <a:schemeClr val="bg1"/>
          </a:solidFill>
          <a:latin typeface="Cambria" panose="02040503050406030204" pitchFamily="18" charset="0"/>
          <a:ea typeface="+mn-ea"/>
          <a:cs typeface="+mn-cs"/>
        </a:defRPr>
      </a:lvl4pPr>
      <a:lvl5pPr marL="1828754" indent="0" algn="l" defTabSz="914378" rtl="0" eaLnBrk="1" latinLnBrk="0" hangingPunct="1">
        <a:spcBef>
          <a:spcPts val="1000"/>
        </a:spcBef>
        <a:buClr>
          <a:schemeClr val="accent2"/>
        </a:buClr>
        <a:buSzPct val="100000"/>
        <a:buFont typeface="Arial"/>
        <a:buNone/>
        <a:defRPr sz="1200" kern="1200">
          <a:solidFill>
            <a:schemeClr val="bg1"/>
          </a:solidFill>
          <a:latin typeface="Cambria" panose="02040503050406030204" pitchFamily="18"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so.ie/en/releasesandpublications/fp/p-aui/arrivalsfromukraineinirelandseries16/" TargetMode="External"/><Relationship Id="rId2" Type="http://schemas.openxmlformats.org/officeDocument/2006/relationships/hyperlink" Target="https://www.cso.ie/en/statistics/population/arrivalsfromukraineinireland/" TargetMode="External"/><Relationship Id="rId1" Type="http://schemas.openxmlformats.org/officeDocument/2006/relationships/slideLayout" Target="../slideLayouts/slideLayout5.xml"/><Relationship Id="rId4" Type="http://schemas.openxmlformats.org/officeDocument/2006/relationships/hyperlink" Target="https://www.cso.ie/en/releasesandpublications/ep/p-lr/liveregisterjuly202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11421"/>
            <a:ext cx="5976664" cy="3436593"/>
          </a:xfrm>
        </p:spPr>
        <p:txBody>
          <a:bodyPr>
            <a:noAutofit/>
          </a:bodyPr>
          <a:lstStyle/>
          <a:p>
            <a:r>
              <a:rPr lang="en-IE" sz="2800" dirty="0">
                <a:latin typeface="Roboto Slab"/>
              </a:rPr>
              <a:t>Labour Force Survey</a:t>
            </a:r>
            <a:br>
              <a:rPr lang="en-IE" sz="2800" dirty="0">
                <a:latin typeface="Roboto Slab"/>
              </a:rPr>
            </a:br>
            <a:r>
              <a:rPr lang="en-IE" sz="1800" dirty="0">
                <a:latin typeface="Roboto Slab Medium" panose="020F0502020204030204" pitchFamily="2" charset="0"/>
                <a:ea typeface="Roboto Slab Medium" panose="020F0502020204030204" pitchFamily="2" charset="0"/>
                <a:cs typeface="Roboto Slab Medium" panose="020F0502020204030204" pitchFamily="2" charset="0"/>
              </a:rPr>
              <a:t>Quarter 3, 2025 </a:t>
            </a:r>
            <a:br>
              <a:rPr lang="en-IE" sz="2000" dirty="0">
                <a:latin typeface="Roboto Slab"/>
              </a:rPr>
            </a:br>
            <a:br>
              <a:rPr lang="en-IE" sz="2000" dirty="0">
                <a:latin typeface="Roboto Slab"/>
              </a:rPr>
            </a:br>
            <a:br>
              <a:rPr lang="en-IE" sz="2000" dirty="0">
                <a:latin typeface="Roboto Slab"/>
              </a:rPr>
            </a:br>
            <a:r>
              <a:rPr lang="en-IE" sz="2000" dirty="0">
                <a:latin typeface="Roboto Slab"/>
              </a:rPr>
              <a:t>20</a:t>
            </a:r>
            <a:r>
              <a:rPr lang="en-IE" sz="2000" baseline="30000" dirty="0">
                <a:latin typeface="Roboto Slab"/>
              </a:rPr>
              <a:t>th</a:t>
            </a:r>
            <a:r>
              <a:rPr lang="en-IE" sz="2000" dirty="0">
                <a:latin typeface="Roboto Slab"/>
              </a:rPr>
              <a:t> November 2025</a:t>
            </a:r>
            <a:endParaRPr lang="en-US" sz="20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Full-time employment (‘000) increases while part-time decreases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10</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6364" y="3997067"/>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7" name="Picture 6" descr="A graph showing the number of people in the same direction&#10;&#10;AI-generated content may be incorrect.">
            <a:extLst>
              <a:ext uri="{FF2B5EF4-FFF2-40B4-BE49-F238E27FC236}">
                <a16:creationId xmlns:a16="http://schemas.microsoft.com/office/drawing/2014/main" id="{7367EFC8-BEA8-DF7B-C2CD-8D5D4B939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475" y="829091"/>
            <a:ext cx="6402162" cy="3384000"/>
          </a:xfrm>
          <a:prstGeom prst="rect">
            <a:avLst/>
          </a:prstGeom>
        </p:spPr>
      </p:pic>
    </p:spTree>
    <p:extLst>
      <p:ext uri="{BB962C8B-B14F-4D97-AF65-F5344CB8AC3E}">
        <p14:creationId xmlns:p14="http://schemas.microsoft.com/office/powerpoint/2010/main" val="325093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4B35-0DF4-8232-96C0-64B88B005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0F642-78F4-7FA0-9EFB-D3B00D9B8554}"/>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Human health &amp; social work the sector with most employment (‘000)</a:t>
            </a:r>
          </a:p>
        </p:txBody>
      </p:sp>
      <p:sp>
        <p:nvSpPr>
          <p:cNvPr id="4" name="Slide Number Placeholder 3">
            <a:extLst>
              <a:ext uri="{FF2B5EF4-FFF2-40B4-BE49-F238E27FC236}">
                <a16:creationId xmlns:a16="http://schemas.microsoft.com/office/drawing/2014/main" id="{F92A09A2-BEAB-CF42-4AEE-AF508A162BC1}"/>
              </a:ext>
            </a:extLst>
          </p:cNvPr>
          <p:cNvSpPr>
            <a:spLocks noGrp="1"/>
          </p:cNvSpPr>
          <p:nvPr>
            <p:ph type="sldNum" sz="quarter" idx="4"/>
          </p:nvPr>
        </p:nvSpPr>
        <p:spPr/>
        <p:txBody>
          <a:bodyPr/>
          <a:lstStyle/>
          <a:p>
            <a:fld id="{517A7B32-69DB-4CF1-942C-111B3EAEDE95}" type="slidenum">
              <a:rPr lang="en-IE" smtClean="0"/>
              <a:t>11</a:t>
            </a:fld>
            <a:endParaRPr lang="en-IE" dirty="0"/>
          </a:p>
        </p:txBody>
      </p:sp>
      <p:sp>
        <p:nvSpPr>
          <p:cNvPr id="8" name="TextBox 1">
            <a:extLst>
              <a:ext uri="{FF2B5EF4-FFF2-40B4-BE49-F238E27FC236}">
                <a16:creationId xmlns:a16="http://schemas.microsoft.com/office/drawing/2014/main" id="{AAD11C3C-215F-8124-0C76-407F3178FA4A}"/>
              </a:ext>
            </a:extLst>
          </p:cNvPr>
          <p:cNvSpPr txBox="1"/>
          <p:nvPr/>
        </p:nvSpPr>
        <p:spPr>
          <a:xfrm>
            <a:off x="36364" y="3997067"/>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6" name="Picture 5" descr="A graph with text and numbers&#10;&#10;AI-generated content may be incorrect.">
            <a:extLst>
              <a:ext uri="{FF2B5EF4-FFF2-40B4-BE49-F238E27FC236}">
                <a16:creationId xmlns:a16="http://schemas.microsoft.com/office/drawing/2014/main" id="{37659B88-27E6-C59D-711E-9A733035A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027" y="782409"/>
            <a:ext cx="6325946" cy="3384000"/>
          </a:xfrm>
          <a:prstGeom prst="rect">
            <a:avLst/>
          </a:prstGeom>
        </p:spPr>
      </p:pic>
    </p:spTree>
    <p:extLst>
      <p:ext uri="{BB962C8B-B14F-4D97-AF65-F5344CB8AC3E}">
        <p14:creationId xmlns:p14="http://schemas.microsoft.com/office/powerpoint/2010/main" val="310029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600" b="0" dirty="0">
                <a:latin typeface="Roboto Slab"/>
              </a:rPr>
              <a:t>Transport &amp; storage had the largest increase in employment (‘000)</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12</a:t>
            </a:fld>
            <a:endParaRPr lang="en-IE" dirty="0"/>
          </a:p>
        </p:txBody>
      </p:sp>
      <p:sp>
        <p:nvSpPr>
          <p:cNvPr id="5" name="TextBox 1">
            <a:extLst>
              <a:ext uri="{FF2B5EF4-FFF2-40B4-BE49-F238E27FC236}">
                <a16:creationId xmlns:a16="http://schemas.microsoft.com/office/drawing/2014/main" id="{3732171E-6407-017B-0810-BC0CBD9E5DAA}"/>
              </a:ext>
            </a:extLst>
          </p:cNvPr>
          <p:cNvSpPr txBox="1"/>
          <p:nvPr/>
        </p:nvSpPr>
        <p:spPr>
          <a:xfrm>
            <a:off x="0" y="397153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6" name="Picture 5" descr="A bar chart with text&#10;&#10;AI-generated content may be incorrect.">
            <a:extLst>
              <a:ext uri="{FF2B5EF4-FFF2-40B4-BE49-F238E27FC236}">
                <a16:creationId xmlns:a16="http://schemas.microsoft.com/office/drawing/2014/main" id="{7E0B407C-87E1-174B-B283-FC0EA100E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938" y="780918"/>
            <a:ext cx="6402162" cy="3384000"/>
          </a:xfrm>
          <a:prstGeom prst="rect">
            <a:avLst/>
          </a:prstGeom>
        </p:spPr>
      </p:pic>
    </p:spTree>
    <p:extLst>
      <p:ext uri="{BB962C8B-B14F-4D97-AF65-F5344CB8AC3E}">
        <p14:creationId xmlns:p14="http://schemas.microsoft.com/office/powerpoint/2010/main" val="45750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600" b="0" dirty="0">
                <a:latin typeface="Roboto Slab"/>
              </a:rPr>
              <a:t>Public administration had the biggest drop in employment (‘000)</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13</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0" y="397109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6" name="Picture 5" descr="A graph with text and numbers&#10;&#10;AI-generated content may be incorrect.">
            <a:extLst>
              <a:ext uri="{FF2B5EF4-FFF2-40B4-BE49-F238E27FC236}">
                <a16:creationId xmlns:a16="http://schemas.microsoft.com/office/drawing/2014/main" id="{6F41BE2F-A1AE-3FE4-EB7F-480BB7D730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825337"/>
            <a:ext cx="6402162" cy="3384000"/>
          </a:xfrm>
          <a:prstGeom prst="rect">
            <a:avLst/>
          </a:prstGeom>
        </p:spPr>
      </p:pic>
    </p:spTree>
    <p:extLst>
      <p:ext uri="{BB962C8B-B14F-4D97-AF65-F5344CB8AC3E}">
        <p14:creationId xmlns:p14="http://schemas.microsoft.com/office/powerpoint/2010/main" val="339003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2372" y="91632"/>
            <a:ext cx="8219256" cy="781954"/>
          </a:xfrm>
        </p:spPr>
        <p:txBody>
          <a:bodyPr>
            <a:normAutofit/>
          </a:bodyPr>
          <a:lstStyle/>
          <a:p>
            <a:r>
              <a:rPr lang="en-IE" sz="1600" b="0" dirty="0">
                <a:latin typeface="Roboto Slab"/>
              </a:rPr>
              <a:t>Most actual hours worked (millions) per week in Industry</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14</a:t>
            </a:fld>
            <a:endParaRPr lang="en-IE" dirty="0"/>
          </a:p>
        </p:txBody>
      </p:sp>
      <p:pic>
        <p:nvPicPr>
          <p:cNvPr id="9" name="Picture 8" descr="A graph with dots and lines&#10;&#10;AI-generated content may be incorrect.">
            <a:extLst>
              <a:ext uri="{FF2B5EF4-FFF2-40B4-BE49-F238E27FC236}">
                <a16:creationId xmlns:a16="http://schemas.microsoft.com/office/drawing/2014/main" id="{A70ECB84-F5AB-4B0C-2D18-33BFF0DA9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977"/>
            <a:ext cx="9144000" cy="3581454"/>
          </a:xfrm>
          <a:prstGeom prst="rect">
            <a:avLst/>
          </a:prstGeom>
        </p:spPr>
      </p:pic>
      <p:sp>
        <p:nvSpPr>
          <p:cNvPr id="10" name="TextBox 1">
            <a:extLst>
              <a:ext uri="{FF2B5EF4-FFF2-40B4-BE49-F238E27FC236}">
                <a16:creationId xmlns:a16="http://schemas.microsoft.com/office/drawing/2014/main" id="{EFE3E2AF-76F8-45C4-8D9D-1378F26FCBDA}"/>
              </a:ext>
            </a:extLst>
          </p:cNvPr>
          <p:cNvSpPr txBox="1"/>
          <p:nvPr/>
        </p:nvSpPr>
        <p:spPr>
          <a:xfrm>
            <a:off x="8028384" y="3977072"/>
            <a:ext cx="86409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spTree>
    <p:extLst>
      <p:ext uri="{BB962C8B-B14F-4D97-AF65-F5344CB8AC3E}">
        <p14:creationId xmlns:p14="http://schemas.microsoft.com/office/powerpoint/2010/main" val="99255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There were 21,700 more self-employed in the labour force</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15</a:t>
            </a:fld>
            <a:endParaRPr lang="en-IE" dirty="0"/>
          </a:p>
        </p:txBody>
      </p:sp>
      <p:sp>
        <p:nvSpPr>
          <p:cNvPr id="6" name="TextBox 1">
            <a:extLst>
              <a:ext uri="{FF2B5EF4-FFF2-40B4-BE49-F238E27FC236}">
                <a16:creationId xmlns:a16="http://schemas.microsoft.com/office/drawing/2014/main" id="{9574C8B9-22BF-468D-9085-E38F80AB5F81}"/>
              </a:ext>
            </a:extLst>
          </p:cNvPr>
          <p:cNvSpPr txBox="1"/>
          <p:nvPr/>
        </p:nvSpPr>
        <p:spPr>
          <a:xfrm>
            <a:off x="35496" y="3929678"/>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7" name="Picture 6">
            <a:extLst>
              <a:ext uri="{FF2B5EF4-FFF2-40B4-BE49-F238E27FC236}">
                <a16:creationId xmlns:a16="http://schemas.microsoft.com/office/drawing/2014/main" id="{85830497-D770-6158-E3A9-8649EE3DA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75079"/>
            <a:ext cx="6402162" cy="3384000"/>
          </a:xfrm>
          <a:prstGeom prst="rect">
            <a:avLst/>
          </a:prstGeom>
        </p:spPr>
      </p:pic>
    </p:spTree>
    <p:extLst>
      <p:ext uri="{BB962C8B-B14F-4D97-AF65-F5344CB8AC3E}">
        <p14:creationId xmlns:p14="http://schemas.microsoft.com/office/powerpoint/2010/main" val="225856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600" b="0" dirty="0">
                <a:latin typeface="Roboto Slab"/>
              </a:rPr>
              <a:t>Remote working employment (‘000) increased while never works from home decreased</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16</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0" y="3975726"/>
            <a:ext cx="68356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descr="A screenshot of a graph&#10;&#10;AI-generated content may be incorrect.">
            <a:extLst>
              <a:ext uri="{FF2B5EF4-FFF2-40B4-BE49-F238E27FC236}">
                <a16:creationId xmlns:a16="http://schemas.microsoft.com/office/drawing/2014/main" id="{10FBEC91-832F-5701-AB26-2BB2214C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787848"/>
            <a:ext cx="6402162" cy="3384000"/>
          </a:xfrm>
          <a:prstGeom prst="rect">
            <a:avLst/>
          </a:prstGeom>
        </p:spPr>
      </p:pic>
    </p:spTree>
    <p:extLst>
      <p:ext uri="{BB962C8B-B14F-4D97-AF65-F5344CB8AC3E}">
        <p14:creationId xmlns:p14="http://schemas.microsoft.com/office/powerpoint/2010/main" val="60090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9097-D412-9CCC-94FD-67BC1BEE8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62D52-A636-9FCC-C395-2314F25A4F72}"/>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Actual hours worked (millions) per week increased for remote workers</a:t>
            </a:r>
          </a:p>
        </p:txBody>
      </p:sp>
      <p:sp>
        <p:nvSpPr>
          <p:cNvPr id="4" name="Slide Number Placeholder 3">
            <a:extLst>
              <a:ext uri="{FF2B5EF4-FFF2-40B4-BE49-F238E27FC236}">
                <a16:creationId xmlns:a16="http://schemas.microsoft.com/office/drawing/2014/main" id="{BA0F0ADB-27A6-8EDA-E462-D6860AFBCF17}"/>
              </a:ext>
            </a:extLst>
          </p:cNvPr>
          <p:cNvSpPr>
            <a:spLocks noGrp="1"/>
          </p:cNvSpPr>
          <p:nvPr>
            <p:ph type="sldNum" sz="quarter" idx="4"/>
          </p:nvPr>
        </p:nvSpPr>
        <p:spPr/>
        <p:txBody>
          <a:bodyPr/>
          <a:lstStyle/>
          <a:p>
            <a:fld id="{517A7B32-69DB-4CF1-942C-111B3EAEDE95}" type="slidenum">
              <a:rPr lang="en-IE" smtClean="0"/>
              <a:t>17</a:t>
            </a:fld>
            <a:endParaRPr lang="en-IE" dirty="0"/>
          </a:p>
        </p:txBody>
      </p:sp>
      <p:sp>
        <p:nvSpPr>
          <p:cNvPr id="5" name="TextBox 1">
            <a:extLst>
              <a:ext uri="{FF2B5EF4-FFF2-40B4-BE49-F238E27FC236}">
                <a16:creationId xmlns:a16="http://schemas.microsoft.com/office/drawing/2014/main" id="{F0423799-5BDE-97FF-53AC-C9DDDF09FF17}"/>
              </a:ext>
            </a:extLst>
          </p:cNvPr>
          <p:cNvSpPr txBox="1"/>
          <p:nvPr/>
        </p:nvSpPr>
        <p:spPr>
          <a:xfrm>
            <a:off x="28496" y="3956611"/>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Hours (millions)</a:t>
            </a:r>
          </a:p>
        </p:txBody>
      </p:sp>
      <p:pic>
        <p:nvPicPr>
          <p:cNvPr id="8" name="Picture 7" descr="A graph of a number of people&#10;&#10;AI-generated content may be incorrect.">
            <a:extLst>
              <a:ext uri="{FF2B5EF4-FFF2-40B4-BE49-F238E27FC236}">
                <a16:creationId xmlns:a16="http://schemas.microsoft.com/office/drawing/2014/main" id="{85CACF7C-F389-ACF8-7A81-5F38A9092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463" y="792006"/>
            <a:ext cx="6402162" cy="3384000"/>
          </a:xfrm>
          <a:prstGeom prst="rect">
            <a:avLst/>
          </a:prstGeom>
        </p:spPr>
      </p:pic>
    </p:spTree>
    <p:extLst>
      <p:ext uri="{BB962C8B-B14F-4D97-AF65-F5344CB8AC3E}">
        <p14:creationId xmlns:p14="http://schemas.microsoft.com/office/powerpoint/2010/main" val="148642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951A-8222-AE47-4499-3567652CB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DEFD-6161-56EA-AFEA-FF1E60DBCAEC}"/>
              </a:ext>
            </a:extLst>
          </p:cNvPr>
          <p:cNvSpPr>
            <a:spLocks noGrp="1"/>
          </p:cNvSpPr>
          <p:nvPr>
            <p:ph type="title"/>
          </p:nvPr>
        </p:nvSpPr>
        <p:spPr>
          <a:xfrm>
            <a:off x="467544" y="205981"/>
            <a:ext cx="8280000" cy="745770"/>
          </a:xfrm>
        </p:spPr>
        <p:txBody>
          <a:bodyPr vert="horz" lIns="91440" tIns="45720" rIns="91440" bIns="45720" rtlCol="0" anchor="ctr">
            <a:normAutofit/>
          </a:bodyPr>
          <a:lstStyle/>
          <a:p>
            <a:r>
              <a:rPr lang="en-IE" sz="1800" b="0" dirty="0">
                <a:latin typeface="Roboto Slab"/>
              </a:rPr>
              <a:t>Non union members increasing more than union members</a:t>
            </a:r>
          </a:p>
        </p:txBody>
      </p:sp>
      <p:sp>
        <p:nvSpPr>
          <p:cNvPr id="4" name="Slide Number Placeholder 3">
            <a:extLst>
              <a:ext uri="{FF2B5EF4-FFF2-40B4-BE49-F238E27FC236}">
                <a16:creationId xmlns:a16="http://schemas.microsoft.com/office/drawing/2014/main" id="{AA636A37-6624-17A3-80EA-A232E8E2B178}"/>
              </a:ext>
            </a:extLst>
          </p:cNvPr>
          <p:cNvSpPr>
            <a:spLocks noGrp="1"/>
          </p:cNvSpPr>
          <p:nvPr>
            <p:ph type="sldNum" sz="quarter" idx="4"/>
          </p:nvPr>
        </p:nvSpPr>
        <p:spPr/>
        <p:txBody>
          <a:bodyPr/>
          <a:lstStyle/>
          <a:p>
            <a:fld id="{517A7B32-69DB-4CF1-942C-111B3EAEDE95}" type="slidenum">
              <a:rPr lang="en-IE" smtClean="0"/>
              <a:t>18</a:t>
            </a:fld>
            <a:endParaRPr lang="en-IE" dirty="0"/>
          </a:p>
        </p:txBody>
      </p:sp>
      <p:sp>
        <p:nvSpPr>
          <p:cNvPr id="5" name="TextBox 1">
            <a:extLst>
              <a:ext uri="{FF2B5EF4-FFF2-40B4-BE49-F238E27FC236}">
                <a16:creationId xmlns:a16="http://schemas.microsoft.com/office/drawing/2014/main" id="{16D0793F-A6CF-D6E3-EC8A-46EECF4B9ACA}"/>
              </a:ext>
            </a:extLst>
          </p:cNvPr>
          <p:cNvSpPr txBox="1"/>
          <p:nvPr/>
        </p:nvSpPr>
        <p:spPr>
          <a:xfrm>
            <a:off x="28496" y="3956611"/>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6" name="Picture 5" descr="A graph of different colored bars&#10;&#10;AI-generated content may be incorrect.">
            <a:extLst>
              <a:ext uri="{FF2B5EF4-FFF2-40B4-BE49-F238E27FC236}">
                <a16:creationId xmlns:a16="http://schemas.microsoft.com/office/drawing/2014/main" id="{445CE0A1-A2BC-BB90-A96F-D288EEFA7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62181"/>
            <a:ext cx="6402162" cy="3384000"/>
          </a:xfrm>
          <a:prstGeom prst="rect">
            <a:avLst/>
          </a:prstGeom>
        </p:spPr>
      </p:pic>
    </p:spTree>
    <p:extLst>
      <p:ext uri="{BB962C8B-B14F-4D97-AF65-F5344CB8AC3E}">
        <p14:creationId xmlns:p14="http://schemas.microsoft.com/office/powerpoint/2010/main" val="396801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704856" cy="3350193"/>
          </a:xfrm>
        </p:spPr>
        <p:txBody>
          <a:bodyPr>
            <a:normAutofit fontScale="90000"/>
          </a:bodyPr>
          <a:lstStyle/>
          <a:p>
            <a:r>
              <a:rPr lang="en-US" sz="3100" dirty="0">
                <a:latin typeface="Roboto Slab Light" pitchFamily="2" charset="0"/>
                <a:ea typeface="Roboto Slab Light" pitchFamily="2" charset="0"/>
                <a:cs typeface="Roboto Slab Light" pitchFamily="2" charset="0"/>
              </a:rPr>
              <a:t>Unemployment</a:t>
            </a:r>
            <a:br>
              <a:rPr lang="en-US" sz="40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4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Q3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155,400		+20.0%</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(15-74): 	5.3%		+0.8 </a:t>
            </a:r>
            <a:r>
              <a:rPr lang="en-US" sz="1800" dirty="0" err="1">
                <a:latin typeface="Roboto Slab Light" pitchFamily="2" charset="0"/>
                <a:ea typeface="Roboto Slab Light" pitchFamily="2" charset="0"/>
                <a:cs typeface="Roboto Slab Light" pitchFamily="2" charset="0"/>
              </a:rPr>
              <a:t>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(SA):	147,100	 	+9.3% on Q2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rate: 	5.0%		+0.4 </a:t>
            </a:r>
            <a:r>
              <a:rPr lang="en-US" sz="1800" dirty="0" err="1">
                <a:latin typeface="Roboto Slab Light" pitchFamily="2" charset="0"/>
                <a:ea typeface="Roboto Slab Light" pitchFamily="2" charset="0"/>
                <a:cs typeface="Roboto Slab Light" pitchFamily="2" charset="0"/>
              </a:rPr>
              <a:t>p.p</a:t>
            </a:r>
            <a:r>
              <a:rPr lang="en-US" sz="1800" dirty="0">
                <a:latin typeface="Roboto Slab Light" pitchFamily="2" charset="0"/>
                <a:ea typeface="Roboto Slab Light" pitchFamily="2" charset="0"/>
                <a:cs typeface="Roboto Slab Light" pitchFamily="2" charset="0"/>
              </a:rPr>
              <a:t> on Q2 2025</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000" dirty="0">
                <a:latin typeface="Roboto Slab Light" pitchFamily="2" charset="0"/>
                <a:ea typeface="Roboto Slab Light" pitchFamily="2" charset="0"/>
                <a:cs typeface="Roboto Slab Light" pitchFamily="2" charset="0"/>
              </a:rPr>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descr="A close-up of a banner&#10;&#10;AI-generated content may be incorrect.">
            <a:extLst>
              <a:ext uri="{FF2B5EF4-FFF2-40B4-BE49-F238E27FC236}">
                <a16:creationId xmlns:a16="http://schemas.microsoft.com/office/drawing/2014/main" id="{E3028661-7172-1A00-79C2-34560DB6C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0"/>
            <a:ext cx="9252520" cy="5143500"/>
          </a:xfrm>
          <a:prstGeom prst="rect">
            <a:avLst/>
          </a:prstGeom>
        </p:spPr>
      </p:pic>
    </p:spTree>
    <p:extLst>
      <p:ext uri="{BB962C8B-B14F-4D97-AF65-F5344CB8AC3E}">
        <p14:creationId xmlns:p14="http://schemas.microsoft.com/office/powerpoint/2010/main" val="156335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3DF0-341C-B41D-FEC1-9704489C8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5ADAD-D135-C546-B01E-BB81FF5133D9}"/>
              </a:ext>
            </a:extLst>
          </p:cNvPr>
          <p:cNvSpPr>
            <a:spLocks noGrp="1"/>
          </p:cNvSpPr>
          <p:nvPr>
            <p:ph type="title"/>
          </p:nvPr>
        </p:nvSpPr>
        <p:spPr>
          <a:xfrm>
            <a:off x="467544" y="205981"/>
            <a:ext cx="8219256" cy="781593"/>
          </a:xfrm>
        </p:spPr>
        <p:txBody>
          <a:bodyPr>
            <a:normAutofit/>
          </a:bodyPr>
          <a:lstStyle/>
          <a:p>
            <a:r>
              <a:rPr lang="en-IE" sz="1600" b="0" dirty="0">
                <a:latin typeface="Roboto Slab"/>
              </a:rPr>
              <a:t>Unemployment rate (%) increased for males and females</a:t>
            </a:r>
          </a:p>
        </p:txBody>
      </p:sp>
      <p:sp>
        <p:nvSpPr>
          <p:cNvPr id="4" name="Slide Number Placeholder 3">
            <a:extLst>
              <a:ext uri="{FF2B5EF4-FFF2-40B4-BE49-F238E27FC236}">
                <a16:creationId xmlns:a16="http://schemas.microsoft.com/office/drawing/2014/main" id="{A899BE41-BE8D-0AA3-75C9-7557A0A9E6A1}"/>
              </a:ext>
            </a:extLst>
          </p:cNvPr>
          <p:cNvSpPr>
            <a:spLocks noGrp="1"/>
          </p:cNvSpPr>
          <p:nvPr>
            <p:ph type="sldNum" sz="quarter" idx="4"/>
          </p:nvPr>
        </p:nvSpPr>
        <p:spPr/>
        <p:txBody>
          <a:bodyPr/>
          <a:lstStyle/>
          <a:p>
            <a:fld id="{517A7B32-69DB-4CF1-942C-111B3EAEDE95}" type="slidenum">
              <a:rPr lang="en-IE" smtClean="0"/>
              <a:t>20</a:t>
            </a:fld>
            <a:endParaRPr lang="en-IE" dirty="0"/>
          </a:p>
        </p:txBody>
      </p:sp>
      <p:sp>
        <p:nvSpPr>
          <p:cNvPr id="5" name="TextBox 1">
            <a:extLst>
              <a:ext uri="{FF2B5EF4-FFF2-40B4-BE49-F238E27FC236}">
                <a16:creationId xmlns:a16="http://schemas.microsoft.com/office/drawing/2014/main" id="{04346B36-746B-AF42-56E0-182A38153242}"/>
              </a:ext>
            </a:extLst>
          </p:cNvPr>
          <p:cNvSpPr txBox="1"/>
          <p:nvPr/>
        </p:nvSpPr>
        <p:spPr>
          <a:xfrm>
            <a:off x="10570" y="3924599"/>
            <a:ext cx="67299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pic>
        <p:nvPicPr>
          <p:cNvPr id="7" name="Picture 6">
            <a:extLst>
              <a:ext uri="{FF2B5EF4-FFF2-40B4-BE49-F238E27FC236}">
                <a16:creationId xmlns:a16="http://schemas.microsoft.com/office/drawing/2014/main" id="{AB0FA34D-625A-6E7D-9AC5-9AF2BC22C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84645"/>
            <a:ext cx="6402162" cy="3384000"/>
          </a:xfrm>
          <a:prstGeom prst="rect">
            <a:avLst/>
          </a:prstGeom>
        </p:spPr>
      </p:pic>
    </p:spTree>
    <p:extLst>
      <p:ext uri="{BB962C8B-B14F-4D97-AF65-F5344CB8AC3E}">
        <p14:creationId xmlns:p14="http://schemas.microsoft.com/office/powerpoint/2010/main" val="20411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0A71-4650-5C2C-DB9B-06554372C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875A3-3375-7CD3-BAA0-5A9960113DA3}"/>
              </a:ext>
            </a:extLst>
          </p:cNvPr>
          <p:cNvSpPr>
            <a:spLocks noGrp="1"/>
          </p:cNvSpPr>
          <p:nvPr>
            <p:ph type="title"/>
          </p:nvPr>
        </p:nvSpPr>
        <p:spPr>
          <a:xfrm>
            <a:off x="467544" y="205981"/>
            <a:ext cx="8219256" cy="781593"/>
          </a:xfrm>
        </p:spPr>
        <p:txBody>
          <a:bodyPr>
            <a:normAutofit/>
          </a:bodyPr>
          <a:lstStyle/>
          <a:p>
            <a:r>
              <a:rPr lang="en-IE" sz="1600" b="0" dirty="0">
                <a:latin typeface="Roboto Slab"/>
              </a:rPr>
              <a:t>Unemployment (‘000) the highest since the pandemic</a:t>
            </a:r>
          </a:p>
        </p:txBody>
      </p:sp>
      <p:sp>
        <p:nvSpPr>
          <p:cNvPr id="4" name="Slide Number Placeholder 3">
            <a:extLst>
              <a:ext uri="{FF2B5EF4-FFF2-40B4-BE49-F238E27FC236}">
                <a16:creationId xmlns:a16="http://schemas.microsoft.com/office/drawing/2014/main" id="{544ECD98-4494-7816-1F86-A2E4F6C964F4}"/>
              </a:ext>
            </a:extLst>
          </p:cNvPr>
          <p:cNvSpPr>
            <a:spLocks noGrp="1"/>
          </p:cNvSpPr>
          <p:nvPr>
            <p:ph type="sldNum" sz="quarter" idx="4"/>
          </p:nvPr>
        </p:nvSpPr>
        <p:spPr/>
        <p:txBody>
          <a:bodyPr/>
          <a:lstStyle/>
          <a:p>
            <a:fld id="{517A7B32-69DB-4CF1-942C-111B3EAEDE95}" type="slidenum">
              <a:rPr lang="en-IE" smtClean="0"/>
              <a:t>21</a:t>
            </a:fld>
            <a:endParaRPr lang="en-IE" dirty="0"/>
          </a:p>
        </p:txBody>
      </p:sp>
      <p:sp>
        <p:nvSpPr>
          <p:cNvPr id="5" name="TextBox 1">
            <a:extLst>
              <a:ext uri="{FF2B5EF4-FFF2-40B4-BE49-F238E27FC236}">
                <a16:creationId xmlns:a16="http://schemas.microsoft.com/office/drawing/2014/main" id="{9AC343D6-5FDF-5D7A-3199-48DD1ECAF0B7}"/>
              </a:ext>
            </a:extLst>
          </p:cNvPr>
          <p:cNvSpPr txBox="1"/>
          <p:nvPr/>
        </p:nvSpPr>
        <p:spPr>
          <a:xfrm>
            <a:off x="10570" y="3924599"/>
            <a:ext cx="67299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6" name="Picture 5" descr="A graph of a number of people&#10;&#10;AI-generated content may be incorrect.">
            <a:extLst>
              <a:ext uri="{FF2B5EF4-FFF2-40B4-BE49-F238E27FC236}">
                <a16:creationId xmlns:a16="http://schemas.microsoft.com/office/drawing/2014/main" id="{8EECC59C-2443-79F6-CF8F-5F218942A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95923"/>
            <a:ext cx="6402162" cy="3384000"/>
          </a:xfrm>
          <a:prstGeom prst="rect">
            <a:avLst/>
          </a:prstGeom>
        </p:spPr>
      </p:pic>
    </p:spTree>
    <p:extLst>
      <p:ext uri="{BB962C8B-B14F-4D97-AF65-F5344CB8AC3E}">
        <p14:creationId xmlns:p14="http://schemas.microsoft.com/office/powerpoint/2010/main" val="593126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3"/>
          </a:xfrm>
        </p:spPr>
        <p:txBody>
          <a:bodyPr>
            <a:normAutofit/>
          </a:bodyPr>
          <a:lstStyle/>
          <a:p>
            <a:r>
              <a:rPr lang="en-IE" sz="1800" b="0" dirty="0">
                <a:latin typeface="Roboto Slab"/>
              </a:rPr>
              <a:t>Unemployment (‘000) increased across all working age cohorts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22</a:t>
            </a:fld>
            <a:endParaRPr lang="en-IE" dirty="0"/>
          </a:p>
        </p:txBody>
      </p:sp>
      <p:sp>
        <p:nvSpPr>
          <p:cNvPr id="5" name="TextBox 1">
            <a:extLst>
              <a:ext uri="{FF2B5EF4-FFF2-40B4-BE49-F238E27FC236}">
                <a16:creationId xmlns:a16="http://schemas.microsoft.com/office/drawing/2014/main" id="{EEE8ED16-4EC1-473F-BDC4-6728872ECF2B}"/>
              </a:ext>
            </a:extLst>
          </p:cNvPr>
          <p:cNvSpPr txBox="1"/>
          <p:nvPr/>
        </p:nvSpPr>
        <p:spPr>
          <a:xfrm>
            <a:off x="10570" y="3924599"/>
            <a:ext cx="67299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7" name="Picture 6">
            <a:extLst>
              <a:ext uri="{FF2B5EF4-FFF2-40B4-BE49-F238E27FC236}">
                <a16:creationId xmlns:a16="http://schemas.microsoft.com/office/drawing/2014/main" id="{B8DD9771-D92F-3391-E596-F4FAC82C3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85189"/>
            <a:ext cx="6402162" cy="3384000"/>
          </a:xfrm>
          <a:prstGeom prst="rect">
            <a:avLst/>
          </a:prstGeom>
        </p:spPr>
      </p:pic>
    </p:spTree>
    <p:extLst>
      <p:ext uri="{BB962C8B-B14F-4D97-AF65-F5344CB8AC3E}">
        <p14:creationId xmlns:p14="http://schemas.microsoft.com/office/powerpoint/2010/main" val="3952807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953"/>
          </a:xfrm>
        </p:spPr>
        <p:txBody>
          <a:bodyPr>
            <a:normAutofit/>
          </a:bodyPr>
          <a:lstStyle/>
          <a:p>
            <a:r>
              <a:rPr lang="en-IE" sz="1800" b="0" dirty="0">
                <a:latin typeface="Roboto Slab"/>
              </a:rPr>
              <a:t>Unemployment (‘000) increased across most regions</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23</a:t>
            </a:fld>
            <a:endParaRPr lang="en-IE" dirty="0"/>
          </a:p>
        </p:txBody>
      </p:sp>
      <p:sp>
        <p:nvSpPr>
          <p:cNvPr id="10" name="TextBox 1">
            <a:extLst>
              <a:ext uri="{FF2B5EF4-FFF2-40B4-BE49-F238E27FC236}">
                <a16:creationId xmlns:a16="http://schemas.microsoft.com/office/drawing/2014/main" id="{64CC3668-86AD-47E0-B770-163A331D0817}"/>
              </a:ext>
            </a:extLst>
          </p:cNvPr>
          <p:cNvSpPr txBox="1"/>
          <p:nvPr/>
        </p:nvSpPr>
        <p:spPr>
          <a:xfrm>
            <a:off x="71500"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9" name="Picture 8" descr="A graph with different colored squares&#10;&#10;AI-generated content may be incorrect.">
            <a:extLst>
              <a:ext uri="{FF2B5EF4-FFF2-40B4-BE49-F238E27FC236}">
                <a16:creationId xmlns:a16="http://schemas.microsoft.com/office/drawing/2014/main" id="{3E342D70-1A8E-1112-B1DF-BE65CF437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843558"/>
            <a:ext cx="6402162" cy="3384000"/>
          </a:xfrm>
          <a:prstGeom prst="rect">
            <a:avLst/>
          </a:prstGeom>
        </p:spPr>
      </p:pic>
    </p:spTree>
    <p:extLst>
      <p:ext uri="{BB962C8B-B14F-4D97-AF65-F5344CB8AC3E}">
        <p14:creationId xmlns:p14="http://schemas.microsoft.com/office/powerpoint/2010/main" val="163973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5663-A377-B077-D076-798B60C45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48479-83E8-0159-96C8-D7592EF54C1B}"/>
              </a:ext>
            </a:extLst>
          </p:cNvPr>
          <p:cNvSpPr>
            <a:spLocks noGrp="1"/>
          </p:cNvSpPr>
          <p:nvPr>
            <p:ph type="title"/>
          </p:nvPr>
        </p:nvSpPr>
        <p:spPr>
          <a:xfrm>
            <a:off x="467544" y="205981"/>
            <a:ext cx="8280000" cy="745770"/>
          </a:xfrm>
        </p:spPr>
        <p:txBody>
          <a:bodyPr>
            <a:normAutofit/>
          </a:bodyPr>
          <a:lstStyle/>
          <a:p>
            <a:r>
              <a:rPr lang="en-IE" sz="1600" b="0" dirty="0">
                <a:latin typeface="Roboto Slab"/>
              </a:rPr>
              <a:t>Unemployment rate(%) (seasonally adjusted), increased for males and females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5F48D3FD-ADC6-C06F-59B7-F34A7E5A61F2}"/>
              </a:ext>
            </a:extLst>
          </p:cNvPr>
          <p:cNvSpPr>
            <a:spLocks noGrp="1"/>
          </p:cNvSpPr>
          <p:nvPr>
            <p:ph type="sldNum" sz="quarter" idx="4"/>
          </p:nvPr>
        </p:nvSpPr>
        <p:spPr/>
        <p:txBody>
          <a:bodyPr/>
          <a:lstStyle/>
          <a:p>
            <a:fld id="{517A7B32-69DB-4CF1-942C-111B3EAEDE95}" type="slidenum">
              <a:rPr lang="en-IE" smtClean="0"/>
              <a:t>24</a:t>
            </a:fld>
            <a:endParaRPr lang="en-IE" dirty="0"/>
          </a:p>
        </p:txBody>
      </p:sp>
      <p:pic>
        <p:nvPicPr>
          <p:cNvPr id="5" name="Picture 4" descr="A graph with blue and orange lines&#10;&#10;AI-generated content may be incorrect.">
            <a:extLst>
              <a:ext uri="{FF2B5EF4-FFF2-40B4-BE49-F238E27FC236}">
                <a16:creationId xmlns:a16="http://schemas.microsoft.com/office/drawing/2014/main" id="{260DAE90-3E0D-F1FD-CA6B-84D35D58D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9542"/>
            <a:ext cx="9144000" cy="3581454"/>
          </a:xfrm>
          <a:prstGeom prst="rect">
            <a:avLst/>
          </a:prstGeom>
        </p:spPr>
      </p:pic>
      <p:sp>
        <p:nvSpPr>
          <p:cNvPr id="7" name="TextBox 1">
            <a:extLst>
              <a:ext uri="{FF2B5EF4-FFF2-40B4-BE49-F238E27FC236}">
                <a16:creationId xmlns:a16="http://schemas.microsoft.com/office/drawing/2014/main" id="{2099A796-8ACB-0659-11C2-962C8C73223A}"/>
              </a:ext>
            </a:extLst>
          </p:cNvPr>
          <p:cNvSpPr txBox="1"/>
          <p:nvPr/>
        </p:nvSpPr>
        <p:spPr>
          <a:xfrm>
            <a:off x="0" y="3975726"/>
            <a:ext cx="75557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133158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Q3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in labour force: 	2,980,900		+1.9%</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(15+): 	66.5%		-0.1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a:t>
            </a: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66.1% 		unchanged from Q2 2025</a:t>
            </a: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7687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p:txBody>
          <a:bodyPr/>
          <a:lstStyle/>
          <a:p>
            <a:r>
              <a:rPr lang="en-IE" dirty="0"/>
              <a:t>Labour Force</a:t>
            </a:r>
          </a:p>
        </p:txBody>
      </p:sp>
      <p:sp>
        <p:nvSpPr>
          <p:cNvPr id="3" name="Content Placeholder 2">
            <a:extLst>
              <a:ext uri="{FF2B5EF4-FFF2-40B4-BE49-F238E27FC236}">
                <a16:creationId xmlns:a16="http://schemas.microsoft.com/office/drawing/2014/main" id="{3B43EA94-BB00-ECD2-A64B-60569A597130}"/>
              </a:ext>
            </a:extLst>
          </p:cNvPr>
          <p:cNvSpPr>
            <a:spLocks noGrp="1"/>
          </p:cNvSpPr>
          <p:nvPr>
            <p:ph idx="1"/>
          </p:nvPr>
        </p:nvSpPr>
        <p:spPr>
          <a:xfrm>
            <a:off x="323528" y="1347614"/>
            <a:ext cx="8229600" cy="2811759"/>
          </a:xfrm>
        </p:spPr>
        <p:txBody>
          <a:bodyPr>
            <a:normAutofit fontScale="77500" lnSpcReduction="20000"/>
          </a:bodyPr>
          <a:lstStyle/>
          <a:p>
            <a:r>
              <a:rPr lang="en-IE" b="1" u="sng" dirty="0"/>
              <a:t>Unadjusted</a:t>
            </a:r>
          </a:p>
          <a:p>
            <a:pPr lvl="1"/>
            <a:r>
              <a:rPr lang="en-IE" dirty="0"/>
              <a:t>Increased by 56,500 (1.9%) over the year to 2,980,900 in Q3 2025</a:t>
            </a:r>
          </a:p>
          <a:p>
            <a:pPr lvl="1"/>
            <a:r>
              <a:rPr lang="en-IE" dirty="0"/>
              <a:t>Demographic effect +52,300</a:t>
            </a:r>
          </a:p>
          <a:p>
            <a:pPr lvl="1"/>
            <a:r>
              <a:rPr lang="en-IE" dirty="0"/>
              <a:t>Participation effect +4,300</a:t>
            </a:r>
          </a:p>
          <a:p>
            <a:pPr lvl="1"/>
            <a:r>
              <a:rPr lang="en-IE" dirty="0"/>
              <a:t>Participation rate decreased by 0.1p.p. to 66.5%</a:t>
            </a:r>
          </a:p>
          <a:p>
            <a:r>
              <a:rPr lang="en-IE" b="1" u="sng" dirty="0"/>
              <a:t>Adjusted</a:t>
            </a:r>
          </a:p>
          <a:p>
            <a:pPr lvl="1"/>
            <a:r>
              <a:rPr lang="en-IE" dirty="0"/>
              <a:t>Increase of 14,000 or 0.5% over the quarter to 2,963,200 in Q3 2025</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26</a:t>
            </a:fld>
            <a:endParaRPr lang="en-IE" dirty="0"/>
          </a:p>
        </p:txBody>
      </p:sp>
    </p:spTree>
    <p:extLst>
      <p:ext uri="{BB962C8B-B14F-4D97-AF65-F5344CB8AC3E}">
        <p14:creationId xmlns:p14="http://schemas.microsoft.com/office/powerpoint/2010/main" val="34546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Labour force (‘000) at highest level for males and females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27</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a:t>
            </a:r>
          </a:p>
        </p:txBody>
      </p:sp>
      <p:pic>
        <p:nvPicPr>
          <p:cNvPr id="7" name="Picture 6" descr="A graph of a number of people&#10;&#10;AI-generated content may be incorrect.">
            <a:extLst>
              <a:ext uri="{FF2B5EF4-FFF2-40B4-BE49-F238E27FC236}">
                <a16:creationId xmlns:a16="http://schemas.microsoft.com/office/drawing/2014/main" id="{09AD1E2A-2379-7514-7C09-FB22CD40C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771550"/>
            <a:ext cx="6402162" cy="3384000"/>
          </a:xfrm>
          <a:prstGeom prst="rect">
            <a:avLst/>
          </a:prstGeom>
        </p:spPr>
      </p:pic>
    </p:spTree>
    <p:extLst>
      <p:ext uri="{BB962C8B-B14F-4D97-AF65-F5344CB8AC3E}">
        <p14:creationId xmlns:p14="http://schemas.microsoft.com/office/powerpoint/2010/main" val="391742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a:bodyPr>
          <a:lstStyle/>
          <a:p>
            <a:r>
              <a:rPr lang="en-IE" sz="1600" b="0" dirty="0">
                <a:latin typeface="Roboto Slab"/>
              </a:rPr>
              <a:t>Labour force (‘000) increased across all age groups except youths</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28</a:t>
            </a:fld>
            <a:endParaRPr lang="en-IE" dirty="0"/>
          </a:p>
        </p:txBody>
      </p:sp>
      <p:sp>
        <p:nvSpPr>
          <p:cNvPr id="6" name="TextBox 1">
            <a:extLst>
              <a:ext uri="{FF2B5EF4-FFF2-40B4-BE49-F238E27FC236}">
                <a16:creationId xmlns:a16="http://schemas.microsoft.com/office/drawing/2014/main" id="{41FD8F1B-66F1-4445-976B-5065695B6745}"/>
              </a:ext>
            </a:extLst>
          </p:cNvPr>
          <p:cNvSpPr txBox="1"/>
          <p:nvPr/>
        </p:nvSpPr>
        <p:spPr>
          <a:xfrm>
            <a:off x="71500" y="3795886"/>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7" name="Picture 6">
            <a:extLst>
              <a:ext uri="{FF2B5EF4-FFF2-40B4-BE49-F238E27FC236}">
                <a16:creationId xmlns:a16="http://schemas.microsoft.com/office/drawing/2014/main" id="{492C7D5B-9CEA-4789-6D4A-6FA1ECAE2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843558"/>
            <a:ext cx="6402162" cy="3384000"/>
          </a:xfrm>
          <a:prstGeom prst="rect">
            <a:avLst/>
          </a:prstGeom>
        </p:spPr>
      </p:pic>
    </p:spTree>
    <p:extLst>
      <p:ext uri="{BB962C8B-B14F-4D97-AF65-F5344CB8AC3E}">
        <p14:creationId xmlns:p14="http://schemas.microsoft.com/office/powerpoint/2010/main" val="759403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a:xfrm>
            <a:off x="467544" y="205979"/>
            <a:ext cx="8219256" cy="673771"/>
          </a:xfrm>
        </p:spPr>
        <p:txBody>
          <a:bodyPr>
            <a:normAutofit/>
          </a:bodyPr>
          <a:lstStyle/>
          <a:p>
            <a:r>
              <a:rPr lang="en-IE" sz="1800" b="0" dirty="0"/>
              <a:t>Participation rate (%) increased for Rest of the World cohort</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29</a:t>
            </a:fld>
            <a:endParaRPr lang="en-IE" dirty="0"/>
          </a:p>
        </p:txBody>
      </p:sp>
      <p:sp>
        <p:nvSpPr>
          <p:cNvPr id="9" name="TextBox 1">
            <a:extLst>
              <a:ext uri="{FF2B5EF4-FFF2-40B4-BE49-F238E27FC236}">
                <a16:creationId xmlns:a16="http://schemas.microsoft.com/office/drawing/2014/main" id="{3A954E8F-B2EA-C9B7-6BEE-A2AC3186A389}"/>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a:t>
            </a:r>
            <a:endParaRPr lang="en-IE" sz="800" dirty="0">
              <a:solidFill>
                <a:schemeClr val="accent4"/>
              </a:solidFill>
            </a:endParaRPr>
          </a:p>
        </p:txBody>
      </p:sp>
      <p:pic>
        <p:nvPicPr>
          <p:cNvPr id="6" name="Picture 5" descr="A graph of different colored bars&#10;&#10;AI-generated content may be incorrect.">
            <a:extLst>
              <a:ext uri="{FF2B5EF4-FFF2-40B4-BE49-F238E27FC236}">
                <a16:creationId xmlns:a16="http://schemas.microsoft.com/office/drawing/2014/main" id="{AA799B59-3245-E534-C18A-A3BF0EB12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77244"/>
            <a:ext cx="6402162" cy="3384000"/>
          </a:xfrm>
          <a:prstGeom prst="rect">
            <a:avLst/>
          </a:prstGeom>
        </p:spPr>
      </p:pic>
    </p:spTree>
    <p:extLst>
      <p:ext uri="{BB962C8B-B14F-4D97-AF65-F5344CB8AC3E}">
        <p14:creationId xmlns:p14="http://schemas.microsoft.com/office/powerpoint/2010/main" val="350873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109964"/>
            <a:ext cx="8219256" cy="630881"/>
          </a:xfrm>
        </p:spPr>
        <p:txBody>
          <a:bodyPr>
            <a:normAutofit/>
          </a:bodyPr>
          <a:lstStyle/>
          <a:p>
            <a:r>
              <a:rPr lang="en-IE" sz="1600" b="0" dirty="0">
                <a:latin typeface="Roboto Slab" pitchFamily="2" charset="0"/>
                <a:ea typeface="Roboto Slab" pitchFamily="2" charset="0"/>
                <a:cs typeface="Roboto Slab" pitchFamily="2" charset="0"/>
              </a:rPr>
              <a:t>Employment, unemployment and not in the labour force increased</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9" name="TextBox 1">
            <a:extLst>
              <a:ext uri="{FF2B5EF4-FFF2-40B4-BE49-F238E27FC236}">
                <a16:creationId xmlns:a16="http://schemas.microsoft.com/office/drawing/2014/main" id="{FF87FD74-1E60-4370-BAC4-44A0A63C6A48}"/>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12" name="Picture 11" descr="A graph of a number of employment&#10;&#10;AI-generated content may be incorrect.">
            <a:extLst>
              <a:ext uri="{FF2B5EF4-FFF2-40B4-BE49-F238E27FC236}">
                <a16:creationId xmlns:a16="http://schemas.microsoft.com/office/drawing/2014/main" id="{A672D8A3-4AE1-1B22-FE2B-62DB79856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88549"/>
            <a:ext cx="6402162" cy="3384000"/>
          </a:xfrm>
          <a:prstGeom prst="rect">
            <a:avLst/>
          </a:prstGeom>
        </p:spPr>
      </p:pic>
    </p:spTree>
    <p:extLst>
      <p:ext uri="{BB962C8B-B14F-4D97-AF65-F5344CB8AC3E}">
        <p14:creationId xmlns:p14="http://schemas.microsoft.com/office/powerpoint/2010/main" val="202466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19256" cy="781594"/>
          </a:xfrm>
        </p:spPr>
        <p:txBody>
          <a:bodyPr>
            <a:normAutofit fontScale="90000"/>
          </a:bodyPr>
          <a:lstStyle/>
          <a:p>
            <a:r>
              <a:rPr lang="en-IE" sz="1800" b="0" dirty="0">
                <a:latin typeface="Roboto Slab"/>
              </a:rPr>
              <a:t>Participation rate (%) (seasonally adjusted), females increased; males decreased</a:t>
            </a:r>
            <a:br>
              <a:rPr lang="en-IE" sz="1800" b="0" dirty="0">
                <a:latin typeface="Roboto Slab"/>
              </a:rPr>
            </a:b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30</a:t>
            </a:fld>
            <a:endParaRPr lang="en-IE" dirty="0"/>
          </a:p>
        </p:txBody>
      </p:sp>
      <p:pic>
        <p:nvPicPr>
          <p:cNvPr id="8" name="Picture 7" descr="A graph of a number of different colored lines&#10;&#10;AI-generated content may be incorrect.">
            <a:extLst>
              <a:ext uri="{FF2B5EF4-FFF2-40B4-BE49-F238E27FC236}">
                <a16:creationId xmlns:a16="http://schemas.microsoft.com/office/drawing/2014/main" id="{C62609E4-E0AF-770A-61B9-D81E18B29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 y="646216"/>
            <a:ext cx="9144000" cy="3581454"/>
          </a:xfrm>
          <a:prstGeom prst="rect">
            <a:avLst/>
          </a:prstGeom>
        </p:spPr>
      </p:pic>
      <p:sp>
        <p:nvSpPr>
          <p:cNvPr id="10" name="TextBox 1">
            <a:extLst>
              <a:ext uri="{FF2B5EF4-FFF2-40B4-BE49-F238E27FC236}">
                <a16:creationId xmlns:a16="http://schemas.microsoft.com/office/drawing/2014/main" id="{F9F7DB82-DF85-5642-024B-5EE34A342B0B}"/>
              </a:ext>
            </a:extLst>
          </p:cNvPr>
          <p:cNvSpPr txBox="1"/>
          <p:nvPr/>
        </p:nvSpPr>
        <p:spPr>
          <a:xfrm>
            <a:off x="107504" y="3958790"/>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2545728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E3138-F90E-EE52-C471-782EFFACBBAC}"/>
              </a:ext>
            </a:extLst>
          </p:cNvPr>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Not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Q3 2025:</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not in the </a:t>
            </a:r>
            <a:r>
              <a:rPr lang="en-US" sz="1800" dirty="0" err="1">
                <a:latin typeface="Roboto Slab Light" pitchFamily="2" charset="0"/>
                <a:ea typeface="Roboto Slab Light" pitchFamily="2" charset="0"/>
                <a:cs typeface="Roboto Slab Light" pitchFamily="2" charset="0"/>
              </a:rPr>
              <a:t>labour</a:t>
            </a:r>
            <a:r>
              <a:rPr lang="en-US" sz="1800" dirty="0">
                <a:latin typeface="Roboto Slab Light" pitchFamily="2" charset="0"/>
                <a:ea typeface="Roboto Slab Light" pitchFamily="2" charset="0"/>
                <a:cs typeface="Roboto Slab Light" pitchFamily="2" charset="0"/>
              </a:rPr>
              <a:t> force: 	1,499,900		+2.4%</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Potential additional </a:t>
            </a:r>
            <a:r>
              <a:rPr lang="en-US" sz="1800" dirty="0" err="1">
                <a:latin typeface="Roboto Slab Light" pitchFamily="2" charset="0"/>
                <a:ea typeface="Roboto Slab Light" pitchFamily="2" charset="0"/>
                <a:cs typeface="Roboto Slab Light" pitchFamily="2" charset="0"/>
              </a:rPr>
              <a:t>labour</a:t>
            </a:r>
            <a:r>
              <a:rPr lang="en-US" sz="1800" dirty="0">
                <a:latin typeface="Roboto Slab Light" pitchFamily="2" charset="0"/>
                <a:ea typeface="Roboto Slab Light" pitchFamily="2" charset="0"/>
                <a:cs typeface="Roboto Slab Light" pitchFamily="2" charset="0"/>
              </a:rPr>
              <a:t> force:	119,200		-7.9%</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19447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2F7EC-DCDB-D4AF-25EC-3CA020732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61541-B74F-C352-705F-ABD6657BBF93}"/>
              </a:ext>
            </a:extLst>
          </p:cNvPr>
          <p:cNvSpPr>
            <a:spLocks noGrp="1"/>
          </p:cNvSpPr>
          <p:nvPr>
            <p:ph type="title"/>
          </p:nvPr>
        </p:nvSpPr>
        <p:spPr>
          <a:xfrm>
            <a:off x="467544" y="205979"/>
            <a:ext cx="8219256" cy="673771"/>
          </a:xfrm>
        </p:spPr>
        <p:txBody>
          <a:bodyPr>
            <a:normAutofit/>
          </a:bodyPr>
          <a:lstStyle/>
          <a:p>
            <a:r>
              <a:rPr lang="en-IE" sz="1800" b="0" dirty="0"/>
              <a:t>Part-time underemployed increased by 13,900</a:t>
            </a:r>
          </a:p>
        </p:txBody>
      </p:sp>
      <p:sp>
        <p:nvSpPr>
          <p:cNvPr id="4" name="Slide Number Placeholder 3">
            <a:extLst>
              <a:ext uri="{FF2B5EF4-FFF2-40B4-BE49-F238E27FC236}">
                <a16:creationId xmlns:a16="http://schemas.microsoft.com/office/drawing/2014/main" id="{B2BBC8F5-6DE4-AE5B-19A5-39374A3EF309}"/>
              </a:ext>
            </a:extLst>
          </p:cNvPr>
          <p:cNvSpPr>
            <a:spLocks noGrp="1"/>
          </p:cNvSpPr>
          <p:nvPr>
            <p:ph type="sldNum" sz="quarter" idx="4"/>
          </p:nvPr>
        </p:nvSpPr>
        <p:spPr/>
        <p:txBody>
          <a:bodyPr/>
          <a:lstStyle/>
          <a:p>
            <a:fld id="{517A7B32-69DB-4CF1-942C-111B3EAEDE95}" type="slidenum">
              <a:rPr lang="en-IE" smtClean="0"/>
              <a:t>32</a:t>
            </a:fld>
            <a:endParaRPr lang="en-IE" dirty="0"/>
          </a:p>
        </p:txBody>
      </p:sp>
      <p:sp>
        <p:nvSpPr>
          <p:cNvPr id="9" name="TextBox 1">
            <a:extLst>
              <a:ext uri="{FF2B5EF4-FFF2-40B4-BE49-F238E27FC236}">
                <a16:creationId xmlns:a16="http://schemas.microsoft.com/office/drawing/2014/main" id="{D659BAE2-E208-85FA-4F71-0DE86D8F9141}"/>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thousands</a:t>
            </a:r>
            <a:endParaRPr lang="en-IE" sz="800" dirty="0">
              <a:solidFill>
                <a:schemeClr val="accent4"/>
              </a:solidFill>
            </a:endParaRPr>
          </a:p>
        </p:txBody>
      </p:sp>
      <p:pic>
        <p:nvPicPr>
          <p:cNvPr id="5" name="Picture 4" descr="A graph with blue and green stripes&#10;&#10;AI-generated content may be incorrect.">
            <a:extLst>
              <a:ext uri="{FF2B5EF4-FFF2-40B4-BE49-F238E27FC236}">
                <a16:creationId xmlns:a16="http://schemas.microsoft.com/office/drawing/2014/main" id="{0DD4540C-9061-EE93-5FEF-97D63B52F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863364"/>
            <a:ext cx="6402162" cy="3384000"/>
          </a:xfrm>
          <a:prstGeom prst="rect">
            <a:avLst/>
          </a:prstGeom>
        </p:spPr>
      </p:pic>
    </p:spTree>
    <p:extLst>
      <p:ext uri="{BB962C8B-B14F-4D97-AF65-F5344CB8AC3E}">
        <p14:creationId xmlns:p14="http://schemas.microsoft.com/office/powerpoint/2010/main" val="57985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0CDE-8BFA-0275-71DC-35054A465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9914B-B615-3A65-18A2-375E26429DD2}"/>
              </a:ext>
            </a:extLst>
          </p:cNvPr>
          <p:cNvSpPr>
            <a:spLocks noGrp="1"/>
          </p:cNvSpPr>
          <p:nvPr>
            <p:ph type="title"/>
          </p:nvPr>
        </p:nvSpPr>
        <p:spPr>
          <a:xfrm>
            <a:off x="467544" y="205979"/>
            <a:ext cx="8219256" cy="673771"/>
          </a:xfrm>
        </p:spPr>
        <p:txBody>
          <a:bodyPr>
            <a:normAutofit/>
          </a:bodyPr>
          <a:lstStyle/>
          <a:p>
            <a:r>
              <a:rPr lang="en-IE" sz="1800" b="0" dirty="0"/>
              <a:t>Part-time underemployed increased 10.9%</a:t>
            </a:r>
          </a:p>
        </p:txBody>
      </p:sp>
      <p:sp>
        <p:nvSpPr>
          <p:cNvPr id="4" name="Slide Number Placeholder 3">
            <a:extLst>
              <a:ext uri="{FF2B5EF4-FFF2-40B4-BE49-F238E27FC236}">
                <a16:creationId xmlns:a16="http://schemas.microsoft.com/office/drawing/2014/main" id="{8652FC43-06EE-0EAD-32E0-9F7BE6FF0B16}"/>
              </a:ext>
            </a:extLst>
          </p:cNvPr>
          <p:cNvSpPr>
            <a:spLocks noGrp="1"/>
          </p:cNvSpPr>
          <p:nvPr>
            <p:ph type="sldNum" sz="quarter" idx="4"/>
          </p:nvPr>
        </p:nvSpPr>
        <p:spPr/>
        <p:txBody>
          <a:bodyPr/>
          <a:lstStyle/>
          <a:p>
            <a:fld id="{517A7B32-69DB-4CF1-942C-111B3EAEDE95}" type="slidenum">
              <a:rPr lang="en-IE" smtClean="0"/>
              <a:t>33</a:t>
            </a:fld>
            <a:endParaRPr lang="en-IE" dirty="0"/>
          </a:p>
        </p:txBody>
      </p:sp>
      <p:sp>
        <p:nvSpPr>
          <p:cNvPr id="9" name="TextBox 1">
            <a:extLst>
              <a:ext uri="{FF2B5EF4-FFF2-40B4-BE49-F238E27FC236}">
                <a16:creationId xmlns:a16="http://schemas.microsoft.com/office/drawing/2014/main" id="{759A3239-756A-B3C6-D630-AC68CCE183E4}"/>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a:t>
            </a:r>
            <a:endParaRPr lang="en-IE" sz="800" dirty="0">
              <a:solidFill>
                <a:schemeClr val="accent4"/>
              </a:solidFill>
            </a:endParaRPr>
          </a:p>
        </p:txBody>
      </p:sp>
      <p:pic>
        <p:nvPicPr>
          <p:cNvPr id="5" name="Picture 4" descr="A graph showing the number of employees&#10;&#10;AI-generated content may be incorrect.">
            <a:extLst>
              <a:ext uri="{FF2B5EF4-FFF2-40B4-BE49-F238E27FC236}">
                <a16:creationId xmlns:a16="http://schemas.microsoft.com/office/drawing/2014/main" id="{0EB58A4E-24ED-0F0F-7CA9-071C861CD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871423"/>
            <a:ext cx="6402162" cy="3384000"/>
          </a:xfrm>
          <a:prstGeom prst="rect">
            <a:avLst/>
          </a:prstGeom>
        </p:spPr>
      </p:pic>
    </p:spTree>
    <p:extLst>
      <p:ext uri="{BB962C8B-B14F-4D97-AF65-F5344CB8AC3E}">
        <p14:creationId xmlns:p14="http://schemas.microsoft.com/office/powerpoint/2010/main" val="299848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4A0E-7855-392E-1B3B-640092334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55EB2-0C55-DFDC-0A63-267A36CFB6FE}"/>
              </a:ext>
            </a:extLst>
          </p:cNvPr>
          <p:cNvSpPr>
            <a:spLocks noGrp="1"/>
          </p:cNvSpPr>
          <p:nvPr>
            <p:ph type="title"/>
          </p:nvPr>
        </p:nvSpPr>
        <p:spPr>
          <a:xfrm>
            <a:off x="467544" y="205979"/>
            <a:ext cx="8219256" cy="673771"/>
          </a:xfrm>
        </p:spPr>
        <p:txBody>
          <a:bodyPr>
            <a:normAutofit/>
          </a:bodyPr>
          <a:lstStyle/>
          <a:p>
            <a:r>
              <a:rPr lang="en-IE" sz="1800" b="0" dirty="0"/>
              <a:t>Does not want a job increased 3.9%</a:t>
            </a:r>
          </a:p>
        </p:txBody>
      </p:sp>
      <p:sp>
        <p:nvSpPr>
          <p:cNvPr id="4" name="Slide Number Placeholder 3">
            <a:extLst>
              <a:ext uri="{FF2B5EF4-FFF2-40B4-BE49-F238E27FC236}">
                <a16:creationId xmlns:a16="http://schemas.microsoft.com/office/drawing/2014/main" id="{A8F9B489-0F67-4BA1-128C-1C9193FE7F24}"/>
              </a:ext>
            </a:extLst>
          </p:cNvPr>
          <p:cNvSpPr>
            <a:spLocks noGrp="1"/>
          </p:cNvSpPr>
          <p:nvPr>
            <p:ph type="sldNum" sz="quarter" idx="4"/>
          </p:nvPr>
        </p:nvSpPr>
        <p:spPr/>
        <p:txBody>
          <a:bodyPr/>
          <a:lstStyle/>
          <a:p>
            <a:fld id="{517A7B32-69DB-4CF1-942C-111B3EAEDE95}" type="slidenum">
              <a:rPr lang="en-IE" smtClean="0"/>
              <a:t>34</a:t>
            </a:fld>
            <a:endParaRPr lang="en-IE" dirty="0"/>
          </a:p>
        </p:txBody>
      </p:sp>
      <p:sp>
        <p:nvSpPr>
          <p:cNvPr id="9" name="TextBox 1">
            <a:extLst>
              <a:ext uri="{FF2B5EF4-FFF2-40B4-BE49-F238E27FC236}">
                <a16:creationId xmlns:a16="http://schemas.microsoft.com/office/drawing/2014/main" id="{E6E49078-110C-EE13-14AB-915D6C4C08C0}"/>
              </a:ext>
            </a:extLst>
          </p:cNvPr>
          <p:cNvSpPr txBox="1"/>
          <p:nvPr/>
        </p:nvSpPr>
        <p:spPr>
          <a:xfrm>
            <a:off x="35496" y="3939902"/>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4"/>
                </a:solidFill>
              </a:rPr>
              <a:t>%</a:t>
            </a:r>
            <a:endParaRPr lang="en-IE" sz="800" dirty="0">
              <a:solidFill>
                <a:schemeClr val="accent4"/>
              </a:solidFill>
            </a:endParaRPr>
          </a:p>
        </p:txBody>
      </p:sp>
      <p:pic>
        <p:nvPicPr>
          <p:cNvPr id="5" name="Picture 4" descr="A graph showing different colored squares&#10;&#10;AI-generated content may be incorrect.">
            <a:extLst>
              <a:ext uri="{FF2B5EF4-FFF2-40B4-BE49-F238E27FC236}">
                <a16:creationId xmlns:a16="http://schemas.microsoft.com/office/drawing/2014/main" id="{36953945-54B6-3D52-3F96-3E532144B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846988"/>
            <a:ext cx="6402162" cy="3384000"/>
          </a:xfrm>
          <a:prstGeom prst="rect">
            <a:avLst/>
          </a:prstGeom>
        </p:spPr>
      </p:pic>
    </p:spTree>
    <p:extLst>
      <p:ext uri="{BB962C8B-B14F-4D97-AF65-F5344CB8AC3E}">
        <p14:creationId xmlns:p14="http://schemas.microsoft.com/office/powerpoint/2010/main" val="638792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A1571D-7C80-9840-5304-B77ACC0C14D1}"/>
              </a:ext>
            </a:extLst>
          </p:cNvPr>
          <p:cNvSpPr txBox="1">
            <a:spLocks/>
          </p:cNvSpPr>
          <p:nvPr/>
        </p:nvSpPr>
        <p:spPr>
          <a:xfrm>
            <a:off x="467544" y="1563638"/>
            <a:ext cx="7632848" cy="3494209"/>
          </a:xfrm>
          <a:prstGeom prst="rect">
            <a:avLst/>
          </a:prstGeom>
        </p:spPr>
        <p:txBody>
          <a:bodyPr vert="horz" lIns="91440" tIns="0" rIns="91440" bIns="0" rtlCol="0" anchor="t" anchorCtr="0">
            <a:normAutofit fontScale="97500"/>
          </a:bodyPr>
          <a:lstStyle>
            <a:lvl1pPr algn="l" defTabSz="914400" rtl="0" eaLnBrk="1" latinLnBrk="0" hangingPunct="1">
              <a:spcBef>
                <a:spcPct val="0"/>
              </a:spcBef>
              <a:buNone/>
              <a:defRPr sz="3200" b="0" i="0" kern="1200">
                <a:solidFill>
                  <a:schemeClr val="tx1"/>
                </a:solidFill>
                <a:latin typeface="Roboto Slab Bold"/>
                <a:ea typeface="+mj-ea"/>
                <a:cs typeface="Roboto Slab Bold"/>
              </a:defRPr>
            </a:lvl1pPr>
          </a:lstStyle>
          <a:p>
            <a:r>
              <a:rPr lang="en-US" sz="3100" dirty="0">
                <a:latin typeface="Roboto Slab Light" pitchFamily="2" charset="0"/>
                <a:ea typeface="Roboto Slab Light" pitchFamily="2" charset="0"/>
                <a:cs typeface="Roboto Slab Light" pitchFamily="2" charset="0"/>
              </a:rPr>
              <a:t>Young people (15-24)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Q3 2025:</a:t>
            </a:r>
          </a:p>
          <a:p>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Employment rate:	 47.5%		-3.4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14.1%		+2.7 p.p.</a:t>
            </a:r>
          </a:p>
          <a:p>
            <a:endParaRPr lang="en-US" sz="1800" dirty="0">
              <a:latin typeface="Roboto Slab Light" pitchFamily="2" charset="0"/>
              <a:ea typeface="Roboto Slab Light" pitchFamily="2" charset="0"/>
              <a:cs typeface="Roboto Slab Light" pitchFamily="2" charset="0"/>
            </a:endParaRPr>
          </a:p>
          <a:p>
            <a:r>
              <a:rPr lang="en-US" sz="1800" dirty="0">
                <a:latin typeface="Roboto Slab Light" pitchFamily="2" charset="0"/>
                <a:ea typeface="Roboto Slab Light" pitchFamily="2" charset="0"/>
                <a:cs typeface="Roboto Slab Light" pitchFamily="2" charset="0"/>
              </a:rPr>
              <a:t>Participation rate: 	55.3% 		-2.2 p.p.</a:t>
            </a:r>
            <a:br>
              <a:rPr lang="en-US" sz="1800" dirty="0">
                <a:latin typeface="Roboto Slab Light" pitchFamily="2" charset="0"/>
                <a:ea typeface="Roboto Slab Light" pitchFamily="2" charset="0"/>
                <a:cs typeface="Roboto Slab Light" pitchFamily="2" charset="0"/>
              </a:rPr>
            </a:br>
            <a:br>
              <a:rPr lang="en-US" sz="2000" dirty="0">
                <a:latin typeface="Roboto Slab"/>
              </a:rPr>
            </a:br>
            <a:r>
              <a:rPr lang="en-US" sz="1800" dirty="0">
                <a:latin typeface="Roboto Slab Light" pitchFamily="2" charset="0"/>
                <a:ea typeface="Roboto Slab Light" pitchFamily="2" charset="0"/>
                <a:cs typeface="Roboto Slab Light" pitchFamily="2" charset="0"/>
              </a:rPr>
              <a:t>NEET rate		8.3%		+1.5 p.p.</a:t>
            </a:r>
          </a:p>
        </p:txBody>
      </p:sp>
    </p:spTree>
    <p:extLst>
      <p:ext uri="{BB962C8B-B14F-4D97-AF65-F5344CB8AC3E}">
        <p14:creationId xmlns:p14="http://schemas.microsoft.com/office/powerpoint/2010/main" val="37509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642E-E73E-84C4-0922-AF9CECCDAAEB}"/>
              </a:ext>
            </a:extLst>
          </p:cNvPr>
          <p:cNvSpPr>
            <a:spLocks noGrp="1"/>
          </p:cNvSpPr>
          <p:nvPr>
            <p:ph type="title"/>
          </p:nvPr>
        </p:nvSpPr>
        <p:spPr>
          <a:xfrm>
            <a:off x="467544" y="205979"/>
            <a:ext cx="8219256" cy="493563"/>
          </a:xfrm>
        </p:spPr>
        <p:txBody>
          <a:bodyPr>
            <a:normAutofit/>
          </a:bodyPr>
          <a:lstStyle/>
          <a:p>
            <a:r>
              <a:rPr lang="en-IE" sz="1800" dirty="0"/>
              <a:t>In summary…</a:t>
            </a:r>
          </a:p>
        </p:txBody>
      </p:sp>
      <p:sp>
        <p:nvSpPr>
          <p:cNvPr id="3" name="Content Placeholder 2">
            <a:extLst>
              <a:ext uri="{FF2B5EF4-FFF2-40B4-BE49-F238E27FC236}">
                <a16:creationId xmlns:a16="http://schemas.microsoft.com/office/drawing/2014/main" id="{4ACB9DDA-456A-A7CE-0449-562CB436CAFF}"/>
              </a:ext>
            </a:extLst>
          </p:cNvPr>
          <p:cNvSpPr>
            <a:spLocks noGrp="1"/>
          </p:cNvSpPr>
          <p:nvPr>
            <p:ph idx="1"/>
          </p:nvPr>
        </p:nvSpPr>
        <p:spPr>
          <a:xfrm>
            <a:off x="457200" y="771550"/>
            <a:ext cx="8229600" cy="3240360"/>
          </a:xfrm>
        </p:spPr>
        <p:txBody>
          <a:bodyPr>
            <a:normAutofit fontScale="85000" lnSpcReduction="20000"/>
          </a:bodyPr>
          <a:lstStyle/>
          <a:p>
            <a:pPr marL="0" indent="0">
              <a:buNone/>
            </a:pPr>
            <a:r>
              <a:rPr lang="en-IE" sz="1600" dirty="0"/>
              <a:t>EMPLOYMENT</a:t>
            </a:r>
          </a:p>
          <a:p>
            <a:r>
              <a:rPr lang="en-IE" sz="1600" dirty="0"/>
              <a:t>Increased to a record 2,825,500</a:t>
            </a:r>
          </a:p>
          <a:p>
            <a:r>
              <a:rPr lang="en-IE" sz="1600" dirty="0"/>
              <a:t>The 1.1% increase is the lowest since the pandemic</a:t>
            </a:r>
          </a:p>
          <a:p>
            <a:r>
              <a:rPr lang="en-IE" sz="1600" dirty="0"/>
              <a:t>Employment rate has decreased to 74.7%</a:t>
            </a:r>
          </a:p>
          <a:p>
            <a:pPr marL="0" indent="0">
              <a:buNone/>
            </a:pPr>
            <a:r>
              <a:rPr lang="en-IE" sz="1600" dirty="0"/>
              <a:t>UNEMPLOYMENT</a:t>
            </a:r>
          </a:p>
          <a:p>
            <a:r>
              <a:rPr lang="en-IE" sz="1600" dirty="0"/>
              <a:t>Increased 20% from 129,500 to 155,400</a:t>
            </a:r>
          </a:p>
          <a:p>
            <a:r>
              <a:rPr lang="en-IE" sz="1600" dirty="0"/>
              <a:t>Unemployment rate 5.3%</a:t>
            </a:r>
          </a:p>
          <a:p>
            <a:r>
              <a:rPr lang="en-IE" sz="1600" dirty="0"/>
              <a:t>Driven by young people and 35-44 year olds </a:t>
            </a:r>
          </a:p>
          <a:p>
            <a:pPr marL="0" indent="0">
              <a:buNone/>
            </a:pPr>
            <a:r>
              <a:rPr lang="en-IE" sz="1600" dirty="0"/>
              <a:t>LABOUR FORCE</a:t>
            </a:r>
          </a:p>
          <a:p>
            <a:r>
              <a:rPr lang="en-IE" sz="1600" dirty="0"/>
              <a:t>Increased to 2,980,900</a:t>
            </a:r>
          </a:p>
          <a:p>
            <a:r>
              <a:rPr lang="en-IE" sz="1600" dirty="0"/>
              <a:t>Participation down 0.1 p.p. to 66.5%</a:t>
            </a:r>
          </a:p>
        </p:txBody>
      </p:sp>
      <p:sp>
        <p:nvSpPr>
          <p:cNvPr id="4" name="Slide Number Placeholder 3">
            <a:extLst>
              <a:ext uri="{FF2B5EF4-FFF2-40B4-BE49-F238E27FC236}">
                <a16:creationId xmlns:a16="http://schemas.microsoft.com/office/drawing/2014/main" id="{503260C1-3878-B930-9A2D-AF9FF231C74E}"/>
              </a:ext>
            </a:extLst>
          </p:cNvPr>
          <p:cNvSpPr>
            <a:spLocks noGrp="1"/>
          </p:cNvSpPr>
          <p:nvPr>
            <p:ph type="sldNum" sz="quarter" idx="4"/>
          </p:nvPr>
        </p:nvSpPr>
        <p:spPr/>
        <p:txBody>
          <a:bodyPr/>
          <a:lstStyle/>
          <a:p>
            <a:fld id="{517A7B32-69DB-4CF1-942C-111B3EAEDE95}" type="slidenum">
              <a:rPr lang="en-IE" smtClean="0"/>
              <a:t>36</a:t>
            </a:fld>
            <a:endParaRPr lang="en-IE" dirty="0"/>
          </a:p>
        </p:txBody>
      </p:sp>
    </p:spTree>
    <p:extLst>
      <p:ext uri="{BB962C8B-B14F-4D97-AF65-F5344CB8AC3E}">
        <p14:creationId xmlns:p14="http://schemas.microsoft.com/office/powerpoint/2010/main" val="3354349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6768752" cy="2990153"/>
          </a:xfrm>
        </p:spPr>
        <p:txBody>
          <a:bodyPr>
            <a:noAutofit/>
          </a:bodyPr>
          <a:lstStyle/>
          <a:p>
            <a:r>
              <a:rPr lang="en-IE" sz="2800" dirty="0">
                <a:latin typeface="Roboto Slab"/>
              </a:rPr>
              <a:t>Labour Force Survey</a:t>
            </a:r>
            <a:br>
              <a:rPr lang="en-IE" sz="2800" dirty="0">
                <a:latin typeface="Roboto Slab"/>
              </a:rPr>
            </a:br>
            <a:r>
              <a:rPr lang="en-IE" sz="2000" dirty="0">
                <a:latin typeface="Roboto Slab"/>
              </a:rPr>
              <a:t>Quarter 3 2025 </a:t>
            </a:r>
            <a:br>
              <a:rPr lang="en-IE" sz="2000" dirty="0">
                <a:latin typeface="Roboto Slab"/>
              </a:rPr>
            </a:br>
            <a:br>
              <a:rPr lang="en-IE" sz="2000" dirty="0">
                <a:latin typeface="Roboto Slab"/>
              </a:rPr>
            </a:br>
            <a:r>
              <a:rPr lang="en-IE" sz="2000" dirty="0">
                <a:latin typeface="Roboto Slab"/>
              </a:rPr>
              <a:t>Thank you. </a:t>
            </a:r>
            <a:br>
              <a:rPr lang="en-IE" sz="2000" dirty="0">
                <a:latin typeface="Roboto Slab"/>
              </a:rPr>
            </a:br>
            <a:r>
              <a:rPr lang="en-US" sz="1400" dirty="0">
                <a:latin typeface="Roboto Slab"/>
              </a:rPr>
              <a:t>LFS Q4 2025 results provisionally due for publication on 19th February 2026</a:t>
            </a:r>
            <a:br>
              <a:rPr lang="en-US" sz="2000" dirty="0">
                <a:latin typeface="Roboto Slab"/>
              </a:rPr>
            </a:br>
            <a:br>
              <a:rPr lang="en-IE" sz="2000" dirty="0">
                <a:latin typeface="Roboto Slab"/>
              </a:rPr>
            </a:br>
            <a:endParaRPr lang="en-US" sz="2000" dirty="0">
              <a:latin typeface="Roboto Slab"/>
            </a:endParaRPr>
          </a:p>
        </p:txBody>
      </p:sp>
    </p:spTree>
    <p:extLst>
      <p:ext uri="{BB962C8B-B14F-4D97-AF65-F5344CB8AC3E}">
        <p14:creationId xmlns:p14="http://schemas.microsoft.com/office/powerpoint/2010/main" val="253120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DE75E-B030-E508-BD58-6490847449AC}"/>
              </a:ext>
            </a:extLst>
          </p:cNvPr>
          <p:cNvSpPr>
            <a:spLocks noGrp="1"/>
          </p:cNvSpPr>
          <p:nvPr>
            <p:ph type="sldNum" sz="quarter" idx="4"/>
          </p:nvPr>
        </p:nvSpPr>
        <p:spPr/>
        <p:txBody>
          <a:bodyPr/>
          <a:lstStyle/>
          <a:p>
            <a:fld id="{517A7B32-69DB-4CF1-942C-111B3EAEDE95}" type="slidenum">
              <a:rPr lang="en-IE" smtClean="0"/>
              <a:t>38</a:t>
            </a:fld>
            <a:endParaRPr lang="en-IE" dirty="0"/>
          </a:p>
        </p:txBody>
      </p:sp>
      <p:sp>
        <p:nvSpPr>
          <p:cNvPr id="6" name="Title 1">
            <a:extLst>
              <a:ext uri="{FF2B5EF4-FFF2-40B4-BE49-F238E27FC236}">
                <a16:creationId xmlns:a16="http://schemas.microsoft.com/office/drawing/2014/main" id="{F35907F5-846A-33F0-C632-224722C01235}"/>
              </a:ext>
            </a:extLst>
          </p:cNvPr>
          <p:cNvSpPr>
            <a:spLocks noGrp="1"/>
          </p:cNvSpPr>
          <p:nvPr>
            <p:ph type="title"/>
          </p:nvPr>
        </p:nvSpPr>
        <p:spPr>
          <a:xfrm>
            <a:off x="467544" y="205979"/>
            <a:ext cx="8219256" cy="709587"/>
          </a:xfrm>
        </p:spPr>
        <p:txBody>
          <a:bodyPr>
            <a:normAutofit/>
          </a:bodyPr>
          <a:lstStyle/>
          <a:p>
            <a:r>
              <a:rPr lang="en-IE" sz="1600" b="0" dirty="0">
                <a:latin typeface="Roboto Slab" pitchFamily="2" charset="0"/>
                <a:ea typeface="Roboto Slab" pitchFamily="2" charset="0"/>
                <a:cs typeface="Roboto Slab" pitchFamily="2" charset="0"/>
              </a:rPr>
              <a:t>Births 2001-2022</a:t>
            </a:r>
          </a:p>
        </p:txBody>
      </p:sp>
      <p:graphicFrame>
        <p:nvGraphicFramePr>
          <p:cNvPr id="5" name="Chart 4">
            <a:extLst>
              <a:ext uri="{FF2B5EF4-FFF2-40B4-BE49-F238E27FC236}">
                <a16:creationId xmlns:a16="http://schemas.microsoft.com/office/drawing/2014/main" id="{9C53A549-6EDE-4E59-24E9-48DA049B19D7}"/>
              </a:ext>
            </a:extLst>
          </p:cNvPr>
          <p:cNvGraphicFramePr>
            <a:graphicFrameLocks/>
          </p:cNvGraphicFramePr>
          <p:nvPr>
            <p:extLst>
              <p:ext uri="{D42A27DB-BD31-4B8C-83A1-F6EECF244321}">
                <p14:modId xmlns:p14="http://schemas.microsoft.com/office/powerpoint/2010/main" val="3214077059"/>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00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F7353-5D1D-CC67-7D04-0E7006AE2D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7E95ED-FABA-EC50-A7B3-A3CF95BF3A22}"/>
              </a:ext>
            </a:extLst>
          </p:cNvPr>
          <p:cNvSpPr>
            <a:spLocks noGrp="1"/>
          </p:cNvSpPr>
          <p:nvPr>
            <p:ph type="sldNum" sz="quarter" idx="4"/>
          </p:nvPr>
        </p:nvSpPr>
        <p:spPr/>
        <p:txBody>
          <a:bodyPr/>
          <a:lstStyle/>
          <a:p>
            <a:fld id="{517A7B32-69DB-4CF1-942C-111B3EAEDE95}" type="slidenum">
              <a:rPr lang="en-IE" smtClean="0"/>
              <a:t>39</a:t>
            </a:fld>
            <a:endParaRPr lang="en-IE" dirty="0"/>
          </a:p>
        </p:txBody>
      </p:sp>
      <p:sp>
        <p:nvSpPr>
          <p:cNvPr id="6" name="Title 1">
            <a:extLst>
              <a:ext uri="{FF2B5EF4-FFF2-40B4-BE49-F238E27FC236}">
                <a16:creationId xmlns:a16="http://schemas.microsoft.com/office/drawing/2014/main" id="{D887BFD9-8BBD-A005-C412-8A001E9AC11B}"/>
              </a:ext>
            </a:extLst>
          </p:cNvPr>
          <p:cNvSpPr>
            <a:spLocks noGrp="1"/>
          </p:cNvSpPr>
          <p:nvPr>
            <p:ph type="title"/>
          </p:nvPr>
        </p:nvSpPr>
        <p:spPr>
          <a:xfrm>
            <a:off x="467544" y="205979"/>
            <a:ext cx="8219256" cy="709587"/>
          </a:xfrm>
        </p:spPr>
        <p:txBody>
          <a:bodyPr>
            <a:normAutofit/>
          </a:bodyPr>
          <a:lstStyle/>
          <a:p>
            <a:r>
              <a:rPr lang="en-IE" sz="1600" b="0">
                <a:latin typeface="Roboto Slab" pitchFamily="2" charset="0"/>
                <a:ea typeface="Roboto Slab" pitchFamily="2" charset="0"/>
                <a:cs typeface="Roboto Slab" pitchFamily="2" charset="0"/>
              </a:rPr>
              <a:t>Population age groups</a:t>
            </a:r>
            <a:endParaRPr lang="en-IE" sz="1600" b="0" dirty="0">
              <a:latin typeface="Roboto Slab" pitchFamily="2" charset="0"/>
              <a:ea typeface="Roboto Slab" pitchFamily="2" charset="0"/>
              <a:cs typeface="Roboto Slab" pitchFamily="2" charset="0"/>
            </a:endParaRPr>
          </a:p>
        </p:txBody>
      </p:sp>
      <p:pic>
        <p:nvPicPr>
          <p:cNvPr id="3" name="Picture 2">
            <a:extLst>
              <a:ext uri="{FF2B5EF4-FFF2-40B4-BE49-F238E27FC236}">
                <a16:creationId xmlns:a16="http://schemas.microsoft.com/office/drawing/2014/main" id="{98A3E3E1-F99D-C3E0-E3F9-8CC454552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919" y="771550"/>
            <a:ext cx="6402162" cy="3384000"/>
          </a:xfrm>
          <a:prstGeom prst="rect">
            <a:avLst/>
          </a:prstGeom>
        </p:spPr>
      </p:pic>
    </p:spTree>
    <p:extLst>
      <p:ext uri="{BB962C8B-B14F-4D97-AF65-F5344CB8AC3E}">
        <p14:creationId xmlns:p14="http://schemas.microsoft.com/office/powerpoint/2010/main" val="208175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F17A-3F60-A14A-95E8-6E77FE102D33}"/>
              </a:ext>
            </a:extLst>
          </p:cNvPr>
          <p:cNvSpPr>
            <a:spLocks noGrp="1"/>
          </p:cNvSpPr>
          <p:nvPr>
            <p:ph type="title"/>
          </p:nvPr>
        </p:nvSpPr>
        <p:spPr>
          <a:xfrm>
            <a:off x="467544" y="205979"/>
            <a:ext cx="8219256" cy="421555"/>
          </a:xfrm>
        </p:spPr>
        <p:txBody>
          <a:bodyPr>
            <a:normAutofit/>
          </a:bodyPr>
          <a:lstStyle/>
          <a:p>
            <a:r>
              <a:rPr lang="en-IE" sz="1600" dirty="0"/>
              <a:t>Unemployment had the largest percentage increase</a:t>
            </a:r>
          </a:p>
        </p:txBody>
      </p:sp>
      <p:pic>
        <p:nvPicPr>
          <p:cNvPr id="6" name="Content Placeholder 5" descr="A graph with numbers and text&#10;&#10;AI-generated content may be incorrect.">
            <a:extLst>
              <a:ext uri="{FF2B5EF4-FFF2-40B4-BE49-F238E27FC236}">
                <a16:creationId xmlns:a16="http://schemas.microsoft.com/office/drawing/2014/main" id="{A47DE7D3-7147-B848-9877-15CD09C405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5938" y="771550"/>
            <a:ext cx="6402162" cy="3384000"/>
          </a:xfrm>
        </p:spPr>
      </p:pic>
      <p:sp>
        <p:nvSpPr>
          <p:cNvPr id="4" name="Slide Number Placeholder 3">
            <a:extLst>
              <a:ext uri="{FF2B5EF4-FFF2-40B4-BE49-F238E27FC236}">
                <a16:creationId xmlns:a16="http://schemas.microsoft.com/office/drawing/2014/main" id="{64DD12EB-9A1F-DA12-0E82-C87E7184C6DE}"/>
              </a:ext>
            </a:extLst>
          </p:cNvPr>
          <p:cNvSpPr>
            <a:spLocks noGrp="1"/>
          </p:cNvSpPr>
          <p:nvPr>
            <p:ph type="sldNum" sz="quarter" idx="4"/>
          </p:nvPr>
        </p:nvSpPr>
        <p:spPr/>
        <p:txBody>
          <a:bodyPr/>
          <a:lstStyle/>
          <a:p>
            <a:fld id="{517A7B32-69DB-4CF1-942C-111B3EAEDE95}" type="slidenum">
              <a:rPr lang="en-IE" smtClean="0"/>
              <a:t>4</a:t>
            </a:fld>
            <a:endParaRPr lang="en-IE" dirty="0"/>
          </a:p>
        </p:txBody>
      </p:sp>
      <p:sp>
        <p:nvSpPr>
          <p:cNvPr id="7" name="TextBox 1">
            <a:extLst>
              <a:ext uri="{FF2B5EF4-FFF2-40B4-BE49-F238E27FC236}">
                <a16:creationId xmlns:a16="http://schemas.microsoft.com/office/drawing/2014/main" id="{E5A21807-EBD1-2DD5-6468-327C06433553}"/>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2492966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5040560" cy="3350193"/>
          </a:xfrm>
        </p:spPr>
        <p:txBody>
          <a:bodyPr>
            <a:normAutofit fontScale="90000"/>
          </a:bodyPr>
          <a:lstStyle/>
          <a:p>
            <a:r>
              <a:rPr lang="en-IE" dirty="0">
                <a:solidFill>
                  <a:schemeClr val="accent4"/>
                </a:solidFill>
                <a:latin typeface="Roboto Slab Light" pitchFamily="2" charset="0"/>
                <a:ea typeface="Roboto Slab Light" pitchFamily="2" charset="0"/>
                <a:cs typeface="Roboto Slab Light" pitchFamily="2" charset="0"/>
              </a:rPr>
              <a:t>Annex:</a:t>
            </a:r>
            <a:br>
              <a:rPr lang="en-IE" dirty="0">
                <a:solidFill>
                  <a:srgbClr val="000000"/>
                </a:solidFill>
                <a:latin typeface="Roboto Slab Light" pitchFamily="2" charset="0"/>
                <a:ea typeface="Roboto Slab Light" pitchFamily="2" charset="0"/>
                <a:cs typeface="Roboto Slab Light" pitchFamily="2" charset="0"/>
              </a:rPr>
            </a:br>
            <a:br>
              <a:rPr lang="en-IE" dirty="0">
                <a:solidFill>
                  <a:srgbClr val="000000"/>
                </a:solidFill>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ILO Definitions and concepts </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IESS Regulation</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Impact of COVID-19 on LFS</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Arrivals from Ukraine in Ireland</a:t>
            </a:r>
            <a:br>
              <a:rPr lang="en-IE" sz="2800" b="1" dirty="0"/>
            </a:br>
            <a:endParaRPr lang="en-IE" sz="2800" b="1" dirty="0"/>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40</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1800" dirty="0">
                <a:solidFill>
                  <a:srgbClr val="000000"/>
                </a:solidFill>
              </a:rPr>
              <a:t>Employment (15-89 years)</a:t>
            </a:r>
          </a:p>
          <a:p>
            <a:pPr lvl="1"/>
            <a:r>
              <a:rPr lang="en-US" sz="16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41</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a:bodyPr>
          <a:lstStyle/>
          <a:p>
            <a:r>
              <a:rPr lang="en-IE" sz="1800" dirty="0">
                <a:solidFill>
                  <a:srgbClr val="000000"/>
                </a:solidFill>
              </a:rPr>
              <a:t>Unemployment (15-74 years)</a:t>
            </a:r>
          </a:p>
          <a:p>
            <a:pPr lvl="1"/>
            <a:r>
              <a:rPr lang="en-US" sz="1600" dirty="0">
                <a:solidFill>
                  <a:srgbClr val="000000"/>
                </a:solidFill>
              </a:rPr>
              <a:t>Persons who in the week before the survey, were </a:t>
            </a:r>
          </a:p>
          <a:p>
            <a:pPr lvl="2"/>
            <a:r>
              <a:rPr lang="en-US" sz="1600" dirty="0">
                <a:solidFill>
                  <a:srgbClr val="000000"/>
                </a:solidFill>
              </a:rPr>
              <a:t>without work – i.e. did not meet criteria to be classified as employed under ILO</a:t>
            </a:r>
          </a:p>
          <a:p>
            <a:pPr lvl="2"/>
            <a:r>
              <a:rPr lang="en-US" sz="1600" dirty="0">
                <a:solidFill>
                  <a:srgbClr val="000000"/>
                </a:solidFill>
              </a:rPr>
              <a:t>available to start work within the next two weeks </a:t>
            </a:r>
          </a:p>
          <a:p>
            <a:pPr lvl="2"/>
            <a:r>
              <a:rPr lang="en-US" sz="1600"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42</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1800" dirty="0">
                <a:solidFill>
                  <a:srgbClr val="000000"/>
                </a:solidFill>
              </a:rPr>
              <a:t>Inactive (15+ years)</a:t>
            </a:r>
          </a:p>
          <a:p>
            <a:pPr lvl="1"/>
            <a:r>
              <a:rPr lang="en-IE" sz="1600"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43</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b="0" dirty="0">
                <a:latin typeface="Roboto Slab Light" pitchFamily="2" charset="0"/>
                <a:ea typeface="Roboto Slab Light" pitchFamily="2" charset="0"/>
                <a:cs typeface="Roboto Slab Light" pitchFamily="2" charset="0"/>
              </a:rPr>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Light" pitchFamily="2" charset="0"/>
                <a:ea typeface="Roboto Slab Light" pitchFamily="2" charset="0"/>
                <a:cs typeface="Roboto Slab Light" pitchFamily="2" charset="0"/>
              </a:rPr>
              <a:t>New European regulation came into force on 01 January 2021</a:t>
            </a:r>
          </a:p>
          <a:p>
            <a:r>
              <a:rPr lang="en-US" sz="1600" dirty="0">
                <a:solidFill>
                  <a:srgbClr val="000000"/>
                </a:solidFill>
                <a:latin typeface="Roboto Slab Light" pitchFamily="2" charset="0"/>
                <a:ea typeface="Roboto Slab Light" pitchFamily="2" charset="0"/>
                <a:cs typeface="Roboto Slab Light" pitchFamily="2" charset="0"/>
              </a:rPr>
              <a:t>Implications for Irish Labour Market Statistics :</a:t>
            </a:r>
          </a:p>
          <a:p>
            <a:pPr marL="457200" lvl="1" indent="0">
              <a:buNone/>
            </a:pPr>
            <a:r>
              <a:rPr lang="en-IE" sz="1600" dirty="0">
                <a:latin typeface="Roboto Slab Light" pitchFamily="2" charset="0"/>
                <a:ea typeface="Roboto Slab Light" pitchFamily="2" charset="0"/>
                <a:cs typeface="Roboto Slab Light" pitchFamily="2" charset="0"/>
                <a:hlinkClick r:id="rId2"/>
              </a:rPr>
              <a:t>https://www.cso.ie/en/releasesandpublications/in/lfs/implicationsoftheimplementationoftheintegrationofeuropeansocialstatisticsiessframeworkregulationonlabourmarketstatisticsinirelandin2021/</a:t>
            </a:r>
            <a:endParaRPr lang="en-IE" sz="1600" dirty="0">
              <a:latin typeface="Roboto Slab Light" pitchFamily="2" charset="0"/>
              <a:ea typeface="Roboto Slab Light" pitchFamily="2" charset="0"/>
              <a:cs typeface="Roboto Slab Light" pitchFamily="2" charset="0"/>
            </a:endParaRPr>
          </a:p>
          <a:p>
            <a:pPr indent="-285750"/>
            <a:r>
              <a:rPr lang="en-US" sz="1600" dirty="0">
                <a:solidFill>
                  <a:srgbClr val="000000"/>
                </a:solidFill>
                <a:latin typeface="Roboto Slab Light" pitchFamily="2" charset="0"/>
                <a:ea typeface="Roboto Slab Light" pitchFamily="2" charset="0"/>
                <a:cs typeface="Roboto Slab Light" pitchFamily="2" charset="0"/>
              </a:rPr>
              <a:t>Impact of the regulation on the LFS series:</a:t>
            </a:r>
          </a:p>
          <a:p>
            <a:pPr marL="457200" lvl="1" indent="0">
              <a:buNone/>
            </a:pPr>
            <a:r>
              <a:rPr lang="en-IE" sz="1600" dirty="0">
                <a:latin typeface="Roboto Slab Light" pitchFamily="2" charset="0"/>
                <a:ea typeface="Roboto Slab Light" pitchFamily="2" charset="0"/>
                <a:cs typeface="Roboto Slab Light" pitchFamily="2" charset="0"/>
                <a:hlinkClick r:id="rId3"/>
              </a:rPr>
              <a:t>https://www.cso.ie/en/releasesandpublications/ep/p-lfs/labourforcesurveyquarter12021/technicalnote/</a:t>
            </a:r>
            <a:endParaRPr lang="en-US" sz="1600" dirty="0">
              <a:latin typeface="Roboto Slab Light" pitchFamily="2" charset="0"/>
              <a:ea typeface="Roboto Slab Light" pitchFamily="2" charset="0"/>
              <a:cs typeface="Roboto Slab Light" pitchFamily="2" charset="0"/>
            </a:endParaRPr>
          </a:p>
          <a:p>
            <a:r>
              <a:rPr lang="en-US" sz="1600" dirty="0">
                <a:solidFill>
                  <a:srgbClr val="000000"/>
                </a:solidFill>
                <a:latin typeface="Roboto Slab Light" pitchFamily="2" charset="0"/>
                <a:ea typeface="Roboto Slab Light" pitchFamily="2" charset="0"/>
                <a:cs typeface="Roboto Slab Light" pitchFamily="2" charset="0"/>
              </a:rPr>
              <a:t>The LFS questionnaires for Ireland up to Q1 2023 are available here: </a:t>
            </a:r>
            <a:r>
              <a:rPr lang="en-US" sz="1600" dirty="0">
                <a:latin typeface="Roboto Slab Light" pitchFamily="2" charset="0"/>
                <a:ea typeface="Roboto Slab Light" pitchFamily="2" charset="0"/>
                <a:cs typeface="Roboto Slab Light" pitchFamily="2" charset="0"/>
                <a:hlinkClick r:id="rId4"/>
              </a:rPr>
              <a:t>https://www.cso.ie/en/methods/surveyforms/labourforcesurvey/</a:t>
            </a:r>
            <a:endParaRPr lang="en-IE" sz="1600" dirty="0">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latin typeface="Roboto Slab Light" pitchFamily="2" charset="0"/>
                <a:ea typeface="Roboto Slab Light" pitchFamily="2" charset="0"/>
                <a:cs typeface="Roboto Slab Light" pitchFamily="2" charset="0"/>
              </a:rPr>
              <a:t>44</a:t>
            </a:fld>
            <a:endParaRPr lang="en-IE" dirty="0">
              <a:latin typeface="Roboto Slab Light" pitchFamily="2" charset="0"/>
              <a:ea typeface="Roboto Slab Light" pitchFamily="2" charset="0"/>
              <a:cs typeface="Roboto Slab Light" pitchFamily="2" charset="0"/>
            </a:endParaRPr>
          </a:p>
        </p:txBody>
      </p:sp>
    </p:spTree>
    <p:extLst>
      <p:ext uri="{BB962C8B-B14F-4D97-AF65-F5344CB8AC3E}">
        <p14:creationId xmlns:p14="http://schemas.microsoft.com/office/powerpoint/2010/main" val="4144386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a:bodyPr>
          <a:lstStyle/>
          <a:p>
            <a:r>
              <a:rPr lang="en-US" b="0" dirty="0">
                <a:latin typeface="Roboto Slab Light" pitchFamily="2" charset="0"/>
                <a:ea typeface="Roboto Slab Light" pitchFamily="2" charset="0"/>
                <a:cs typeface="Roboto Slab Light" pitchFamily="2" charset="0"/>
              </a:rPr>
              <a:t>Arrivals from Ukraine in Ireland </a:t>
            </a:r>
            <a:endParaRPr lang="en-IE" b="0" dirty="0">
              <a:latin typeface="Roboto Slab Light" pitchFamily="2" charset="0"/>
              <a:ea typeface="Roboto Slab Light" pitchFamily="2" charset="0"/>
              <a:cs typeface="Roboto Slab Light" pitchFamily="2" charset="0"/>
            </a:endParaRP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3092697"/>
          </a:xfrm>
        </p:spPr>
        <p:txBody>
          <a:bodyPr>
            <a:normAutofit fontScale="92500" lnSpcReduction="10000"/>
          </a:bodyPr>
          <a:lstStyle/>
          <a:p>
            <a:r>
              <a:rPr lang="en-IE" sz="1600" dirty="0">
                <a:solidFill>
                  <a:srgbClr val="000000"/>
                </a:solidFill>
                <a:latin typeface="Roboto Slab Light" pitchFamily="2" charset="0"/>
                <a:ea typeface="Roboto Slab Light" pitchFamily="2" charset="0"/>
                <a:cs typeface="Roboto Slab Light" pitchFamily="2" charset="0"/>
                <a:hlinkClick r:id="rId2"/>
              </a:rPr>
              <a:t>https://www.cso.ie/en/statistics/population/arrivalsfromukraineinireland/</a:t>
            </a:r>
            <a:endParaRPr lang="en-IE"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As of the week ending 3</a:t>
            </a:r>
            <a:r>
              <a:rPr lang="en-US" sz="1600" baseline="30000" dirty="0">
                <a:solidFill>
                  <a:srgbClr val="000000"/>
                </a:solidFill>
                <a:latin typeface="Roboto Slab Light" pitchFamily="2" charset="0"/>
                <a:ea typeface="Roboto Slab Light" pitchFamily="2" charset="0"/>
                <a:cs typeface="Roboto Slab Light" pitchFamily="2" charset="0"/>
              </a:rPr>
              <a:t>rd </a:t>
            </a:r>
            <a:r>
              <a:rPr lang="en-US" sz="1600" dirty="0">
                <a:solidFill>
                  <a:srgbClr val="000000"/>
                </a:solidFill>
                <a:latin typeface="Roboto Slab Light" pitchFamily="2" charset="0"/>
                <a:ea typeface="Roboto Slab Light" pitchFamily="2" charset="0"/>
                <a:cs typeface="Roboto Slab Light" pitchFamily="2" charset="0"/>
              </a:rPr>
              <a:t>June 2025 there had been 113,917 Beneficiaries of Temporary Protection from Ukraine in Ireland.</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Of these arrivals from Ukraine, 70% had activity in administrative data after 31 March 2025, based on data currently available to the Central Statistics Office (CSO).</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Women and men aged 20 year and over made up 46% and 26% of arrivals respectively, while 29% were people aged under 20 years.</a:t>
            </a:r>
          </a:p>
          <a:p>
            <a:pPr marL="914400" lvl="1"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3"/>
              </a:rPr>
              <a:t>https://www.cso.ie/en/releasesandpublications/fp/p-aui/arrivalsfromukraineinirelandseries16/</a:t>
            </a: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Live Register figures for July 2025: 12,278 persons from Ukraine benefitting from Temporary Protection Directive:</a:t>
            </a:r>
          </a:p>
          <a:p>
            <a:pPr marL="914400" lvl="1"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4"/>
              </a:rPr>
              <a:t>https://www.cso.ie/en/releasesandpublications/ep/p-lr/liveregisterjuly2025/</a:t>
            </a:r>
            <a:endParaRPr lang="en-IE" sz="1600" dirty="0">
              <a:solidFill>
                <a:srgbClr val="000000"/>
              </a:solidFill>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45</a:t>
            </a:fld>
            <a:endParaRPr lang="en-IE" dirty="0"/>
          </a:p>
        </p:txBody>
      </p:sp>
    </p:spTree>
    <p:extLst>
      <p:ext uri="{BB962C8B-B14F-4D97-AF65-F5344CB8AC3E}">
        <p14:creationId xmlns:p14="http://schemas.microsoft.com/office/powerpoint/2010/main" val="370935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70" y="1598013"/>
            <a:ext cx="7848872" cy="3350193"/>
          </a:xfrm>
        </p:spPr>
        <p:txBody>
          <a:bodyPr>
            <a:normAutofit/>
          </a:bodyPr>
          <a:lstStyle/>
          <a:p>
            <a:r>
              <a:rPr lang="en-US" sz="2800" dirty="0">
                <a:latin typeface="Roboto Slab Light" pitchFamily="2" charset="0"/>
                <a:ea typeface="Roboto Slab Light" pitchFamily="2" charset="0"/>
                <a:cs typeface="Roboto Slab Light" pitchFamily="2" charset="0"/>
              </a:rPr>
              <a:t>In employment</a:t>
            </a:r>
            <a:br>
              <a:rPr lang="en-US" sz="2800" dirty="0">
                <a:latin typeface="Roboto Slab Light" pitchFamily="2" charset="0"/>
                <a:ea typeface="Roboto Slab Light" pitchFamily="2" charset="0"/>
                <a:cs typeface="Roboto Slab Light" pitchFamily="2" charset="0"/>
              </a:rPr>
            </a:br>
            <a:r>
              <a:rPr lang="en-US" sz="25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Q3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Persons in employment: 	2,825,500 		+1.1%</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Employment rate (15-64):	74.7% 		-0.6 p.p.	</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Seasonally adjusted: 	2,812,800  	+0.1% on Q2 2025	</a:t>
            </a:r>
            <a:br>
              <a:rPr lang="en-US" sz="1800" dirty="0">
                <a:latin typeface="Roboto Slab"/>
              </a:rPr>
            </a:br>
            <a:endParaRPr lang="en-US" sz="18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B14F2-E907-0399-A6AE-E3FE02D28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BFB29-4CF5-24DB-E56E-2BAD84C51809}"/>
              </a:ext>
            </a:extLst>
          </p:cNvPr>
          <p:cNvSpPr>
            <a:spLocks noGrp="1"/>
          </p:cNvSpPr>
          <p:nvPr>
            <p:ph type="title"/>
          </p:nvPr>
        </p:nvSpPr>
        <p:spPr>
          <a:xfrm>
            <a:off x="676336" y="107377"/>
            <a:ext cx="8280000" cy="745770"/>
          </a:xfrm>
        </p:spPr>
        <p:txBody>
          <a:bodyPr>
            <a:normAutofit/>
          </a:bodyPr>
          <a:lstStyle/>
          <a:p>
            <a:r>
              <a:rPr lang="en-IE" sz="1800" b="0" dirty="0">
                <a:latin typeface="Roboto Slab"/>
              </a:rPr>
              <a:t>Employment (‘000) increased for both males and females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8B4AFAC6-6B99-292D-D704-2F97807A0F9B}"/>
              </a:ext>
            </a:extLst>
          </p:cNvPr>
          <p:cNvSpPr>
            <a:spLocks noGrp="1"/>
          </p:cNvSpPr>
          <p:nvPr>
            <p:ph type="sldNum" sz="quarter" idx="4"/>
          </p:nvPr>
        </p:nvSpPr>
        <p:spPr/>
        <p:txBody>
          <a:bodyPr/>
          <a:lstStyle/>
          <a:p>
            <a:fld id="{517A7B32-69DB-4CF1-942C-111B3EAEDE95}" type="slidenum">
              <a:rPr lang="en-IE" smtClean="0"/>
              <a:t>6</a:t>
            </a:fld>
            <a:endParaRPr lang="en-IE" dirty="0"/>
          </a:p>
        </p:txBody>
      </p:sp>
      <p:sp>
        <p:nvSpPr>
          <p:cNvPr id="8" name="TextBox 1">
            <a:extLst>
              <a:ext uri="{FF2B5EF4-FFF2-40B4-BE49-F238E27FC236}">
                <a16:creationId xmlns:a16="http://schemas.microsoft.com/office/drawing/2014/main" id="{A9DC5574-A7CF-D2A6-BF9A-6D7420E4D703}"/>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IE" sz="800" dirty="0">
              <a:solidFill>
                <a:schemeClr val="accent4"/>
              </a:solidFill>
            </a:endParaRPr>
          </a:p>
        </p:txBody>
      </p:sp>
      <p:pic>
        <p:nvPicPr>
          <p:cNvPr id="5" name="Picture 4" descr="A blue and green stripes&#10;&#10;AI-generated content may be incorrect.">
            <a:extLst>
              <a:ext uri="{FF2B5EF4-FFF2-40B4-BE49-F238E27FC236}">
                <a16:creationId xmlns:a16="http://schemas.microsoft.com/office/drawing/2014/main" id="{B26AAB27-4A94-0987-59FC-F3BC67E39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826362"/>
            <a:ext cx="6402162" cy="3384000"/>
          </a:xfrm>
          <a:prstGeom prst="rect">
            <a:avLst/>
          </a:prstGeom>
        </p:spPr>
      </p:pic>
      <p:sp>
        <p:nvSpPr>
          <p:cNvPr id="6" name="TextBox 1">
            <a:extLst>
              <a:ext uri="{FF2B5EF4-FFF2-40B4-BE49-F238E27FC236}">
                <a16:creationId xmlns:a16="http://schemas.microsoft.com/office/drawing/2014/main" id="{00F42CAD-1BFB-8AEA-3AF4-67B902B14FED}"/>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spTree>
    <p:extLst>
      <p:ext uri="{BB962C8B-B14F-4D97-AF65-F5344CB8AC3E}">
        <p14:creationId xmlns:p14="http://schemas.microsoft.com/office/powerpoint/2010/main" val="402777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676336" y="107377"/>
            <a:ext cx="8280000" cy="745770"/>
          </a:xfrm>
        </p:spPr>
        <p:txBody>
          <a:bodyPr>
            <a:normAutofit/>
          </a:bodyPr>
          <a:lstStyle/>
          <a:p>
            <a:r>
              <a:rPr lang="en-IE" sz="1800" b="0" dirty="0">
                <a:latin typeface="Roboto Slab"/>
              </a:rPr>
              <a:t>Employment rate (%) decreases for both males and females</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8" name="TextBox 1">
            <a:extLst>
              <a:ext uri="{FF2B5EF4-FFF2-40B4-BE49-F238E27FC236}">
                <a16:creationId xmlns:a16="http://schemas.microsoft.com/office/drawing/2014/main" id="{6AEEB4B9-B2B7-45A7-ACD8-45F70EB24462}"/>
              </a:ext>
            </a:extLst>
          </p:cNvPr>
          <p:cNvSpPr txBox="1"/>
          <p:nvPr/>
        </p:nvSpPr>
        <p:spPr>
          <a:xfrm>
            <a:off x="35496" y="379588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pic>
        <p:nvPicPr>
          <p:cNvPr id="9" name="Picture 8" descr="A graph of a number of people&#10;&#10;AI-generated content may be incorrect.">
            <a:extLst>
              <a:ext uri="{FF2B5EF4-FFF2-40B4-BE49-F238E27FC236}">
                <a16:creationId xmlns:a16="http://schemas.microsoft.com/office/drawing/2014/main" id="{9C8BB059-71B7-F698-89F7-9D241C16F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818" y="699542"/>
            <a:ext cx="6538378" cy="3456000"/>
          </a:xfrm>
          <a:prstGeom prst="rect">
            <a:avLst/>
          </a:prstGeom>
        </p:spPr>
      </p:pic>
    </p:spTree>
    <p:extLst>
      <p:ext uri="{BB962C8B-B14F-4D97-AF65-F5344CB8AC3E}">
        <p14:creationId xmlns:p14="http://schemas.microsoft.com/office/powerpoint/2010/main" val="391055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(‘000) decreased in youth age group</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6" name="TextBox 1">
            <a:extLst>
              <a:ext uri="{FF2B5EF4-FFF2-40B4-BE49-F238E27FC236}">
                <a16:creationId xmlns:a16="http://schemas.microsoft.com/office/drawing/2014/main" id="{C8287858-456B-645E-24B8-E7943A35D0D2}"/>
              </a:ext>
            </a:extLst>
          </p:cNvPr>
          <p:cNvSpPr txBox="1"/>
          <p:nvPr/>
        </p:nvSpPr>
        <p:spPr>
          <a:xfrm>
            <a:off x="0" y="397153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7" name="Picture 6" descr="A graph of numbers and a number of years&#10;&#10;AI-generated content may be incorrect.">
            <a:extLst>
              <a:ext uri="{FF2B5EF4-FFF2-40B4-BE49-F238E27FC236}">
                <a16:creationId xmlns:a16="http://schemas.microsoft.com/office/drawing/2014/main" id="{D2C433F0-92F2-905E-5C50-9C7F12A7C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938" y="804589"/>
            <a:ext cx="6402162" cy="3384000"/>
          </a:xfrm>
          <a:prstGeom prst="rect">
            <a:avLst/>
          </a:prstGeom>
        </p:spPr>
      </p:pic>
    </p:spTree>
    <p:extLst>
      <p:ext uri="{BB962C8B-B14F-4D97-AF65-F5344CB8AC3E}">
        <p14:creationId xmlns:p14="http://schemas.microsoft.com/office/powerpoint/2010/main" val="306763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7797-E1D2-C256-E9A3-A090E5903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11FE5-70E5-F3C2-AFE8-7A7DD73BE985}"/>
              </a:ext>
            </a:extLst>
          </p:cNvPr>
          <p:cNvSpPr>
            <a:spLocks noGrp="1"/>
          </p:cNvSpPr>
          <p:nvPr>
            <p:ph type="title"/>
          </p:nvPr>
        </p:nvSpPr>
        <p:spPr>
          <a:xfrm>
            <a:off x="467544" y="205981"/>
            <a:ext cx="8280000" cy="745770"/>
          </a:xfrm>
        </p:spPr>
        <p:txBody>
          <a:bodyPr>
            <a:normAutofit/>
          </a:bodyPr>
          <a:lstStyle/>
          <a:p>
            <a:r>
              <a:rPr lang="en-IE" sz="1800" b="0" dirty="0">
                <a:latin typeface="Roboto Slab"/>
              </a:rPr>
              <a:t>Employment (%) increased for oldest age group</a:t>
            </a:r>
            <a:endParaRPr lang="en-IE" sz="1600" b="0" dirty="0">
              <a:solidFill>
                <a:schemeClr val="accent4"/>
              </a:solidFill>
              <a:latin typeface="Roboto Slab"/>
            </a:endParaRPr>
          </a:p>
        </p:txBody>
      </p:sp>
      <p:sp>
        <p:nvSpPr>
          <p:cNvPr id="4" name="Slide Number Placeholder 3">
            <a:extLst>
              <a:ext uri="{FF2B5EF4-FFF2-40B4-BE49-F238E27FC236}">
                <a16:creationId xmlns:a16="http://schemas.microsoft.com/office/drawing/2014/main" id="{049ED64A-B6C9-429E-62C2-BD8D36182259}"/>
              </a:ext>
            </a:extLst>
          </p:cNvPr>
          <p:cNvSpPr>
            <a:spLocks noGrp="1"/>
          </p:cNvSpPr>
          <p:nvPr>
            <p:ph type="sldNum" sz="quarter" idx="4"/>
          </p:nvPr>
        </p:nvSpPr>
        <p:spPr/>
        <p:txBody>
          <a:bodyPr/>
          <a:lstStyle/>
          <a:p>
            <a:fld id="{517A7B32-69DB-4CF1-942C-111B3EAEDE95}" type="slidenum">
              <a:rPr lang="en-IE" smtClean="0"/>
              <a:t>9</a:t>
            </a:fld>
            <a:endParaRPr lang="en-IE" dirty="0"/>
          </a:p>
        </p:txBody>
      </p:sp>
      <p:sp>
        <p:nvSpPr>
          <p:cNvPr id="8" name="TextBox 1">
            <a:extLst>
              <a:ext uri="{FF2B5EF4-FFF2-40B4-BE49-F238E27FC236}">
                <a16:creationId xmlns:a16="http://schemas.microsoft.com/office/drawing/2014/main" id="{689E5115-9312-0FF1-6CF5-35271B85E529}"/>
              </a:ext>
            </a:extLst>
          </p:cNvPr>
          <p:cNvSpPr txBox="1"/>
          <p:nvPr/>
        </p:nvSpPr>
        <p:spPr>
          <a:xfrm>
            <a:off x="32671" y="40349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pic>
        <p:nvPicPr>
          <p:cNvPr id="6" name="Picture 5" descr="A graph with numbers and squares&#10;&#10;AI-generated content may be incorrect.">
            <a:extLst>
              <a:ext uri="{FF2B5EF4-FFF2-40B4-BE49-F238E27FC236}">
                <a16:creationId xmlns:a16="http://schemas.microsoft.com/office/drawing/2014/main" id="{53447610-2B41-4E5B-19B2-5BA56C0F3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938" y="828530"/>
            <a:ext cx="6402162" cy="3384000"/>
          </a:xfrm>
          <a:prstGeom prst="rect">
            <a:avLst/>
          </a:prstGeom>
        </p:spPr>
      </p:pic>
    </p:spTree>
    <p:extLst>
      <p:ext uri="{BB962C8B-B14F-4D97-AF65-F5344CB8AC3E}">
        <p14:creationId xmlns:p14="http://schemas.microsoft.com/office/powerpoint/2010/main" val="2388736712"/>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134856</TotalTime>
  <Words>1265</Words>
  <Application>Microsoft Office PowerPoint</Application>
  <PresentationFormat>On-screen Show (16:9)</PresentationFormat>
  <Paragraphs>193</Paragraphs>
  <Slides>45</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Cambria</vt:lpstr>
      <vt:lpstr>Roboto Slab</vt:lpstr>
      <vt:lpstr>Roboto Slab Bold</vt:lpstr>
      <vt:lpstr>Roboto Slab Light</vt:lpstr>
      <vt:lpstr>Roboto Slab Medium</vt:lpstr>
      <vt:lpstr>CSO Standard Text 2</vt:lpstr>
      <vt:lpstr>1_CSO Standard Text 2</vt:lpstr>
      <vt:lpstr>Labour Force Survey Quarter 3, 2025    20th November 2025</vt:lpstr>
      <vt:lpstr>Infographic</vt:lpstr>
      <vt:lpstr>Employment, unemployment and not in the labour force increased</vt:lpstr>
      <vt:lpstr>Unemployment had the largest percentage increase</vt:lpstr>
      <vt:lpstr>In employment   Q3 2025:  Persons in employment:  2,825,500   +1.1%  Employment rate (15-64): 74.7%   -0.6 p.p.   Seasonally adjusted:  2,812,800   +0.1% on Q2 2025  </vt:lpstr>
      <vt:lpstr>Employment (‘000) increased for both males and females</vt:lpstr>
      <vt:lpstr>Employment rate (%) decreases for both males and females</vt:lpstr>
      <vt:lpstr>Employment (‘000) decreased in youth age group</vt:lpstr>
      <vt:lpstr>Employment (%) increased for oldest age group</vt:lpstr>
      <vt:lpstr>Full-time employment (‘000) increases while part-time decreases</vt:lpstr>
      <vt:lpstr>Human health &amp; social work the sector with most employment (‘000)</vt:lpstr>
      <vt:lpstr>Transport &amp; storage had the largest increase in employment (‘000)</vt:lpstr>
      <vt:lpstr>Public administration had the biggest drop in employment (‘000)</vt:lpstr>
      <vt:lpstr>Most actual hours worked (millions) per week in Industry</vt:lpstr>
      <vt:lpstr>There were 21,700 more self-employed in the labour force</vt:lpstr>
      <vt:lpstr>Remote working employment (‘000) increased while never works from home decreased</vt:lpstr>
      <vt:lpstr>Actual hours worked (millions) per week increased for remote workers</vt:lpstr>
      <vt:lpstr>Non union members increasing more than union members</vt:lpstr>
      <vt:lpstr>Unemployment   Q3 2025:  Persons unemployed:  155,400  +20.0%  Unemployment rate (15-74):  5.3%  +0.8 p.p  Persons unemployed (SA): 147,100   +9.3% on Q2 2025  Seasonally adjusted rate:  5.0%  +0.4 p.p on Q2 2025  </vt:lpstr>
      <vt:lpstr>Unemployment rate (%) increased for males and females</vt:lpstr>
      <vt:lpstr>Unemployment (‘000) the highest since the pandemic</vt:lpstr>
      <vt:lpstr>Unemployment (‘000) increased across all working age cohorts</vt:lpstr>
      <vt:lpstr>Unemployment (‘000) increased across most regions </vt:lpstr>
      <vt:lpstr>Unemployment rate(%) (seasonally adjusted), increased for males and females</vt:lpstr>
      <vt:lpstr>Labour Force   Q3 2025:  Persons in labour force:  2,980,900  +1.9%  Participation rate (15+):  66.5%  -0.1 p.p.  Seasonally adjusted  participation rate:   66.1%   unchanged from Q2 2025  </vt:lpstr>
      <vt:lpstr>Labour Force</vt:lpstr>
      <vt:lpstr>Labour force (‘000) at highest level for males and females</vt:lpstr>
      <vt:lpstr>Labour force (‘000) increased across all age groups except youths</vt:lpstr>
      <vt:lpstr>Participation rate (%) increased for Rest of the World cohort</vt:lpstr>
      <vt:lpstr>Participation rate (%) (seasonally adjusted), females increased; males decreased </vt:lpstr>
      <vt:lpstr>Not in the labour force   Q3 2025:  Persons not in the labour force:  1,499,900  +2.4%  Potential additional labour force: 119,200  -7.9%    </vt:lpstr>
      <vt:lpstr>Part-time underemployed increased by 13,900</vt:lpstr>
      <vt:lpstr>Part-time underemployed increased 10.9%</vt:lpstr>
      <vt:lpstr>Does not want a job increased 3.9%</vt:lpstr>
      <vt:lpstr>PowerPoint Presentation</vt:lpstr>
      <vt:lpstr>In summary…</vt:lpstr>
      <vt:lpstr>Labour Force Survey Quarter 3 2025   Thank you.  LFS Q4 2025 results provisionally due for publication on 19th February 2026  </vt:lpstr>
      <vt:lpstr>Births 2001-2022</vt:lpstr>
      <vt:lpstr>Population age groups</vt:lpstr>
      <vt:lpstr>Annex:  ILO Definitions and concepts   IESS Regulation  Impact of COVID-19 on LFS  Arrivals from Ukraine in Ireland </vt:lpstr>
      <vt:lpstr>ILO classification in the LFS</vt:lpstr>
      <vt:lpstr>ILO classification in the LFS</vt:lpstr>
      <vt:lpstr>ILO classification and LFS </vt:lpstr>
      <vt:lpstr>Integration of European Social Statistics (IESS) Regulation</vt:lpstr>
      <vt:lpstr>Arrivals from Ukraine in Ireland </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Colin Hanley</cp:lastModifiedBy>
  <cp:revision>1904</cp:revision>
  <cp:lastPrinted>2025-08-13T13:05:36Z</cp:lastPrinted>
  <dcterms:created xsi:type="dcterms:W3CDTF">2017-12-13T09:54:14Z</dcterms:created>
  <dcterms:modified xsi:type="dcterms:W3CDTF">2025-11-18T13:24:09Z</dcterms:modified>
</cp:coreProperties>
</file>