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4.xml" ContentType="application/vnd.openxmlformats-officedocument.themeOverride+xml"/>
  <Override PartName="/ppt/notesSlides/notesSlide5.xml" ContentType="application/vnd.openxmlformats-officedocument.presentationml.notesSlide+xml"/>
  <Override PartName="/ppt/charts/chart5.xml" ContentType="application/vnd.openxmlformats-officedocument.drawingml.chart+xml"/>
  <Override PartName="/ppt/charts/chart6.xml" ContentType="application/vnd.openxmlformats-officedocument.drawingml.chart+xml"/>
  <Override PartName="/ppt/theme/themeOverride5.xml" ContentType="application/vnd.openxmlformats-officedocument.themeOverr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7.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6.xml" ContentType="application/vnd.openxmlformats-officedocument.themeOverride+xml"/>
  <Override PartName="/ppt/charts/chart8.xml" ContentType="application/vnd.openxmlformats-officedocument.drawingml.chart+xml"/>
  <Override PartName="/ppt/theme/themeOverride7.xml" ContentType="application/vnd.openxmlformats-officedocument.themeOverride+xml"/>
  <Override PartName="/ppt/charts/chart9.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8.xml" ContentType="application/vnd.openxmlformats-officedocument.themeOverr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51"/>
  </p:notesMasterIdLst>
  <p:handoutMasterIdLst>
    <p:handoutMasterId r:id="rId52"/>
  </p:handoutMasterIdLst>
  <p:sldIdLst>
    <p:sldId id="256" r:id="rId2"/>
    <p:sldId id="468" r:id="rId3"/>
    <p:sldId id="458" r:id="rId4"/>
    <p:sldId id="469" r:id="rId5"/>
    <p:sldId id="313" r:id="rId6"/>
    <p:sldId id="465" r:id="rId7"/>
    <p:sldId id="477" r:id="rId8"/>
    <p:sldId id="478" r:id="rId9"/>
    <p:sldId id="502" r:id="rId10"/>
    <p:sldId id="522" r:id="rId11"/>
    <p:sldId id="503" r:id="rId12"/>
    <p:sldId id="300" r:id="rId13"/>
    <p:sldId id="479" r:id="rId14"/>
    <p:sldId id="491" r:id="rId15"/>
    <p:sldId id="492" r:id="rId16"/>
    <p:sldId id="485" r:id="rId17"/>
    <p:sldId id="352" r:id="rId18"/>
    <p:sldId id="427" r:id="rId19"/>
    <p:sldId id="430" r:id="rId20"/>
    <p:sldId id="433" r:id="rId21"/>
    <p:sldId id="353" r:id="rId22"/>
    <p:sldId id="429" r:id="rId23"/>
    <p:sldId id="301" r:id="rId24"/>
    <p:sldId id="425" r:id="rId25"/>
    <p:sldId id="434" r:id="rId26"/>
    <p:sldId id="356" r:id="rId27"/>
    <p:sldId id="426" r:id="rId28"/>
    <p:sldId id="302" r:id="rId29"/>
    <p:sldId id="455" r:id="rId30"/>
    <p:sldId id="516" r:id="rId31"/>
    <p:sldId id="517" r:id="rId32"/>
    <p:sldId id="518" r:id="rId33"/>
    <p:sldId id="519" r:id="rId34"/>
    <p:sldId id="520" r:id="rId35"/>
    <p:sldId id="521" r:id="rId36"/>
    <p:sldId id="514" r:id="rId37"/>
    <p:sldId id="470" r:id="rId38"/>
    <p:sldId id="449" r:id="rId39"/>
    <p:sldId id="450" r:id="rId40"/>
    <p:sldId id="495" r:id="rId41"/>
    <p:sldId id="466" r:id="rId42"/>
    <p:sldId id="299" r:id="rId43"/>
    <p:sldId id="513" r:id="rId44"/>
    <p:sldId id="499" r:id="rId45"/>
    <p:sldId id="501" r:id="rId46"/>
    <p:sldId id="512" r:id="rId47"/>
    <p:sldId id="459" r:id="rId48"/>
    <p:sldId id="462" r:id="rId49"/>
    <p:sldId id="500" r:id="rId50"/>
  </p:sldIdLst>
  <p:sldSz cx="9144000" cy="5143500" type="screen16x9"/>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46828BA1-2D15-4581-9F75-6E10D5626921}">
          <p14:sldIdLst>
            <p14:sldId id="256"/>
            <p14:sldId id="468"/>
            <p14:sldId id="458"/>
            <p14:sldId id="469"/>
            <p14:sldId id="313"/>
            <p14:sldId id="465"/>
            <p14:sldId id="477"/>
            <p14:sldId id="478"/>
            <p14:sldId id="502"/>
            <p14:sldId id="522"/>
            <p14:sldId id="503"/>
            <p14:sldId id="300"/>
            <p14:sldId id="479"/>
            <p14:sldId id="491"/>
            <p14:sldId id="492"/>
            <p14:sldId id="485"/>
            <p14:sldId id="352"/>
            <p14:sldId id="427"/>
            <p14:sldId id="430"/>
            <p14:sldId id="433"/>
            <p14:sldId id="353"/>
            <p14:sldId id="429"/>
            <p14:sldId id="301"/>
            <p14:sldId id="425"/>
            <p14:sldId id="434"/>
            <p14:sldId id="356"/>
            <p14:sldId id="426"/>
            <p14:sldId id="302"/>
            <p14:sldId id="455"/>
            <p14:sldId id="516"/>
            <p14:sldId id="517"/>
            <p14:sldId id="518"/>
            <p14:sldId id="519"/>
            <p14:sldId id="520"/>
            <p14:sldId id="521"/>
            <p14:sldId id="514"/>
            <p14:sldId id="470"/>
            <p14:sldId id="449"/>
            <p14:sldId id="450"/>
            <p14:sldId id="495"/>
            <p14:sldId id="466"/>
            <p14:sldId id="299"/>
            <p14:sldId id="513"/>
            <p14:sldId id="499"/>
            <p14:sldId id="501"/>
            <p14:sldId id="512"/>
            <p14:sldId id="459"/>
            <p14:sldId id="462"/>
            <p14:sldId id="500"/>
          </p14:sldIdLst>
        </p14:section>
      </p14:sectionLst>
    </p:ex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57A3B5"/>
    <a:srgbClr val="3EC7CE"/>
    <a:srgbClr val="E9F4F4"/>
    <a:srgbClr val="4BC1BB"/>
    <a:srgbClr val="52A6BA"/>
    <a:srgbClr val="63A9A1"/>
    <a:srgbClr val="40A7CC"/>
    <a:srgbClr val="49B4C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285" autoAdjust="0"/>
    <p:restoredTop sz="94955" autoAdjust="0"/>
  </p:normalViewPr>
  <p:slideViewPr>
    <p:cSldViewPr>
      <p:cViewPr varScale="1">
        <p:scale>
          <a:sx n="113" d="100"/>
          <a:sy n="113" d="100"/>
        </p:scale>
        <p:origin x="780" y="96"/>
      </p:cViewPr>
      <p:guideLst>
        <p:guide orient="horz" pos="162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1" Type="http://schemas.openxmlformats.org/officeDocument/2006/relationships/oleObject" Target="file:///\\cbfile01\Labour%20Market\User(Public)\Releases%20and%20Publications\QNHS%20Post%20COP%202011\2015Q3\Press%20Conference%20Notes\Presentation\Final%20graphs.xls" TargetMode="External"/></Relationships>
</file>

<file path=ppt/charts/_rels/chart6.xml.rels><?xml version="1.0" encoding="UTF-8" standalone="yes"?>
<Relationships xmlns="http://schemas.openxmlformats.org/package/2006/relationships"><Relationship Id="rId2" Type="http://schemas.openxmlformats.org/officeDocument/2006/relationships/oleObject" Target="file:///\\disseminate\lme\Labour%20Market\ReleasesAndPublications\Labour%20Force%20Survey%20Post%20COP%202016\CoreReleases\2018Q2\Press%20Conference%20and%20Officials%20Briefing\Final%20graphs%20Q2%2018.xls" TargetMode="External"/><Relationship Id="rId1" Type="http://schemas.openxmlformats.org/officeDocument/2006/relationships/themeOverride" Target="../theme/themeOverride5.xml"/></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package" Target="../embeddings/Microsoft_Excel_Worksheet4.xlsx"/></Relationships>
</file>

<file path=ppt/charts/_rels/chart8.xml.rels><?xml version="1.0" encoding="UTF-8" standalone="yes"?>
<Relationships xmlns="http://schemas.openxmlformats.org/package/2006/relationships"><Relationship Id="rId2" Type="http://schemas.openxmlformats.org/officeDocument/2006/relationships/oleObject" Target="file:///\\disseminate\lme\Labour%20Market\ReleasesAndPublications\Labour%20Force%20Survey%20Post%20COP%202016\CoreReleases\2018Q2\Press%20Conference%20and%20Officials%20Briefing\Final%20graphs%20Q2%2018.xls" TargetMode="External"/><Relationship Id="rId1" Type="http://schemas.openxmlformats.org/officeDocument/2006/relationships/themeOverride" Target="../theme/themeOverride7.xml"/></Relationships>
</file>

<file path=ppt/charts/_rels/chart9.xml.rels><?xml version="1.0" encoding="UTF-8" standalone="yes"?>
<Relationships xmlns="http://schemas.openxmlformats.org/package/2006/relationships"><Relationship Id="rId3" Type="http://schemas.openxmlformats.org/officeDocument/2006/relationships/themeOverride" Target="../theme/themeOverride8.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package" Target="../embeddings/Microsoft_Excel_Worksheet5.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1" i="0" u="none" strike="noStrike" kern="1200" spc="0" baseline="0">
                <a:solidFill>
                  <a:schemeClr val="tx1">
                    <a:lumMod val="65000"/>
                    <a:lumOff val="35000"/>
                  </a:schemeClr>
                </a:solidFill>
                <a:latin typeface="+mn-lt"/>
                <a:ea typeface="+mn-ea"/>
                <a:cs typeface="+mn-cs"/>
              </a:defRPr>
            </a:pPr>
            <a:r>
              <a:rPr lang="en-IE" sz="1600" b="1"/>
              <a:t>ILO Status</a:t>
            </a:r>
            <a:r>
              <a:rPr lang="en-IE" sz="1600" b="1" baseline="0"/>
              <a:t> of persons away from work for any reason, Q3 2019 - Q3 2021</a:t>
            </a:r>
            <a:endParaRPr lang="en-IE" sz="1600" b="1"/>
          </a:p>
        </c:rich>
      </c:tx>
      <c:overlay val="0"/>
      <c:spPr>
        <a:noFill/>
        <a:ln>
          <a:noFill/>
        </a:ln>
        <a:effectLst/>
      </c:spPr>
      <c:txPr>
        <a:bodyPr rot="0" spcFirstLastPara="1" vertOverflow="ellipsis" vert="horz" wrap="square" anchor="ctr" anchorCtr="1"/>
        <a:lstStyle/>
        <a:p>
          <a:pPr>
            <a:defRPr sz="16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tx>
            <c:strRef>
              <c:f>Sheet1!$A$12</c:f>
              <c:strCache>
                <c:ptCount val="1"/>
                <c:pt idx="0">
                  <c:v>Employed</c:v>
                </c:pt>
              </c:strCache>
            </c:strRef>
          </c:tx>
          <c:spPr>
            <a:solidFill>
              <a:schemeClr val="accent1"/>
            </a:solidFill>
            <a:ln>
              <a:noFill/>
            </a:ln>
            <a:effectLst/>
          </c:spPr>
          <c:invertIfNegative val="0"/>
          <c:cat>
            <c:strRef>
              <c:f>Sheet1!$B$11:$D$11</c:f>
              <c:strCache>
                <c:ptCount val="3"/>
                <c:pt idx="0">
                  <c:v>Q3 2019</c:v>
                </c:pt>
                <c:pt idx="1">
                  <c:v>Q3 2020</c:v>
                </c:pt>
                <c:pt idx="2">
                  <c:v>Q3 2021</c:v>
                </c:pt>
              </c:strCache>
            </c:strRef>
          </c:cat>
          <c:val>
            <c:numRef>
              <c:f>Sheet1!$B$12:$D$12</c:f>
              <c:numCache>
                <c:formatCode>General</c:formatCode>
                <c:ptCount val="3"/>
                <c:pt idx="0">
                  <c:v>98.3</c:v>
                </c:pt>
                <c:pt idx="1">
                  <c:v>78.5</c:v>
                </c:pt>
                <c:pt idx="2">
                  <c:v>90.7</c:v>
                </c:pt>
              </c:numCache>
            </c:numRef>
          </c:val>
          <c:extLst>
            <c:ext xmlns:c16="http://schemas.microsoft.com/office/drawing/2014/chart" uri="{C3380CC4-5D6E-409C-BE32-E72D297353CC}">
              <c16:uniqueId val="{00000000-D651-48DD-8A24-74973CDE8328}"/>
            </c:ext>
          </c:extLst>
        </c:ser>
        <c:ser>
          <c:idx val="1"/>
          <c:order val="1"/>
          <c:tx>
            <c:strRef>
              <c:f>Sheet1!$A$13</c:f>
              <c:strCache>
                <c:ptCount val="1"/>
                <c:pt idx="0">
                  <c:v>Unemployed</c:v>
                </c:pt>
              </c:strCache>
            </c:strRef>
          </c:tx>
          <c:spPr>
            <a:solidFill>
              <a:schemeClr val="accent2"/>
            </a:solidFill>
            <a:ln>
              <a:noFill/>
            </a:ln>
            <a:effectLst/>
          </c:spPr>
          <c:invertIfNegative val="0"/>
          <c:cat>
            <c:strRef>
              <c:f>Sheet1!$B$11:$D$11</c:f>
              <c:strCache>
                <c:ptCount val="3"/>
                <c:pt idx="0">
                  <c:v>Q3 2019</c:v>
                </c:pt>
                <c:pt idx="1">
                  <c:v>Q3 2020</c:v>
                </c:pt>
                <c:pt idx="2">
                  <c:v>Q3 2021</c:v>
                </c:pt>
              </c:strCache>
            </c:strRef>
          </c:cat>
          <c:val>
            <c:numRef>
              <c:f>Sheet1!$B$13:$D$13</c:f>
              <c:numCache>
                <c:formatCode>General</c:formatCode>
                <c:ptCount val="3"/>
                <c:pt idx="0">
                  <c:v>0.1</c:v>
                </c:pt>
                <c:pt idx="1">
                  <c:v>2.8</c:v>
                </c:pt>
                <c:pt idx="2">
                  <c:v>3.3</c:v>
                </c:pt>
              </c:numCache>
            </c:numRef>
          </c:val>
          <c:extLst>
            <c:ext xmlns:c16="http://schemas.microsoft.com/office/drawing/2014/chart" uri="{C3380CC4-5D6E-409C-BE32-E72D297353CC}">
              <c16:uniqueId val="{00000001-D651-48DD-8A24-74973CDE8328}"/>
            </c:ext>
          </c:extLst>
        </c:ser>
        <c:ser>
          <c:idx val="2"/>
          <c:order val="2"/>
          <c:tx>
            <c:strRef>
              <c:f>Sheet1!$A$14</c:f>
              <c:strCache>
                <c:ptCount val="1"/>
                <c:pt idx="0">
                  <c:v>Inactive</c:v>
                </c:pt>
              </c:strCache>
            </c:strRef>
          </c:tx>
          <c:spPr>
            <a:solidFill>
              <a:schemeClr val="accent3"/>
            </a:solidFill>
            <a:ln>
              <a:noFill/>
            </a:ln>
            <a:effectLst/>
          </c:spPr>
          <c:invertIfNegative val="0"/>
          <c:cat>
            <c:strRef>
              <c:f>Sheet1!$B$11:$D$11</c:f>
              <c:strCache>
                <c:ptCount val="3"/>
                <c:pt idx="0">
                  <c:v>Q3 2019</c:v>
                </c:pt>
                <c:pt idx="1">
                  <c:v>Q3 2020</c:v>
                </c:pt>
                <c:pt idx="2">
                  <c:v>Q3 2021</c:v>
                </c:pt>
              </c:strCache>
            </c:strRef>
          </c:cat>
          <c:val>
            <c:numRef>
              <c:f>Sheet1!$B$14:$D$14</c:f>
              <c:numCache>
                <c:formatCode>General</c:formatCode>
                <c:ptCount val="3"/>
                <c:pt idx="0">
                  <c:v>1.6</c:v>
                </c:pt>
                <c:pt idx="1">
                  <c:v>18.7</c:v>
                </c:pt>
                <c:pt idx="2">
                  <c:v>6</c:v>
                </c:pt>
              </c:numCache>
            </c:numRef>
          </c:val>
          <c:extLst>
            <c:ext xmlns:c16="http://schemas.microsoft.com/office/drawing/2014/chart" uri="{C3380CC4-5D6E-409C-BE32-E72D297353CC}">
              <c16:uniqueId val="{00000002-D651-48DD-8A24-74973CDE8328}"/>
            </c:ext>
          </c:extLst>
        </c:ser>
        <c:dLbls>
          <c:showLegendKey val="0"/>
          <c:showVal val="0"/>
          <c:showCatName val="0"/>
          <c:showSerName val="0"/>
          <c:showPercent val="0"/>
          <c:showBubbleSize val="0"/>
        </c:dLbls>
        <c:gapWidth val="182"/>
        <c:axId val="736674776"/>
        <c:axId val="736675104"/>
      </c:barChart>
      <c:catAx>
        <c:axId val="73667477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crossAx val="736675104"/>
        <c:crosses val="autoZero"/>
        <c:auto val="1"/>
        <c:lblAlgn val="ctr"/>
        <c:lblOffset val="100"/>
        <c:noMultiLvlLbl val="0"/>
      </c:catAx>
      <c:valAx>
        <c:axId val="736675104"/>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3667477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50" b="1"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260" b="1" i="0" u="none" strike="noStrike" kern="1200" spc="0" baseline="0">
                <a:solidFill>
                  <a:schemeClr val="tx1">
                    <a:lumMod val="65000"/>
                    <a:lumOff val="35000"/>
                  </a:schemeClr>
                </a:solidFill>
                <a:latin typeface="+mn-lt"/>
                <a:ea typeface="+mn-ea"/>
                <a:cs typeface="+mn-cs"/>
              </a:defRPr>
            </a:pPr>
            <a:r>
              <a:rPr lang="en-IE" b="1" dirty="0"/>
              <a:t>Absences from work in the reference week as a percentage of the numbers employed by Economic Sector, LFS Q3 2019 to Q3</a:t>
            </a:r>
          </a:p>
          <a:p>
            <a:pPr>
              <a:defRPr b="1"/>
            </a:pPr>
            <a:r>
              <a:rPr lang="en-IE" b="1" dirty="0"/>
              <a:t> 2021</a:t>
            </a:r>
          </a:p>
        </c:rich>
      </c:tx>
      <c:layout>
        <c:manualLayout>
          <c:xMode val="edge"/>
          <c:yMode val="edge"/>
          <c:x val="0.1587887970758681"/>
          <c:y val="1.6280014193095837E-2"/>
        </c:manualLayout>
      </c:layout>
      <c:overlay val="0"/>
      <c:spPr>
        <a:noFill/>
        <a:ln>
          <a:noFill/>
        </a:ln>
        <a:effectLst/>
      </c:spPr>
      <c:txPr>
        <a:bodyPr rot="0" spcFirstLastPara="1" vertOverflow="ellipsis" vert="horz" wrap="square" anchor="ctr" anchorCtr="1"/>
        <a:lstStyle/>
        <a:p>
          <a:pPr>
            <a:defRPr sz="126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47128728121117858"/>
          <c:y val="0.16082254791163794"/>
          <c:w val="0.50096668551979073"/>
          <c:h val="0.67980668945414047"/>
        </c:manualLayout>
      </c:layout>
      <c:barChart>
        <c:barDir val="bar"/>
        <c:grouping val="clustered"/>
        <c:varyColors val="0"/>
        <c:ser>
          <c:idx val="0"/>
          <c:order val="0"/>
          <c:tx>
            <c:strRef>
              <c:f>'Absences from Work'!$B$3</c:f>
              <c:strCache>
                <c:ptCount val="1"/>
                <c:pt idx="0">
                  <c:v>Q3 2019</c:v>
                </c:pt>
              </c:strCache>
            </c:strRef>
          </c:tx>
          <c:spPr>
            <a:solidFill>
              <a:schemeClr val="accent1"/>
            </a:solidFill>
            <a:ln>
              <a:noFill/>
            </a:ln>
            <a:effectLst/>
          </c:spPr>
          <c:invertIfNegative val="0"/>
          <c:cat>
            <c:strRef>
              <c:f>'Absences from Work'!$A$5:$A$19</c:f>
              <c:strCache>
                <c:ptCount val="15"/>
                <c:pt idx="0">
                  <c:v>Agriculture, Forestry &amp; Fishing</c:v>
                </c:pt>
                <c:pt idx="1">
                  <c:v>Industry</c:v>
                </c:pt>
                <c:pt idx="2">
                  <c:v>Construction</c:v>
                </c:pt>
                <c:pt idx="3">
                  <c:v>Wholesale &amp; Retail Trade; repair of motorvehicles and motorcycles</c:v>
                </c:pt>
                <c:pt idx="4">
                  <c:v>Transportation &amp; Storage</c:v>
                </c:pt>
                <c:pt idx="5">
                  <c:v>Accommodation &amp; Food Service Activities</c:v>
                </c:pt>
                <c:pt idx="6">
                  <c:v>Information &amp; Communication</c:v>
                </c:pt>
                <c:pt idx="7">
                  <c:v>Financial, Insurance &amp; Real Estate Activities</c:v>
                </c:pt>
                <c:pt idx="8">
                  <c:v>Professional, Scientific &amp; Technical Activities</c:v>
                </c:pt>
                <c:pt idx="9">
                  <c:v>Administrative &amp; Support Service Activities</c:v>
                </c:pt>
                <c:pt idx="10">
                  <c:v>Public Administration &amp; Defence: compulsory social security</c:v>
                </c:pt>
                <c:pt idx="11">
                  <c:v>Education</c:v>
                </c:pt>
                <c:pt idx="12">
                  <c:v>Human Health &amp; Social Work Activities</c:v>
                </c:pt>
                <c:pt idx="13">
                  <c:v>Other Activities (Cultural &amp; Recreation)</c:v>
                </c:pt>
                <c:pt idx="14">
                  <c:v>All Economic Sectors</c:v>
                </c:pt>
              </c:strCache>
            </c:strRef>
          </c:cat>
          <c:val>
            <c:numRef>
              <c:f>'Absences from Work'!$B$5:$B$19</c:f>
              <c:numCache>
                <c:formatCode>0.0</c:formatCode>
                <c:ptCount val="15"/>
                <c:pt idx="0">
                  <c:v>2.7190332326283992</c:v>
                </c:pt>
                <c:pt idx="1">
                  <c:v>6.6326530612244898</c:v>
                </c:pt>
                <c:pt idx="2">
                  <c:v>5.9412550066755676</c:v>
                </c:pt>
                <c:pt idx="3">
                  <c:v>6.4140910601528756</c:v>
                </c:pt>
                <c:pt idx="4">
                  <c:v>9.0646094503375121</c:v>
                </c:pt>
                <c:pt idx="5">
                  <c:v>5.6027164685908328</c:v>
                </c:pt>
                <c:pt idx="6">
                  <c:v>5.8103975535168191</c:v>
                </c:pt>
                <c:pt idx="7">
                  <c:v>8.2311733800350275</c:v>
                </c:pt>
                <c:pt idx="8">
                  <c:v>8.138658628485306</c:v>
                </c:pt>
                <c:pt idx="9">
                  <c:v>6.135531135531135</c:v>
                </c:pt>
                <c:pt idx="10">
                  <c:v>9.8331870061457405</c:v>
                </c:pt>
                <c:pt idx="11">
                  <c:v>34.337349397590366</c:v>
                </c:pt>
                <c:pt idx="12">
                  <c:v>10.247592847317744</c:v>
                </c:pt>
                <c:pt idx="13">
                  <c:v>7.7181208053691259</c:v>
                </c:pt>
                <c:pt idx="14">
                  <c:v>9.352672807093052</c:v>
                </c:pt>
              </c:numCache>
            </c:numRef>
          </c:val>
          <c:extLst>
            <c:ext xmlns:c16="http://schemas.microsoft.com/office/drawing/2014/chart" uri="{C3380CC4-5D6E-409C-BE32-E72D297353CC}">
              <c16:uniqueId val="{00000000-3051-45B6-9CAD-7F435CD94547}"/>
            </c:ext>
          </c:extLst>
        </c:ser>
        <c:ser>
          <c:idx val="1"/>
          <c:order val="1"/>
          <c:tx>
            <c:strRef>
              <c:f>'Absences from Work'!$C$3</c:f>
              <c:strCache>
                <c:ptCount val="1"/>
                <c:pt idx="0">
                  <c:v>Q3 2020</c:v>
                </c:pt>
              </c:strCache>
            </c:strRef>
          </c:tx>
          <c:spPr>
            <a:solidFill>
              <a:schemeClr val="accent2"/>
            </a:solidFill>
            <a:ln>
              <a:noFill/>
            </a:ln>
            <a:effectLst/>
          </c:spPr>
          <c:invertIfNegative val="0"/>
          <c:cat>
            <c:strRef>
              <c:f>'Absences from Work'!$A$5:$A$19</c:f>
              <c:strCache>
                <c:ptCount val="15"/>
                <c:pt idx="0">
                  <c:v>Agriculture, Forestry &amp; Fishing</c:v>
                </c:pt>
                <c:pt idx="1">
                  <c:v>Industry</c:v>
                </c:pt>
                <c:pt idx="2">
                  <c:v>Construction</c:v>
                </c:pt>
                <c:pt idx="3">
                  <c:v>Wholesale &amp; Retail Trade; repair of motorvehicles and motorcycles</c:v>
                </c:pt>
                <c:pt idx="4">
                  <c:v>Transportation &amp; Storage</c:v>
                </c:pt>
                <c:pt idx="5">
                  <c:v>Accommodation &amp; Food Service Activities</c:v>
                </c:pt>
                <c:pt idx="6">
                  <c:v>Information &amp; Communication</c:v>
                </c:pt>
                <c:pt idx="7">
                  <c:v>Financial, Insurance &amp; Real Estate Activities</c:v>
                </c:pt>
                <c:pt idx="8">
                  <c:v>Professional, Scientific &amp; Technical Activities</c:v>
                </c:pt>
                <c:pt idx="9">
                  <c:v>Administrative &amp; Support Service Activities</c:v>
                </c:pt>
                <c:pt idx="10">
                  <c:v>Public Administration &amp; Defence: compulsory social security</c:v>
                </c:pt>
                <c:pt idx="11">
                  <c:v>Education</c:v>
                </c:pt>
                <c:pt idx="12">
                  <c:v>Human Health &amp; Social Work Activities</c:v>
                </c:pt>
                <c:pt idx="13">
                  <c:v>Other Activities (Cultural &amp; Recreation)</c:v>
                </c:pt>
                <c:pt idx="14">
                  <c:v>All Economic Sectors</c:v>
                </c:pt>
              </c:strCache>
            </c:strRef>
          </c:cat>
          <c:val>
            <c:numRef>
              <c:f>'Absences from Work'!$C$5:$C$19</c:f>
              <c:numCache>
                <c:formatCode>0.0</c:formatCode>
                <c:ptCount val="15"/>
                <c:pt idx="0">
                  <c:v>2.2380467955239065</c:v>
                </c:pt>
                <c:pt idx="1">
                  <c:v>7.3268651722984277</c:v>
                </c:pt>
                <c:pt idx="2">
                  <c:v>6.4323111443530294</c:v>
                </c:pt>
                <c:pt idx="3">
                  <c:v>6.4836255375454845</c:v>
                </c:pt>
                <c:pt idx="4">
                  <c:v>18.281718281718284</c:v>
                </c:pt>
                <c:pt idx="5">
                  <c:v>15.962099125364432</c:v>
                </c:pt>
                <c:pt idx="6">
                  <c:v>5.9236165237724077</c:v>
                </c:pt>
                <c:pt idx="7">
                  <c:v>7.2123176661264177</c:v>
                </c:pt>
                <c:pt idx="8">
                  <c:v>10.597439544807967</c:v>
                </c:pt>
                <c:pt idx="9">
                  <c:v>9.5548317046688389</c:v>
                </c:pt>
                <c:pt idx="10">
                  <c:v>7.2217502124044177</c:v>
                </c:pt>
                <c:pt idx="11">
                  <c:v>35.870755750273823</c:v>
                </c:pt>
                <c:pt idx="12">
                  <c:v>12.569444444444445</c:v>
                </c:pt>
                <c:pt idx="13">
                  <c:v>10.58252427184466</c:v>
                </c:pt>
                <c:pt idx="14">
                  <c:v>11.280000000000001</c:v>
                </c:pt>
              </c:numCache>
            </c:numRef>
          </c:val>
          <c:extLst>
            <c:ext xmlns:c16="http://schemas.microsoft.com/office/drawing/2014/chart" uri="{C3380CC4-5D6E-409C-BE32-E72D297353CC}">
              <c16:uniqueId val="{00000001-3051-45B6-9CAD-7F435CD94547}"/>
            </c:ext>
          </c:extLst>
        </c:ser>
        <c:ser>
          <c:idx val="2"/>
          <c:order val="2"/>
          <c:tx>
            <c:strRef>
              <c:f>'Absences from Work'!$D$3</c:f>
              <c:strCache>
                <c:ptCount val="1"/>
                <c:pt idx="0">
                  <c:v>Q3 2021</c:v>
                </c:pt>
              </c:strCache>
            </c:strRef>
          </c:tx>
          <c:spPr>
            <a:solidFill>
              <a:schemeClr val="accent3"/>
            </a:solidFill>
            <a:ln>
              <a:noFill/>
            </a:ln>
            <a:effectLst/>
          </c:spPr>
          <c:invertIfNegative val="0"/>
          <c:cat>
            <c:strRef>
              <c:f>'Absences from Work'!$A$5:$A$19</c:f>
              <c:strCache>
                <c:ptCount val="15"/>
                <c:pt idx="0">
                  <c:v>Agriculture, Forestry &amp; Fishing</c:v>
                </c:pt>
                <c:pt idx="1">
                  <c:v>Industry</c:v>
                </c:pt>
                <c:pt idx="2">
                  <c:v>Construction</c:v>
                </c:pt>
                <c:pt idx="3">
                  <c:v>Wholesale &amp; Retail Trade; repair of motorvehicles and motorcycles</c:v>
                </c:pt>
                <c:pt idx="4">
                  <c:v>Transportation &amp; Storage</c:v>
                </c:pt>
                <c:pt idx="5">
                  <c:v>Accommodation &amp; Food Service Activities</c:v>
                </c:pt>
                <c:pt idx="6">
                  <c:v>Information &amp; Communication</c:v>
                </c:pt>
                <c:pt idx="7">
                  <c:v>Financial, Insurance &amp; Real Estate Activities</c:v>
                </c:pt>
                <c:pt idx="8">
                  <c:v>Professional, Scientific &amp; Technical Activities</c:v>
                </c:pt>
                <c:pt idx="9">
                  <c:v>Administrative &amp; Support Service Activities</c:v>
                </c:pt>
                <c:pt idx="10">
                  <c:v>Public Administration &amp; Defence: compulsory social security</c:v>
                </c:pt>
                <c:pt idx="11">
                  <c:v>Education</c:v>
                </c:pt>
                <c:pt idx="12">
                  <c:v>Human Health &amp; Social Work Activities</c:v>
                </c:pt>
                <c:pt idx="13">
                  <c:v>Other Activities (Cultural &amp; Recreation)</c:v>
                </c:pt>
                <c:pt idx="14">
                  <c:v>All Economic Sectors</c:v>
                </c:pt>
              </c:strCache>
            </c:strRef>
          </c:cat>
          <c:val>
            <c:numRef>
              <c:f>'Absences from Work'!$D$5:$D$19</c:f>
              <c:numCache>
                <c:formatCode>0.0</c:formatCode>
                <c:ptCount val="15"/>
                <c:pt idx="0">
                  <c:v>3.08411214953271</c:v>
                </c:pt>
                <c:pt idx="1">
                  <c:v>10.485183979159883</c:v>
                </c:pt>
                <c:pt idx="2">
                  <c:v>8.2706766917293226</c:v>
                </c:pt>
                <c:pt idx="3">
                  <c:v>8.7837837837837842</c:v>
                </c:pt>
                <c:pt idx="4">
                  <c:v>12.695492180312787</c:v>
                </c:pt>
                <c:pt idx="5">
                  <c:v>9.8471986417657043</c:v>
                </c:pt>
                <c:pt idx="6">
                  <c:v>8.9613034623217924</c:v>
                </c:pt>
                <c:pt idx="7">
                  <c:v>13.63306744017404</c:v>
                </c:pt>
                <c:pt idx="8">
                  <c:v>11.218920557913886</c:v>
                </c:pt>
                <c:pt idx="9">
                  <c:v>8.9233753637245385</c:v>
                </c:pt>
                <c:pt idx="10">
                  <c:v>8.6151368760064404</c:v>
                </c:pt>
                <c:pt idx="11">
                  <c:v>33.653384541526634</c:v>
                </c:pt>
                <c:pt idx="12">
                  <c:v>14.262402088772848</c:v>
                </c:pt>
                <c:pt idx="13">
                  <c:v>10.204081632653061</c:v>
                </c:pt>
                <c:pt idx="14">
                  <c:v>12.269342829394626</c:v>
                </c:pt>
              </c:numCache>
            </c:numRef>
          </c:val>
          <c:extLst>
            <c:ext xmlns:c16="http://schemas.microsoft.com/office/drawing/2014/chart" uri="{C3380CC4-5D6E-409C-BE32-E72D297353CC}">
              <c16:uniqueId val="{00000002-3051-45B6-9CAD-7F435CD94547}"/>
            </c:ext>
          </c:extLst>
        </c:ser>
        <c:dLbls>
          <c:showLegendKey val="0"/>
          <c:showVal val="0"/>
          <c:showCatName val="0"/>
          <c:showSerName val="0"/>
          <c:showPercent val="0"/>
          <c:showBubbleSize val="0"/>
        </c:dLbls>
        <c:gapWidth val="182"/>
        <c:axId val="945390624"/>
        <c:axId val="945392920"/>
      </c:barChart>
      <c:catAx>
        <c:axId val="94539062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endParaRPr lang="en-US"/>
          </a:p>
        </c:txPr>
        <c:crossAx val="945392920"/>
        <c:crosses val="autoZero"/>
        <c:auto val="1"/>
        <c:lblAlgn val="ctr"/>
        <c:lblOffset val="100"/>
        <c:noMultiLvlLbl val="0"/>
      </c:catAx>
      <c:valAx>
        <c:axId val="945392920"/>
        <c:scaling>
          <c:orientation val="minMax"/>
        </c:scaling>
        <c:delete val="0"/>
        <c:axPos val="b"/>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crossAx val="94539062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50" b="1"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50"/>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n-IE" b="1"/>
              <a:t>Total actual hours worked (millions) per week by Economic Sector, LFS Q3 2019 to Q3 2021</a:t>
            </a:r>
          </a:p>
        </c:rich>
      </c:tx>
      <c:layout>
        <c:manualLayout>
          <c:xMode val="edge"/>
          <c:yMode val="edge"/>
          <c:x val="0.17097218121048274"/>
          <c:y val="7.2404161228505261E-3"/>
        </c:manualLayout>
      </c:layout>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38272622873405665"/>
          <c:y val="0.14216194170417526"/>
          <c:w val="0.56807184375886866"/>
          <c:h val="0.69428726731174073"/>
        </c:manualLayout>
      </c:layout>
      <c:barChart>
        <c:barDir val="bar"/>
        <c:grouping val="clustered"/>
        <c:varyColors val="0"/>
        <c:ser>
          <c:idx val="0"/>
          <c:order val="0"/>
          <c:tx>
            <c:strRef>
              <c:f>'Hours worked'!$B$3</c:f>
              <c:strCache>
                <c:ptCount val="1"/>
                <c:pt idx="0">
                  <c:v>Q3 2019</c:v>
                </c:pt>
              </c:strCache>
            </c:strRef>
          </c:tx>
          <c:spPr>
            <a:solidFill>
              <a:schemeClr val="accent1"/>
            </a:solidFill>
            <a:ln>
              <a:noFill/>
            </a:ln>
            <a:effectLst/>
          </c:spPr>
          <c:invertIfNegative val="0"/>
          <c:cat>
            <c:strRef>
              <c:f>'Hours worked'!$A$5:$A$18</c:f>
              <c:strCache>
                <c:ptCount val="14"/>
                <c:pt idx="0">
                  <c:v>Agriculture, Forestry &amp; Fishing</c:v>
                </c:pt>
                <c:pt idx="1">
                  <c:v>Industry</c:v>
                </c:pt>
                <c:pt idx="2">
                  <c:v>Construction</c:v>
                </c:pt>
                <c:pt idx="3">
                  <c:v>Wholesale &amp; Retail Trade; repair of motorvehicles and motorcycles</c:v>
                </c:pt>
                <c:pt idx="4">
                  <c:v>Transportation &amp; Storage</c:v>
                </c:pt>
                <c:pt idx="5">
                  <c:v>Accommodation &amp; Food Service Activities</c:v>
                </c:pt>
                <c:pt idx="6">
                  <c:v>Information &amp; Communication</c:v>
                </c:pt>
                <c:pt idx="7">
                  <c:v>Financial, Insurance &amp; Real Estate Activities</c:v>
                </c:pt>
                <c:pt idx="8">
                  <c:v>Professional, Scientific &amp; Technical Activities</c:v>
                </c:pt>
                <c:pt idx="9">
                  <c:v>Administrative &amp; Support Service Activities</c:v>
                </c:pt>
                <c:pt idx="10">
                  <c:v>Public Administration &amp; Defence: compulsory social security</c:v>
                </c:pt>
                <c:pt idx="11">
                  <c:v>Education</c:v>
                </c:pt>
                <c:pt idx="12">
                  <c:v>Human Health &amp; Social Work Activities</c:v>
                </c:pt>
                <c:pt idx="13">
                  <c:v>Other Activities (Cultural &amp; Recreation)</c:v>
                </c:pt>
              </c:strCache>
            </c:strRef>
          </c:cat>
          <c:val>
            <c:numRef>
              <c:f>'Hours worked'!$B$5:$B$18</c:f>
              <c:numCache>
                <c:formatCode>0.0</c:formatCode>
                <c:ptCount val="14"/>
                <c:pt idx="0">
                  <c:v>4.8</c:v>
                </c:pt>
                <c:pt idx="1">
                  <c:v>10.9</c:v>
                </c:pt>
                <c:pt idx="2">
                  <c:v>5.7</c:v>
                </c:pt>
                <c:pt idx="3">
                  <c:v>9.5</c:v>
                </c:pt>
                <c:pt idx="4">
                  <c:v>3.7</c:v>
                </c:pt>
                <c:pt idx="5">
                  <c:v>5.4</c:v>
                </c:pt>
                <c:pt idx="6">
                  <c:v>4.8</c:v>
                </c:pt>
                <c:pt idx="7">
                  <c:v>4</c:v>
                </c:pt>
                <c:pt idx="8">
                  <c:v>4.8</c:v>
                </c:pt>
                <c:pt idx="9">
                  <c:v>3.6</c:v>
                </c:pt>
                <c:pt idx="10">
                  <c:v>3.9</c:v>
                </c:pt>
                <c:pt idx="11">
                  <c:v>3.6</c:v>
                </c:pt>
                <c:pt idx="12">
                  <c:v>8.8000000000000007</c:v>
                </c:pt>
                <c:pt idx="13">
                  <c:v>3.4</c:v>
                </c:pt>
              </c:numCache>
            </c:numRef>
          </c:val>
          <c:extLst>
            <c:ext xmlns:c16="http://schemas.microsoft.com/office/drawing/2014/chart" uri="{C3380CC4-5D6E-409C-BE32-E72D297353CC}">
              <c16:uniqueId val="{00000000-92C2-4ED8-AA06-D79595D3F341}"/>
            </c:ext>
          </c:extLst>
        </c:ser>
        <c:ser>
          <c:idx val="1"/>
          <c:order val="1"/>
          <c:tx>
            <c:strRef>
              <c:f>'Hours worked'!$C$3</c:f>
              <c:strCache>
                <c:ptCount val="1"/>
                <c:pt idx="0">
                  <c:v>Q3 2020</c:v>
                </c:pt>
              </c:strCache>
            </c:strRef>
          </c:tx>
          <c:spPr>
            <a:solidFill>
              <a:schemeClr val="accent2"/>
            </a:solidFill>
            <a:ln>
              <a:noFill/>
            </a:ln>
            <a:effectLst/>
          </c:spPr>
          <c:invertIfNegative val="0"/>
          <c:cat>
            <c:strRef>
              <c:f>'Hours worked'!$A$5:$A$18</c:f>
              <c:strCache>
                <c:ptCount val="14"/>
                <c:pt idx="0">
                  <c:v>Agriculture, Forestry &amp; Fishing</c:v>
                </c:pt>
                <c:pt idx="1">
                  <c:v>Industry</c:v>
                </c:pt>
                <c:pt idx="2">
                  <c:v>Construction</c:v>
                </c:pt>
                <c:pt idx="3">
                  <c:v>Wholesale &amp; Retail Trade; repair of motorvehicles and motorcycles</c:v>
                </c:pt>
                <c:pt idx="4">
                  <c:v>Transportation &amp; Storage</c:v>
                </c:pt>
                <c:pt idx="5">
                  <c:v>Accommodation &amp; Food Service Activities</c:v>
                </c:pt>
                <c:pt idx="6">
                  <c:v>Information &amp; Communication</c:v>
                </c:pt>
                <c:pt idx="7">
                  <c:v>Financial, Insurance &amp; Real Estate Activities</c:v>
                </c:pt>
                <c:pt idx="8">
                  <c:v>Professional, Scientific &amp; Technical Activities</c:v>
                </c:pt>
                <c:pt idx="9">
                  <c:v>Administrative &amp; Support Service Activities</c:v>
                </c:pt>
                <c:pt idx="10">
                  <c:v>Public Administration &amp; Defence: compulsory social security</c:v>
                </c:pt>
                <c:pt idx="11">
                  <c:v>Education</c:v>
                </c:pt>
                <c:pt idx="12">
                  <c:v>Human Health &amp; Social Work Activities</c:v>
                </c:pt>
                <c:pt idx="13">
                  <c:v>Other Activities (Cultural &amp; Recreation)</c:v>
                </c:pt>
              </c:strCache>
            </c:strRef>
          </c:cat>
          <c:val>
            <c:numRef>
              <c:f>'Hours worked'!$C$5:$C$18</c:f>
              <c:numCache>
                <c:formatCode>0.0</c:formatCode>
                <c:ptCount val="14"/>
                <c:pt idx="0">
                  <c:v>4.5999999999999996</c:v>
                </c:pt>
                <c:pt idx="1">
                  <c:v>10.8</c:v>
                </c:pt>
                <c:pt idx="2">
                  <c:v>5</c:v>
                </c:pt>
                <c:pt idx="3">
                  <c:v>9.6999999999999993</c:v>
                </c:pt>
                <c:pt idx="4">
                  <c:v>3.2</c:v>
                </c:pt>
                <c:pt idx="5">
                  <c:v>3.7</c:v>
                </c:pt>
                <c:pt idx="6">
                  <c:v>4.7</c:v>
                </c:pt>
                <c:pt idx="7">
                  <c:v>4.3</c:v>
                </c:pt>
                <c:pt idx="8">
                  <c:v>4.7</c:v>
                </c:pt>
                <c:pt idx="9">
                  <c:v>2.9</c:v>
                </c:pt>
                <c:pt idx="10">
                  <c:v>4.0999999999999996</c:v>
                </c:pt>
                <c:pt idx="11">
                  <c:v>3.5</c:v>
                </c:pt>
                <c:pt idx="12">
                  <c:v>8.5</c:v>
                </c:pt>
                <c:pt idx="13">
                  <c:v>2.8</c:v>
                </c:pt>
              </c:numCache>
            </c:numRef>
          </c:val>
          <c:extLst>
            <c:ext xmlns:c16="http://schemas.microsoft.com/office/drawing/2014/chart" uri="{C3380CC4-5D6E-409C-BE32-E72D297353CC}">
              <c16:uniqueId val="{00000001-92C2-4ED8-AA06-D79595D3F341}"/>
            </c:ext>
          </c:extLst>
        </c:ser>
        <c:ser>
          <c:idx val="2"/>
          <c:order val="2"/>
          <c:tx>
            <c:strRef>
              <c:f>'Hours worked'!$D$3</c:f>
              <c:strCache>
                <c:ptCount val="1"/>
                <c:pt idx="0">
                  <c:v>Q3 2021</c:v>
                </c:pt>
              </c:strCache>
            </c:strRef>
          </c:tx>
          <c:spPr>
            <a:solidFill>
              <a:schemeClr val="accent3"/>
            </a:solidFill>
            <a:ln>
              <a:noFill/>
            </a:ln>
            <a:effectLst/>
          </c:spPr>
          <c:invertIfNegative val="0"/>
          <c:cat>
            <c:strRef>
              <c:f>'Hours worked'!$A$5:$A$18</c:f>
              <c:strCache>
                <c:ptCount val="14"/>
                <c:pt idx="0">
                  <c:v>Agriculture, Forestry &amp; Fishing</c:v>
                </c:pt>
                <c:pt idx="1">
                  <c:v>Industry</c:v>
                </c:pt>
                <c:pt idx="2">
                  <c:v>Construction</c:v>
                </c:pt>
                <c:pt idx="3">
                  <c:v>Wholesale &amp; Retail Trade; repair of motorvehicles and motorcycles</c:v>
                </c:pt>
                <c:pt idx="4">
                  <c:v>Transportation &amp; Storage</c:v>
                </c:pt>
                <c:pt idx="5">
                  <c:v>Accommodation &amp; Food Service Activities</c:v>
                </c:pt>
                <c:pt idx="6">
                  <c:v>Information &amp; Communication</c:v>
                </c:pt>
                <c:pt idx="7">
                  <c:v>Financial, Insurance &amp; Real Estate Activities</c:v>
                </c:pt>
                <c:pt idx="8">
                  <c:v>Professional, Scientific &amp; Technical Activities</c:v>
                </c:pt>
                <c:pt idx="9">
                  <c:v>Administrative &amp; Support Service Activities</c:v>
                </c:pt>
                <c:pt idx="10">
                  <c:v>Public Administration &amp; Defence: compulsory social security</c:v>
                </c:pt>
                <c:pt idx="11">
                  <c:v>Education</c:v>
                </c:pt>
                <c:pt idx="12">
                  <c:v>Human Health &amp; Social Work Activities</c:v>
                </c:pt>
                <c:pt idx="13">
                  <c:v>Other Activities (Cultural &amp; Recreation)</c:v>
                </c:pt>
              </c:strCache>
            </c:strRef>
          </c:cat>
          <c:val>
            <c:numRef>
              <c:f>'Hours worked'!$D$5:$D$18</c:f>
              <c:numCache>
                <c:formatCode>0.0</c:formatCode>
                <c:ptCount val="14"/>
                <c:pt idx="0" formatCode="General">
                  <c:v>4.7</c:v>
                </c:pt>
                <c:pt idx="1">
                  <c:v>10.6</c:v>
                </c:pt>
                <c:pt idx="2">
                  <c:v>5.4</c:v>
                </c:pt>
                <c:pt idx="3">
                  <c:v>9.1999999999999993</c:v>
                </c:pt>
                <c:pt idx="4">
                  <c:v>3.5</c:v>
                </c:pt>
                <c:pt idx="5">
                  <c:v>4.9000000000000004</c:v>
                </c:pt>
                <c:pt idx="6">
                  <c:v>5.0999999999999996</c:v>
                </c:pt>
                <c:pt idx="7">
                  <c:v>4.4000000000000004</c:v>
                </c:pt>
                <c:pt idx="8">
                  <c:v>5.4</c:v>
                </c:pt>
                <c:pt idx="9">
                  <c:v>3.2</c:v>
                </c:pt>
                <c:pt idx="10">
                  <c:v>4.2</c:v>
                </c:pt>
                <c:pt idx="11">
                  <c:v>4.0999999999999996</c:v>
                </c:pt>
                <c:pt idx="12">
                  <c:v>8.8000000000000007</c:v>
                </c:pt>
                <c:pt idx="13">
                  <c:v>3.3</c:v>
                </c:pt>
              </c:numCache>
            </c:numRef>
          </c:val>
          <c:extLst>
            <c:ext xmlns:c16="http://schemas.microsoft.com/office/drawing/2014/chart" uri="{C3380CC4-5D6E-409C-BE32-E72D297353CC}">
              <c16:uniqueId val="{00000002-92C2-4ED8-AA06-D79595D3F341}"/>
            </c:ext>
          </c:extLst>
        </c:ser>
        <c:dLbls>
          <c:showLegendKey val="0"/>
          <c:showVal val="0"/>
          <c:showCatName val="0"/>
          <c:showSerName val="0"/>
          <c:showPercent val="0"/>
          <c:showBubbleSize val="0"/>
        </c:dLbls>
        <c:gapWidth val="182"/>
        <c:axId val="945390624"/>
        <c:axId val="945392920"/>
      </c:barChart>
      <c:catAx>
        <c:axId val="94539062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crossAx val="945392920"/>
        <c:crosses val="autoZero"/>
        <c:auto val="1"/>
        <c:lblAlgn val="ctr"/>
        <c:lblOffset val="100"/>
        <c:noMultiLvlLbl val="0"/>
      </c:catAx>
      <c:valAx>
        <c:axId val="945392920"/>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IE"/>
                  <a:t>Millions of hours worked</a:t>
                </a:r>
                <a:r>
                  <a:rPr lang="en-IE" baseline="0"/>
                  <a:t> per week</a:t>
                </a:r>
                <a:endParaRPr lang="en-IE"/>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4539062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n-IE" b="1" dirty="0"/>
              <a:t>Number</a:t>
            </a:r>
            <a:r>
              <a:rPr lang="en-IE" b="1" baseline="0" dirty="0"/>
              <a:t> of persons aged 15-89 years in employment by Economic Sector, Q3 2019-Q3 2021 (000s)</a:t>
            </a:r>
          </a:p>
          <a:p>
            <a:pPr>
              <a:defRPr b="1"/>
            </a:pPr>
            <a:endParaRPr lang="en-IE" b="1" dirty="0"/>
          </a:p>
        </c:rich>
      </c:tx>
      <c:layout>
        <c:manualLayout>
          <c:xMode val="edge"/>
          <c:yMode val="edge"/>
          <c:x val="0.11226837060702875"/>
          <c:y val="0"/>
        </c:manualLayout>
      </c:layout>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48975129146201124"/>
          <c:y val="0.17664077895358224"/>
          <c:w val="0.47550458682291263"/>
          <c:h val="0.66462236203588765"/>
        </c:manualLayout>
      </c:layout>
      <c:barChart>
        <c:barDir val="bar"/>
        <c:grouping val="clustered"/>
        <c:varyColors val="0"/>
        <c:ser>
          <c:idx val="0"/>
          <c:order val="0"/>
          <c:tx>
            <c:strRef>
              <c:f>Sheet1!$B$3</c:f>
              <c:strCache>
                <c:ptCount val="1"/>
                <c:pt idx="0">
                  <c:v>Q3 2019</c:v>
                </c:pt>
              </c:strCache>
            </c:strRef>
          </c:tx>
          <c:spPr>
            <a:solidFill>
              <a:schemeClr val="accent1"/>
            </a:solidFill>
            <a:ln>
              <a:noFill/>
            </a:ln>
            <a:effectLst/>
          </c:spPr>
          <c:invertIfNegative val="0"/>
          <c:cat>
            <c:strRef>
              <c:f>Sheet1!$A$4:$A$17</c:f>
              <c:strCache>
                <c:ptCount val="14"/>
                <c:pt idx="0">
                  <c:v>Agriculture, Forestry &amp; Fishing</c:v>
                </c:pt>
                <c:pt idx="1">
                  <c:v>Industry</c:v>
                </c:pt>
                <c:pt idx="2">
                  <c:v>Construction</c:v>
                </c:pt>
                <c:pt idx="3">
                  <c:v>Wholesale &amp; Retail Trade; repair of motorvehicles and motorcycles</c:v>
                </c:pt>
                <c:pt idx="4">
                  <c:v>Transportation &amp; Storage</c:v>
                </c:pt>
                <c:pt idx="5">
                  <c:v>Accommodation &amp; Food Service Activities</c:v>
                </c:pt>
                <c:pt idx="6">
                  <c:v>Information &amp; Communication</c:v>
                </c:pt>
                <c:pt idx="7">
                  <c:v>Financial, Insurance &amp; Real Estate Activities</c:v>
                </c:pt>
                <c:pt idx="8">
                  <c:v>Professional, Scientific &amp; Technical Activities</c:v>
                </c:pt>
                <c:pt idx="9">
                  <c:v>Administrative &amp; Support Service Activities</c:v>
                </c:pt>
                <c:pt idx="10">
                  <c:v>Public Administration &amp; Defence: compulsory social security</c:v>
                </c:pt>
                <c:pt idx="11">
                  <c:v>Education</c:v>
                </c:pt>
                <c:pt idx="12">
                  <c:v>Human Health &amp; Social Work Activities</c:v>
                </c:pt>
                <c:pt idx="13">
                  <c:v>Other Activities (Cultural &amp; Recreation)</c:v>
                </c:pt>
              </c:strCache>
            </c:strRef>
          </c:cat>
          <c:val>
            <c:numRef>
              <c:f>Sheet1!$B$4:$B$17</c:f>
              <c:numCache>
                <c:formatCode>0.0</c:formatCode>
                <c:ptCount val="14"/>
                <c:pt idx="0" formatCode="General">
                  <c:v>99.3</c:v>
                </c:pt>
                <c:pt idx="1">
                  <c:v>294</c:v>
                </c:pt>
                <c:pt idx="2">
                  <c:v>149.80000000000001</c:v>
                </c:pt>
                <c:pt idx="3" formatCode="General">
                  <c:v>300.89999999999998</c:v>
                </c:pt>
                <c:pt idx="4" formatCode="General">
                  <c:v>103.7</c:v>
                </c:pt>
                <c:pt idx="5" formatCode="General">
                  <c:v>176.7</c:v>
                </c:pt>
                <c:pt idx="6" formatCode="General">
                  <c:v>130.80000000000001</c:v>
                </c:pt>
                <c:pt idx="7">
                  <c:v>114.2</c:v>
                </c:pt>
                <c:pt idx="8" formatCode="General">
                  <c:v>132.69999999999999</c:v>
                </c:pt>
                <c:pt idx="9" formatCode="General">
                  <c:v>109.2</c:v>
                </c:pt>
                <c:pt idx="10" formatCode="General">
                  <c:v>113.9</c:v>
                </c:pt>
                <c:pt idx="11" formatCode="General">
                  <c:v>182.6</c:v>
                </c:pt>
                <c:pt idx="12">
                  <c:v>290.8</c:v>
                </c:pt>
                <c:pt idx="13">
                  <c:v>119.2</c:v>
                </c:pt>
              </c:numCache>
            </c:numRef>
          </c:val>
          <c:extLst>
            <c:ext xmlns:c16="http://schemas.microsoft.com/office/drawing/2014/chart" uri="{C3380CC4-5D6E-409C-BE32-E72D297353CC}">
              <c16:uniqueId val="{00000000-9B00-447A-8FC5-E8A1785189DF}"/>
            </c:ext>
          </c:extLst>
        </c:ser>
        <c:ser>
          <c:idx val="1"/>
          <c:order val="1"/>
          <c:tx>
            <c:strRef>
              <c:f>Sheet1!$C$3</c:f>
              <c:strCache>
                <c:ptCount val="1"/>
                <c:pt idx="0">
                  <c:v>Q3 2020</c:v>
                </c:pt>
              </c:strCache>
            </c:strRef>
          </c:tx>
          <c:spPr>
            <a:solidFill>
              <a:schemeClr val="accent2"/>
            </a:solidFill>
            <a:ln>
              <a:noFill/>
            </a:ln>
            <a:effectLst/>
          </c:spPr>
          <c:invertIfNegative val="0"/>
          <c:cat>
            <c:strRef>
              <c:f>Sheet1!$A$4:$A$17</c:f>
              <c:strCache>
                <c:ptCount val="14"/>
                <c:pt idx="0">
                  <c:v>Agriculture, Forestry &amp; Fishing</c:v>
                </c:pt>
                <c:pt idx="1">
                  <c:v>Industry</c:v>
                </c:pt>
                <c:pt idx="2">
                  <c:v>Construction</c:v>
                </c:pt>
                <c:pt idx="3">
                  <c:v>Wholesale &amp; Retail Trade; repair of motorvehicles and motorcycles</c:v>
                </c:pt>
                <c:pt idx="4">
                  <c:v>Transportation &amp; Storage</c:v>
                </c:pt>
                <c:pt idx="5">
                  <c:v>Accommodation &amp; Food Service Activities</c:v>
                </c:pt>
                <c:pt idx="6">
                  <c:v>Information &amp; Communication</c:v>
                </c:pt>
                <c:pt idx="7">
                  <c:v>Financial, Insurance &amp; Real Estate Activities</c:v>
                </c:pt>
                <c:pt idx="8">
                  <c:v>Professional, Scientific &amp; Technical Activities</c:v>
                </c:pt>
                <c:pt idx="9">
                  <c:v>Administrative &amp; Support Service Activities</c:v>
                </c:pt>
                <c:pt idx="10">
                  <c:v>Public Administration &amp; Defence: compulsory social security</c:v>
                </c:pt>
                <c:pt idx="11">
                  <c:v>Education</c:v>
                </c:pt>
                <c:pt idx="12">
                  <c:v>Human Health &amp; Social Work Activities</c:v>
                </c:pt>
                <c:pt idx="13">
                  <c:v>Other Activities (Cultural &amp; Recreation)</c:v>
                </c:pt>
              </c:strCache>
            </c:strRef>
          </c:cat>
          <c:val>
            <c:numRef>
              <c:f>Sheet1!$C$4:$C$17</c:f>
              <c:numCache>
                <c:formatCode>0.0</c:formatCode>
                <c:ptCount val="14"/>
                <c:pt idx="0" formatCode="General">
                  <c:v>98.3</c:v>
                </c:pt>
                <c:pt idx="1">
                  <c:v>298.89999999999998</c:v>
                </c:pt>
                <c:pt idx="2">
                  <c:v>133.69999999999999</c:v>
                </c:pt>
                <c:pt idx="3">
                  <c:v>302.3</c:v>
                </c:pt>
                <c:pt idx="4">
                  <c:v>100.1</c:v>
                </c:pt>
                <c:pt idx="5">
                  <c:v>137.19999999999999</c:v>
                </c:pt>
                <c:pt idx="6">
                  <c:v>128.30000000000001</c:v>
                </c:pt>
                <c:pt idx="7">
                  <c:v>123.4</c:v>
                </c:pt>
                <c:pt idx="8">
                  <c:v>140.6</c:v>
                </c:pt>
                <c:pt idx="9">
                  <c:v>92.1</c:v>
                </c:pt>
                <c:pt idx="10">
                  <c:v>117.7</c:v>
                </c:pt>
                <c:pt idx="11" formatCode="General">
                  <c:v>182.6</c:v>
                </c:pt>
                <c:pt idx="12">
                  <c:v>288</c:v>
                </c:pt>
                <c:pt idx="13">
                  <c:v>103</c:v>
                </c:pt>
              </c:numCache>
            </c:numRef>
          </c:val>
          <c:extLst>
            <c:ext xmlns:c16="http://schemas.microsoft.com/office/drawing/2014/chart" uri="{C3380CC4-5D6E-409C-BE32-E72D297353CC}">
              <c16:uniqueId val="{00000001-9B00-447A-8FC5-E8A1785189DF}"/>
            </c:ext>
          </c:extLst>
        </c:ser>
        <c:ser>
          <c:idx val="2"/>
          <c:order val="2"/>
          <c:tx>
            <c:strRef>
              <c:f>Sheet1!$D$3</c:f>
              <c:strCache>
                <c:ptCount val="1"/>
                <c:pt idx="0">
                  <c:v>Q3 2021</c:v>
                </c:pt>
              </c:strCache>
            </c:strRef>
          </c:tx>
          <c:spPr>
            <a:solidFill>
              <a:schemeClr val="accent3"/>
            </a:solidFill>
            <a:ln>
              <a:noFill/>
            </a:ln>
            <a:effectLst/>
          </c:spPr>
          <c:invertIfNegative val="0"/>
          <c:cat>
            <c:strRef>
              <c:f>Sheet1!$A$4:$A$17</c:f>
              <c:strCache>
                <c:ptCount val="14"/>
                <c:pt idx="0">
                  <c:v>Agriculture, Forestry &amp; Fishing</c:v>
                </c:pt>
                <c:pt idx="1">
                  <c:v>Industry</c:v>
                </c:pt>
                <c:pt idx="2">
                  <c:v>Construction</c:v>
                </c:pt>
                <c:pt idx="3">
                  <c:v>Wholesale &amp; Retail Trade; repair of motorvehicles and motorcycles</c:v>
                </c:pt>
                <c:pt idx="4">
                  <c:v>Transportation &amp; Storage</c:v>
                </c:pt>
                <c:pt idx="5">
                  <c:v>Accommodation &amp; Food Service Activities</c:v>
                </c:pt>
                <c:pt idx="6">
                  <c:v>Information &amp; Communication</c:v>
                </c:pt>
                <c:pt idx="7">
                  <c:v>Financial, Insurance &amp; Real Estate Activities</c:v>
                </c:pt>
                <c:pt idx="8">
                  <c:v>Professional, Scientific &amp; Technical Activities</c:v>
                </c:pt>
                <c:pt idx="9">
                  <c:v>Administrative &amp; Support Service Activities</c:v>
                </c:pt>
                <c:pt idx="10">
                  <c:v>Public Administration &amp; Defence: compulsory social security</c:v>
                </c:pt>
                <c:pt idx="11">
                  <c:v>Education</c:v>
                </c:pt>
                <c:pt idx="12">
                  <c:v>Human Health &amp; Social Work Activities</c:v>
                </c:pt>
                <c:pt idx="13">
                  <c:v>Other Activities (Cultural &amp; Recreation)</c:v>
                </c:pt>
              </c:strCache>
            </c:strRef>
          </c:cat>
          <c:val>
            <c:numRef>
              <c:f>Sheet1!$D$4:$D$17</c:f>
              <c:numCache>
                <c:formatCode>0.0</c:formatCode>
                <c:ptCount val="14"/>
                <c:pt idx="0">
                  <c:v>107</c:v>
                </c:pt>
                <c:pt idx="1">
                  <c:v>307.10000000000002</c:v>
                </c:pt>
                <c:pt idx="2">
                  <c:v>146.30000000000001</c:v>
                </c:pt>
                <c:pt idx="3">
                  <c:v>310.8</c:v>
                </c:pt>
                <c:pt idx="4">
                  <c:v>108.7</c:v>
                </c:pt>
                <c:pt idx="5">
                  <c:v>176.7</c:v>
                </c:pt>
                <c:pt idx="6">
                  <c:v>147.30000000000001</c:v>
                </c:pt>
                <c:pt idx="7">
                  <c:v>137.9</c:v>
                </c:pt>
                <c:pt idx="8">
                  <c:v>164.9</c:v>
                </c:pt>
                <c:pt idx="9">
                  <c:v>103.1</c:v>
                </c:pt>
                <c:pt idx="10">
                  <c:v>124.2</c:v>
                </c:pt>
                <c:pt idx="11">
                  <c:v>208.3</c:v>
                </c:pt>
                <c:pt idx="12">
                  <c:v>306.39999999999998</c:v>
                </c:pt>
                <c:pt idx="13">
                  <c:v>117.6</c:v>
                </c:pt>
              </c:numCache>
            </c:numRef>
          </c:val>
          <c:extLst>
            <c:ext xmlns:c16="http://schemas.microsoft.com/office/drawing/2014/chart" uri="{C3380CC4-5D6E-409C-BE32-E72D297353CC}">
              <c16:uniqueId val="{00000002-9B00-447A-8FC5-E8A1785189DF}"/>
            </c:ext>
          </c:extLst>
        </c:ser>
        <c:dLbls>
          <c:showLegendKey val="0"/>
          <c:showVal val="0"/>
          <c:showCatName val="0"/>
          <c:showSerName val="0"/>
          <c:showPercent val="0"/>
          <c:showBubbleSize val="0"/>
        </c:dLbls>
        <c:gapWidth val="182"/>
        <c:axId val="792992016"/>
        <c:axId val="792993984"/>
      </c:barChart>
      <c:catAx>
        <c:axId val="79299201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endParaRPr lang="en-US"/>
          </a:p>
        </c:txPr>
        <c:crossAx val="792993984"/>
        <c:crosses val="autoZero"/>
        <c:auto val="1"/>
        <c:lblAlgn val="ctr"/>
        <c:lblOffset val="100"/>
        <c:noMultiLvlLbl val="0"/>
      </c:catAx>
      <c:valAx>
        <c:axId val="792993984"/>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9299201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800" b="1" i="0" u="none" strike="noStrike" baseline="0">
                <a:solidFill>
                  <a:srgbClr val="000000"/>
                </a:solidFill>
                <a:latin typeface="Calibri"/>
                <a:ea typeface="Calibri"/>
                <a:cs typeface="Calibri"/>
              </a:defRPr>
            </a:pPr>
            <a:r>
              <a:rPr lang="en-IE" dirty="0"/>
              <a:t>Quarterly change in seasonally adjusted employment, Q3 2010 to Q3 2015</a:t>
            </a:r>
          </a:p>
        </c:rich>
      </c:tx>
      <c:overlay val="0"/>
    </c:title>
    <c:autoTitleDeleted val="0"/>
    <c:plotArea>
      <c:layout/>
      <c:lineChart>
        <c:grouping val="standard"/>
        <c:varyColors val="0"/>
        <c:dLbls>
          <c:showLegendKey val="0"/>
          <c:showVal val="0"/>
          <c:showCatName val="0"/>
          <c:showSerName val="0"/>
          <c:showPercent val="0"/>
          <c:showBubbleSize val="0"/>
        </c:dLbls>
        <c:marker val="1"/>
        <c:smooth val="0"/>
        <c:axId val="151262720"/>
        <c:axId val="151264256"/>
      </c:lineChart>
      <c:catAx>
        <c:axId val="151262720"/>
        <c:scaling>
          <c:orientation val="minMax"/>
        </c:scaling>
        <c:delete val="0"/>
        <c:axPos val="b"/>
        <c:numFmt formatCode="General" sourceLinked="1"/>
        <c:majorTickMark val="none"/>
        <c:minorTickMark val="none"/>
        <c:tickLblPos val="low"/>
        <c:spPr>
          <a:ln w="34925"/>
        </c:spPr>
        <c:txPr>
          <a:bodyPr rot="-2700000" vert="horz"/>
          <a:lstStyle/>
          <a:p>
            <a:pPr>
              <a:defRPr sz="1100" b="1" i="0" u="none" strike="noStrike" baseline="0">
                <a:solidFill>
                  <a:srgbClr val="000000"/>
                </a:solidFill>
                <a:latin typeface="Calibri"/>
                <a:ea typeface="Calibri"/>
                <a:cs typeface="Calibri"/>
              </a:defRPr>
            </a:pPr>
            <a:endParaRPr lang="en-US"/>
          </a:p>
        </c:txPr>
        <c:crossAx val="151264256"/>
        <c:crosses val="autoZero"/>
        <c:auto val="1"/>
        <c:lblAlgn val="ctr"/>
        <c:lblOffset val="100"/>
        <c:noMultiLvlLbl val="0"/>
      </c:catAx>
      <c:valAx>
        <c:axId val="151264256"/>
        <c:scaling>
          <c:orientation val="minMax"/>
        </c:scaling>
        <c:delete val="0"/>
        <c:axPos val="l"/>
        <c:majorGridlines/>
        <c:title>
          <c:tx>
            <c:rich>
              <a:bodyPr/>
              <a:lstStyle/>
              <a:p>
                <a:pPr>
                  <a:defRPr sz="1000" b="1" i="0" u="none" strike="noStrike" baseline="0">
                    <a:solidFill>
                      <a:srgbClr val="000000"/>
                    </a:solidFill>
                    <a:latin typeface="Calibri"/>
                    <a:ea typeface="Calibri"/>
                    <a:cs typeface="Calibri"/>
                  </a:defRPr>
                </a:pPr>
                <a:r>
                  <a:rPr lang="en-IE" dirty="0"/>
                  <a:t>000's</a:t>
                </a:r>
              </a:p>
            </c:rich>
          </c:tx>
          <c:overlay val="0"/>
        </c:title>
        <c:numFmt formatCode="General" sourceLinked="1"/>
        <c:majorTickMark val="none"/>
        <c:minorTickMark val="none"/>
        <c:tickLblPos val="nextTo"/>
        <c:txPr>
          <a:bodyPr rot="0" vert="horz"/>
          <a:lstStyle/>
          <a:p>
            <a:pPr>
              <a:defRPr sz="1200" b="1" i="0" u="none" strike="noStrike" baseline="0">
                <a:solidFill>
                  <a:srgbClr val="000000"/>
                </a:solidFill>
                <a:latin typeface="Calibri"/>
                <a:ea typeface="Calibri"/>
                <a:cs typeface="Calibri"/>
              </a:defRPr>
            </a:pPr>
            <a:endParaRPr lang="en-US"/>
          </a:p>
        </c:txPr>
        <c:crossAx val="151262720"/>
        <c:crosses val="autoZero"/>
        <c:crossBetween val="between"/>
      </c:valAx>
    </c:plotArea>
    <c:plotVisOnly val="1"/>
    <c:dispBlanksAs val="gap"/>
    <c:showDLblsOverMax val="0"/>
  </c:chart>
  <c:txPr>
    <a:bodyPr/>
    <a:lstStyle/>
    <a:p>
      <a:pPr>
        <a:defRPr sz="1000" b="0" i="0" u="none" strike="noStrike" baseline="0">
          <a:solidFill>
            <a:srgbClr val="000000"/>
          </a:solidFill>
          <a:latin typeface="Calibri"/>
          <a:ea typeface="Calibri"/>
          <a:cs typeface="Calibri"/>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800" b="1" i="0" u="none" strike="noStrike" baseline="0">
                <a:solidFill>
                  <a:srgbClr val="FF0000"/>
                </a:solidFill>
                <a:latin typeface="Calibri"/>
                <a:ea typeface="Calibri"/>
                <a:cs typeface="Calibri"/>
              </a:defRPr>
            </a:pPr>
            <a:r>
              <a:rPr lang="en-IE" dirty="0">
                <a:solidFill>
                  <a:srgbClr val="FF0000"/>
                </a:solidFill>
              </a:rPr>
              <a:t>Annual change in Full-Time and Part-Time Employment, Q3 2016 to Q3 2021</a:t>
            </a:r>
          </a:p>
        </c:rich>
      </c:tx>
      <c:layout>
        <c:manualLayout>
          <c:xMode val="edge"/>
          <c:yMode val="edge"/>
          <c:x val="0.16346016685094461"/>
          <c:y val="0"/>
        </c:manualLayout>
      </c:layout>
      <c:overlay val="0"/>
    </c:title>
    <c:autoTitleDeleted val="0"/>
    <c:plotArea>
      <c:layout>
        <c:manualLayout>
          <c:layoutTarget val="inner"/>
          <c:xMode val="edge"/>
          <c:yMode val="edge"/>
          <c:x val="0.14548841127399936"/>
          <c:y val="0.1838234589608338"/>
          <c:w val="0.81611657917760283"/>
          <c:h val="0.65164808944336505"/>
        </c:manualLayout>
      </c:layout>
      <c:lineChart>
        <c:grouping val="standard"/>
        <c:varyColors val="0"/>
        <c:ser>
          <c:idx val="0"/>
          <c:order val="0"/>
          <c:tx>
            <c:strRef>
              <c:f>'Annual FT-PT Change'!$A$2</c:f>
              <c:strCache>
                <c:ptCount val="1"/>
                <c:pt idx="0">
                  <c:v>Change in FT employment</c:v>
                </c:pt>
              </c:strCache>
            </c:strRef>
          </c:tx>
          <c:spPr>
            <a:ln cmpd="sng"/>
          </c:spPr>
          <c:marker>
            <c:symbol val="none"/>
          </c:marker>
          <c:cat>
            <c:strRef>
              <c:f>'Annual FT-PT Change'!$W$1:$AQ$1</c:f>
              <c:strCache>
                <c:ptCount val="21"/>
                <c:pt idx="0">
                  <c:v>Q316</c:v>
                </c:pt>
                <c:pt idx="1">
                  <c:v>Q416</c:v>
                </c:pt>
                <c:pt idx="2">
                  <c:v>Q117</c:v>
                </c:pt>
                <c:pt idx="3">
                  <c:v>Q217</c:v>
                </c:pt>
                <c:pt idx="4">
                  <c:v>Q317</c:v>
                </c:pt>
                <c:pt idx="5">
                  <c:v>Q417</c:v>
                </c:pt>
                <c:pt idx="6">
                  <c:v>Q118</c:v>
                </c:pt>
                <c:pt idx="7">
                  <c:v>Q218</c:v>
                </c:pt>
                <c:pt idx="8">
                  <c:v>Q318</c:v>
                </c:pt>
                <c:pt idx="9">
                  <c:v>Q418</c:v>
                </c:pt>
                <c:pt idx="10">
                  <c:v>Q119</c:v>
                </c:pt>
                <c:pt idx="11">
                  <c:v>Q219</c:v>
                </c:pt>
                <c:pt idx="12">
                  <c:v>Q319</c:v>
                </c:pt>
                <c:pt idx="13">
                  <c:v>Q419</c:v>
                </c:pt>
                <c:pt idx="14">
                  <c:v>Q120</c:v>
                </c:pt>
                <c:pt idx="15">
                  <c:v>Q220</c:v>
                </c:pt>
                <c:pt idx="16">
                  <c:v>Q320</c:v>
                </c:pt>
                <c:pt idx="17">
                  <c:v>Q420</c:v>
                </c:pt>
                <c:pt idx="18">
                  <c:v>Q121</c:v>
                </c:pt>
                <c:pt idx="19">
                  <c:v>Q221</c:v>
                </c:pt>
                <c:pt idx="20">
                  <c:v>Q321</c:v>
                </c:pt>
              </c:strCache>
            </c:strRef>
          </c:cat>
          <c:val>
            <c:numRef>
              <c:f>'Annual FT-PT Change'!$W$2:$AQ$2</c:f>
              <c:numCache>
                <c:formatCode>#,##0.0</c:formatCode>
                <c:ptCount val="21"/>
                <c:pt idx="0">
                  <c:v>60.7</c:v>
                </c:pt>
                <c:pt idx="1">
                  <c:v>81.8</c:v>
                </c:pt>
                <c:pt idx="2">
                  <c:v>90.6</c:v>
                </c:pt>
                <c:pt idx="3">
                  <c:v>87.9</c:v>
                </c:pt>
                <c:pt idx="4">
                  <c:v>98</c:v>
                </c:pt>
                <c:pt idx="5">
                  <c:v>73.5</c:v>
                </c:pt>
                <c:pt idx="6">
                  <c:v>68.3</c:v>
                </c:pt>
                <c:pt idx="7">
                  <c:v>70.5</c:v>
                </c:pt>
                <c:pt idx="8">
                  <c:v>43</c:v>
                </c:pt>
                <c:pt idx="9">
                  <c:v>47.7</c:v>
                </c:pt>
                <c:pt idx="10">
                  <c:v>63.9</c:v>
                </c:pt>
                <c:pt idx="11">
                  <c:v>40</c:v>
                </c:pt>
                <c:pt idx="12">
                  <c:v>41.2</c:v>
                </c:pt>
                <c:pt idx="13">
                  <c:v>51</c:v>
                </c:pt>
                <c:pt idx="14">
                  <c:v>41.8</c:v>
                </c:pt>
                <c:pt idx="15">
                  <c:v>-64.3</c:v>
                </c:pt>
                <c:pt idx="16">
                  <c:v>-22.2</c:v>
                </c:pt>
                <c:pt idx="17">
                  <c:v>-13.2</c:v>
                </c:pt>
                <c:pt idx="18">
                  <c:v>-71.3</c:v>
                </c:pt>
                <c:pt idx="19">
                  <c:v>101.8</c:v>
                </c:pt>
                <c:pt idx="20">
                  <c:v>108.9</c:v>
                </c:pt>
              </c:numCache>
            </c:numRef>
          </c:val>
          <c:smooth val="0"/>
          <c:extLst>
            <c:ext xmlns:c16="http://schemas.microsoft.com/office/drawing/2014/chart" uri="{C3380CC4-5D6E-409C-BE32-E72D297353CC}">
              <c16:uniqueId val="{00000000-9389-45FC-8BE6-A8CCA6EC4E12}"/>
            </c:ext>
          </c:extLst>
        </c:ser>
        <c:ser>
          <c:idx val="1"/>
          <c:order val="1"/>
          <c:tx>
            <c:strRef>
              <c:f>'Annual FT-PT Change'!$A$3</c:f>
              <c:strCache>
                <c:ptCount val="1"/>
                <c:pt idx="0">
                  <c:v>Change in PT employment</c:v>
                </c:pt>
              </c:strCache>
            </c:strRef>
          </c:tx>
          <c:spPr>
            <a:ln>
              <a:solidFill>
                <a:srgbClr val="FFC000"/>
              </a:solidFill>
            </a:ln>
          </c:spPr>
          <c:marker>
            <c:symbol val="none"/>
          </c:marker>
          <c:cat>
            <c:strRef>
              <c:f>'Annual FT-PT Change'!$W$1:$AQ$1</c:f>
              <c:strCache>
                <c:ptCount val="21"/>
                <c:pt idx="0">
                  <c:v>Q316</c:v>
                </c:pt>
                <c:pt idx="1">
                  <c:v>Q416</c:v>
                </c:pt>
                <c:pt idx="2">
                  <c:v>Q117</c:v>
                </c:pt>
                <c:pt idx="3">
                  <c:v>Q217</c:v>
                </c:pt>
                <c:pt idx="4">
                  <c:v>Q317</c:v>
                </c:pt>
                <c:pt idx="5">
                  <c:v>Q417</c:v>
                </c:pt>
                <c:pt idx="6">
                  <c:v>Q118</c:v>
                </c:pt>
                <c:pt idx="7">
                  <c:v>Q218</c:v>
                </c:pt>
                <c:pt idx="8">
                  <c:v>Q318</c:v>
                </c:pt>
                <c:pt idx="9">
                  <c:v>Q418</c:v>
                </c:pt>
                <c:pt idx="10">
                  <c:v>Q119</c:v>
                </c:pt>
                <c:pt idx="11">
                  <c:v>Q219</c:v>
                </c:pt>
                <c:pt idx="12">
                  <c:v>Q319</c:v>
                </c:pt>
                <c:pt idx="13">
                  <c:v>Q419</c:v>
                </c:pt>
                <c:pt idx="14">
                  <c:v>Q120</c:v>
                </c:pt>
                <c:pt idx="15">
                  <c:v>Q220</c:v>
                </c:pt>
                <c:pt idx="16">
                  <c:v>Q320</c:v>
                </c:pt>
                <c:pt idx="17">
                  <c:v>Q420</c:v>
                </c:pt>
                <c:pt idx="18">
                  <c:v>Q121</c:v>
                </c:pt>
                <c:pt idx="19">
                  <c:v>Q221</c:v>
                </c:pt>
                <c:pt idx="20">
                  <c:v>Q321</c:v>
                </c:pt>
              </c:strCache>
            </c:strRef>
          </c:cat>
          <c:val>
            <c:numRef>
              <c:f>'Annual FT-PT Change'!$W$3:$AQ$3</c:f>
              <c:numCache>
                <c:formatCode>#,##0.0</c:formatCode>
                <c:ptCount val="21"/>
                <c:pt idx="0">
                  <c:v>19.2</c:v>
                </c:pt>
                <c:pt idx="1">
                  <c:v>-3.8</c:v>
                </c:pt>
                <c:pt idx="2">
                  <c:v>-12.4</c:v>
                </c:pt>
                <c:pt idx="3">
                  <c:v>-34.200000000000003</c:v>
                </c:pt>
                <c:pt idx="4">
                  <c:v>-52.2</c:v>
                </c:pt>
                <c:pt idx="5">
                  <c:v>-9.5</c:v>
                </c:pt>
                <c:pt idx="6">
                  <c:v>-10.8</c:v>
                </c:pt>
                <c:pt idx="7">
                  <c:v>1</c:v>
                </c:pt>
                <c:pt idx="8">
                  <c:v>21.7</c:v>
                </c:pt>
                <c:pt idx="9">
                  <c:v>2.8</c:v>
                </c:pt>
                <c:pt idx="10">
                  <c:v>19.8</c:v>
                </c:pt>
                <c:pt idx="11">
                  <c:v>6.5</c:v>
                </c:pt>
                <c:pt idx="12">
                  <c:v>13.3</c:v>
                </c:pt>
                <c:pt idx="13">
                  <c:v>29.9</c:v>
                </c:pt>
                <c:pt idx="14">
                  <c:v>7</c:v>
                </c:pt>
                <c:pt idx="15">
                  <c:v>-93.8</c:v>
                </c:pt>
                <c:pt idx="16">
                  <c:v>-51.2</c:v>
                </c:pt>
                <c:pt idx="17">
                  <c:v>-67.3</c:v>
                </c:pt>
                <c:pt idx="18">
                  <c:v>-45.3</c:v>
                </c:pt>
                <c:pt idx="19">
                  <c:v>109.2</c:v>
                </c:pt>
                <c:pt idx="20">
                  <c:v>112.3</c:v>
                </c:pt>
              </c:numCache>
            </c:numRef>
          </c:val>
          <c:smooth val="0"/>
          <c:extLst>
            <c:ext xmlns:c16="http://schemas.microsoft.com/office/drawing/2014/chart" uri="{C3380CC4-5D6E-409C-BE32-E72D297353CC}">
              <c16:uniqueId val="{00000001-9389-45FC-8BE6-A8CCA6EC4E12}"/>
            </c:ext>
          </c:extLst>
        </c:ser>
        <c:dLbls>
          <c:showLegendKey val="0"/>
          <c:showVal val="0"/>
          <c:showCatName val="0"/>
          <c:showSerName val="0"/>
          <c:showPercent val="0"/>
          <c:showBubbleSize val="0"/>
        </c:dLbls>
        <c:smooth val="0"/>
        <c:axId val="603428848"/>
        <c:axId val="1"/>
      </c:lineChart>
      <c:catAx>
        <c:axId val="603428848"/>
        <c:scaling>
          <c:orientation val="minMax"/>
        </c:scaling>
        <c:delete val="0"/>
        <c:axPos val="b"/>
        <c:numFmt formatCode="General" sourceLinked="1"/>
        <c:majorTickMark val="out"/>
        <c:minorTickMark val="none"/>
        <c:tickLblPos val="low"/>
        <c:spPr>
          <a:ln w="19050"/>
        </c:spPr>
        <c:txPr>
          <a:bodyPr rot="-5400000" vert="horz"/>
          <a:lstStyle/>
          <a:p>
            <a:pPr>
              <a:defRPr sz="1200" b="0" i="0" u="none" strike="noStrike" baseline="0">
                <a:solidFill>
                  <a:srgbClr val="000000"/>
                </a:solidFill>
                <a:latin typeface="Calibri"/>
                <a:ea typeface="Calibri"/>
                <a:cs typeface="Calibri"/>
              </a:defRPr>
            </a:pPr>
            <a:endParaRPr lang="en-US"/>
          </a:p>
        </c:txPr>
        <c:crossAx val="1"/>
        <c:crosses val="autoZero"/>
        <c:auto val="1"/>
        <c:lblAlgn val="ctr"/>
        <c:lblOffset val="100"/>
        <c:noMultiLvlLbl val="0"/>
      </c:catAx>
      <c:valAx>
        <c:axId val="1"/>
        <c:scaling>
          <c:orientation val="minMax"/>
        </c:scaling>
        <c:delete val="0"/>
        <c:axPos val="l"/>
        <c:title>
          <c:tx>
            <c:rich>
              <a:bodyPr rot="0" vert="horz"/>
              <a:lstStyle/>
              <a:p>
                <a:pPr algn="ctr">
                  <a:defRPr sz="1200" b="1" i="0" u="none" strike="noStrike" baseline="0">
                    <a:solidFill>
                      <a:srgbClr val="000000"/>
                    </a:solidFill>
                    <a:latin typeface="Calibri"/>
                    <a:ea typeface="Calibri"/>
                    <a:cs typeface="Calibri"/>
                  </a:defRPr>
                </a:pPr>
                <a:r>
                  <a:rPr lang="en-IE" sz="1200"/>
                  <a:t>'000</a:t>
                </a:r>
              </a:p>
            </c:rich>
          </c:tx>
          <c:layout>
            <c:manualLayout>
              <c:xMode val="edge"/>
              <c:yMode val="edge"/>
              <c:x val="5.8539153631056148E-2"/>
              <c:y val="0.12720026501541676"/>
            </c:manualLayout>
          </c:layout>
          <c:overlay val="0"/>
        </c:title>
        <c:numFmt formatCode="#,##0" sourceLinked="0"/>
        <c:majorTickMark val="out"/>
        <c:minorTickMark val="none"/>
        <c:tickLblPos val="nextTo"/>
        <c:txPr>
          <a:bodyPr rot="0" vert="horz"/>
          <a:lstStyle/>
          <a:p>
            <a:pPr>
              <a:defRPr sz="1200" b="0" i="0" u="none" strike="noStrike" baseline="0">
                <a:solidFill>
                  <a:srgbClr val="000000"/>
                </a:solidFill>
                <a:latin typeface="Calibri"/>
                <a:ea typeface="Calibri"/>
                <a:cs typeface="Calibri"/>
              </a:defRPr>
            </a:pPr>
            <a:endParaRPr lang="en-US"/>
          </a:p>
        </c:txPr>
        <c:crossAx val="603428848"/>
        <c:crosses val="autoZero"/>
        <c:crossBetween val="between"/>
      </c:valAx>
    </c:plotArea>
    <c:legend>
      <c:legendPos val="b"/>
      <c:layout>
        <c:manualLayout>
          <c:xMode val="edge"/>
          <c:yMode val="edge"/>
          <c:x val="0.17195982960259698"/>
          <c:y val="0.76220317599020648"/>
          <c:w val="0.80034192355074385"/>
          <c:h val="7.5995864670247174E-2"/>
        </c:manualLayout>
      </c:layout>
      <c:overlay val="0"/>
      <c:txPr>
        <a:bodyPr/>
        <a:lstStyle/>
        <a:p>
          <a:pPr>
            <a:defRPr sz="1400" b="0" i="0" u="none" strike="noStrike" baseline="0">
              <a:solidFill>
                <a:srgbClr val="000000"/>
              </a:solidFill>
              <a:latin typeface="Calibri"/>
              <a:ea typeface="Calibri"/>
              <a:cs typeface="Calibri"/>
            </a:defRPr>
          </a:pPr>
          <a:endParaRPr lang="en-US"/>
        </a:p>
      </c:txPr>
    </c:legend>
    <c:plotVisOnly val="1"/>
    <c:dispBlanksAs val="gap"/>
    <c:showDLblsOverMax val="0"/>
  </c:chart>
  <c:spPr>
    <a:ln>
      <a:noFill/>
    </a:ln>
  </c:spPr>
  <c:txPr>
    <a:bodyPr/>
    <a:lstStyle/>
    <a:p>
      <a:pPr>
        <a:defRPr sz="1000" b="0" i="0" u="none" strike="noStrike" baseline="0">
          <a:solidFill>
            <a:srgbClr val="000000"/>
          </a:solidFill>
          <a:latin typeface="Calibri"/>
          <a:ea typeface="Calibri"/>
          <a:cs typeface="Calibri"/>
        </a:defRPr>
      </a:pPr>
      <a:endParaRPr lang="en-US"/>
    </a:p>
  </c:tx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1" i="0" u="none" strike="noStrike" kern="1200" spc="0" baseline="0">
                <a:solidFill>
                  <a:schemeClr val="tx1">
                    <a:lumMod val="65000"/>
                    <a:lumOff val="35000"/>
                  </a:schemeClr>
                </a:solidFill>
                <a:latin typeface="+mn-lt"/>
                <a:ea typeface="+mn-ea"/>
                <a:cs typeface="+mn-cs"/>
              </a:defRPr>
            </a:pPr>
            <a:r>
              <a:rPr lang="en-IE" sz="1600" b="1"/>
              <a:t>Quarterly change in Seasonally Adjusted employment, Q3 2016 to Q3 2021</a:t>
            </a:r>
          </a:p>
        </c:rich>
      </c:tx>
      <c:layout>
        <c:manualLayout>
          <c:xMode val="edge"/>
          <c:yMode val="edge"/>
          <c:x val="0.10605818930171779"/>
          <c:y val="0"/>
        </c:manualLayout>
      </c:layout>
      <c:overlay val="0"/>
      <c:spPr>
        <a:noFill/>
        <a:ln>
          <a:noFill/>
        </a:ln>
        <a:effectLst/>
      </c:spPr>
      <c:txPr>
        <a:bodyPr rot="0" spcFirstLastPara="1" vertOverflow="ellipsis" vert="horz" wrap="square" anchor="ctr" anchorCtr="1"/>
        <a:lstStyle/>
        <a:p>
          <a:pPr>
            <a:defRPr sz="16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6.2851536988347695E-2"/>
          <c:y val="0.20719538945301916"/>
          <c:w val="0.88684731240278136"/>
          <c:h val="0.71323142837370379"/>
        </c:manualLayout>
      </c:layout>
      <c:lineChart>
        <c:grouping val="standard"/>
        <c:varyColors val="0"/>
        <c:ser>
          <c:idx val="0"/>
          <c:order val="0"/>
          <c:spPr>
            <a:ln w="28575" cap="rnd">
              <a:solidFill>
                <a:schemeClr val="accent1"/>
              </a:solidFill>
              <a:round/>
            </a:ln>
            <a:effectLst/>
          </c:spPr>
          <c:marker>
            <c:symbol val="none"/>
          </c:marker>
          <c:cat>
            <c:strRef>
              <c:f>Sheet1!$B$1:$V$1</c:f>
              <c:strCache>
                <c:ptCount val="21"/>
                <c:pt idx="0">
                  <c:v>Q3 16</c:v>
                </c:pt>
                <c:pt idx="1">
                  <c:v>Q4 16</c:v>
                </c:pt>
                <c:pt idx="2">
                  <c:v>Q1 17</c:v>
                </c:pt>
                <c:pt idx="3">
                  <c:v>Q2 17</c:v>
                </c:pt>
                <c:pt idx="4">
                  <c:v>Q3 17</c:v>
                </c:pt>
                <c:pt idx="5">
                  <c:v>Q4 17</c:v>
                </c:pt>
                <c:pt idx="6">
                  <c:v>Q1 18</c:v>
                </c:pt>
                <c:pt idx="7">
                  <c:v>Q2 18</c:v>
                </c:pt>
                <c:pt idx="8">
                  <c:v>Q3 18</c:v>
                </c:pt>
                <c:pt idx="9">
                  <c:v>Q4 18</c:v>
                </c:pt>
                <c:pt idx="10">
                  <c:v>Q1 19</c:v>
                </c:pt>
                <c:pt idx="11">
                  <c:v>Q2 19</c:v>
                </c:pt>
                <c:pt idx="12">
                  <c:v>Q3 19</c:v>
                </c:pt>
                <c:pt idx="13">
                  <c:v>Q4 19</c:v>
                </c:pt>
                <c:pt idx="14">
                  <c:v>Q1 20</c:v>
                </c:pt>
                <c:pt idx="15">
                  <c:v>Q2 20</c:v>
                </c:pt>
                <c:pt idx="16">
                  <c:v>Q3 20</c:v>
                </c:pt>
                <c:pt idx="17">
                  <c:v>Q4 20</c:v>
                </c:pt>
                <c:pt idx="18">
                  <c:v>Q1 21</c:v>
                </c:pt>
                <c:pt idx="19">
                  <c:v>Q2 21</c:v>
                </c:pt>
                <c:pt idx="20">
                  <c:v>Q3 21</c:v>
                </c:pt>
              </c:strCache>
            </c:strRef>
          </c:cat>
          <c:val>
            <c:numRef>
              <c:f>Sheet1!$B$2:$V$2</c:f>
              <c:numCache>
                <c:formatCode>#,##0.0</c:formatCode>
                <c:ptCount val="21"/>
                <c:pt idx="0">
                  <c:v>20.399999999999999</c:v>
                </c:pt>
                <c:pt idx="1">
                  <c:v>7.8</c:v>
                </c:pt>
                <c:pt idx="2">
                  <c:v>23.2</c:v>
                </c:pt>
                <c:pt idx="3">
                  <c:v>1.8</c:v>
                </c:pt>
                <c:pt idx="4">
                  <c:v>15</c:v>
                </c:pt>
                <c:pt idx="5">
                  <c:v>22.6</c:v>
                </c:pt>
                <c:pt idx="6">
                  <c:v>17.7</c:v>
                </c:pt>
                <c:pt idx="7">
                  <c:v>16.2</c:v>
                </c:pt>
                <c:pt idx="8">
                  <c:v>10.1</c:v>
                </c:pt>
                <c:pt idx="9">
                  <c:v>4.4000000000000004</c:v>
                </c:pt>
                <c:pt idx="10">
                  <c:v>53</c:v>
                </c:pt>
                <c:pt idx="11">
                  <c:v>-20.3</c:v>
                </c:pt>
                <c:pt idx="12">
                  <c:v>19.2</c:v>
                </c:pt>
                <c:pt idx="13">
                  <c:v>25.9</c:v>
                </c:pt>
                <c:pt idx="14">
                  <c:v>24.4</c:v>
                </c:pt>
                <c:pt idx="15">
                  <c:v>-226.7</c:v>
                </c:pt>
                <c:pt idx="16">
                  <c:v>104.2</c:v>
                </c:pt>
                <c:pt idx="17">
                  <c:v>16</c:v>
                </c:pt>
                <c:pt idx="18">
                  <c:v>-10.7</c:v>
                </c:pt>
                <c:pt idx="19">
                  <c:v>102.6</c:v>
                </c:pt>
                <c:pt idx="20">
                  <c:v>113.4</c:v>
                </c:pt>
              </c:numCache>
            </c:numRef>
          </c:val>
          <c:smooth val="0"/>
          <c:extLst>
            <c:ext xmlns:c16="http://schemas.microsoft.com/office/drawing/2014/chart" uri="{C3380CC4-5D6E-409C-BE32-E72D297353CC}">
              <c16:uniqueId val="{00000000-F7CF-4F03-BF45-0C822F50B2BB}"/>
            </c:ext>
          </c:extLst>
        </c:ser>
        <c:dLbls>
          <c:showLegendKey val="0"/>
          <c:showVal val="0"/>
          <c:showCatName val="0"/>
          <c:showSerName val="0"/>
          <c:showPercent val="0"/>
          <c:showBubbleSize val="0"/>
        </c:dLbls>
        <c:smooth val="0"/>
        <c:axId val="891374576"/>
        <c:axId val="891375232"/>
      </c:lineChart>
      <c:dateAx>
        <c:axId val="891374576"/>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crossAx val="891375232"/>
        <c:crosses val="autoZero"/>
        <c:auto val="0"/>
        <c:lblOffset val="100"/>
        <c:baseTimeUnit val="days"/>
      </c:dateAx>
      <c:valAx>
        <c:axId val="891375232"/>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crossAx val="891374576"/>
        <c:crosses val="autoZero"/>
        <c:crossBetween val="between"/>
      </c:valAx>
      <c:spPr>
        <a:noFill/>
        <a:ln>
          <a:noFill/>
        </a:ln>
        <a:effectLst/>
      </c:spPr>
    </c:plotArea>
    <c:plotVisOnly val="1"/>
    <c:dispBlanksAs val="zero"/>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pPr>
      <a:endParaRPr lang="en-US"/>
    </a:p>
  </c:txPr>
  <c:externalData r:id="rId4">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800" b="1" i="0" u="none" strike="noStrike" baseline="0">
                <a:solidFill>
                  <a:srgbClr val="000000"/>
                </a:solidFill>
                <a:latin typeface="Calibri"/>
                <a:ea typeface="Calibri"/>
                <a:cs typeface="Calibri"/>
              </a:defRPr>
            </a:pPr>
            <a:r>
              <a:rPr lang="en-IE" dirty="0">
                <a:solidFill>
                  <a:srgbClr val="FF0000"/>
                </a:solidFill>
              </a:rPr>
              <a:t>Total number of persons unemployed, Q3 2016 to Q3 2021</a:t>
            </a:r>
            <a:r>
              <a:rPr lang="en-IE" dirty="0"/>
              <a:t>
</a:t>
            </a:r>
          </a:p>
        </c:rich>
      </c:tx>
      <c:layout>
        <c:manualLayout>
          <c:xMode val="edge"/>
          <c:yMode val="edge"/>
          <c:x val="0.13889330465963654"/>
          <c:y val="6.5679694126126911E-2"/>
        </c:manualLayout>
      </c:layout>
      <c:overlay val="0"/>
    </c:title>
    <c:autoTitleDeleted val="0"/>
    <c:plotArea>
      <c:layout>
        <c:manualLayout>
          <c:layoutTarget val="inner"/>
          <c:xMode val="edge"/>
          <c:yMode val="edge"/>
          <c:x val="8.7090685189585321E-2"/>
          <c:y val="0.22042740508507186"/>
          <c:w val="0.87052300621342915"/>
          <c:h val="0.61995732119887303"/>
        </c:manualLayout>
      </c:layout>
      <c:areaChart>
        <c:grouping val="standard"/>
        <c:varyColors val="0"/>
        <c:ser>
          <c:idx val="0"/>
          <c:order val="0"/>
          <c:spPr>
            <a:solidFill>
              <a:srgbClr val="45C1C0"/>
            </a:solidFill>
          </c:spPr>
          <c:cat>
            <c:strRef>
              <c:f>'Total unemp'!$C$2:$W$2</c:f>
              <c:strCache>
                <c:ptCount val="21"/>
                <c:pt idx="0">
                  <c:v>Q316</c:v>
                </c:pt>
                <c:pt idx="1">
                  <c:v>Q416</c:v>
                </c:pt>
                <c:pt idx="2">
                  <c:v>Q117</c:v>
                </c:pt>
                <c:pt idx="3">
                  <c:v>Q217</c:v>
                </c:pt>
                <c:pt idx="4">
                  <c:v>Q317</c:v>
                </c:pt>
                <c:pt idx="5">
                  <c:v>Q417</c:v>
                </c:pt>
                <c:pt idx="6">
                  <c:v>Q118</c:v>
                </c:pt>
                <c:pt idx="7">
                  <c:v>Q218</c:v>
                </c:pt>
                <c:pt idx="8">
                  <c:v>Q318</c:v>
                </c:pt>
                <c:pt idx="9">
                  <c:v>Q418</c:v>
                </c:pt>
                <c:pt idx="10">
                  <c:v>Q119</c:v>
                </c:pt>
                <c:pt idx="11">
                  <c:v>Q219</c:v>
                </c:pt>
                <c:pt idx="12">
                  <c:v>Q319</c:v>
                </c:pt>
                <c:pt idx="13">
                  <c:v>Q419</c:v>
                </c:pt>
                <c:pt idx="14">
                  <c:v>Q120</c:v>
                </c:pt>
                <c:pt idx="15">
                  <c:v>Q220</c:v>
                </c:pt>
                <c:pt idx="16">
                  <c:v>Q320</c:v>
                </c:pt>
                <c:pt idx="17">
                  <c:v>Q420</c:v>
                </c:pt>
                <c:pt idx="18">
                  <c:v>Q121</c:v>
                </c:pt>
                <c:pt idx="19">
                  <c:v>Q221</c:v>
                </c:pt>
                <c:pt idx="20">
                  <c:v>Q321</c:v>
                </c:pt>
              </c:strCache>
            </c:strRef>
          </c:cat>
          <c:val>
            <c:numRef>
              <c:f>'Total unemp'!$C$3:$W$3</c:f>
              <c:numCache>
                <c:formatCode>#,##0.0</c:formatCode>
                <c:ptCount val="21"/>
                <c:pt idx="0">
                  <c:v>200.46195</c:v>
                </c:pt>
                <c:pt idx="1">
                  <c:v>167.38207</c:v>
                </c:pt>
                <c:pt idx="2">
                  <c:v>163.05250000000001</c:v>
                </c:pt>
                <c:pt idx="3">
                  <c:v>160.27764000000002</c:v>
                </c:pt>
                <c:pt idx="4">
                  <c:v>163.43615</c:v>
                </c:pt>
                <c:pt idx="5">
                  <c:v>144.33222000000001</c:v>
                </c:pt>
                <c:pt idx="6">
                  <c:v>133.17693</c:v>
                </c:pt>
                <c:pt idx="7">
                  <c:v>145.0335</c:v>
                </c:pt>
                <c:pt idx="8">
                  <c:v>143.73935999999998</c:v>
                </c:pt>
                <c:pt idx="9">
                  <c:v>128.85160999999999</c:v>
                </c:pt>
                <c:pt idx="10">
                  <c:v>114.53804</c:v>
                </c:pt>
                <c:pt idx="11">
                  <c:v>130.86591999999999</c:v>
                </c:pt>
                <c:pt idx="12">
                  <c:v>128.14392000000001</c:v>
                </c:pt>
                <c:pt idx="13">
                  <c:v>110.53055000000001</c:v>
                </c:pt>
                <c:pt idx="14">
                  <c:v>114.68553999999999</c:v>
                </c:pt>
                <c:pt idx="15">
                  <c:v>121.07755999999999</c:v>
                </c:pt>
                <c:pt idx="16">
                  <c:v>179.20559</c:v>
                </c:pt>
                <c:pt idx="17">
                  <c:v>141.71496999999999</c:v>
                </c:pt>
                <c:pt idx="18">
                  <c:v>170.46751</c:v>
                </c:pt>
                <c:pt idx="19">
                  <c:v>184.09723000000002</c:v>
                </c:pt>
                <c:pt idx="20">
                  <c:v>149.1</c:v>
                </c:pt>
              </c:numCache>
            </c:numRef>
          </c:val>
          <c:extLst>
            <c:ext xmlns:c16="http://schemas.microsoft.com/office/drawing/2014/chart" uri="{C3380CC4-5D6E-409C-BE32-E72D297353CC}">
              <c16:uniqueId val="{00000000-A21F-4032-8CFB-71CD4F437BB0}"/>
            </c:ext>
          </c:extLst>
        </c:ser>
        <c:dLbls>
          <c:showLegendKey val="0"/>
          <c:showVal val="0"/>
          <c:showCatName val="0"/>
          <c:showSerName val="0"/>
          <c:showPercent val="0"/>
          <c:showBubbleSize val="0"/>
        </c:dLbls>
        <c:axId val="606041744"/>
        <c:axId val="1"/>
      </c:areaChart>
      <c:catAx>
        <c:axId val="606041744"/>
        <c:scaling>
          <c:orientation val="minMax"/>
        </c:scaling>
        <c:delete val="0"/>
        <c:axPos val="b"/>
        <c:numFmt formatCode="General" sourceLinked="1"/>
        <c:majorTickMark val="none"/>
        <c:minorTickMark val="none"/>
        <c:tickLblPos val="low"/>
        <c:txPr>
          <a:bodyPr rot="0" vert="horz"/>
          <a:lstStyle/>
          <a:p>
            <a:pPr>
              <a:defRPr sz="1100" b="0" i="0" u="none" strike="noStrike" baseline="0">
                <a:solidFill>
                  <a:srgbClr val="000000"/>
                </a:solidFill>
                <a:latin typeface="Calibri"/>
                <a:ea typeface="Calibri"/>
                <a:cs typeface="Calibri"/>
              </a:defRPr>
            </a:pPr>
            <a:endParaRPr lang="en-US"/>
          </a:p>
        </c:txPr>
        <c:crossAx val="1"/>
        <c:crosses val="autoZero"/>
        <c:auto val="0"/>
        <c:lblAlgn val="ctr"/>
        <c:lblOffset val="100"/>
        <c:noMultiLvlLbl val="0"/>
      </c:catAx>
      <c:valAx>
        <c:axId val="1"/>
        <c:scaling>
          <c:orientation val="minMax"/>
        </c:scaling>
        <c:delete val="0"/>
        <c:axPos val="l"/>
        <c:title>
          <c:tx>
            <c:rich>
              <a:bodyPr rot="0" vert="horz"/>
              <a:lstStyle/>
              <a:p>
                <a:pPr algn="ctr">
                  <a:defRPr sz="1100" b="1" i="0" u="none" strike="noStrike" baseline="0">
                    <a:solidFill>
                      <a:srgbClr val="000000"/>
                    </a:solidFill>
                    <a:latin typeface="Calibri"/>
                    <a:ea typeface="Calibri"/>
                    <a:cs typeface="Calibri"/>
                  </a:defRPr>
                </a:pPr>
                <a:r>
                  <a:rPr lang="en-IE" sz="1100"/>
                  <a:t>'000</a:t>
                </a:r>
              </a:p>
            </c:rich>
          </c:tx>
          <c:layout>
            <c:manualLayout>
              <c:xMode val="edge"/>
              <c:yMode val="edge"/>
              <c:x val="3.4710450742311834E-2"/>
              <c:y val="0.11862469210738102"/>
            </c:manualLayout>
          </c:layout>
          <c:overlay val="0"/>
        </c:title>
        <c:numFmt formatCode="#,##0" sourceLinked="0"/>
        <c:majorTickMark val="none"/>
        <c:minorTickMark val="none"/>
        <c:tickLblPos val="nextTo"/>
        <c:txPr>
          <a:bodyPr rot="0" vert="horz"/>
          <a:lstStyle/>
          <a:p>
            <a:pPr>
              <a:defRPr sz="1200" b="0" i="0" u="none" strike="noStrike" baseline="0">
                <a:solidFill>
                  <a:srgbClr val="000000"/>
                </a:solidFill>
                <a:latin typeface="Calibri"/>
                <a:ea typeface="Calibri"/>
                <a:cs typeface="Calibri"/>
              </a:defRPr>
            </a:pPr>
            <a:endParaRPr lang="en-US"/>
          </a:p>
        </c:txPr>
        <c:crossAx val="606041744"/>
        <c:crosses val="autoZero"/>
        <c:crossBetween val="midCat"/>
      </c:valAx>
    </c:plotArea>
    <c:plotVisOnly val="1"/>
    <c:dispBlanksAs val="zero"/>
    <c:showDLblsOverMax val="0"/>
  </c:chart>
  <c:txPr>
    <a:bodyPr/>
    <a:lstStyle/>
    <a:p>
      <a:pPr>
        <a:defRPr sz="1000" b="0" i="0" u="none" strike="noStrike" baseline="0">
          <a:solidFill>
            <a:srgbClr val="000000"/>
          </a:solidFill>
          <a:latin typeface="Calibri"/>
          <a:ea typeface="Calibri"/>
          <a:cs typeface="Calibri"/>
        </a:defRPr>
      </a:pPr>
      <a:endParaRPr lang="en-US"/>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n-US" b="1" baseline="0"/>
              <a:t>Seasonally Adjusted unemployment rate, Q3 2016 to Q3 2021</a:t>
            </a:r>
            <a:endParaRPr lang="en-US" b="1"/>
          </a:p>
        </c:rich>
      </c:tx>
      <c:layout>
        <c:manualLayout>
          <c:xMode val="edge"/>
          <c:yMode val="edge"/>
          <c:x val="0.11579516636220986"/>
          <c:y val="3.1071587749644503E-3"/>
        </c:manualLayout>
      </c:layout>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1321456692913386"/>
          <c:y val="0.13572680773393891"/>
          <c:w val="0.8762384076990376"/>
          <c:h val="0.75939158548577657"/>
        </c:manualLayout>
      </c:layout>
      <c:lineChart>
        <c:grouping val="standard"/>
        <c:varyColors val="0"/>
        <c:ser>
          <c:idx val="0"/>
          <c:order val="0"/>
          <c:tx>
            <c:strRef>
              <c:f>Sheet1!$A$2</c:f>
              <c:strCache>
                <c:ptCount val="1"/>
              </c:strCache>
            </c:strRef>
          </c:tx>
          <c:spPr>
            <a:ln w="28575" cap="rnd">
              <a:solidFill>
                <a:schemeClr val="accent1"/>
              </a:solidFill>
              <a:round/>
            </a:ln>
            <a:effectLst/>
          </c:spPr>
          <c:marker>
            <c:symbol val="none"/>
          </c:marker>
          <c:cat>
            <c:strRef>
              <c:f>Sheet1!$D$1:$V$1</c:f>
              <c:strCache>
                <c:ptCount val="19"/>
                <c:pt idx="0">
                  <c:v>Q1 17</c:v>
                </c:pt>
                <c:pt idx="1">
                  <c:v>Q2 17</c:v>
                </c:pt>
                <c:pt idx="2">
                  <c:v>Q3 17</c:v>
                </c:pt>
                <c:pt idx="3">
                  <c:v>Q4 17</c:v>
                </c:pt>
                <c:pt idx="4">
                  <c:v>Q1 18</c:v>
                </c:pt>
                <c:pt idx="5">
                  <c:v>Q2 18</c:v>
                </c:pt>
                <c:pt idx="6">
                  <c:v>Q3 18</c:v>
                </c:pt>
                <c:pt idx="7">
                  <c:v>Q4 18</c:v>
                </c:pt>
                <c:pt idx="8">
                  <c:v>Q1 19</c:v>
                </c:pt>
                <c:pt idx="9">
                  <c:v>Q2 19</c:v>
                </c:pt>
                <c:pt idx="10">
                  <c:v>Q3 19</c:v>
                </c:pt>
                <c:pt idx="11">
                  <c:v>Q4 19</c:v>
                </c:pt>
                <c:pt idx="12">
                  <c:v>Q1 20</c:v>
                </c:pt>
                <c:pt idx="13">
                  <c:v>Q2 20</c:v>
                </c:pt>
                <c:pt idx="14">
                  <c:v>Q3 20</c:v>
                </c:pt>
                <c:pt idx="15">
                  <c:v>Q4 20</c:v>
                </c:pt>
                <c:pt idx="16">
                  <c:v>Q1 21</c:v>
                </c:pt>
                <c:pt idx="17">
                  <c:v>Q2 21</c:v>
                </c:pt>
                <c:pt idx="18">
                  <c:v>Q3 21</c:v>
                </c:pt>
              </c:strCache>
            </c:strRef>
          </c:cat>
          <c:val>
            <c:numRef>
              <c:f>Sheet1!$D$2:$V$2</c:f>
              <c:numCache>
                <c:formatCode>#,##0.0</c:formatCode>
                <c:ptCount val="19"/>
                <c:pt idx="0">
                  <c:v>7</c:v>
                </c:pt>
                <c:pt idx="1">
                  <c:v>6.8</c:v>
                </c:pt>
                <c:pt idx="2">
                  <c:v>6.7</c:v>
                </c:pt>
                <c:pt idx="3">
                  <c:v>6.4</c:v>
                </c:pt>
                <c:pt idx="4">
                  <c:v>5.9</c:v>
                </c:pt>
                <c:pt idx="5">
                  <c:v>5.8</c:v>
                </c:pt>
                <c:pt idx="6">
                  <c:v>5.8</c:v>
                </c:pt>
                <c:pt idx="7">
                  <c:v>5.7</c:v>
                </c:pt>
                <c:pt idx="8">
                  <c:v>4.8</c:v>
                </c:pt>
                <c:pt idx="9">
                  <c:v>5.3</c:v>
                </c:pt>
                <c:pt idx="10">
                  <c:v>5.0999999999999996</c:v>
                </c:pt>
                <c:pt idx="11">
                  <c:v>4.7</c:v>
                </c:pt>
                <c:pt idx="12">
                  <c:v>4.7</c:v>
                </c:pt>
                <c:pt idx="13">
                  <c:v>5.3</c:v>
                </c:pt>
                <c:pt idx="14">
                  <c:v>7.2</c:v>
                </c:pt>
                <c:pt idx="15">
                  <c:v>6.2</c:v>
                </c:pt>
                <c:pt idx="16">
                  <c:v>7.3</c:v>
                </c:pt>
                <c:pt idx="17">
                  <c:v>7</c:v>
                </c:pt>
                <c:pt idx="18">
                  <c:v>5.5</c:v>
                </c:pt>
              </c:numCache>
            </c:numRef>
          </c:val>
          <c:smooth val="0"/>
          <c:extLst>
            <c:ext xmlns:c16="http://schemas.microsoft.com/office/drawing/2014/chart" uri="{C3380CC4-5D6E-409C-BE32-E72D297353CC}">
              <c16:uniqueId val="{00000000-B4DC-421A-92C1-356237CDD595}"/>
            </c:ext>
          </c:extLst>
        </c:ser>
        <c:dLbls>
          <c:showLegendKey val="0"/>
          <c:showVal val="0"/>
          <c:showCatName val="0"/>
          <c:showSerName val="0"/>
          <c:showPercent val="0"/>
          <c:showBubbleSize val="0"/>
        </c:dLbls>
        <c:smooth val="0"/>
        <c:axId val="880158096"/>
        <c:axId val="880159080"/>
      </c:lineChart>
      <c:catAx>
        <c:axId val="880158096"/>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crossAx val="880159080"/>
        <c:crosses val="autoZero"/>
        <c:auto val="1"/>
        <c:lblAlgn val="ctr"/>
        <c:lblOffset val="100"/>
        <c:noMultiLvlLbl val="0"/>
      </c:catAx>
      <c:valAx>
        <c:axId val="880159080"/>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crossAx val="88015809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1"/>
            <a:ext cx="2946346" cy="496174"/>
          </a:xfrm>
          <a:prstGeom prst="rect">
            <a:avLst/>
          </a:prstGeom>
        </p:spPr>
        <p:txBody>
          <a:bodyPr vert="horz" lIns="91285" tIns="45643" rIns="91285" bIns="45643" rtlCol="0"/>
          <a:lstStyle>
            <a:lvl1pPr algn="l">
              <a:defRPr sz="1200"/>
            </a:lvl1pPr>
          </a:lstStyle>
          <a:p>
            <a:endParaRPr lang="en-GB" dirty="0">
              <a:latin typeface="Roboto Slab Light"/>
            </a:endParaRPr>
          </a:p>
        </p:txBody>
      </p:sp>
      <p:sp>
        <p:nvSpPr>
          <p:cNvPr id="3" name="Date Placeholder 2"/>
          <p:cNvSpPr>
            <a:spLocks noGrp="1"/>
          </p:cNvSpPr>
          <p:nvPr>
            <p:ph type="dt" sz="quarter" idx="1"/>
          </p:nvPr>
        </p:nvSpPr>
        <p:spPr>
          <a:xfrm>
            <a:off x="3849744" y="1"/>
            <a:ext cx="2946345" cy="496174"/>
          </a:xfrm>
          <a:prstGeom prst="rect">
            <a:avLst/>
          </a:prstGeom>
        </p:spPr>
        <p:txBody>
          <a:bodyPr vert="horz" lIns="91285" tIns="45643" rIns="91285" bIns="45643" rtlCol="0"/>
          <a:lstStyle>
            <a:lvl1pPr algn="r">
              <a:defRPr sz="1200"/>
            </a:lvl1pPr>
          </a:lstStyle>
          <a:p>
            <a:fld id="{FAB6C422-590E-9E48-81E4-DE38BE76C08D}" type="datetimeFigureOut">
              <a:rPr lang="en-GB" smtClean="0">
                <a:latin typeface="Roboto Slab Light"/>
              </a:rPr>
              <a:pPr/>
              <a:t>24/11/2021</a:t>
            </a:fld>
            <a:endParaRPr lang="en-GB" dirty="0">
              <a:latin typeface="Roboto Slab Light"/>
            </a:endParaRPr>
          </a:p>
        </p:txBody>
      </p:sp>
      <p:sp>
        <p:nvSpPr>
          <p:cNvPr id="4" name="Footer Placeholder 3"/>
          <p:cNvSpPr>
            <a:spLocks noGrp="1"/>
          </p:cNvSpPr>
          <p:nvPr>
            <p:ph type="ftr" sz="quarter" idx="2"/>
          </p:nvPr>
        </p:nvSpPr>
        <p:spPr>
          <a:xfrm>
            <a:off x="3" y="9428881"/>
            <a:ext cx="2946346" cy="496174"/>
          </a:xfrm>
          <a:prstGeom prst="rect">
            <a:avLst/>
          </a:prstGeom>
        </p:spPr>
        <p:txBody>
          <a:bodyPr vert="horz" lIns="91285" tIns="45643" rIns="91285" bIns="45643" rtlCol="0" anchor="b"/>
          <a:lstStyle>
            <a:lvl1pPr algn="l">
              <a:defRPr sz="1200"/>
            </a:lvl1pPr>
          </a:lstStyle>
          <a:p>
            <a:endParaRPr lang="en-GB" dirty="0">
              <a:latin typeface="Roboto Slab Light"/>
            </a:endParaRPr>
          </a:p>
        </p:txBody>
      </p:sp>
      <p:sp>
        <p:nvSpPr>
          <p:cNvPr id="5" name="Slide Number Placeholder 4"/>
          <p:cNvSpPr>
            <a:spLocks noGrp="1"/>
          </p:cNvSpPr>
          <p:nvPr>
            <p:ph type="sldNum" sz="quarter" idx="3"/>
          </p:nvPr>
        </p:nvSpPr>
        <p:spPr>
          <a:xfrm>
            <a:off x="3849744" y="9428881"/>
            <a:ext cx="2946345" cy="496174"/>
          </a:xfrm>
          <a:prstGeom prst="rect">
            <a:avLst/>
          </a:prstGeom>
        </p:spPr>
        <p:txBody>
          <a:bodyPr vert="horz" lIns="91285" tIns="45643" rIns="91285" bIns="45643" rtlCol="0" anchor="b"/>
          <a:lstStyle>
            <a:lvl1pPr algn="r">
              <a:defRPr sz="1200"/>
            </a:lvl1pPr>
          </a:lstStyle>
          <a:p>
            <a:fld id="{6E2EBEBA-3409-0F4E-B713-CAADD7383708}" type="slidenum">
              <a:rPr lang="en-GB" smtClean="0">
                <a:latin typeface="Roboto Slab Light"/>
              </a:rPr>
              <a:pPr/>
              <a:t>‹#›</a:t>
            </a:fld>
            <a:endParaRPr lang="en-GB" dirty="0">
              <a:latin typeface="Roboto Slab Light"/>
            </a:endParaRPr>
          </a:p>
        </p:txBody>
      </p:sp>
    </p:spTree>
    <p:extLst>
      <p:ext uri="{BB962C8B-B14F-4D97-AF65-F5344CB8AC3E}">
        <p14:creationId xmlns:p14="http://schemas.microsoft.com/office/powerpoint/2010/main" val="14418817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1"/>
            <a:ext cx="2945659" cy="496332"/>
          </a:xfrm>
          <a:prstGeom prst="rect">
            <a:avLst/>
          </a:prstGeom>
        </p:spPr>
        <p:txBody>
          <a:bodyPr vert="horz" lIns="91285" tIns="45643" rIns="91285" bIns="45643" rtlCol="0"/>
          <a:lstStyle>
            <a:lvl1pPr algn="l">
              <a:defRPr sz="1200">
                <a:latin typeface="Roboto Slab Light"/>
              </a:defRPr>
            </a:lvl1pPr>
          </a:lstStyle>
          <a:p>
            <a:endParaRPr lang="en-IE" dirty="0"/>
          </a:p>
        </p:txBody>
      </p:sp>
      <p:sp>
        <p:nvSpPr>
          <p:cNvPr id="3" name="Date Placeholder 2"/>
          <p:cNvSpPr>
            <a:spLocks noGrp="1"/>
          </p:cNvSpPr>
          <p:nvPr>
            <p:ph type="dt" idx="1"/>
          </p:nvPr>
        </p:nvSpPr>
        <p:spPr>
          <a:xfrm>
            <a:off x="3850444" y="1"/>
            <a:ext cx="2945659" cy="496332"/>
          </a:xfrm>
          <a:prstGeom prst="rect">
            <a:avLst/>
          </a:prstGeom>
        </p:spPr>
        <p:txBody>
          <a:bodyPr vert="horz" lIns="91285" tIns="45643" rIns="91285" bIns="45643" rtlCol="0"/>
          <a:lstStyle>
            <a:lvl1pPr algn="r">
              <a:defRPr sz="1200">
                <a:latin typeface="Roboto Slab Light"/>
              </a:defRPr>
            </a:lvl1pPr>
          </a:lstStyle>
          <a:p>
            <a:fld id="{5EB32EF4-9F0D-4B18-BFD1-268924FFDE11}" type="datetimeFigureOut">
              <a:rPr lang="en-IE" smtClean="0"/>
              <a:pPr/>
              <a:t>24/11/2021</a:t>
            </a:fld>
            <a:endParaRPr lang="en-IE" dirty="0"/>
          </a:p>
        </p:txBody>
      </p:sp>
      <p:sp>
        <p:nvSpPr>
          <p:cNvPr id="4" name="Slide Image Placeholder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285" tIns="45643" rIns="91285" bIns="45643" rtlCol="0" anchor="ctr"/>
          <a:lstStyle/>
          <a:p>
            <a:endParaRPr lang="en-IE" dirty="0"/>
          </a:p>
        </p:txBody>
      </p:sp>
      <p:sp>
        <p:nvSpPr>
          <p:cNvPr id="5" name="Notes Placeholder 4"/>
          <p:cNvSpPr>
            <a:spLocks noGrp="1"/>
          </p:cNvSpPr>
          <p:nvPr>
            <p:ph type="body" sz="quarter" idx="3"/>
          </p:nvPr>
        </p:nvSpPr>
        <p:spPr>
          <a:xfrm>
            <a:off x="679768" y="4715155"/>
            <a:ext cx="5438140" cy="4466987"/>
          </a:xfrm>
          <a:prstGeom prst="rect">
            <a:avLst/>
          </a:prstGeom>
        </p:spPr>
        <p:txBody>
          <a:bodyPr vert="horz" lIns="91285" tIns="45643" rIns="91285" bIns="45643"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E" dirty="0"/>
          </a:p>
        </p:txBody>
      </p:sp>
      <p:sp>
        <p:nvSpPr>
          <p:cNvPr id="6" name="Footer Placeholder 5"/>
          <p:cNvSpPr>
            <a:spLocks noGrp="1"/>
          </p:cNvSpPr>
          <p:nvPr>
            <p:ph type="ftr" sz="quarter" idx="4"/>
          </p:nvPr>
        </p:nvSpPr>
        <p:spPr>
          <a:xfrm>
            <a:off x="2" y="9428586"/>
            <a:ext cx="2945659" cy="496332"/>
          </a:xfrm>
          <a:prstGeom prst="rect">
            <a:avLst/>
          </a:prstGeom>
        </p:spPr>
        <p:txBody>
          <a:bodyPr vert="horz" lIns="91285" tIns="45643" rIns="91285" bIns="45643" rtlCol="0" anchor="b"/>
          <a:lstStyle>
            <a:lvl1pPr algn="l">
              <a:defRPr sz="1200">
                <a:latin typeface="Roboto Slab Light"/>
              </a:defRPr>
            </a:lvl1pPr>
          </a:lstStyle>
          <a:p>
            <a:endParaRPr lang="en-IE" dirty="0"/>
          </a:p>
        </p:txBody>
      </p:sp>
      <p:sp>
        <p:nvSpPr>
          <p:cNvPr id="7" name="Slide Number Placeholder 6"/>
          <p:cNvSpPr>
            <a:spLocks noGrp="1"/>
          </p:cNvSpPr>
          <p:nvPr>
            <p:ph type="sldNum" sz="quarter" idx="5"/>
          </p:nvPr>
        </p:nvSpPr>
        <p:spPr>
          <a:xfrm>
            <a:off x="3850444" y="9428586"/>
            <a:ext cx="2945659" cy="496332"/>
          </a:xfrm>
          <a:prstGeom prst="rect">
            <a:avLst/>
          </a:prstGeom>
        </p:spPr>
        <p:txBody>
          <a:bodyPr vert="horz" lIns="91285" tIns="45643" rIns="91285" bIns="45643" rtlCol="0" anchor="b"/>
          <a:lstStyle>
            <a:lvl1pPr algn="r">
              <a:defRPr sz="1200">
                <a:latin typeface="Roboto Slab Light"/>
              </a:defRPr>
            </a:lvl1pPr>
          </a:lstStyle>
          <a:p>
            <a:fld id="{5641690F-5CE8-4B96-9588-F78D757180BA}" type="slidenum">
              <a:rPr lang="en-IE" smtClean="0"/>
              <a:pPr/>
              <a:t>‹#›</a:t>
            </a:fld>
            <a:endParaRPr lang="en-IE" dirty="0"/>
          </a:p>
        </p:txBody>
      </p:sp>
    </p:spTree>
    <p:extLst>
      <p:ext uri="{BB962C8B-B14F-4D97-AF65-F5344CB8AC3E}">
        <p14:creationId xmlns:p14="http://schemas.microsoft.com/office/powerpoint/2010/main" val="10222356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Roboto Slab Light"/>
        <a:ea typeface="+mn-ea"/>
        <a:cs typeface="+mn-cs"/>
      </a:defRPr>
    </a:lvl1pPr>
    <a:lvl2pPr marL="457200" algn="l" defTabSz="914400" rtl="0" eaLnBrk="1" latinLnBrk="0" hangingPunct="1">
      <a:defRPr sz="1200" kern="1200">
        <a:solidFill>
          <a:schemeClr val="tx1"/>
        </a:solidFill>
        <a:latin typeface="Roboto Slab Light"/>
        <a:ea typeface="+mn-ea"/>
        <a:cs typeface="+mn-cs"/>
      </a:defRPr>
    </a:lvl2pPr>
    <a:lvl3pPr marL="914400" algn="l" defTabSz="914400" rtl="0" eaLnBrk="1" latinLnBrk="0" hangingPunct="1">
      <a:defRPr sz="1200" kern="1200">
        <a:solidFill>
          <a:schemeClr val="tx1"/>
        </a:solidFill>
        <a:latin typeface="Roboto Slab Light"/>
        <a:ea typeface="+mn-ea"/>
        <a:cs typeface="+mn-cs"/>
      </a:defRPr>
    </a:lvl3pPr>
    <a:lvl4pPr marL="1371600" algn="l" defTabSz="914400" rtl="0" eaLnBrk="1" latinLnBrk="0" hangingPunct="1">
      <a:defRPr sz="1200" kern="1200">
        <a:solidFill>
          <a:schemeClr val="tx1"/>
        </a:solidFill>
        <a:latin typeface="Roboto Slab Light"/>
        <a:ea typeface="+mn-ea"/>
        <a:cs typeface="+mn-cs"/>
      </a:defRPr>
    </a:lvl4pPr>
    <a:lvl5pPr marL="1828800" algn="l" defTabSz="914400" rtl="0" eaLnBrk="1" latinLnBrk="0" hangingPunct="1">
      <a:defRPr sz="1200" kern="1200">
        <a:solidFill>
          <a:schemeClr val="tx1"/>
        </a:solidFill>
        <a:latin typeface="Roboto Slab Ligh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5641690F-5CE8-4B96-9588-F78D757180BA}" type="slidenum">
              <a:rPr lang="en-IE" smtClean="0"/>
              <a:pPr/>
              <a:t>1</a:t>
            </a:fld>
            <a:endParaRPr lang="en-IE" dirty="0"/>
          </a:p>
        </p:txBody>
      </p:sp>
    </p:spTree>
    <p:extLst>
      <p:ext uri="{BB962C8B-B14F-4D97-AF65-F5344CB8AC3E}">
        <p14:creationId xmlns:p14="http://schemas.microsoft.com/office/powerpoint/2010/main" val="30728613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5641690F-5CE8-4B96-9588-F78D757180BA}" type="slidenum">
              <a:rPr lang="en-IE" smtClean="0"/>
              <a:pPr/>
              <a:t>13</a:t>
            </a:fld>
            <a:endParaRPr lang="en-IE" dirty="0"/>
          </a:p>
        </p:txBody>
      </p:sp>
    </p:spTree>
    <p:extLst>
      <p:ext uri="{BB962C8B-B14F-4D97-AF65-F5344CB8AC3E}">
        <p14:creationId xmlns:p14="http://schemas.microsoft.com/office/powerpoint/2010/main" val="18190595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5641690F-5CE8-4B96-9588-F78D757180BA}" type="slidenum">
              <a:rPr lang="en-IE" smtClean="0"/>
              <a:pPr/>
              <a:t>14</a:t>
            </a:fld>
            <a:endParaRPr lang="en-IE" dirty="0"/>
          </a:p>
        </p:txBody>
      </p:sp>
    </p:spTree>
    <p:extLst>
      <p:ext uri="{BB962C8B-B14F-4D97-AF65-F5344CB8AC3E}">
        <p14:creationId xmlns:p14="http://schemas.microsoft.com/office/powerpoint/2010/main" val="3319689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5641690F-5CE8-4B96-9588-F78D757180BA}" type="slidenum">
              <a:rPr lang="en-IE" smtClean="0"/>
              <a:pPr/>
              <a:t>15</a:t>
            </a:fld>
            <a:endParaRPr lang="en-IE" dirty="0"/>
          </a:p>
        </p:txBody>
      </p:sp>
    </p:spTree>
    <p:extLst>
      <p:ext uri="{BB962C8B-B14F-4D97-AF65-F5344CB8AC3E}">
        <p14:creationId xmlns:p14="http://schemas.microsoft.com/office/powerpoint/2010/main" val="2814631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5641690F-5CE8-4B96-9588-F78D757180BA}" type="slidenum">
              <a:rPr lang="en-IE" smtClean="0"/>
              <a:pPr/>
              <a:t>18</a:t>
            </a:fld>
            <a:endParaRPr lang="en-IE" dirty="0"/>
          </a:p>
        </p:txBody>
      </p:sp>
    </p:spTree>
    <p:extLst>
      <p:ext uri="{BB962C8B-B14F-4D97-AF65-F5344CB8AC3E}">
        <p14:creationId xmlns:p14="http://schemas.microsoft.com/office/powerpoint/2010/main" val="27248727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5641690F-5CE8-4B96-9588-F78D757180BA}" type="slidenum">
              <a:rPr lang="en-IE" smtClean="0"/>
              <a:pPr/>
              <a:t>21</a:t>
            </a:fld>
            <a:endParaRPr lang="en-IE" dirty="0"/>
          </a:p>
        </p:txBody>
      </p:sp>
    </p:spTree>
    <p:extLst>
      <p:ext uri="{BB962C8B-B14F-4D97-AF65-F5344CB8AC3E}">
        <p14:creationId xmlns:p14="http://schemas.microsoft.com/office/powerpoint/2010/main" val="11243549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5641690F-5CE8-4B96-9588-F78D757180BA}" type="slidenum">
              <a:rPr lang="en-IE" smtClean="0"/>
              <a:pPr/>
              <a:t>22</a:t>
            </a:fld>
            <a:endParaRPr lang="en-IE" dirty="0"/>
          </a:p>
        </p:txBody>
      </p:sp>
    </p:spTree>
    <p:extLst>
      <p:ext uri="{BB962C8B-B14F-4D97-AF65-F5344CB8AC3E}">
        <p14:creationId xmlns:p14="http://schemas.microsoft.com/office/powerpoint/2010/main" val="40958662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5641690F-5CE8-4B96-9588-F78D757180BA}" type="slidenum">
              <a:rPr lang="en-IE" smtClean="0"/>
              <a:pPr/>
              <a:t>29</a:t>
            </a:fld>
            <a:endParaRPr lang="en-IE" dirty="0"/>
          </a:p>
        </p:txBody>
      </p:sp>
    </p:spTree>
    <p:extLst>
      <p:ext uri="{BB962C8B-B14F-4D97-AF65-F5344CB8AC3E}">
        <p14:creationId xmlns:p14="http://schemas.microsoft.com/office/powerpoint/2010/main" val="4693257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5641690F-5CE8-4B96-9588-F78D757180BA}" type="slidenum">
              <a:rPr lang="en-IE" smtClean="0"/>
              <a:pPr/>
              <a:t>41</a:t>
            </a:fld>
            <a:endParaRPr lang="en-IE" dirty="0"/>
          </a:p>
        </p:txBody>
      </p:sp>
    </p:spTree>
    <p:extLst>
      <p:ext uri="{BB962C8B-B14F-4D97-AF65-F5344CB8AC3E}">
        <p14:creationId xmlns:p14="http://schemas.microsoft.com/office/powerpoint/2010/main" val="50980019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39552" y="1597821"/>
            <a:ext cx="4032448" cy="2126057"/>
          </a:xfrm>
        </p:spPr>
        <p:txBody>
          <a:bodyPr tIns="0" bIns="0" anchor="t" anchorCtr="0">
            <a:normAutofit/>
          </a:bodyPr>
          <a:lstStyle>
            <a:lvl1pPr>
              <a:lnSpc>
                <a:spcPts val="4600"/>
              </a:lnSpc>
              <a:defRPr sz="4400" b="0" i="0" baseline="0">
                <a:solidFill>
                  <a:schemeClr val="tx1"/>
                </a:solidFill>
                <a:latin typeface="Roboto Slab Light"/>
                <a:cs typeface="Roboto Slab Light"/>
              </a:defRPr>
            </a:lvl1pPr>
          </a:lstStyle>
          <a:p>
            <a:r>
              <a:rPr lang="en-US" dirty="0"/>
              <a:t>Click to edit Master title style</a:t>
            </a:r>
            <a:endParaRPr lang="en-IE" dirty="0"/>
          </a:p>
        </p:txBody>
      </p:sp>
      <p:sp>
        <p:nvSpPr>
          <p:cNvPr id="3" name="Subtitle 2"/>
          <p:cNvSpPr>
            <a:spLocks noGrp="1"/>
          </p:cNvSpPr>
          <p:nvPr>
            <p:ph type="subTitle" idx="1"/>
          </p:nvPr>
        </p:nvSpPr>
        <p:spPr>
          <a:xfrm>
            <a:off x="539552" y="3795886"/>
            <a:ext cx="4032448" cy="1098426"/>
          </a:xfrm>
        </p:spPr>
        <p:txBody>
          <a:bodyPr>
            <a:normAutofit/>
          </a:bodyPr>
          <a:lstStyle>
            <a:lvl1pPr marL="0" indent="0" algn="l">
              <a:lnSpc>
                <a:spcPts val="2200"/>
              </a:lnSpc>
              <a:buNone/>
              <a:defRPr sz="2000" b="1" i="0">
                <a:solidFill>
                  <a:schemeClr val="accent1"/>
                </a:solidFill>
                <a:latin typeface="Roboto Slab Bold"/>
                <a:cs typeface="Roboto Slab Bold"/>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IE" dirty="0"/>
          </a:p>
        </p:txBody>
      </p:sp>
    </p:spTree>
    <p:extLst>
      <p:ext uri="{BB962C8B-B14F-4D97-AF65-F5344CB8AC3E}">
        <p14:creationId xmlns:p14="http://schemas.microsoft.com/office/powerpoint/2010/main" val="41137293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nk Slide Without Footer">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Slide Number Placeholder 3">
            <a:extLst>
              <a:ext uri="{FF2B5EF4-FFF2-40B4-BE49-F238E27FC236}">
                <a16:creationId xmlns:a16="http://schemas.microsoft.com/office/drawing/2014/main" id="{68CA9C13-5EBE-4D2F-86C4-EF6A873766FA}"/>
              </a:ext>
            </a:extLst>
          </p:cNvPr>
          <p:cNvSpPr>
            <a:spLocks noGrp="1"/>
          </p:cNvSpPr>
          <p:nvPr>
            <p:ph type="sldNum" sz="quarter" idx="4"/>
          </p:nvPr>
        </p:nvSpPr>
        <p:spPr>
          <a:xfrm>
            <a:off x="6629400" y="4800202"/>
            <a:ext cx="2057400" cy="274637"/>
          </a:xfrm>
          <a:prstGeom prst="rect">
            <a:avLst/>
          </a:prstGeom>
        </p:spPr>
        <p:txBody>
          <a:bodyPr vert="horz" lIns="91440" tIns="45720" rIns="91440" bIns="45720" rtlCol="0" anchor="ctr"/>
          <a:lstStyle>
            <a:lvl1pPr algn="r">
              <a:defRPr sz="1200">
                <a:solidFill>
                  <a:srgbClr val="52A6BA"/>
                </a:solidFill>
              </a:defRPr>
            </a:lvl1pPr>
          </a:lstStyle>
          <a:p>
            <a:fld id="{517A7B32-69DB-4CF1-942C-111B3EAEDE95}" type="slidenum">
              <a:rPr lang="en-IE" smtClean="0"/>
              <a:pPr/>
              <a:t>‹#›</a:t>
            </a:fld>
            <a:endParaRPr lang="en-IE" dirty="0"/>
          </a:p>
        </p:txBody>
      </p:sp>
    </p:spTree>
    <p:extLst>
      <p:ext uri="{BB962C8B-B14F-4D97-AF65-F5344CB8AC3E}">
        <p14:creationId xmlns:p14="http://schemas.microsoft.com/office/powerpoint/2010/main" val="4697629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Full Image">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9144000" cy="4248000"/>
          </a:xfrm>
        </p:spPr>
        <p:txBody>
          <a:bodyPr/>
          <a:lstStyle/>
          <a:p>
            <a:endParaRPr lang="en-US" dirty="0"/>
          </a:p>
        </p:txBody>
      </p:sp>
      <p:sp>
        <p:nvSpPr>
          <p:cNvPr id="4" name="Slide Number Placeholder 3">
            <a:extLst>
              <a:ext uri="{FF2B5EF4-FFF2-40B4-BE49-F238E27FC236}">
                <a16:creationId xmlns:a16="http://schemas.microsoft.com/office/drawing/2014/main" id="{68CA9C13-5EBE-4D2F-86C4-EF6A873766FA}"/>
              </a:ext>
            </a:extLst>
          </p:cNvPr>
          <p:cNvSpPr>
            <a:spLocks noGrp="1"/>
          </p:cNvSpPr>
          <p:nvPr>
            <p:ph type="sldNum" sz="quarter" idx="4"/>
          </p:nvPr>
        </p:nvSpPr>
        <p:spPr>
          <a:xfrm>
            <a:off x="6629400" y="4800202"/>
            <a:ext cx="20574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517A7B32-69DB-4CF1-942C-111B3EAEDE95}" type="slidenum">
              <a:rPr lang="en-IE" smtClean="0"/>
              <a:t>‹#›</a:t>
            </a:fld>
            <a:endParaRPr lang="en-IE" dirty="0"/>
          </a:p>
        </p:txBody>
      </p:sp>
    </p:spTree>
    <p:extLst>
      <p:ext uri="{BB962C8B-B14F-4D97-AF65-F5344CB8AC3E}">
        <p14:creationId xmlns:p14="http://schemas.microsoft.com/office/powerpoint/2010/main" val="35421424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Full Image With No Footer">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9144000" cy="4299942"/>
          </a:xfrm>
        </p:spPr>
        <p:txBody>
          <a:bodyPr/>
          <a:lstStyle/>
          <a:p>
            <a:endParaRPr lang="en-US" dirty="0"/>
          </a:p>
        </p:txBody>
      </p:sp>
      <p:sp>
        <p:nvSpPr>
          <p:cNvPr id="4" name="Slide Number Placeholder 3">
            <a:extLst>
              <a:ext uri="{FF2B5EF4-FFF2-40B4-BE49-F238E27FC236}">
                <a16:creationId xmlns:a16="http://schemas.microsoft.com/office/drawing/2014/main" id="{68CA9C13-5EBE-4D2F-86C4-EF6A873766FA}"/>
              </a:ext>
            </a:extLst>
          </p:cNvPr>
          <p:cNvSpPr>
            <a:spLocks noGrp="1"/>
          </p:cNvSpPr>
          <p:nvPr>
            <p:ph type="sldNum" sz="quarter" idx="4"/>
          </p:nvPr>
        </p:nvSpPr>
        <p:spPr>
          <a:xfrm>
            <a:off x="6629400" y="4800202"/>
            <a:ext cx="2057400" cy="274637"/>
          </a:xfrm>
          <a:prstGeom prst="rect">
            <a:avLst/>
          </a:prstGeom>
        </p:spPr>
        <p:txBody>
          <a:bodyPr vert="horz" lIns="91440" tIns="45720" rIns="91440" bIns="45720" rtlCol="0" anchor="ctr"/>
          <a:lstStyle>
            <a:lvl1pPr algn="r">
              <a:defRPr sz="1200">
                <a:solidFill>
                  <a:srgbClr val="52A6BA"/>
                </a:solidFill>
              </a:defRPr>
            </a:lvl1pPr>
          </a:lstStyle>
          <a:p>
            <a:fld id="{517A7B32-69DB-4CF1-942C-111B3EAEDE95}" type="slidenum">
              <a:rPr lang="en-IE" smtClean="0"/>
              <a:pPr/>
              <a:t>‹#›</a:t>
            </a:fld>
            <a:endParaRPr lang="en-IE" dirty="0"/>
          </a:p>
        </p:txBody>
      </p:sp>
    </p:spTree>
    <p:extLst>
      <p:ext uri="{BB962C8B-B14F-4D97-AF65-F5344CB8AC3E}">
        <p14:creationId xmlns:p14="http://schemas.microsoft.com/office/powerpoint/2010/main" val="39956885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67544" y="195486"/>
            <a:ext cx="2834406" cy="871538"/>
          </a:xfrm>
        </p:spPr>
        <p:txBody>
          <a:bodyPr anchor="t" anchorCtr="0"/>
          <a:lstStyle>
            <a:lvl1pPr algn="l">
              <a:defRPr sz="2000" b="1">
                <a:solidFill>
                  <a:schemeClr val="accent5"/>
                </a:solidFill>
                <a:latin typeface="Roboto Slab"/>
              </a:defRPr>
            </a:lvl1pPr>
          </a:lstStyle>
          <a:p>
            <a:r>
              <a:rPr lang="en-US" dirty="0"/>
              <a:t>Click to edit Master title style</a:t>
            </a:r>
            <a:endParaRPr lang="en-IE" dirty="0"/>
          </a:p>
        </p:txBody>
      </p:sp>
      <p:sp>
        <p:nvSpPr>
          <p:cNvPr id="3" name="Content Placeholder 2"/>
          <p:cNvSpPr>
            <a:spLocks noGrp="1"/>
          </p:cNvSpPr>
          <p:nvPr>
            <p:ph idx="1"/>
          </p:nvPr>
        </p:nvSpPr>
        <p:spPr>
          <a:xfrm>
            <a:off x="3575050" y="204791"/>
            <a:ext cx="5111750" cy="3879128"/>
          </a:xfrm>
        </p:spPr>
        <p:txBody>
          <a:bodyPr/>
          <a:lstStyle>
            <a:lvl1pPr marL="0" indent="0" algn="l">
              <a:buNone/>
              <a:defRPr sz="3200" b="1">
                <a:solidFill>
                  <a:srgbClr val="45C1C0"/>
                </a:solidFill>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E" dirty="0"/>
          </a:p>
        </p:txBody>
      </p:sp>
      <p:sp>
        <p:nvSpPr>
          <p:cNvPr id="4" name="Text Placeholder 3"/>
          <p:cNvSpPr>
            <a:spLocks noGrp="1"/>
          </p:cNvSpPr>
          <p:nvPr>
            <p:ph type="body" sz="half" idx="2"/>
          </p:nvPr>
        </p:nvSpPr>
        <p:spPr>
          <a:xfrm>
            <a:off x="467544" y="1067027"/>
            <a:ext cx="2834406" cy="300758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3323128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End Slide">
    <p:bg>
      <p:bgPr>
        <a:blipFill rotWithShape="1">
          <a:blip r:embed="rId2"/>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575923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vider Slide 1">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39552" y="1597821"/>
            <a:ext cx="4032448" cy="3350193"/>
          </a:xfrm>
        </p:spPr>
        <p:txBody>
          <a:bodyPr tIns="0" bIns="0" anchor="t" anchorCtr="0">
            <a:normAutofit/>
          </a:bodyPr>
          <a:lstStyle>
            <a:lvl1pPr>
              <a:defRPr sz="3200" b="0">
                <a:solidFill>
                  <a:schemeClr val="tx1"/>
                </a:solidFill>
              </a:defRPr>
            </a:lvl1pPr>
          </a:lstStyle>
          <a:p>
            <a:r>
              <a:rPr lang="en-US" dirty="0"/>
              <a:t>Click to edit Master title style</a:t>
            </a:r>
            <a:endParaRPr lang="en-IE" dirty="0"/>
          </a:p>
        </p:txBody>
      </p:sp>
    </p:spTree>
    <p:extLst>
      <p:ext uri="{BB962C8B-B14F-4D97-AF65-F5344CB8AC3E}">
        <p14:creationId xmlns:p14="http://schemas.microsoft.com/office/powerpoint/2010/main" val="42907351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vider Slide 2">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39552" y="1597821"/>
            <a:ext cx="4032448" cy="3350193"/>
          </a:xfrm>
        </p:spPr>
        <p:txBody>
          <a:bodyPr tIns="0" bIns="0" anchor="t" anchorCtr="0">
            <a:normAutofit/>
          </a:bodyPr>
          <a:lstStyle>
            <a:lvl1pPr>
              <a:defRPr sz="3200" b="0">
                <a:solidFill>
                  <a:schemeClr val="tx1"/>
                </a:solidFill>
              </a:defRPr>
            </a:lvl1pPr>
          </a:lstStyle>
          <a:p>
            <a:r>
              <a:rPr lang="en-US" dirty="0"/>
              <a:t>Click to edit Master title style</a:t>
            </a:r>
            <a:endParaRPr lang="en-IE" dirty="0"/>
          </a:p>
        </p:txBody>
      </p:sp>
    </p:spTree>
    <p:extLst>
      <p:ext uri="{BB962C8B-B14F-4D97-AF65-F5344CB8AC3E}">
        <p14:creationId xmlns:p14="http://schemas.microsoft.com/office/powerpoint/2010/main" val="42238502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Divider Slide 2">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39552" y="1597821"/>
            <a:ext cx="4032448" cy="3350193"/>
          </a:xfrm>
        </p:spPr>
        <p:txBody>
          <a:bodyPr tIns="0" bIns="0" anchor="t" anchorCtr="0">
            <a:normAutofit/>
          </a:bodyPr>
          <a:lstStyle>
            <a:lvl1pPr>
              <a:defRPr sz="3200" b="0">
                <a:solidFill>
                  <a:schemeClr val="tx1"/>
                </a:solidFill>
              </a:defRPr>
            </a:lvl1pPr>
          </a:lstStyle>
          <a:p>
            <a:r>
              <a:rPr lang="en-US" dirty="0"/>
              <a:t>Click to edit Master title style</a:t>
            </a:r>
            <a:endParaRPr lang="en-IE" dirty="0"/>
          </a:p>
        </p:txBody>
      </p:sp>
    </p:spTree>
    <p:extLst>
      <p:ext uri="{BB962C8B-B14F-4D97-AF65-F5344CB8AC3E}">
        <p14:creationId xmlns:p14="http://schemas.microsoft.com/office/powerpoint/2010/main" val="19103776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General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IE" dirty="0"/>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E" dirty="0"/>
          </a:p>
        </p:txBody>
      </p:sp>
      <p:sp>
        <p:nvSpPr>
          <p:cNvPr id="4" name="Slide Number Placeholder 3">
            <a:extLst>
              <a:ext uri="{FF2B5EF4-FFF2-40B4-BE49-F238E27FC236}">
                <a16:creationId xmlns:a16="http://schemas.microsoft.com/office/drawing/2014/main" id="{68CA9C13-5EBE-4D2F-86C4-EF6A873766FA}"/>
              </a:ext>
            </a:extLst>
          </p:cNvPr>
          <p:cNvSpPr>
            <a:spLocks noGrp="1"/>
          </p:cNvSpPr>
          <p:nvPr>
            <p:ph type="sldNum" sz="quarter" idx="4"/>
          </p:nvPr>
        </p:nvSpPr>
        <p:spPr>
          <a:xfrm>
            <a:off x="6629400" y="4800202"/>
            <a:ext cx="20574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517A7B32-69DB-4CF1-942C-111B3EAEDE95}" type="slidenum">
              <a:rPr lang="en-IE" smtClean="0"/>
              <a:t>‹#›</a:t>
            </a:fld>
            <a:endParaRPr lang="en-IE" dirty="0"/>
          </a:p>
        </p:txBody>
      </p:sp>
    </p:spTree>
    <p:extLst>
      <p:ext uri="{BB962C8B-B14F-4D97-AF65-F5344CB8AC3E}">
        <p14:creationId xmlns:p14="http://schemas.microsoft.com/office/powerpoint/2010/main" val="4705836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rgbClr val="45C1C0"/>
                </a:solidFill>
              </a:defRPr>
            </a:lvl1pPr>
          </a:lstStyle>
          <a:p>
            <a:r>
              <a:rPr lang="en-US" dirty="0"/>
              <a:t>Click to edit Master title style</a:t>
            </a:r>
            <a:endParaRPr lang="en-IE" dirty="0"/>
          </a:p>
        </p:txBody>
      </p:sp>
      <p:sp>
        <p:nvSpPr>
          <p:cNvPr id="3" name="Content Placeholder 2"/>
          <p:cNvSpPr>
            <a:spLocks noGrp="1"/>
          </p:cNvSpPr>
          <p:nvPr>
            <p:ph sz="half" idx="1"/>
          </p:nvPr>
        </p:nvSpPr>
        <p:spPr>
          <a:xfrm>
            <a:off x="457200" y="1131591"/>
            <a:ext cx="4038600" cy="288032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E" dirty="0"/>
          </a:p>
        </p:txBody>
      </p:sp>
      <p:sp>
        <p:nvSpPr>
          <p:cNvPr id="4" name="Content Placeholder 3"/>
          <p:cNvSpPr>
            <a:spLocks noGrp="1"/>
          </p:cNvSpPr>
          <p:nvPr>
            <p:ph sz="half" idx="2"/>
          </p:nvPr>
        </p:nvSpPr>
        <p:spPr>
          <a:xfrm>
            <a:off x="4648200" y="1131591"/>
            <a:ext cx="4038600" cy="288032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E" dirty="0"/>
          </a:p>
        </p:txBody>
      </p:sp>
      <p:sp>
        <p:nvSpPr>
          <p:cNvPr id="5" name="Slide Number Placeholder 3">
            <a:extLst>
              <a:ext uri="{FF2B5EF4-FFF2-40B4-BE49-F238E27FC236}">
                <a16:creationId xmlns:a16="http://schemas.microsoft.com/office/drawing/2014/main" id="{68CA9C13-5EBE-4D2F-86C4-EF6A873766FA}"/>
              </a:ext>
            </a:extLst>
          </p:cNvPr>
          <p:cNvSpPr>
            <a:spLocks noGrp="1"/>
          </p:cNvSpPr>
          <p:nvPr>
            <p:ph type="sldNum" sz="quarter" idx="4"/>
          </p:nvPr>
        </p:nvSpPr>
        <p:spPr>
          <a:xfrm>
            <a:off x="6629400" y="4800202"/>
            <a:ext cx="20574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517A7B32-69DB-4CF1-942C-111B3EAEDE95}" type="slidenum">
              <a:rPr lang="en-IE" smtClean="0"/>
              <a:t>‹#›</a:t>
            </a:fld>
            <a:endParaRPr lang="en-IE" dirty="0"/>
          </a:p>
        </p:txBody>
      </p:sp>
    </p:spTree>
    <p:extLst>
      <p:ext uri="{BB962C8B-B14F-4D97-AF65-F5344CB8AC3E}">
        <p14:creationId xmlns:p14="http://schemas.microsoft.com/office/powerpoint/2010/main" val="6251219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rgbClr val="45C1C0"/>
                </a:solidFill>
              </a:defRPr>
            </a:lvl1pPr>
          </a:lstStyle>
          <a:p>
            <a:r>
              <a:rPr lang="en-US" dirty="0"/>
              <a:t>Click to edit Master title style</a:t>
            </a:r>
            <a:endParaRPr lang="en-IE" dirty="0"/>
          </a:p>
        </p:txBody>
      </p:sp>
      <p:sp>
        <p:nvSpPr>
          <p:cNvPr id="3" name="Text Placeholder 2"/>
          <p:cNvSpPr>
            <a:spLocks noGrp="1"/>
          </p:cNvSpPr>
          <p:nvPr>
            <p:ph type="body" idx="1"/>
          </p:nvPr>
        </p:nvSpPr>
        <p:spPr>
          <a:xfrm>
            <a:off x="457200" y="1151335"/>
            <a:ext cx="4040188" cy="479822"/>
          </a:xfrm>
        </p:spPr>
        <p:txBody>
          <a:bodyPr anchor="t" anchorCtr="0">
            <a:normAutofit/>
          </a:bodyPr>
          <a:lstStyle>
            <a:lvl1pPr marL="0" indent="0">
              <a:buNone/>
              <a:defRPr sz="2000" b="1">
                <a:solidFill>
                  <a:schemeClr val="accent5"/>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1631156"/>
            <a:ext cx="4040188" cy="2452762"/>
          </a:xfrm>
        </p:spPr>
        <p:txBody>
          <a:bodyPr/>
          <a:lstStyle>
            <a:lvl1pPr>
              <a:defRPr sz="20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E" dirty="0"/>
          </a:p>
        </p:txBody>
      </p:sp>
      <p:sp>
        <p:nvSpPr>
          <p:cNvPr id="5" name="Text Placeholder 4"/>
          <p:cNvSpPr>
            <a:spLocks noGrp="1"/>
          </p:cNvSpPr>
          <p:nvPr>
            <p:ph type="body" sz="quarter" idx="3"/>
          </p:nvPr>
        </p:nvSpPr>
        <p:spPr>
          <a:xfrm>
            <a:off x="4645030" y="1151335"/>
            <a:ext cx="4041775" cy="479822"/>
          </a:xfrm>
        </p:spPr>
        <p:txBody>
          <a:bodyPr anchor="t" anchorCtr="0">
            <a:normAutofit/>
          </a:bodyPr>
          <a:lstStyle>
            <a:lvl1pPr marL="0" indent="0">
              <a:buNone/>
              <a:defRPr sz="2000" b="1">
                <a:solidFill>
                  <a:srgbClr val="639FA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30" y="1631156"/>
            <a:ext cx="4041775" cy="2452762"/>
          </a:xfrm>
        </p:spPr>
        <p:txBody>
          <a:bodyPr/>
          <a:lstStyle>
            <a:lvl1pPr>
              <a:defRPr sz="20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E" dirty="0"/>
          </a:p>
        </p:txBody>
      </p:sp>
      <p:sp>
        <p:nvSpPr>
          <p:cNvPr id="7" name="Slide Number Placeholder 3">
            <a:extLst>
              <a:ext uri="{FF2B5EF4-FFF2-40B4-BE49-F238E27FC236}">
                <a16:creationId xmlns:a16="http://schemas.microsoft.com/office/drawing/2014/main" id="{68CA9C13-5EBE-4D2F-86C4-EF6A873766FA}"/>
              </a:ext>
            </a:extLst>
          </p:cNvPr>
          <p:cNvSpPr>
            <a:spLocks noGrp="1"/>
          </p:cNvSpPr>
          <p:nvPr>
            <p:ph type="sldNum" sz="quarter" idx="10"/>
          </p:nvPr>
        </p:nvSpPr>
        <p:spPr>
          <a:xfrm>
            <a:off x="6629400" y="4800202"/>
            <a:ext cx="20574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517A7B32-69DB-4CF1-942C-111B3EAEDE95}" type="slidenum">
              <a:rPr lang="en-IE" smtClean="0"/>
              <a:t>‹#›</a:t>
            </a:fld>
            <a:endParaRPr lang="en-IE" dirty="0"/>
          </a:p>
        </p:txBody>
      </p:sp>
    </p:spTree>
    <p:extLst>
      <p:ext uri="{BB962C8B-B14F-4D97-AF65-F5344CB8AC3E}">
        <p14:creationId xmlns:p14="http://schemas.microsoft.com/office/powerpoint/2010/main" val="8559294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chemeClr val="accent1"/>
                </a:solidFill>
              </a:defRPr>
            </a:lvl1pPr>
          </a:lstStyle>
          <a:p>
            <a:r>
              <a:rPr lang="en-US" dirty="0"/>
              <a:t>Click to edit Master title style</a:t>
            </a:r>
            <a:endParaRPr lang="en-IE" dirty="0"/>
          </a:p>
        </p:txBody>
      </p:sp>
      <p:sp>
        <p:nvSpPr>
          <p:cNvPr id="4" name="Picture Placeholder 3"/>
          <p:cNvSpPr>
            <a:spLocks noGrp="1"/>
          </p:cNvSpPr>
          <p:nvPr>
            <p:ph type="pic" sz="quarter" idx="10"/>
          </p:nvPr>
        </p:nvSpPr>
        <p:spPr>
          <a:xfrm>
            <a:off x="468313" y="1276350"/>
            <a:ext cx="8207375" cy="2663825"/>
          </a:xfrm>
        </p:spPr>
        <p:txBody>
          <a:bodyPr/>
          <a:lstStyle/>
          <a:p>
            <a:endParaRPr lang="en-US" dirty="0"/>
          </a:p>
        </p:txBody>
      </p:sp>
      <p:sp>
        <p:nvSpPr>
          <p:cNvPr id="5" name="Slide Number Placeholder 3">
            <a:extLst>
              <a:ext uri="{FF2B5EF4-FFF2-40B4-BE49-F238E27FC236}">
                <a16:creationId xmlns:a16="http://schemas.microsoft.com/office/drawing/2014/main" id="{68CA9C13-5EBE-4D2F-86C4-EF6A873766FA}"/>
              </a:ext>
            </a:extLst>
          </p:cNvPr>
          <p:cNvSpPr>
            <a:spLocks noGrp="1"/>
          </p:cNvSpPr>
          <p:nvPr>
            <p:ph type="sldNum" sz="quarter" idx="4"/>
          </p:nvPr>
        </p:nvSpPr>
        <p:spPr>
          <a:xfrm>
            <a:off x="6629400" y="4800202"/>
            <a:ext cx="20574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517A7B32-69DB-4CF1-942C-111B3EAEDE95}" type="slidenum">
              <a:rPr lang="en-IE" smtClean="0"/>
              <a:t>‹#›</a:t>
            </a:fld>
            <a:endParaRPr lang="en-IE" dirty="0"/>
          </a:p>
        </p:txBody>
      </p:sp>
    </p:spTree>
    <p:extLst>
      <p:ext uri="{BB962C8B-B14F-4D97-AF65-F5344CB8AC3E}">
        <p14:creationId xmlns:p14="http://schemas.microsoft.com/office/powerpoint/2010/main" val="5815347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Slide With Footer">
    <p:spTree>
      <p:nvGrpSpPr>
        <p:cNvPr id="1" name=""/>
        <p:cNvGrpSpPr/>
        <p:nvPr/>
      </p:nvGrpSpPr>
      <p:grpSpPr>
        <a:xfrm>
          <a:off x="0" y="0"/>
          <a:ext cx="0" cy="0"/>
          <a:chOff x="0" y="0"/>
          <a:chExt cx="0" cy="0"/>
        </a:xfrm>
      </p:grpSpPr>
      <p:sp>
        <p:nvSpPr>
          <p:cNvPr id="2" name="Slide Number Placeholder 3">
            <a:extLst>
              <a:ext uri="{FF2B5EF4-FFF2-40B4-BE49-F238E27FC236}">
                <a16:creationId xmlns:a16="http://schemas.microsoft.com/office/drawing/2014/main" id="{68CA9C13-5EBE-4D2F-86C4-EF6A873766FA}"/>
              </a:ext>
            </a:extLst>
          </p:cNvPr>
          <p:cNvSpPr>
            <a:spLocks noGrp="1"/>
          </p:cNvSpPr>
          <p:nvPr>
            <p:ph type="sldNum" sz="quarter" idx="4"/>
          </p:nvPr>
        </p:nvSpPr>
        <p:spPr>
          <a:xfrm>
            <a:off x="6629400" y="4800202"/>
            <a:ext cx="20574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517A7B32-69DB-4CF1-942C-111B3EAEDE95}" type="slidenum">
              <a:rPr lang="en-IE" smtClean="0"/>
              <a:t>‹#›</a:t>
            </a:fld>
            <a:endParaRPr lang="en-IE" dirty="0"/>
          </a:p>
        </p:txBody>
      </p:sp>
    </p:spTree>
    <p:extLst>
      <p:ext uri="{BB962C8B-B14F-4D97-AF65-F5344CB8AC3E}">
        <p14:creationId xmlns:p14="http://schemas.microsoft.com/office/powerpoint/2010/main" val="30995758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6"/>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205979"/>
            <a:ext cx="8219256" cy="857250"/>
          </a:xfrm>
          <a:prstGeom prst="rect">
            <a:avLst/>
          </a:prstGeom>
        </p:spPr>
        <p:txBody>
          <a:bodyPr vert="horz" lIns="91440" tIns="45720" rIns="91440" bIns="45720" rtlCol="0" anchor="ctr">
            <a:normAutofit/>
          </a:bodyPr>
          <a:lstStyle/>
          <a:p>
            <a:r>
              <a:rPr lang="en-US" dirty="0"/>
              <a:t>Click to edit Master title style</a:t>
            </a:r>
            <a:endParaRPr lang="en-IE" dirty="0"/>
          </a:p>
        </p:txBody>
      </p:sp>
      <p:sp>
        <p:nvSpPr>
          <p:cNvPr id="3" name="Text Placeholder 2"/>
          <p:cNvSpPr>
            <a:spLocks noGrp="1"/>
          </p:cNvSpPr>
          <p:nvPr>
            <p:ph type="body" idx="1"/>
          </p:nvPr>
        </p:nvSpPr>
        <p:spPr>
          <a:xfrm>
            <a:off x="457200" y="1200151"/>
            <a:ext cx="8229600" cy="2811759"/>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E" dirty="0"/>
          </a:p>
        </p:txBody>
      </p:sp>
      <p:sp>
        <p:nvSpPr>
          <p:cNvPr id="4" name="Slide Number Placeholder 3">
            <a:extLst>
              <a:ext uri="{FF2B5EF4-FFF2-40B4-BE49-F238E27FC236}">
                <a16:creationId xmlns:a16="http://schemas.microsoft.com/office/drawing/2014/main" id="{68CA9C13-5EBE-4D2F-86C4-EF6A873766FA}"/>
              </a:ext>
            </a:extLst>
          </p:cNvPr>
          <p:cNvSpPr>
            <a:spLocks noGrp="1"/>
          </p:cNvSpPr>
          <p:nvPr>
            <p:ph type="sldNum" sz="quarter" idx="4"/>
          </p:nvPr>
        </p:nvSpPr>
        <p:spPr>
          <a:xfrm>
            <a:off x="6629400" y="4800202"/>
            <a:ext cx="20574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517A7B32-69DB-4CF1-942C-111B3EAEDE95}" type="slidenum">
              <a:rPr lang="en-IE" smtClean="0"/>
              <a:t>‹#›</a:t>
            </a:fld>
            <a:endParaRPr lang="en-IE" dirty="0"/>
          </a:p>
        </p:txBody>
      </p:sp>
    </p:spTree>
    <p:extLst>
      <p:ext uri="{BB962C8B-B14F-4D97-AF65-F5344CB8AC3E}">
        <p14:creationId xmlns:p14="http://schemas.microsoft.com/office/powerpoint/2010/main" val="3242210739"/>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hf hdr="0" ftr="0" dt="0"/>
  <p:txStyles>
    <p:titleStyle>
      <a:lvl1pPr algn="l" defTabSz="914400" rtl="0" eaLnBrk="1" latinLnBrk="0" hangingPunct="1">
        <a:spcBef>
          <a:spcPct val="0"/>
        </a:spcBef>
        <a:buNone/>
        <a:defRPr sz="3200" b="1" i="0" kern="1200">
          <a:solidFill>
            <a:schemeClr val="accent1"/>
          </a:solidFill>
          <a:latin typeface="Roboto Slab Bold"/>
          <a:ea typeface="+mj-ea"/>
          <a:cs typeface="Roboto Slab Bold"/>
        </a:defRPr>
      </a:lvl1pPr>
    </p:titleStyle>
    <p:bodyStyle>
      <a:lvl1pPr marL="342900" indent="-342900" algn="l" defTabSz="914400" rtl="0" eaLnBrk="1" latinLnBrk="0" hangingPunct="1">
        <a:spcBef>
          <a:spcPts val="1000"/>
        </a:spcBef>
        <a:buClr>
          <a:schemeClr val="accent2"/>
        </a:buClr>
        <a:buSzPct val="100000"/>
        <a:buFont typeface="Arial"/>
        <a:buChar char="•"/>
        <a:defRPr lang="en-US" sz="2400" kern="1200" dirty="0">
          <a:solidFill>
            <a:schemeClr val="bg1"/>
          </a:solidFill>
          <a:latin typeface="Roboto Slab Light"/>
          <a:ea typeface="+mj-ea"/>
          <a:cs typeface="+mj-cs"/>
        </a:defRPr>
      </a:lvl1pPr>
      <a:lvl2pPr marL="742950" indent="-285750" algn="l" defTabSz="914400" rtl="0" eaLnBrk="1" latinLnBrk="0" hangingPunct="1">
        <a:spcBef>
          <a:spcPts val="1000"/>
        </a:spcBef>
        <a:buClr>
          <a:schemeClr val="accent2"/>
        </a:buClr>
        <a:buSzPct val="100000"/>
        <a:buFont typeface="Arial"/>
        <a:buChar char="•"/>
        <a:defRPr sz="2400" kern="1200">
          <a:solidFill>
            <a:schemeClr val="bg1"/>
          </a:solidFill>
          <a:latin typeface="Roboto Slab Light"/>
          <a:ea typeface="+mn-ea"/>
          <a:cs typeface="+mn-cs"/>
        </a:defRPr>
      </a:lvl2pPr>
      <a:lvl3pPr marL="1143000" indent="-228600" algn="l" defTabSz="914400" rtl="0" eaLnBrk="1" latinLnBrk="0" hangingPunct="1">
        <a:spcBef>
          <a:spcPts val="1000"/>
        </a:spcBef>
        <a:buClr>
          <a:schemeClr val="accent2"/>
        </a:buClr>
        <a:buSzPct val="100000"/>
        <a:buFont typeface="Arial"/>
        <a:buChar char="•"/>
        <a:defRPr sz="2000" kern="1200">
          <a:solidFill>
            <a:schemeClr val="bg1"/>
          </a:solidFill>
          <a:latin typeface="Roboto Slab Light"/>
          <a:ea typeface="+mn-ea"/>
          <a:cs typeface="+mn-cs"/>
        </a:defRPr>
      </a:lvl3pPr>
      <a:lvl4pPr marL="1600200" indent="-228600" algn="l" defTabSz="914400" rtl="0" eaLnBrk="1" latinLnBrk="0" hangingPunct="1">
        <a:spcBef>
          <a:spcPts val="1000"/>
        </a:spcBef>
        <a:buClr>
          <a:schemeClr val="accent2"/>
        </a:buClr>
        <a:buSzPct val="100000"/>
        <a:buFont typeface="Arial"/>
        <a:buChar char="•"/>
        <a:defRPr sz="1600" kern="1200">
          <a:solidFill>
            <a:schemeClr val="bg1"/>
          </a:solidFill>
          <a:latin typeface="Roboto Slab Light"/>
          <a:ea typeface="+mn-ea"/>
          <a:cs typeface="+mn-cs"/>
        </a:defRPr>
      </a:lvl4pPr>
      <a:lvl5pPr marL="2057400" indent="-228600" algn="l" defTabSz="914400" rtl="0" eaLnBrk="1" latinLnBrk="0" hangingPunct="1">
        <a:spcBef>
          <a:spcPts val="1000"/>
        </a:spcBef>
        <a:buClr>
          <a:schemeClr val="accent2"/>
        </a:buClr>
        <a:buSzPct val="100000"/>
        <a:buFont typeface="Arial"/>
        <a:buChar char="•"/>
        <a:defRPr sz="1200" kern="1200">
          <a:solidFill>
            <a:schemeClr val="bg1"/>
          </a:solidFill>
          <a:latin typeface="Roboto Slab Ligh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hyperlink" Target="https://www.cso.ie/en/releasesandpublications/ep/p-wbhub/well-beinginformationhub/workandjobquality/" TargetMode="Externa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hyperlink" Target="https://www.cso.ie/en/releasesandpublications/in/lfs/informationnote-implicationsofcovid-19onthelabourforcesurvey-quarter22020update/" TargetMode="External"/><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3" Type="http://schemas.openxmlformats.org/officeDocument/2006/relationships/hyperlink" Target="https://www.cso.ie/en/releasesandpublications/ep/p-lfs/labourforcesurveyquarter12021/technicalnote/" TargetMode="External"/><Relationship Id="rId2" Type="http://schemas.openxmlformats.org/officeDocument/2006/relationships/hyperlink" Target="https://www.cso.ie/en/releasesandpublications/in/lfs/implicationsoftheimplementationoftheintegrationofeuropeansocialstatisticsiessframeworkregulationonlabourmarketstatisticsinirelandin2021/" TargetMode="External"/><Relationship Id="rId1" Type="http://schemas.openxmlformats.org/officeDocument/2006/relationships/slideLayout" Target="../slideLayouts/slideLayout5.xml"/><Relationship Id="rId4" Type="http://schemas.openxmlformats.org/officeDocument/2006/relationships/hyperlink" Target="https://www.cso.ie/en/methods/surveyforms/labourforcesurvey/"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3528" y="1597821"/>
            <a:ext cx="5040560" cy="2126057"/>
          </a:xfrm>
        </p:spPr>
        <p:txBody>
          <a:bodyPr>
            <a:noAutofit/>
          </a:bodyPr>
          <a:lstStyle/>
          <a:p>
            <a:r>
              <a:rPr lang="en-IE" sz="2800" b="1" dirty="0">
                <a:latin typeface="Calibri" pitchFamily="34" charset="0"/>
              </a:rPr>
              <a:t>Labour Force Survey</a:t>
            </a:r>
            <a:br>
              <a:rPr lang="en-IE" sz="2800" b="1" dirty="0">
                <a:latin typeface="Calibri" pitchFamily="34" charset="0"/>
              </a:rPr>
            </a:br>
            <a:r>
              <a:rPr lang="en-IE" sz="2800" b="1" dirty="0">
                <a:latin typeface="Calibri" pitchFamily="34" charset="0"/>
              </a:rPr>
              <a:t>Quarter 3 2021 Results</a:t>
            </a:r>
            <a:br>
              <a:rPr lang="en-IE" sz="2800" b="1" dirty="0">
                <a:latin typeface="Calibri" pitchFamily="34" charset="0"/>
              </a:rPr>
            </a:br>
            <a:r>
              <a:rPr lang="en-IE" sz="2800" b="1" dirty="0">
                <a:latin typeface="Calibri" pitchFamily="34" charset="0"/>
              </a:rPr>
              <a:t>25 November 2021</a:t>
            </a:r>
            <a:endParaRPr lang="en-US" sz="2800" dirty="0"/>
          </a:p>
        </p:txBody>
      </p:sp>
    </p:spTree>
    <p:extLst>
      <p:ext uri="{BB962C8B-B14F-4D97-AF65-F5344CB8AC3E}">
        <p14:creationId xmlns:p14="http://schemas.microsoft.com/office/powerpoint/2010/main" val="42118291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9532971-7C33-41F3-8B1E-09B780F59B94}"/>
              </a:ext>
            </a:extLst>
          </p:cNvPr>
          <p:cNvSpPr>
            <a:spLocks noGrp="1"/>
          </p:cNvSpPr>
          <p:nvPr>
            <p:ph type="sldNum" sz="quarter" idx="4"/>
          </p:nvPr>
        </p:nvSpPr>
        <p:spPr/>
        <p:txBody>
          <a:bodyPr/>
          <a:lstStyle/>
          <a:p>
            <a:fld id="{517A7B32-69DB-4CF1-942C-111B3EAEDE95}" type="slidenum">
              <a:rPr lang="en-IE" smtClean="0"/>
              <a:t>10</a:t>
            </a:fld>
            <a:endParaRPr lang="en-IE" dirty="0"/>
          </a:p>
        </p:txBody>
      </p:sp>
      <p:graphicFrame>
        <p:nvGraphicFramePr>
          <p:cNvPr id="5" name="Content Placeholder 4">
            <a:extLst>
              <a:ext uri="{FF2B5EF4-FFF2-40B4-BE49-F238E27FC236}">
                <a16:creationId xmlns:a16="http://schemas.microsoft.com/office/drawing/2014/main" id="{D2B93F30-3E3A-4651-9428-8113E4FDC8BF}"/>
              </a:ext>
            </a:extLst>
          </p:cNvPr>
          <p:cNvGraphicFramePr>
            <a:graphicFrameLocks noGrp="1"/>
          </p:cNvGraphicFramePr>
          <p:nvPr>
            <p:ph idx="4294967295"/>
            <p:extLst>
              <p:ext uri="{D42A27DB-BD31-4B8C-83A1-F6EECF244321}">
                <p14:modId xmlns:p14="http://schemas.microsoft.com/office/powerpoint/2010/main" val="115462557"/>
              </p:ext>
            </p:extLst>
          </p:nvPr>
        </p:nvGraphicFramePr>
        <p:xfrm>
          <a:off x="611560" y="411510"/>
          <a:ext cx="7776864" cy="367240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9239607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ECC0A2-F604-4F18-912E-313D7EBAF721}"/>
              </a:ext>
            </a:extLst>
          </p:cNvPr>
          <p:cNvSpPr>
            <a:spLocks noGrp="1"/>
          </p:cNvSpPr>
          <p:nvPr>
            <p:ph type="title"/>
          </p:nvPr>
        </p:nvSpPr>
        <p:spPr/>
        <p:txBody>
          <a:bodyPr>
            <a:normAutofit/>
          </a:bodyPr>
          <a:lstStyle/>
          <a:p>
            <a:r>
              <a:rPr lang="en-IE" sz="2800" dirty="0"/>
              <a:t>ILO Status of PUP/EWSS Recipients – Q3 2021</a:t>
            </a:r>
          </a:p>
        </p:txBody>
      </p:sp>
      <p:sp>
        <p:nvSpPr>
          <p:cNvPr id="4" name="Slide Number Placeholder 3">
            <a:extLst>
              <a:ext uri="{FF2B5EF4-FFF2-40B4-BE49-F238E27FC236}">
                <a16:creationId xmlns:a16="http://schemas.microsoft.com/office/drawing/2014/main" id="{1B447BD4-DA48-47C4-B0DA-F1512D17E8C0}"/>
              </a:ext>
            </a:extLst>
          </p:cNvPr>
          <p:cNvSpPr>
            <a:spLocks noGrp="1"/>
          </p:cNvSpPr>
          <p:nvPr>
            <p:ph type="sldNum" sz="quarter" idx="4"/>
          </p:nvPr>
        </p:nvSpPr>
        <p:spPr/>
        <p:txBody>
          <a:bodyPr/>
          <a:lstStyle/>
          <a:p>
            <a:fld id="{517A7B32-69DB-4CF1-942C-111B3EAEDE95}" type="slidenum">
              <a:rPr lang="en-IE" smtClean="0"/>
              <a:t>11</a:t>
            </a:fld>
            <a:endParaRPr lang="en-IE" dirty="0"/>
          </a:p>
        </p:txBody>
      </p:sp>
      <p:graphicFrame>
        <p:nvGraphicFramePr>
          <p:cNvPr id="10" name="Table 9">
            <a:extLst>
              <a:ext uri="{FF2B5EF4-FFF2-40B4-BE49-F238E27FC236}">
                <a16:creationId xmlns:a16="http://schemas.microsoft.com/office/drawing/2014/main" id="{87CDE92C-D7ED-4E20-B1C3-58AE22765CAF}"/>
              </a:ext>
            </a:extLst>
          </p:cNvPr>
          <p:cNvGraphicFramePr>
            <a:graphicFrameLocks noGrp="1"/>
          </p:cNvGraphicFramePr>
          <p:nvPr>
            <p:extLst>
              <p:ext uri="{D42A27DB-BD31-4B8C-83A1-F6EECF244321}">
                <p14:modId xmlns:p14="http://schemas.microsoft.com/office/powerpoint/2010/main" val="292013316"/>
              </p:ext>
            </p:extLst>
          </p:nvPr>
        </p:nvGraphicFramePr>
        <p:xfrm>
          <a:off x="482009" y="1346792"/>
          <a:ext cx="8204793" cy="2408574"/>
        </p:xfrm>
        <a:graphic>
          <a:graphicData uri="http://schemas.openxmlformats.org/drawingml/2006/table">
            <a:tbl>
              <a:tblPr>
                <a:tableStyleId>{5C22544A-7EE6-4342-B048-85BDC9FD1C3A}</a:tableStyleId>
              </a:tblPr>
              <a:tblGrid>
                <a:gridCol w="1773678">
                  <a:extLst>
                    <a:ext uri="{9D8B030D-6E8A-4147-A177-3AD203B41FA5}">
                      <a16:colId xmlns:a16="http://schemas.microsoft.com/office/drawing/2014/main" val="4177515064"/>
                    </a:ext>
                  </a:extLst>
                </a:gridCol>
                <a:gridCol w="1966755">
                  <a:extLst>
                    <a:ext uri="{9D8B030D-6E8A-4147-A177-3AD203B41FA5}">
                      <a16:colId xmlns:a16="http://schemas.microsoft.com/office/drawing/2014/main" val="3464986684"/>
                    </a:ext>
                  </a:extLst>
                </a:gridCol>
                <a:gridCol w="2062482">
                  <a:extLst>
                    <a:ext uri="{9D8B030D-6E8A-4147-A177-3AD203B41FA5}">
                      <a16:colId xmlns:a16="http://schemas.microsoft.com/office/drawing/2014/main" val="2175662313"/>
                    </a:ext>
                  </a:extLst>
                </a:gridCol>
                <a:gridCol w="2401878">
                  <a:extLst>
                    <a:ext uri="{9D8B030D-6E8A-4147-A177-3AD203B41FA5}">
                      <a16:colId xmlns:a16="http://schemas.microsoft.com/office/drawing/2014/main" val="3141512018"/>
                    </a:ext>
                  </a:extLst>
                </a:gridCol>
              </a:tblGrid>
              <a:tr h="831950">
                <a:tc gridSpan="4">
                  <a:txBody>
                    <a:bodyPr/>
                    <a:lstStyle/>
                    <a:p>
                      <a:pPr algn="l" fontAlgn="b"/>
                      <a:r>
                        <a:rPr lang="en-US" sz="1800" b="1" u="none" strike="noStrike" dirty="0">
                          <a:solidFill>
                            <a:schemeClr val="tx2">
                              <a:lumMod val="10000"/>
                            </a:schemeClr>
                          </a:solidFill>
                          <a:effectLst/>
                        </a:rPr>
                        <a:t>Percentage of persons aged 15-89 years and in receipt of the Pandemic Unemployment Payment (PUP) or the Employment Wage Subsidy Scheme (EWSS) in reference week and all persons in Q3 2021 classified by ILO status, LFS Q3 2021</a:t>
                      </a:r>
                      <a:endParaRPr lang="en-US" sz="1800" b="1" i="0" u="none" strike="noStrike" dirty="0">
                        <a:solidFill>
                          <a:schemeClr val="tx2">
                            <a:lumMod val="10000"/>
                          </a:schemeClr>
                        </a:solidFill>
                        <a:effectLst/>
                        <a:latin typeface="Calibri" panose="020F0502020204030204" pitchFamily="34" charset="0"/>
                      </a:endParaRPr>
                    </a:p>
                  </a:txBody>
                  <a:tcPr marL="8706" marR="8706" marT="8706" marB="0" anchor="b"/>
                </a:tc>
                <a:tc hMerge="1">
                  <a:txBody>
                    <a:bodyPr/>
                    <a:lstStyle/>
                    <a:p>
                      <a:endParaRPr lang="en-IE"/>
                    </a:p>
                  </a:txBody>
                  <a:tcPr/>
                </a:tc>
                <a:tc hMerge="1">
                  <a:txBody>
                    <a:bodyPr/>
                    <a:lstStyle/>
                    <a:p>
                      <a:endParaRPr lang="en-IE"/>
                    </a:p>
                  </a:txBody>
                  <a:tcPr/>
                </a:tc>
                <a:tc hMerge="1">
                  <a:txBody>
                    <a:bodyPr/>
                    <a:lstStyle/>
                    <a:p>
                      <a:endParaRPr lang="en-IE"/>
                    </a:p>
                  </a:txBody>
                  <a:tcPr/>
                </a:tc>
                <a:extLst>
                  <a:ext uri="{0D108BD9-81ED-4DB2-BD59-A6C34878D82A}">
                    <a16:rowId xmlns:a16="http://schemas.microsoft.com/office/drawing/2014/main" val="2619421551"/>
                  </a:ext>
                </a:extLst>
              </a:tr>
              <a:tr h="283123">
                <a:tc>
                  <a:txBody>
                    <a:bodyPr/>
                    <a:lstStyle/>
                    <a:p>
                      <a:pPr algn="l" fontAlgn="b"/>
                      <a:endParaRPr lang="en-IE" sz="1800" b="0" i="0" u="none" strike="noStrike" dirty="0">
                        <a:solidFill>
                          <a:schemeClr val="tx2">
                            <a:lumMod val="10000"/>
                          </a:schemeClr>
                        </a:solidFill>
                        <a:effectLst/>
                        <a:latin typeface="Calibri" panose="020F0502020204030204" pitchFamily="34" charset="0"/>
                      </a:endParaRPr>
                    </a:p>
                  </a:txBody>
                  <a:tcPr marL="8706" marR="8706" marT="8706" marB="0" anchor="b"/>
                </a:tc>
                <a:tc>
                  <a:txBody>
                    <a:bodyPr/>
                    <a:lstStyle/>
                    <a:p>
                      <a:pPr algn="l" fontAlgn="b"/>
                      <a:endParaRPr lang="en-IE" sz="1300" b="0" i="0" u="none" strike="noStrike" dirty="0">
                        <a:solidFill>
                          <a:schemeClr val="tx2">
                            <a:lumMod val="10000"/>
                          </a:schemeClr>
                        </a:solidFill>
                        <a:effectLst/>
                        <a:latin typeface="Calibri" panose="020F0502020204030204" pitchFamily="34" charset="0"/>
                      </a:endParaRPr>
                    </a:p>
                  </a:txBody>
                  <a:tcPr marL="8706" marR="8706" marT="8706" marB="0" anchor="b"/>
                </a:tc>
                <a:tc>
                  <a:txBody>
                    <a:bodyPr/>
                    <a:lstStyle/>
                    <a:p>
                      <a:pPr algn="l" fontAlgn="b"/>
                      <a:endParaRPr lang="en-IE" sz="1300" b="0" i="0" u="none" strike="noStrike" dirty="0">
                        <a:solidFill>
                          <a:schemeClr val="tx2">
                            <a:lumMod val="10000"/>
                          </a:schemeClr>
                        </a:solidFill>
                        <a:effectLst/>
                        <a:latin typeface="Calibri" panose="020F0502020204030204" pitchFamily="34" charset="0"/>
                      </a:endParaRPr>
                    </a:p>
                  </a:txBody>
                  <a:tcPr marL="8706" marR="8706" marT="8706" marB="0" anchor="b"/>
                </a:tc>
                <a:tc>
                  <a:txBody>
                    <a:bodyPr/>
                    <a:lstStyle/>
                    <a:p>
                      <a:pPr algn="l" fontAlgn="b"/>
                      <a:endParaRPr lang="en-IE" sz="1300" b="0" i="0" u="none" strike="noStrike" dirty="0">
                        <a:solidFill>
                          <a:schemeClr val="tx2">
                            <a:lumMod val="10000"/>
                          </a:schemeClr>
                        </a:solidFill>
                        <a:effectLst/>
                        <a:latin typeface="Calibri" panose="020F0502020204030204" pitchFamily="34" charset="0"/>
                      </a:endParaRPr>
                    </a:p>
                  </a:txBody>
                  <a:tcPr marL="8706" marR="8706" marT="8706" marB="0" anchor="b"/>
                </a:tc>
                <a:extLst>
                  <a:ext uri="{0D108BD9-81ED-4DB2-BD59-A6C34878D82A}">
                    <a16:rowId xmlns:a16="http://schemas.microsoft.com/office/drawing/2014/main" val="2404978419"/>
                  </a:ext>
                </a:extLst>
              </a:tr>
              <a:tr h="217712">
                <a:tc rowSpan="2">
                  <a:txBody>
                    <a:bodyPr/>
                    <a:lstStyle/>
                    <a:p>
                      <a:pPr algn="ctr" fontAlgn="b"/>
                      <a:r>
                        <a:rPr lang="en-IE" sz="1800" b="1" u="none" strike="noStrike" dirty="0">
                          <a:solidFill>
                            <a:schemeClr val="tx2">
                              <a:lumMod val="10000"/>
                            </a:schemeClr>
                          </a:solidFill>
                          <a:effectLst/>
                        </a:rPr>
                        <a:t> </a:t>
                      </a:r>
                      <a:endParaRPr lang="en-IE" sz="1800" b="1" i="0" u="none" strike="noStrike" dirty="0">
                        <a:solidFill>
                          <a:schemeClr val="tx2">
                            <a:lumMod val="10000"/>
                          </a:schemeClr>
                        </a:solidFill>
                        <a:effectLst/>
                        <a:latin typeface="Calibri" panose="020F0502020204030204" pitchFamily="34" charset="0"/>
                      </a:endParaRPr>
                    </a:p>
                  </a:txBody>
                  <a:tcPr marL="8706" marR="8706" marT="8706" marB="0" anchor="b"/>
                </a:tc>
                <a:tc>
                  <a:txBody>
                    <a:bodyPr/>
                    <a:lstStyle/>
                    <a:p>
                      <a:pPr algn="l" fontAlgn="b"/>
                      <a:r>
                        <a:rPr lang="en-US" sz="1300" b="1" u="none" strike="noStrike" dirty="0">
                          <a:solidFill>
                            <a:schemeClr val="tx2">
                              <a:lumMod val="10000"/>
                            </a:schemeClr>
                          </a:solidFill>
                          <a:effectLst/>
                        </a:rPr>
                        <a:t>PUP recipients in Q3 2021</a:t>
                      </a:r>
                      <a:endParaRPr lang="en-US" sz="1300" b="1" i="0" u="none" strike="noStrike" dirty="0">
                        <a:solidFill>
                          <a:schemeClr val="tx2">
                            <a:lumMod val="10000"/>
                          </a:schemeClr>
                        </a:solidFill>
                        <a:effectLst/>
                        <a:latin typeface="Calibri" panose="020F0502020204030204" pitchFamily="34" charset="0"/>
                      </a:endParaRPr>
                    </a:p>
                  </a:txBody>
                  <a:tcPr marL="8706" marR="8706" marT="8706" marB="0" anchor="b"/>
                </a:tc>
                <a:tc>
                  <a:txBody>
                    <a:bodyPr/>
                    <a:lstStyle/>
                    <a:p>
                      <a:pPr algn="l" fontAlgn="b"/>
                      <a:r>
                        <a:rPr lang="en-US" sz="1300" b="1" u="none" strike="noStrike" dirty="0">
                          <a:solidFill>
                            <a:schemeClr val="tx2">
                              <a:lumMod val="10000"/>
                            </a:schemeClr>
                          </a:solidFill>
                          <a:effectLst/>
                        </a:rPr>
                        <a:t>EWSS recipients in Q3 2021</a:t>
                      </a:r>
                      <a:endParaRPr lang="en-US" sz="1300" b="1" i="0" u="none" strike="noStrike" dirty="0">
                        <a:solidFill>
                          <a:schemeClr val="tx2">
                            <a:lumMod val="10000"/>
                          </a:schemeClr>
                        </a:solidFill>
                        <a:effectLst/>
                        <a:latin typeface="Calibri" panose="020F0502020204030204" pitchFamily="34" charset="0"/>
                      </a:endParaRPr>
                    </a:p>
                  </a:txBody>
                  <a:tcPr marL="8706" marR="8706" marT="8706" marB="0" anchor="b"/>
                </a:tc>
                <a:tc>
                  <a:txBody>
                    <a:bodyPr/>
                    <a:lstStyle/>
                    <a:p>
                      <a:pPr algn="l" fontAlgn="b"/>
                      <a:r>
                        <a:rPr lang="en-US" sz="1300" b="1" u="none" strike="noStrike" dirty="0">
                          <a:solidFill>
                            <a:schemeClr val="tx2">
                              <a:lumMod val="10000"/>
                            </a:schemeClr>
                          </a:solidFill>
                          <a:effectLst/>
                        </a:rPr>
                        <a:t>All persons aged 15 years and over</a:t>
                      </a:r>
                      <a:endParaRPr lang="en-US" sz="1300" b="1" i="0" u="none" strike="noStrike" dirty="0">
                        <a:solidFill>
                          <a:schemeClr val="tx2">
                            <a:lumMod val="10000"/>
                          </a:schemeClr>
                        </a:solidFill>
                        <a:effectLst/>
                        <a:latin typeface="Calibri" panose="020F0502020204030204" pitchFamily="34" charset="0"/>
                      </a:endParaRPr>
                    </a:p>
                  </a:txBody>
                  <a:tcPr marL="8706" marR="8706" marT="8706" marB="0" anchor="b"/>
                </a:tc>
                <a:extLst>
                  <a:ext uri="{0D108BD9-81ED-4DB2-BD59-A6C34878D82A}">
                    <a16:rowId xmlns:a16="http://schemas.microsoft.com/office/drawing/2014/main" val="1470939643"/>
                  </a:ext>
                </a:extLst>
              </a:tr>
              <a:tr h="226420">
                <a:tc vMerge="1">
                  <a:txBody>
                    <a:bodyPr/>
                    <a:lstStyle/>
                    <a:p>
                      <a:endParaRPr lang="en-IE"/>
                    </a:p>
                  </a:txBody>
                  <a:tcPr/>
                </a:tc>
                <a:tc>
                  <a:txBody>
                    <a:bodyPr/>
                    <a:lstStyle/>
                    <a:p>
                      <a:pPr algn="ctr" fontAlgn="b"/>
                      <a:r>
                        <a:rPr lang="en-IE" sz="1300" b="1" u="none" strike="noStrike" dirty="0">
                          <a:solidFill>
                            <a:schemeClr val="tx2">
                              <a:lumMod val="10000"/>
                            </a:schemeClr>
                          </a:solidFill>
                          <a:effectLst/>
                        </a:rPr>
                        <a:t>%</a:t>
                      </a:r>
                      <a:endParaRPr lang="en-IE" sz="1300" b="1" i="0" u="none" strike="noStrike" dirty="0">
                        <a:solidFill>
                          <a:schemeClr val="tx2">
                            <a:lumMod val="10000"/>
                          </a:schemeClr>
                        </a:solidFill>
                        <a:effectLst/>
                        <a:latin typeface="Calibri" panose="020F0502020204030204" pitchFamily="34" charset="0"/>
                      </a:endParaRPr>
                    </a:p>
                  </a:txBody>
                  <a:tcPr marL="8706" marR="8706" marT="8706" marB="0" anchor="b"/>
                </a:tc>
                <a:tc>
                  <a:txBody>
                    <a:bodyPr/>
                    <a:lstStyle/>
                    <a:p>
                      <a:pPr algn="ctr" fontAlgn="b"/>
                      <a:r>
                        <a:rPr lang="en-IE" sz="1300" b="1" u="none" strike="noStrike" dirty="0">
                          <a:solidFill>
                            <a:schemeClr val="tx2">
                              <a:lumMod val="10000"/>
                            </a:schemeClr>
                          </a:solidFill>
                          <a:effectLst/>
                        </a:rPr>
                        <a:t>%</a:t>
                      </a:r>
                      <a:endParaRPr lang="en-IE" sz="1300" b="1" i="0" u="none" strike="noStrike" dirty="0">
                        <a:solidFill>
                          <a:schemeClr val="tx2">
                            <a:lumMod val="10000"/>
                          </a:schemeClr>
                        </a:solidFill>
                        <a:effectLst/>
                        <a:latin typeface="Calibri" panose="020F0502020204030204" pitchFamily="34" charset="0"/>
                      </a:endParaRPr>
                    </a:p>
                  </a:txBody>
                  <a:tcPr marL="8706" marR="8706" marT="8706" marB="0" anchor="b"/>
                </a:tc>
                <a:tc>
                  <a:txBody>
                    <a:bodyPr/>
                    <a:lstStyle/>
                    <a:p>
                      <a:pPr algn="ctr" fontAlgn="b"/>
                      <a:r>
                        <a:rPr lang="en-IE" sz="1300" b="1" u="none" strike="noStrike" dirty="0">
                          <a:solidFill>
                            <a:schemeClr val="tx2">
                              <a:lumMod val="10000"/>
                            </a:schemeClr>
                          </a:solidFill>
                          <a:effectLst/>
                        </a:rPr>
                        <a:t>%</a:t>
                      </a:r>
                      <a:endParaRPr lang="en-IE" sz="1300" b="1" i="0" u="none" strike="noStrike" dirty="0">
                        <a:solidFill>
                          <a:schemeClr val="tx2">
                            <a:lumMod val="10000"/>
                          </a:schemeClr>
                        </a:solidFill>
                        <a:effectLst/>
                        <a:latin typeface="Calibri" panose="020F0502020204030204" pitchFamily="34" charset="0"/>
                      </a:endParaRPr>
                    </a:p>
                  </a:txBody>
                  <a:tcPr marL="8706" marR="8706" marT="8706" marB="0" anchor="b"/>
                </a:tc>
                <a:extLst>
                  <a:ext uri="{0D108BD9-81ED-4DB2-BD59-A6C34878D82A}">
                    <a16:rowId xmlns:a16="http://schemas.microsoft.com/office/drawing/2014/main" val="2726797404"/>
                  </a:ext>
                </a:extLst>
              </a:tr>
              <a:tr h="283123">
                <a:tc>
                  <a:txBody>
                    <a:bodyPr/>
                    <a:lstStyle/>
                    <a:p>
                      <a:pPr algn="l" fontAlgn="b"/>
                      <a:r>
                        <a:rPr lang="en-IE" sz="1800" b="1" u="none" strike="noStrike" dirty="0">
                          <a:solidFill>
                            <a:schemeClr val="tx2">
                              <a:lumMod val="10000"/>
                            </a:schemeClr>
                          </a:solidFill>
                          <a:effectLst/>
                        </a:rPr>
                        <a:t>Employed</a:t>
                      </a:r>
                      <a:endParaRPr lang="en-IE" sz="1800" b="1" i="0" u="none" strike="noStrike" dirty="0">
                        <a:solidFill>
                          <a:schemeClr val="tx2">
                            <a:lumMod val="10000"/>
                          </a:schemeClr>
                        </a:solidFill>
                        <a:effectLst/>
                        <a:latin typeface="Calibri" panose="020F0502020204030204" pitchFamily="34" charset="0"/>
                      </a:endParaRPr>
                    </a:p>
                  </a:txBody>
                  <a:tcPr marL="8706" marR="8706" marT="8706" marB="0" anchor="b"/>
                </a:tc>
                <a:tc>
                  <a:txBody>
                    <a:bodyPr/>
                    <a:lstStyle/>
                    <a:p>
                      <a:pPr algn="r" fontAlgn="b"/>
                      <a:r>
                        <a:rPr lang="en-IE" sz="1300" b="1" i="0" u="none" strike="noStrike" dirty="0">
                          <a:solidFill>
                            <a:srgbClr val="000000"/>
                          </a:solidFill>
                          <a:effectLst/>
                          <a:latin typeface="Calibri" panose="020F0502020204030204" pitchFamily="34" charset="0"/>
                          <a:cs typeface="Calibri" panose="020F0502020204030204" pitchFamily="34" charset="0"/>
                        </a:rPr>
                        <a:t>43.2</a:t>
                      </a:r>
                    </a:p>
                  </a:txBody>
                  <a:tcPr marL="9525" marR="9525" marT="9525" marB="0" anchor="b"/>
                </a:tc>
                <a:tc>
                  <a:txBody>
                    <a:bodyPr/>
                    <a:lstStyle/>
                    <a:p>
                      <a:pPr algn="r" fontAlgn="b"/>
                      <a:r>
                        <a:rPr lang="en-IE" sz="1300" b="1" i="0" u="none" strike="noStrike" dirty="0">
                          <a:solidFill>
                            <a:srgbClr val="000000"/>
                          </a:solidFill>
                          <a:effectLst/>
                          <a:latin typeface="+mn-lt"/>
                        </a:rPr>
                        <a:t>94.6</a:t>
                      </a:r>
                    </a:p>
                  </a:txBody>
                  <a:tcPr marL="9525" marR="9525" marT="9525" marB="0" anchor="b"/>
                </a:tc>
                <a:tc>
                  <a:txBody>
                    <a:bodyPr/>
                    <a:lstStyle/>
                    <a:p>
                      <a:pPr algn="r" fontAlgn="b"/>
                      <a:r>
                        <a:rPr lang="en-IE" sz="1300" b="1" i="0" u="none" strike="noStrike" dirty="0">
                          <a:solidFill>
                            <a:srgbClr val="000000"/>
                          </a:solidFill>
                          <a:effectLst/>
                          <a:latin typeface="+mn-lt"/>
                        </a:rPr>
                        <a:t>61.4</a:t>
                      </a:r>
                    </a:p>
                  </a:txBody>
                  <a:tcPr marL="9525" marR="9525" marT="9525" marB="0" anchor="b"/>
                </a:tc>
                <a:extLst>
                  <a:ext uri="{0D108BD9-81ED-4DB2-BD59-A6C34878D82A}">
                    <a16:rowId xmlns:a16="http://schemas.microsoft.com/office/drawing/2014/main" val="3277685274"/>
                  </a:ext>
                </a:extLst>
              </a:tr>
              <a:tr h="283123">
                <a:tc>
                  <a:txBody>
                    <a:bodyPr/>
                    <a:lstStyle/>
                    <a:p>
                      <a:pPr algn="l" fontAlgn="b"/>
                      <a:r>
                        <a:rPr lang="en-IE" sz="1800" b="1" u="none" strike="noStrike" dirty="0">
                          <a:solidFill>
                            <a:schemeClr val="tx2">
                              <a:lumMod val="10000"/>
                            </a:schemeClr>
                          </a:solidFill>
                          <a:effectLst/>
                        </a:rPr>
                        <a:t>Unemployed</a:t>
                      </a:r>
                      <a:endParaRPr lang="en-IE" sz="1800" b="1" i="0" u="none" strike="noStrike" dirty="0">
                        <a:solidFill>
                          <a:schemeClr val="tx2">
                            <a:lumMod val="10000"/>
                          </a:schemeClr>
                        </a:solidFill>
                        <a:effectLst/>
                        <a:latin typeface="Calibri" panose="020F0502020204030204" pitchFamily="34" charset="0"/>
                      </a:endParaRPr>
                    </a:p>
                  </a:txBody>
                  <a:tcPr marL="8706" marR="8706" marT="8706" marB="0" anchor="b"/>
                </a:tc>
                <a:tc>
                  <a:txBody>
                    <a:bodyPr/>
                    <a:lstStyle/>
                    <a:p>
                      <a:pPr algn="r" fontAlgn="b"/>
                      <a:r>
                        <a:rPr lang="en-IE" sz="1300" b="1" i="0" u="none" strike="noStrike" dirty="0">
                          <a:solidFill>
                            <a:srgbClr val="000000"/>
                          </a:solidFill>
                          <a:effectLst/>
                          <a:latin typeface="Calibri" panose="020F0502020204030204" pitchFamily="34" charset="0"/>
                          <a:cs typeface="Calibri" panose="020F0502020204030204" pitchFamily="34" charset="0"/>
                        </a:rPr>
                        <a:t>28.4</a:t>
                      </a:r>
                    </a:p>
                  </a:txBody>
                  <a:tcPr marL="9525" marR="9525" marT="9525" marB="0" anchor="b"/>
                </a:tc>
                <a:tc>
                  <a:txBody>
                    <a:bodyPr/>
                    <a:lstStyle/>
                    <a:p>
                      <a:pPr algn="r" fontAlgn="b"/>
                      <a:r>
                        <a:rPr lang="en-IE" sz="1300" b="1" i="0" u="none" strike="noStrike" dirty="0">
                          <a:solidFill>
                            <a:srgbClr val="000000"/>
                          </a:solidFill>
                          <a:effectLst/>
                          <a:latin typeface="+mn-lt"/>
                        </a:rPr>
                        <a:t>0.6</a:t>
                      </a:r>
                    </a:p>
                  </a:txBody>
                  <a:tcPr marL="9525" marR="9525" marT="9525" marB="0" anchor="b"/>
                </a:tc>
                <a:tc>
                  <a:txBody>
                    <a:bodyPr/>
                    <a:lstStyle/>
                    <a:p>
                      <a:pPr algn="r" fontAlgn="b"/>
                      <a:r>
                        <a:rPr lang="en-IE" sz="1300" b="1" i="0" u="none" strike="noStrike" dirty="0">
                          <a:solidFill>
                            <a:srgbClr val="000000"/>
                          </a:solidFill>
                          <a:effectLst/>
                          <a:latin typeface="+mn-lt"/>
                        </a:rPr>
                        <a:t>3.7</a:t>
                      </a:r>
                    </a:p>
                  </a:txBody>
                  <a:tcPr marL="9525" marR="9525" marT="9525" marB="0" anchor="b"/>
                </a:tc>
                <a:extLst>
                  <a:ext uri="{0D108BD9-81ED-4DB2-BD59-A6C34878D82A}">
                    <a16:rowId xmlns:a16="http://schemas.microsoft.com/office/drawing/2014/main" val="4105383827"/>
                  </a:ext>
                </a:extLst>
              </a:tr>
              <a:tr h="283123">
                <a:tc>
                  <a:txBody>
                    <a:bodyPr/>
                    <a:lstStyle/>
                    <a:p>
                      <a:pPr algn="l" fontAlgn="b"/>
                      <a:r>
                        <a:rPr lang="en-IE" sz="1800" b="1" u="none" strike="noStrike" dirty="0">
                          <a:solidFill>
                            <a:schemeClr val="tx2">
                              <a:lumMod val="10000"/>
                            </a:schemeClr>
                          </a:solidFill>
                          <a:effectLst/>
                        </a:rPr>
                        <a:t>Inactive</a:t>
                      </a:r>
                      <a:endParaRPr lang="en-IE" sz="1800" b="1" i="0" u="none" strike="noStrike" dirty="0">
                        <a:solidFill>
                          <a:schemeClr val="tx2">
                            <a:lumMod val="10000"/>
                          </a:schemeClr>
                        </a:solidFill>
                        <a:effectLst/>
                        <a:latin typeface="Calibri" panose="020F0502020204030204" pitchFamily="34" charset="0"/>
                      </a:endParaRPr>
                    </a:p>
                  </a:txBody>
                  <a:tcPr marL="8706" marR="8706" marT="8706" marB="0" anchor="b"/>
                </a:tc>
                <a:tc>
                  <a:txBody>
                    <a:bodyPr/>
                    <a:lstStyle/>
                    <a:p>
                      <a:pPr algn="r" fontAlgn="b"/>
                      <a:r>
                        <a:rPr lang="en-IE" sz="1300" b="1" i="0" u="none" strike="noStrike" dirty="0">
                          <a:solidFill>
                            <a:srgbClr val="000000"/>
                          </a:solidFill>
                          <a:effectLst/>
                          <a:latin typeface="Calibri" panose="020F0502020204030204" pitchFamily="34" charset="0"/>
                          <a:cs typeface="Calibri" panose="020F0502020204030204" pitchFamily="34" charset="0"/>
                        </a:rPr>
                        <a:t>28.4</a:t>
                      </a:r>
                    </a:p>
                  </a:txBody>
                  <a:tcPr marL="9525" marR="9525" marT="9525" marB="0" anchor="b"/>
                </a:tc>
                <a:tc>
                  <a:txBody>
                    <a:bodyPr/>
                    <a:lstStyle/>
                    <a:p>
                      <a:pPr algn="r" fontAlgn="b"/>
                      <a:r>
                        <a:rPr lang="en-IE" sz="1300" b="1" i="0" u="none" strike="noStrike" dirty="0">
                          <a:solidFill>
                            <a:srgbClr val="000000"/>
                          </a:solidFill>
                          <a:effectLst/>
                          <a:latin typeface="+mn-lt"/>
                        </a:rPr>
                        <a:t>4.8</a:t>
                      </a:r>
                    </a:p>
                  </a:txBody>
                  <a:tcPr marL="9525" marR="9525" marT="9525" marB="0" anchor="b"/>
                </a:tc>
                <a:tc>
                  <a:txBody>
                    <a:bodyPr/>
                    <a:lstStyle/>
                    <a:p>
                      <a:pPr algn="r" fontAlgn="b"/>
                      <a:r>
                        <a:rPr lang="en-IE" sz="1300" b="1" i="0" u="none" strike="noStrike" dirty="0">
                          <a:solidFill>
                            <a:srgbClr val="000000"/>
                          </a:solidFill>
                          <a:effectLst/>
                          <a:latin typeface="+mn-lt"/>
                        </a:rPr>
                        <a:t>35.0</a:t>
                      </a:r>
                    </a:p>
                  </a:txBody>
                  <a:tcPr marL="9525" marR="9525" marT="9525" marB="0" anchor="b"/>
                </a:tc>
                <a:extLst>
                  <a:ext uri="{0D108BD9-81ED-4DB2-BD59-A6C34878D82A}">
                    <a16:rowId xmlns:a16="http://schemas.microsoft.com/office/drawing/2014/main" val="3101597625"/>
                  </a:ext>
                </a:extLst>
              </a:tr>
            </a:tbl>
          </a:graphicData>
        </a:graphic>
      </p:graphicFrame>
    </p:spTree>
    <p:extLst>
      <p:ext uri="{BB962C8B-B14F-4D97-AF65-F5344CB8AC3E}">
        <p14:creationId xmlns:p14="http://schemas.microsoft.com/office/powerpoint/2010/main" val="3419302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a:t>Section 3:</a:t>
            </a:r>
            <a:br>
              <a:rPr lang="en-US" b="1" dirty="0"/>
            </a:br>
            <a:r>
              <a:rPr lang="en-US" dirty="0"/>
              <a:t>Employment</a:t>
            </a:r>
          </a:p>
        </p:txBody>
      </p:sp>
    </p:spTree>
    <p:extLst>
      <p:ext uri="{BB962C8B-B14F-4D97-AF65-F5344CB8AC3E}">
        <p14:creationId xmlns:p14="http://schemas.microsoft.com/office/powerpoint/2010/main" val="15590409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873771-C9E9-4FAF-A5ED-CED234AF5CEF}"/>
              </a:ext>
            </a:extLst>
          </p:cNvPr>
          <p:cNvSpPr>
            <a:spLocks noGrp="1"/>
          </p:cNvSpPr>
          <p:nvPr>
            <p:ph type="title"/>
          </p:nvPr>
        </p:nvSpPr>
        <p:spPr/>
        <p:txBody>
          <a:bodyPr>
            <a:normAutofit/>
          </a:bodyPr>
          <a:lstStyle/>
          <a:p>
            <a:r>
              <a:rPr lang="en-IE" sz="2800" dirty="0"/>
              <a:t>Employment and hours worked</a:t>
            </a:r>
          </a:p>
        </p:txBody>
      </p:sp>
      <p:graphicFrame>
        <p:nvGraphicFramePr>
          <p:cNvPr id="6" name="Content Placeholder 5">
            <a:extLst>
              <a:ext uri="{FF2B5EF4-FFF2-40B4-BE49-F238E27FC236}">
                <a16:creationId xmlns:a16="http://schemas.microsoft.com/office/drawing/2014/main" id="{0D0DF75E-8BD5-414F-ABA8-41BE9AEA3174}"/>
              </a:ext>
            </a:extLst>
          </p:cNvPr>
          <p:cNvGraphicFramePr>
            <a:graphicFrameLocks noGrp="1"/>
          </p:cNvGraphicFramePr>
          <p:nvPr>
            <p:ph idx="1"/>
            <p:extLst>
              <p:ext uri="{D42A27DB-BD31-4B8C-83A1-F6EECF244321}">
                <p14:modId xmlns:p14="http://schemas.microsoft.com/office/powerpoint/2010/main" val="3762351029"/>
              </p:ext>
            </p:extLst>
          </p:nvPr>
        </p:nvGraphicFramePr>
        <p:xfrm>
          <a:off x="457200" y="987574"/>
          <a:ext cx="8435280" cy="2783960"/>
        </p:xfrm>
        <a:graphic>
          <a:graphicData uri="http://schemas.openxmlformats.org/drawingml/2006/table">
            <a:tbl>
              <a:tblPr/>
              <a:tblGrid>
                <a:gridCol w="1617225">
                  <a:extLst>
                    <a:ext uri="{9D8B030D-6E8A-4147-A177-3AD203B41FA5}">
                      <a16:colId xmlns:a16="http://schemas.microsoft.com/office/drawing/2014/main" val="271223841"/>
                    </a:ext>
                  </a:extLst>
                </a:gridCol>
                <a:gridCol w="913399">
                  <a:extLst>
                    <a:ext uri="{9D8B030D-6E8A-4147-A177-3AD203B41FA5}">
                      <a16:colId xmlns:a16="http://schemas.microsoft.com/office/drawing/2014/main" val="2899855255"/>
                    </a:ext>
                  </a:extLst>
                </a:gridCol>
                <a:gridCol w="720080">
                  <a:extLst>
                    <a:ext uri="{9D8B030D-6E8A-4147-A177-3AD203B41FA5}">
                      <a16:colId xmlns:a16="http://schemas.microsoft.com/office/drawing/2014/main" val="2224777371"/>
                    </a:ext>
                  </a:extLst>
                </a:gridCol>
                <a:gridCol w="803690">
                  <a:extLst>
                    <a:ext uri="{9D8B030D-6E8A-4147-A177-3AD203B41FA5}">
                      <a16:colId xmlns:a16="http://schemas.microsoft.com/office/drawing/2014/main" val="2876555803"/>
                    </a:ext>
                  </a:extLst>
                </a:gridCol>
                <a:gridCol w="1469216">
                  <a:extLst>
                    <a:ext uri="{9D8B030D-6E8A-4147-A177-3AD203B41FA5}">
                      <a16:colId xmlns:a16="http://schemas.microsoft.com/office/drawing/2014/main" val="602727990"/>
                    </a:ext>
                  </a:extLst>
                </a:gridCol>
                <a:gridCol w="1455835">
                  <a:extLst>
                    <a:ext uri="{9D8B030D-6E8A-4147-A177-3AD203B41FA5}">
                      <a16:colId xmlns:a16="http://schemas.microsoft.com/office/drawing/2014/main" val="2616634273"/>
                    </a:ext>
                  </a:extLst>
                </a:gridCol>
                <a:gridCol w="1455835">
                  <a:extLst>
                    <a:ext uri="{9D8B030D-6E8A-4147-A177-3AD203B41FA5}">
                      <a16:colId xmlns:a16="http://schemas.microsoft.com/office/drawing/2014/main" val="2828022536"/>
                    </a:ext>
                  </a:extLst>
                </a:gridCol>
              </a:tblGrid>
              <a:tr h="792088">
                <a:tc gridSpan="6">
                  <a:txBody>
                    <a:bodyPr/>
                    <a:lstStyle/>
                    <a:p>
                      <a:pPr algn="l" fontAlgn="b"/>
                      <a:r>
                        <a:rPr lang="en-US" sz="1200" b="1" i="0" u="none" strike="noStrike" dirty="0">
                          <a:solidFill>
                            <a:srgbClr val="000000"/>
                          </a:solidFill>
                          <a:effectLst/>
                          <a:latin typeface="Arial" panose="020B0604020202020204" pitchFamily="34" charset="0"/>
                        </a:rPr>
                        <a:t>Number of persons 15-89 years in employment (ILO), number of persons absent from work and Actual Hours worked per week (in millions), Quarters 3 of 2019, 2020 and 2021</a:t>
                      </a:r>
                    </a:p>
                  </a:txBody>
                  <a:tcPr marL="9467" marR="9467" marT="9467" marB="0" anchor="b">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en-IE"/>
                    </a:p>
                  </a:txBody>
                  <a:tcPr/>
                </a:tc>
                <a:tc hMerge="1">
                  <a:txBody>
                    <a:bodyPr/>
                    <a:lstStyle/>
                    <a:p>
                      <a:endParaRPr lang="en-IE"/>
                    </a:p>
                  </a:txBody>
                  <a:tcPr/>
                </a:tc>
                <a:tc hMerge="1">
                  <a:txBody>
                    <a:bodyPr/>
                    <a:lstStyle/>
                    <a:p>
                      <a:endParaRPr lang="en-IE"/>
                    </a:p>
                  </a:txBody>
                  <a:tcPr/>
                </a:tc>
                <a:tc hMerge="1">
                  <a:txBody>
                    <a:bodyPr/>
                    <a:lstStyle/>
                    <a:p>
                      <a:endParaRPr lang="en-IE"/>
                    </a:p>
                  </a:txBody>
                  <a:tcPr/>
                </a:tc>
                <a:tc hMerge="1">
                  <a:txBody>
                    <a:bodyPr/>
                    <a:lstStyle/>
                    <a:p>
                      <a:endParaRPr lang="en-IE"/>
                    </a:p>
                  </a:txBody>
                  <a:tcPr/>
                </a:tc>
                <a:tc>
                  <a:txBody>
                    <a:bodyPr/>
                    <a:lstStyle/>
                    <a:p>
                      <a:pPr algn="l" fontAlgn="b"/>
                      <a:endParaRPr lang="en-US" sz="1200" b="1" i="0" u="none" strike="noStrike" dirty="0">
                        <a:solidFill>
                          <a:srgbClr val="000000"/>
                        </a:solidFill>
                        <a:effectLst/>
                        <a:latin typeface="Arial" panose="020B0604020202020204" pitchFamily="34" charset="0"/>
                      </a:endParaRPr>
                    </a:p>
                  </a:txBody>
                  <a:tcPr marL="9467" marR="9467" marT="9467"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8402193"/>
                  </a:ext>
                </a:extLst>
              </a:tr>
              <a:tr h="714787">
                <a:tc>
                  <a:txBody>
                    <a:bodyPr/>
                    <a:lstStyle/>
                    <a:p>
                      <a:pPr algn="l" fontAlgn="b"/>
                      <a:r>
                        <a:rPr lang="en-IE" sz="1200" b="1" i="0" u="none" strike="noStrike" dirty="0">
                          <a:solidFill>
                            <a:srgbClr val="000000"/>
                          </a:solidFill>
                          <a:effectLst/>
                          <a:latin typeface="Arial" panose="020B0604020202020204" pitchFamily="34" charset="0"/>
                        </a:rPr>
                        <a:t> </a:t>
                      </a:r>
                    </a:p>
                  </a:txBody>
                  <a:tcPr marL="9467" marR="9467" marT="9467"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IE" sz="1200" b="1" i="0" u="none" strike="noStrike" dirty="0">
                          <a:solidFill>
                            <a:srgbClr val="000000"/>
                          </a:solidFill>
                          <a:effectLst/>
                          <a:latin typeface="Arial" panose="020B0604020202020204" pitchFamily="34" charset="0"/>
                        </a:rPr>
                        <a:t>Q3 2019</a:t>
                      </a:r>
                    </a:p>
                  </a:txBody>
                  <a:tcPr marL="9467" marR="9467" marT="9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IE" sz="1200" b="1" i="0" u="none" strike="noStrike" dirty="0">
                          <a:solidFill>
                            <a:srgbClr val="000000"/>
                          </a:solidFill>
                          <a:effectLst/>
                          <a:latin typeface="Arial" panose="020B0604020202020204" pitchFamily="34" charset="0"/>
                        </a:rPr>
                        <a:t>Q3 2020</a:t>
                      </a:r>
                    </a:p>
                  </a:txBody>
                  <a:tcPr marL="9467" marR="9467" marT="9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IE" sz="1200" b="1" i="0" u="none" strike="noStrike" dirty="0">
                          <a:solidFill>
                            <a:srgbClr val="000000"/>
                          </a:solidFill>
                          <a:effectLst/>
                          <a:latin typeface="Arial" panose="020B0604020202020204" pitchFamily="34" charset="0"/>
                        </a:rPr>
                        <a:t>Q3 2021</a:t>
                      </a:r>
                    </a:p>
                  </a:txBody>
                  <a:tcPr marL="9467" marR="9467" marT="9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200" b="1" i="0" u="none" strike="noStrike" dirty="0">
                          <a:solidFill>
                            <a:srgbClr val="000000"/>
                          </a:solidFill>
                          <a:effectLst/>
                          <a:latin typeface="Arial" panose="020B0604020202020204" pitchFamily="34" charset="0"/>
                        </a:rPr>
                        <a:t>Annual Change Q3 2019 to Q3 2020 </a:t>
                      </a:r>
                    </a:p>
                  </a:txBody>
                  <a:tcPr marL="9467" marR="9467" marT="9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200" b="1" i="0" u="none" strike="noStrike" dirty="0">
                          <a:solidFill>
                            <a:srgbClr val="000000"/>
                          </a:solidFill>
                          <a:effectLst/>
                          <a:latin typeface="Arial" panose="020B0604020202020204" pitchFamily="34" charset="0"/>
                        </a:rPr>
                        <a:t>Annual Change Q3 2020 to Q3 2021 </a:t>
                      </a:r>
                    </a:p>
                  </a:txBody>
                  <a:tcPr marL="9467" marR="9467" marT="9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200" b="1" i="0" u="none" strike="noStrike" dirty="0">
                          <a:solidFill>
                            <a:srgbClr val="000000"/>
                          </a:solidFill>
                          <a:effectLst/>
                          <a:latin typeface="Arial" panose="020B0604020202020204" pitchFamily="34" charset="0"/>
                        </a:rPr>
                        <a:t>Biennial change Q3 2019 to Q3 2021</a:t>
                      </a:r>
                    </a:p>
                  </a:txBody>
                  <a:tcPr marL="9467" marR="9467" marT="9467"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2317484959"/>
                  </a:ext>
                </a:extLst>
              </a:tr>
              <a:tr h="420465">
                <a:tc>
                  <a:txBody>
                    <a:bodyPr/>
                    <a:lstStyle/>
                    <a:p>
                      <a:pPr algn="l" fontAlgn="b"/>
                      <a:r>
                        <a:rPr lang="en-IE" sz="1200" b="1" i="0" u="none" strike="noStrike" dirty="0">
                          <a:solidFill>
                            <a:srgbClr val="000000"/>
                          </a:solidFill>
                          <a:effectLst/>
                          <a:latin typeface="Arial" panose="020B0604020202020204" pitchFamily="34" charset="0"/>
                        </a:rPr>
                        <a:t>Employment</a:t>
                      </a:r>
                    </a:p>
                  </a:txBody>
                  <a:tcPr marL="9467" marR="9467" marT="9467"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r" fontAlgn="b"/>
                      <a:r>
                        <a:rPr lang="en-IE" sz="1200" b="1" i="0" u="none" strike="noStrike" dirty="0">
                          <a:solidFill>
                            <a:srgbClr val="000000"/>
                          </a:solidFill>
                          <a:effectLst/>
                          <a:latin typeface="Arial" panose="020B0604020202020204" pitchFamily="34" charset="0"/>
                        </a:rPr>
                        <a:t>2,323,400</a:t>
                      </a:r>
                    </a:p>
                  </a:txBody>
                  <a:tcPr marL="9467" marR="9467" marT="9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IE" sz="1200" b="1" i="0" u="none" strike="noStrike" dirty="0">
                          <a:solidFill>
                            <a:srgbClr val="000000"/>
                          </a:solidFill>
                          <a:effectLst/>
                          <a:latin typeface="Arial" panose="020B0604020202020204" pitchFamily="34" charset="0"/>
                        </a:rPr>
                        <a:t>2,250,000</a:t>
                      </a:r>
                    </a:p>
                  </a:txBody>
                  <a:tcPr marL="9467" marR="9467" marT="9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IE" sz="1200" b="1" i="0" u="none" strike="noStrike" dirty="0">
                          <a:solidFill>
                            <a:srgbClr val="000000"/>
                          </a:solidFill>
                          <a:effectLst/>
                          <a:latin typeface="Arial" panose="020B0604020202020204" pitchFamily="34" charset="0"/>
                        </a:rPr>
                        <a:t>2,471,200</a:t>
                      </a:r>
                    </a:p>
                  </a:txBody>
                  <a:tcPr marL="9467" marR="9467" marT="9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IE" sz="1200" b="1" i="0" u="none" strike="noStrike" dirty="0">
                          <a:solidFill>
                            <a:srgbClr val="000000"/>
                          </a:solidFill>
                          <a:effectLst/>
                          <a:latin typeface="Arial" panose="020B0604020202020204" pitchFamily="34" charset="0"/>
                        </a:rPr>
                        <a:t>-73,400 (-3.2%)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IE" sz="1200" b="1" i="0" u="none" strike="noStrike" dirty="0">
                          <a:solidFill>
                            <a:srgbClr val="000000"/>
                          </a:solidFill>
                          <a:effectLst/>
                          <a:latin typeface="Arial" panose="020B0604020202020204" pitchFamily="34" charset="0"/>
                        </a:rPr>
                        <a:t>+221,200 (+9.8%)</a:t>
                      </a:r>
                    </a:p>
                  </a:txBody>
                  <a:tcPr marL="9467" marR="9467" marT="9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IE" sz="1200" b="1" i="0" u="none" strike="noStrike" dirty="0">
                          <a:solidFill>
                            <a:srgbClr val="000000"/>
                          </a:solidFill>
                          <a:effectLst/>
                          <a:latin typeface="Arial" panose="020B0604020202020204" pitchFamily="34" charset="0"/>
                        </a:rPr>
                        <a:t>+147,800 (+6.4%)</a:t>
                      </a:r>
                    </a:p>
                  </a:txBody>
                  <a:tcPr marL="9467" marR="9467" marT="9467"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83767758"/>
                  </a:ext>
                </a:extLst>
              </a:tr>
              <a:tr h="420465">
                <a:tc>
                  <a:txBody>
                    <a:bodyPr/>
                    <a:lstStyle/>
                    <a:p>
                      <a:pPr algn="l" fontAlgn="b"/>
                      <a:r>
                        <a:rPr lang="en-US" sz="1200" b="1" i="0" u="none" strike="noStrike" dirty="0">
                          <a:solidFill>
                            <a:srgbClr val="000000"/>
                          </a:solidFill>
                          <a:effectLst/>
                          <a:latin typeface="Arial" panose="020B0604020202020204" pitchFamily="34" charset="0"/>
                        </a:rPr>
                        <a:t> 'Away from work' (not at work)</a:t>
                      </a:r>
                    </a:p>
                  </a:txBody>
                  <a:tcPr marL="9467" marR="9467" marT="9467"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r" fontAlgn="b"/>
                      <a:r>
                        <a:rPr lang="en-IE" sz="1200" b="1" i="0" u="none" strike="noStrike" dirty="0">
                          <a:solidFill>
                            <a:srgbClr val="000000"/>
                          </a:solidFill>
                          <a:effectLst/>
                          <a:latin typeface="Arial" panose="020B0604020202020204" pitchFamily="34" charset="0"/>
                        </a:rPr>
                        <a:t>217,300</a:t>
                      </a:r>
                    </a:p>
                  </a:txBody>
                  <a:tcPr marL="9467" marR="9467" marT="9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IE" sz="1200" b="1" i="0" u="none" strike="noStrike" dirty="0">
                          <a:solidFill>
                            <a:srgbClr val="000000"/>
                          </a:solidFill>
                          <a:effectLst/>
                          <a:latin typeface="Arial" panose="020B0604020202020204" pitchFamily="34" charset="0"/>
                        </a:rPr>
                        <a:t>253,800</a:t>
                      </a:r>
                    </a:p>
                  </a:txBody>
                  <a:tcPr marL="9467" marR="9467" marT="9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IE" sz="1200" b="1" i="0" u="none" strike="noStrike" dirty="0">
                          <a:solidFill>
                            <a:srgbClr val="000000"/>
                          </a:solidFill>
                          <a:effectLst/>
                          <a:latin typeface="Arial" panose="020B0604020202020204" pitchFamily="34" charset="0"/>
                        </a:rPr>
                        <a:t>303,200</a:t>
                      </a:r>
                    </a:p>
                  </a:txBody>
                  <a:tcPr marL="9467" marR="9467" marT="9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IE" sz="1200" b="1" i="0" u="none" strike="noStrike" dirty="0">
                          <a:solidFill>
                            <a:srgbClr val="000000"/>
                          </a:solidFill>
                          <a:effectLst/>
                          <a:latin typeface="Arial" panose="020B0604020202020204" pitchFamily="34" charset="0"/>
                        </a:rPr>
                        <a:t>+36,500 (+16.8%)</a:t>
                      </a:r>
                    </a:p>
                  </a:txBody>
                  <a:tcPr marL="9467" marR="9467" marT="9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IE" sz="1200" b="1" i="0" u="none" strike="noStrike" dirty="0">
                          <a:solidFill>
                            <a:srgbClr val="000000"/>
                          </a:solidFill>
                          <a:effectLst/>
                          <a:latin typeface="Arial" panose="020B0604020202020204" pitchFamily="34" charset="0"/>
                        </a:rPr>
                        <a:t>+49,400(+19.5%)</a:t>
                      </a:r>
                    </a:p>
                  </a:txBody>
                  <a:tcPr marL="9467" marR="9467" marT="9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IE" sz="1200" b="1" i="0" u="none" strike="noStrike" dirty="0">
                          <a:solidFill>
                            <a:srgbClr val="000000"/>
                          </a:solidFill>
                          <a:effectLst/>
                          <a:latin typeface="Arial" panose="020B0604020202020204" pitchFamily="34" charset="0"/>
                        </a:rPr>
                        <a:t>+85,900 (+39.5%)</a:t>
                      </a:r>
                    </a:p>
                  </a:txBody>
                  <a:tcPr marL="9467" marR="9467" marT="9467"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1345733"/>
                  </a:ext>
                </a:extLst>
              </a:tr>
              <a:tr h="436155">
                <a:tc>
                  <a:txBody>
                    <a:bodyPr/>
                    <a:lstStyle/>
                    <a:p>
                      <a:pPr algn="l" fontAlgn="b"/>
                      <a:r>
                        <a:rPr lang="en-US" sz="1200" b="1" i="0" u="none" strike="noStrike">
                          <a:solidFill>
                            <a:srgbClr val="000000"/>
                          </a:solidFill>
                          <a:effectLst/>
                          <a:latin typeface="Arial" panose="020B0604020202020204" pitchFamily="34" charset="0"/>
                        </a:rPr>
                        <a:t>Actual Hours worked per week (millions)</a:t>
                      </a:r>
                    </a:p>
                  </a:txBody>
                  <a:tcPr marL="9467" marR="9467" marT="9467"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r" fontAlgn="b"/>
                      <a:r>
                        <a:rPr lang="en-IE" sz="1200" b="1" i="0" u="none" strike="noStrike" dirty="0">
                          <a:solidFill>
                            <a:srgbClr val="000000"/>
                          </a:solidFill>
                          <a:effectLst/>
                          <a:latin typeface="Arial" panose="020B0604020202020204" pitchFamily="34" charset="0"/>
                        </a:rPr>
                        <a:t>77.0</a:t>
                      </a:r>
                    </a:p>
                  </a:txBody>
                  <a:tcPr marL="9467" marR="9467" marT="9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IE" sz="1200" b="1" i="0" u="none" strike="noStrike" dirty="0">
                          <a:solidFill>
                            <a:srgbClr val="000000"/>
                          </a:solidFill>
                          <a:effectLst/>
                          <a:latin typeface="Arial" panose="020B0604020202020204" pitchFamily="34" charset="0"/>
                        </a:rPr>
                        <a:t>72.7</a:t>
                      </a:r>
                    </a:p>
                  </a:txBody>
                  <a:tcPr marL="9467" marR="9467" marT="9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IE" sz="1200" b="1" i="0" u="none" strike="noStrike" dirty="0">
                          <a:solidFill>
                            <a:srgbClr val="000000"/>
                          </a:solidFill>
                          <a:effectLst/>
                          <a:latin typeface="Arial" panose="020B0604020202020204" pitchFamily="34" charset="0"/>
                        </a:rPr>
                        <a:t>77.1</a:t>
                      </a:r>
                    </a:p>
                  </a:txBody>
                  <a:tcPr marL="9467" marR="9467" marT="9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endParaRPr lang="en-IE" sz="1200" b="1" i="0" u="none" strike="noStrike" dirty="0">
                        <a:solidFill>
                          <a:srgbClr val="000000"/>
                        </a:solidFill>
                        <a:effectLst/>
                        <a:latin typeface="Arial" panose="020B0604020202020204" pitchFamily="34" charset="0"/>
                      </a:endParaRPr>
                    </a:p>
                    <a:p>
                      <a:pPr algn="r" fontAlgn="b"/>
                      <a:r>
                        <a:rPr lang="en-IE" sz="1200" b="1" i="0" u="none" strike="noStrike" dirty="0">
                          <a:solidFill>
                            <a:srgbClr val="000000"/>
                          </a:solidFill>
                          <a:effectLst/>
                          <a:latin typeface="Arial" panose="020B0604020202020204" pitchFamily="34" charset="0"/>
                        </a:rPr>
                        <a:t>-4.2 (-5.5%)</a:t>
                      </a:r>
                    </a:p>
                  </a:txBody>
                  <a:tcPr marL="9467" marR="9467" marT="9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IE" sz="1200" b="1" i="0" u="none" strike="noStrike" dirty="0">
                          <a:solidFill>
                            <a:srgbClr val="000000"/>
                          </a:solidFill>
                          <a:effectLst/>
                          <a:latin typeface="Arial" panose="020B0604020202020204" pitchFamily="34" charset="0"/>
                        </a:rPr>
                        <a:t>+4.3 (+6.0%)</a:t>
                      </a:r>
                    </a:p>
                  </a:txBody>
                  <a:tcPr marL="9467" marR="9467" marT="9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IE" sz="1200" b="1" i="0" u="none" strike="noStrike" dirty="0">
                          <a:solidFill>
                            <a:srgbClr val="000000"/>
                          </a:solidFill>
                          <a:effectLst/>
                          <a:latin typeface="Arial" panose="020B0604020202020204" pitchFamily="34" charset="0"/>
                        </a:rPr>
                        <a:t>+0.1 (0.1%)</a:t>
                      </a:r>
                    </a:p>
                  </a:txBody>
                  <a:tcPr marL="9467" marR="9467" marT="9467"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96671732"/>
                  </a:ext>
                </a:extLst>
              </a:tr>
            </a:tbl>
          </a:graphicData>
        </a:graphic>
      </p:graphicFrame>
      <p:sp>
        <p:nvSpPr>
          <p:cNvPr id="4" name="Slide Number Placeholder 3">
            <a:extLst>
              <a:ext uri="{FF2B5EF4-FFF2-40B4-BE49-F238E27FC236}">
                <a16:creationId xmlns:a16="http://schemas.microsoft.com/office/drawing/2014/main" id="{7401FE80-E239-4109-9DDD-208F6BCE7304}"/>
              </a:ext>
            </a:extLst>
          </p:cNvPr>
          <p:cNvSpPr>
            <a:spLocks noGrp="1"/>
          </p:cNvSpPr>
          <p:nvPr>
            <p:ph type="sldNum" sz="quarter" idx="4"/>
          </p:nvPr>
        </p:nvSpPr>
        <p:spPr/>
        <p:txBody>
          <a:bodyPr/>
          <a:lstStyle/>
          <a:p>
            <a:fld id="{517A7B32-69DB-4CF1-942C-111B3EAEDE95}" type="slidenum">
              <a:rPr lang="en-IE" smtClean="0"/>
              <a:t>13</a:t>
            </a:fld>
            <a:endParaRPr lang="en-IE" dirty="0"/>
          </a:p>
        </p:txBody>
      </p:sp>
    </p:spTree>
    <p:extLst>
      <p:ext uri="{BB962C8B-B14F-4D97-AF65-F5344CB8AC3E}">
        <p14:creationId xmlns:p14="http://schemas.microsoft.com/office/powerpoint/2010/main" val="34888545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D8D54CA-F31B-4FCA-9760-1B579D6D3864}"/>
              </a:ext>
            </a:extLst>
          </p:cNvPr>
          <p:cNvSpPr>
            <a:spLocks noGrp="1"/>
          </p:cNvSpPr>
          <p:nvPr>
            <p:ph type="sldNum" sz="quarter" idx="4"/>
          </p:nvPr>
        </p:nvSpPr>
        <p:spPr/>
        <p:txBody>
          <a:bodyPr/>
          <a:lstStyle/>
          <a:p>
            <a:fld id="{517A7B32-69DB-4CF1-942C-111B3EAEDE95}" type="slidenum">
              <a:rPr lang="en-IE" smtClean="0"/>
              <a:pPr/>
              <a:t>14</a:t>
            </a:fld>
            <a:endParaRPr lang="en-IE" dirty="0"/>
          </a:p>
        </p:txBody>
      </p:sp>
      <p:sp>
        <p:nvSpPr>
          <p:cNvPr id="3" name="TextBox 2">
            <a:extLst>
              <a:ext uri="{FF2B5EF4-FFF2-40B4-BE49-F238E27FC236}">
                <a16:creationId xmlns:a16="http://schemas.microsoft.com/office/drawing/2014/main" id="{CA2C1B46-CEF6-424C-A819-B6A788382891}"/>
              </a:ext>
            </a:extLst>
          </p:cNvPr>
          <p:cNvSpPr txBox="1"/>
          <p:nvPr/>
        </p:nvSpPr>
        <p:spPr>
          <a:xfrm>
            <a:off x="5148064" y="699542"/>
            <a:ext cx="184731" cy="369332"/>
          </a:xfrm>
          <a:prstGeom prst="rect">
            <a:avLst/>
          </a:prstGeom>
          <a:noFill/>
        </p:spPr>
        <p:txBody>
          <a:bodyPr wrap="none" rtlCol="0">
            <a:spAutoFit/>
          </a:bodyPr>
          <a:lstStyle/>
          <a:p>
            <a:endParaRPr lang="en-IE" dirty="0"/>
          </a:p>
        </p:txBody>
      </p:sp>
      <p:graphicFrame>
        <p:nvGraphicFramePr>
          <p:cNvPr id="6" name="Table 5">
            <a:extLst>
              <a:ext uri="{FF2B5EF4-FFF2-40B4-BE49-F238E27FC236}">
                <a16:creationId xmlns:a16="http://schemas.microsoft.com/office/drawing/2014/main" id="{C3FAE50D-0C06-435E-91B1-E2515D81ADFF}"/>
              </a:ext>
            </a:extLst>
          </p:cNvPr>
          <p:cNvGraphicFramePr>
            <a:graphicFrameLocks noGrp="1"/>
          </p:cNvGraphicFramePr>
          <p:nvPr>
            <p:extLst>
              <p:ext uri="{D42A27DB-BD31-4B8C-83A1-F6EECF244321}">
                <p14:modId xmlns:p14="http://schemas.microsoft.com/office/powerpoint/2010/main" val="920463728"/>
              </p:ext>
            </p:extLst>
          </p:nvPr>
        </p:nvGraphicFramePr>
        <p:xfrm>
          <a:off x="827584" y="411510"/>
          <a:ext cx="7704857" cy="3803316"/>
        </p:xfrm>
        <a:graphic>
          <a:graphicData uri="http://schemas.openxmlformats.org/drawingml/2006/table">
            <a:tbl>
              <a:tblPr/>
              <a:tblGrid>
                <a:gridCol w="4752528">
                  <a:extLst>
                    <a:ext uri="{9D8B030D-6E8A-4147-A177-3AD203B41FA5}">
                      <a16:colId xmlns:a16="http://schemas.microsoft.com/office/drawing/2014/main" val="2703395526"/>
                    </a:ext>
                  </a:extLst>
                </a:gridCol>
                <a:gridCol w="900765">
                  <a:extLst>
                    <a:ext uri="{9D8B030D-6E8A-4147-A177-3AD203B41FA5}">
                      <a16:colId xmlns:a16="http://schemas.microsoft.com/office/drawing/2014/main" val="2184719201"/>
                    </a:ext>
                  </a:extLst>
                </a:gridCol>
                <a:gridCol w="1025782">
                  <a:extLst>
                    <a:ext uri="{9D8B030D-6E8A-4147-A177-3AD203B41FA5}">
                      <a16:colId xmlns:a16="http://schemas.microsoft.com/office/drawing/2014/main" val="3201474702"/>
                    </a:ext>
                  </a:extLst>
                </a:gridCol>
                <a:gridCol w="1025782">
                  <a:extLst>
                    <a:ext uri="{9D8B030D-6E8A-4147-A177-3AD203B41FA5}">
                      <a16:colId xmlns:a16="http://schemas.microsoft.com/office/drawing/2014/main" val="2888456241"/>
                    </a:ext>
                  </a:extLst>
                </a:gridCol>
              </a:tblGrid>
              <a:tr h="395159">
                <a:tc gridSpan="4">
                  <a:txBody>
                    <a:bodyPr/>
                    <a:lstStyle/>
                    <a:p>
                      <a:pPr algn="l" fontAlgn="ctr"/>
                      <a:r>
                        <a:rPr lang="en-US" sz="1200" b="1" i="0" u="none" strike="noStrike" dirty="0">
                          <a:solidFill>
                            <a:srgbClr val="000000"/>
                          </a:solidFill>
                          <a:effectLst/>
                          <a:latin typeface="Arial" panose="020B0604020202020204" pitchFamily="34" charset="0"/>
                        </a:rPr>
                        <a:t>Absences from work in the reference week as a percentage of the numbers employed by Economic Sector, Quarter 3 2019 to Quarter 3 2021</a:t>
                      </a:r>
                    </a:p>
                  </a:txBody>
                  <a:tcPr marL="7869" marR="7869" marT="7869" marB="0" anchor="ctr">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en-IE"/>
                    </a:p>
                  </a:txBody>
                  <a:tcPr/>
                </a:tc>
                <a:tc hMerge="1">
                  <a:txBody>
                    <a:bodyPr/>
                    <a:lstStyle/>
                    <a:p>
                      <a:endParaRPr lang="en-IE"/>
                    </a:p>
                  </a:txBody>
                  <a:tcPr/>
                </a:tc>
                <a:tc hMerge="1">
                  <a:txBody>
                    <a:bodyPr/>
                    <a:lstStyle/>
                    <a:p>
                      <a:endParaRPr lang="en-IE"/>
                    </a:p>
                  </a:txBody>
                  <a:tcPr/>
                </a:tc>
                <a:extLst>
                  <a:ext uri="{0D108BD9-81ED-4DB2-BD59-A6C34878D82A}">
                    <a16:rowId xmlns:a16="http://schemas.microsoft.com/office/drawing/2014/main" val="2536596145"/>
                  </a:ext>
                </a:extLst>
              </a:tr>
              <a:tr h="324920">
                <a:tc>
                  <a:txBody>
                    <a:bodyPr/>
                    <a:lstStyle/>
                    <a:p>
                      <a:pPr algn="l" fontAlgn="ctr"/>
                      <a:r>
                        <a:rPr lang="en-IE" sz="1200" b="0" i="0" u="none" strike="noStrike" dirty="0">
                          <a:solidFill>
                            <a:srgbClr val="000000"/>
                          </a:solidFill>
                          <a:effectLst/>
                          <a:latin typeface="Arial" panose="020B0604020202020204" pitchFamily="34" charset="0"/>
                        </a:rPr>
                        <a:t> </a:t>
                      </a:r>
                    </a:p>
                  </a:txBody>
                  <a:tcPr marL="7869" marR="7869" marT="7869"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r" fontAlgn="ctr"/>
                      <a:r>
                        <a:rPr lang="en-IE" sz="1200" b="1" i="0" u="none" strike="noStrike" dirty="0">
                          <a:solidFill>
                            <a:srgbClr val="000000"/>
                          </a:solidFill>
                          <a:effectLst/>
                          <a:latin typeface="Arial" panose="020B0604020202020204" pitchFamily="34" charset="0"/>
                        </a:rPr>
                        <a:t>Q3 2019</a:t>
                      </a:r>
                    </a:p>
                  </a:txBody>
                  <a:tcPr marL="7869" marR="7869" marT="7869"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r" fontAlgn="ctr"/>
                      <a:r>
                        <a:rPr lang="en-IE" sz="1200" b="1" i="0" u="none" strike="noStrike" dirty="0">
                          <a:solidFill>
                            <a:srgbClr val="000000"/>
                          </a:solidFill>
                          <a:effectLst/>
                          <a:latin typeface="Arial" panose="020B0604020202020204" pitchFamily="34" charset="0"/>
                        </a:rPr>
                        <a:t>Q3 2020</a:t>
                      </a:r>
                    </a:p>
                  </a:txBody>
                  <a:tcPr marL="7869" marR="7869" marT="7869"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r" fontAlgn="ctr"/>
                      <a:r>
                        <a:rPr lang="en-IE" sz="1200" b="1" i="0" u="none" strike="noStrike" dirty="0">
                          <a:solidFill>
                            <a:srgbClr val="000000"/>
                          </a:solidFill>
                          <a:effectLst/>
                          <a:latin typeface="Arial" panose="020B0604020202020204" pitchFamily="34" charset="0"/>
                        </a:rPr>
                        <a:t>Q3 2021</a:t>
                      </a:r>
                    </a:p>
                  </a:txBody>
                  <a:tcPr marL="7869" marR="7869" marT="7869"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3176693045"/>
                  </a:ext>
                </a:extLst>
              </a:tr>
              <a:tr h="216024">
                <a:tc>
                  <a:txBody>
                    <a:bodyPr/>
                    <a:lstStyle/>
                    <a:p>
                      <a:pPr algn="l" fontAlgn="ctr"/>
                      <a:r>
                        <a:rPr lang="en-IE" sz="1200" b="0" i="0" u="none" strike="noStrike" dirty="0">
                          <a:solidFill>
                            <a:srgbClr val="000000"/>
                          </a:solidFill>
                          <a:effectLst/>
                          <a:latin typeface="Arial" panose="020B0604020202020204" pitchFamily="34" charset="0"/>
                        </a:rPr>
                        <a:t>Agriculture, Forestry &amp; Fishing</a:t>
                      </a:r>
                    </a:p>
                  </a:txBody>
                  <a:tcPr marL="7869" marR="7869" marT="7869" marB="0" anchor="ctr">
                    <a:lnL>
                      <a:noFill/>
                    </a:lnL>
                    <a:lnR>
                      <a:noFill/>
                    </a:lnR>
                    <a:lnT w="6350" cap="flat" cmpd="sng" algn="ctr">
                      <a:solidFill>
                        <a:srgbClr val="000000"/>
                      </a:solidFill>
                      <a:prstDash val="solid"/>
                      <a:round/>
                      <a:headEnd type="none" w="med" len="med"/>
                      <a:tailEnd type="none" w="med" len="med"/>
                    </a:lnT>
                    <a:lnB>
                      <a:noFill/>
                    </a:lnB>
                    <a:solidFill>
                      <a:srgbClr val="E2EFDA"/>
                    </a:solidFill>
                  </a:tcPr>
                </a:tc>
                <a:tc>
                  <a:txBody>
                    <a:bodyPr/>
                    <a:lstStyle/>
                    <a:p>
                      <a:pPr algn="r" fontAlgn="b"/>
                      <a:r>
                        <a:rPr lang="en-IE" sz="1200" b="0" i="0" u="none" strike="noStrike" dirty="0">
                          <a:solidFill>
                            <a:srgbClr val="000000"/>
                          </a:solidFill>
                          <a:effectLst/>
                          <a:latin typeface="Arial" panose="020B0604020202020204" pitchFamily="34" charset="0"/>
                        </a:rPr>
                        <a:t>2.7</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IE" sz="1150" b="0" i="0" u="none" strike="noStrike" dirty="0">
                          <a:solidFill>
                            <a:srgbClr val="000000"/>
                          </a:solidFill>
                          <a:effectLst/>
                          <a:latin typeface="Arial" panose="020B0604020202020204" pitchFamily="34" charset="0"/>
                        </a:rPr>
                        <a:t>2.2</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IE" sz="1150" b="0" i="0" u="none" strike="noStrike" dirty="0">
                          <a:solidFill>
                            <a:srgbClr val="000000"/>
                          </a:solidFill>
                          <a:effectLst/>
                          <a:latin typeface="Arial" panose="020B0604020202020204" pitchFamily="34" charset="0"/>
                        </a:rPr>
                        <a:t>3.1</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873856275"/>
                  </a:ext>
                </a:extLst>
              </a:tr>
              <a:tr h="201740">
                <a:tc>
                  <a:txBody>
                    <a:bodyPr/>
                    <a:lstStyle/>
                    <a:p>
                      <a:pPr algn="l" fontAlgn="ctr"/>
                      <a:r>
                        <a:rPr lang="en-IE" sz="1200" b="0" i="0" u="none" strike="noStrike" dirty="0">
                          <a:solidFill>
                            <a:srgbClr val="000000"/>
                          </a:solidFill>
                          <a:effectLst/>
                          <a:latin typeface="Arial" panose="020B0604020202020204" pitchFamily="34" charset="0"/>
                        </a:rPr>
                        <a:t>Industry</a:t>
                      </a:r>
                    </a:p>
                  </a:txBody>
                  <a:tcPr marL="7869" marR="7869" marT="7869" marB="0" anchor="ctr">
                    <a:lnL>
                      <a:noFill/>
                    </a:lnL>
                    <a:lnR>
                      <a:noFill/>
                    </a:lnR>
                    <a:lnT>
                      <a:noFill/>
                    </a:lnT>
                    <a:lnB>
                      <a:noFill/>
                    </a:lnB>
                    <a:solidFill>
                      <a:srgbClr val="E2EFDA"/>
                    </a:solidFill>
                  </a:tcPr>
                </a:tc>
                <a:tc>
                  <a:txBody>
                    <a:bodyPr/>
                    <a:lstStyle/>
                    <a:p>
                      <a:pPr algn="r" fontAlgn="b"/>
                      <a:r>
                        <a:rPr lang="en-IE" sz="1200" b="0" i="0" u="none" strike="noStrike" dirty="0">
                          <a:solidFill>
                            <a:srgbClr val="000000"/>
                          </a:solidFill>
                          <a:effectLst/>
                          <a:latin typeface="Arial" panose="020B0604020202020204" pitchFamily="34" charset="0"/>
                        </a:rPr>
                        <a:t>6.6</a:t>
                      </a:r>
                    </a:p>
                  </a:txBody>
                  <a:tcPr marL="9525" marR="9525" marT="9525" marB="0" anchor="b">
                    <a:lnL>
                      <a:noFill/>
                    </a:lnL>
                    <a:lnR>
                      <a:noFill/>
                    </a:lnR>
                    <a:lnT>
                      <a:noFill/>
                    </a:lnT>
                    <a:lnB>
                      <a:noFill/>
                    </a:lnB>
                  </a:tcPr>
                </a:tc>
                <a:tc>
                  <a:txBody>
                    <a:bodyPr/>
                    <a:lstStyle/>
                    <a:p>
                      <a:pPr algn="r" fontAlgn="b"/>
                      <a:r>
                        <a:rPr lang="en-IE" sz="1150" b="0" i="0" u="none" strike="noStrike" dirty="0">
                          <a:solidFill>
                            <a:srgbClr val="000000"/>
                          </a:solidFill>
                          <a:effectLst/>
                          <a:latin typeface="Arial" panose="020B0604020202020204" pitchFamily="34" charset="0"/>
                        </a:rPr>
                        <a:t>7.3</a:t>
                      </a:r>
                    </a:p>
                  </a:txBody>
                  <a:tcPr marL="9525" marR="9525" marT="9525" marB="0" anchor="b">
                    <a:lnL>
                      <a:noFill/>
                    </a:lnL>
                    <a:lnR>
                      <a:noFill/>
                    </a:lnR>
                    <a:lnT>
                      <a:noFill/>
                    </a:lnT>
                    <a:lnB>
                      <a:noFill/>
                    </a:lnB>
                  </a:tcPr>
                </a:tc>
                <a:tc>
                  <a:txBody>
                    <a:bodyPr/>
                    <a:lstStyle/>
                    <a:p>
                      <a:pPr algn="r" fontAlgn="b"/>
                      <a:r>
                        <a:rPr lang="en-IE" sz="1150" b="0" i="0" u="none" strike="noStrike" dirty="0">
                          <a:solidFill>
                            <a:srgbClr val="000000"/>
                          </a:solidFill>
                          <a:effectLst/>
                          <a:latin typeface="Arial" panose="020B0604020202020204" pitchFamily="34" charset="0"/>
                        </a:rPr>
                        <a:t>10.5</a:t>
                      </a:r>
                    </a:p>
                  </a:txBody>
                  <a:tcPr marL="9525" marR="9525" marT="9525" marB="0" anchor="b">
                    <a:lnL>
                      <a:noFill/>
                    </a:lnL>
                    <a:lnR>
                      <a:noFill/>
                    </a:lnR>
                    <a:lnT>
                      <a:noFill/>
                    </a:lnT>
                    <a:lnB>
                      <a:noFill/>
                    </a:lnB>
                  </a:tcPr>
                </a:tc>
                <a:extLst>
                  <a:ext uri="{0D108BD9-81ED-4DB2-BD59-A6C34878D82A}">
                    <a16:rowId xmlns:a16="http://schemas.microsoft.com/office/drawing/2014/main" val="1831160557"/>
                  </a:ext>
                </a:extLst>
              </a:tr>
              <a:tr h="201740">
                <a:tc>
                  <a:txBody>
                    <a:bodyPr/>
                    <a:lstStyle/>
                    <a:p>
                      <a:pPr algn="l" fontAlgn="ctr"/>
                      <a:r>
                        <a:rPr lang="en-IE" sz="1200" b="0" i="0" u="none" strike="noStrike" dirty="0">
                          <a:solidFill>
                            <a:srgbClr val="000000"/>
                          </a:solidFill>
                          <a:effectLst/>
                          <a:latin typeface="Arial" panose="020B0604020202020204" pitchFamily="34" charset="0"/>
                        </a:rPr>
                        <a:t>Construction</a:t>
                      </a:r>
                    </a:p>
                  </a:txBody>
                  <a:tcPr marL="7869" marR="7869" marT="7869" marB="0" anchor="ctr">
                    <a:lnL>
                      <a:noFill/>
                    </a:lnL>
                    <a:lnR>
                      <a:noFill/>
                    </a:lnR>
                    <a:lnT>
                      <a:noFill/>
                    </a:lnT>
                    <a:lnB>
                      <a:noFill/>
                    </a:lnB>
                    <a:solidFill>
                      <a:srgbClr val="E2EFDA"/>
                    </a:solidFill>
                  </a:tcPr>
                </a:tc>
                <a:tc>
                  <a:txBody>
                    <a:bodyPr/>
                    <a:lstStyle/>
                    <a:p>
                      <a:pPr algn="r" fontAlgn="b"/>
                      <a:r>
                        <a:rPr lang="en-IE" sz="1200" b="0" i="0" u="none" strike="noStrike" dirty="0">
                          <a:solidFill>
                            <a:srgbClr val="000000"/>
                          </a:solidFill>
                          <a:effectLst/>
                          <a:latin typeface="Arial" panose="020B0604020202020204" pitchFamily="34" charset="0"/>
                        </a:rPr>
                        <a:t>5.9</a:t>
                      </a:r>
                    </a:p>
                  </a:txBody>
                  <a:tcPr marL="9525" marR="9525" marT="9525" marB="0" anchor="b">
                    <a:lnL>
                      <a:noFill/>
                    </a:lnL>
                    <a:lnR>
                      <a:noFill/>
                    </a:lnR>
                    <a:lnT>
                      <a:noFill/>
                    </a:lnT>
                    <a:lnB>
                      <a:noFill/>
                    </a:lnB>
                  </a:tcPr>
                </a:tc>
                <a:tc>
                  <a:txBody>
                    <a:bodyPr/>
                    <a:lstStyle/>
                    <a:p>
                      <a:pPr algn="r" fontAlgn="b"/>
                      <a:r>
                        <a:rPr lang="en-IE" sz="1150" b="0" i="0" u="none" strike="noStrike" dirty="0">
                          <a:solidFill>
                            <a:srgbClr val="000000"/>
                          </a:solidFill>
                          <a:effectLst/>
                          <a:latin typeface="Arial" panose="020B0604020202020204" pitchFamily="34" charset="0"/>
                        </a:rPr>
                        <a:t>6.4</a:t>
                      </a:r>
                    </a:p>
                  </a:txBody>
                  <a:tcPr marL="9525" marR="9525" marT="9525" marB="0" anchor="b">
                    <a:lnL>
                      <a:noFill/>
                    </a:lnL>
                    <a:lnR>
                      <a:noFill/>
                    </a:lnR>
                    <a:lnT>
                      <a:noFill/>
                    </a:lnT>
                    <a:lnB>
                      <a:noFill/>
                    </a:lnB>
                  </a:tcPr>
                </a:tc>
                <a:tc>
                  <a:txBody>
                    <a:bodyPr/>
                    <a:lstStyle/>
                    <a:p>
                      <a:pPr algn="r" fontAlgn="b"/>
                      <a:r>
                        <a:rPr lang="en-IE" sz="1150" b="0" i="0" u="none" strike="noStrike" dirty="0">
                          <a:solidFill>
                            <a:srgbClr val="000000"/>
                          </a:solidFill>
                          <a:effectLst/>
                          <a:latin typeface="Arial" panose="020B0604020202020204" pitchFamily="34" charset="0"/>
                        </a:rPr>
                        <a:t>8.3</a:t>
                      </a:r>
                    </a:p>
                  </a:txBody>
                  <a:tcPr marL="9525" marR="9525" marT="9525" marB="0" anchor="b">
                    <a:lnL>
                      <a:noFill/>
                    </a:lnL>
                    <a:lnR>
                      <a:noFill/>
                    </a:lnR>
                    <a:lnT>
                      <a:noFill/>
                    </a:lnT>
                    <a:lnB>
                      <a:noFill/>
                    </a:lnB>
                  </a:tcPr>
                </a:tc>
                <a:extLst>
                  <a:ext uri="{0D108BD9-81ED-4DB2-BD59-A6C34878D82A}">
                    <a16:rowId xmlns:a16="http://schemas.microsoft.com/office/drawing/2014/main" val="3649673281"/>
                  </a:ext>
                </a:extLst>
              </a:tr>
              <a:tr h="244593">
                <a:tc>
                  <a:txBody>
                    <a:bodyPr/>
                    <a:lstStyle/>
                    <a:p>
                      <a:pPr algn="l" fontAlgn="ctr"/>
                      <a:r>
                        <a:rPr lang="en-US" sz="1200" b="0" i="0" u="none" strike="noStrike" dirty="0">
                          <a:solidFill>
                            <a:srgbClr val="000000"/>
                          </a:solidFill>
                          <a:effectLst/>
                          <a:latin typeface="Arial" panose="020B0604020202020204" pitchFamily="34" charset="0"/>
                        </a:rPr>
                        <a:t>Wholesale &amp; Retail Trade, repair of </a:t>
                      </a:r>
                      <a:r>
                        <a:rPr lang="en-US" sz="1200" b="0" i="0" u="none" strike="noStrike" dirty="0" err="1">
                          <a:solidFill>
                            <a:srgbClr val="000000"/>
                          </a:solidFill>
                          <a:effectLst/>
                          <a:latin typeface="Arial" panose="020B0604020202020204" pitchFamily="34" charset="0"/>
                        </a:rPr>
                        <a:t>motorvehicles</a:t>
                      </a:r>
                      <a:r>
                        <a:rPr lang="en-US" sz="1200" b="0" i="0" u="none" strike="noStrike" dirty="0">
                          <a:solidFill>
                            <a:srgbClr val="000000"/>
                          </a:solidFill>
                          <a:effectLst/>
                          <a:latin typeface="Arial" panose="020B0604020202020204" pitchFamily="34" charset="0"/>
                        </a:rPr>
                        <a:t> and motorcycles</a:t>
                      </a:r>
                    </a:p>
                  </a:txBody>
                  <a:tcPr marL="7869" marR="7869" marT="7869" marB="0" anchor="ctr">
                    <a:lnL>
                      <a:noFill/>
                    </a:lnL>
                    <a:lnR>
                      <a:noFill/>
                    </a:lnR>
                    <a:lnT>
                      <a:noFill/>
                    </a:lnT>
                    <a:lnB>
                      <a:noFill/>
                    </a:lnB>
                    <a:solidFill>
                      <a:srgbClr val="E2EFDA"/>
                    </a:solidFill>
                  </a:tcPr>
                </a:tc>
                <a:tc>
                  <a:txBody>
                    <a:bodyPr/>
                    <a:lstStyle/>
                    <a:p>
                      <a:pPr algn="r" fontAlgn="b"/>
                      <a:r>
                        <a:rPr lang="en-IE" sz="1200" b="0" i="0" u="none" strike="noStrike">
                          <a:solidFill>
                            <a:srgbClr val="000000"/>
                          </a:solidFill>
                          <a:effectLst/>
                          <a:latin typeface="Arial" panose="020B0604020202020204" pitchFamily="34" charset="0"/>
                        </a:rPr>
                        <a:t>6.4</a:t>
                      </a:r>
                    </a:p>
                  </a:txBody>
                  <a:tcPr marL="9525" marR="9525" marT="9525" marB="0" anchor="b">
                    <a:lnL>
                      <a:noFill/>
                    </a:lnL>
                    <a:lnR>
                      <a:noFill/>
                    </a:lnR>
                    <a:lnT>
                      <a:noFill/>
                    </a:lnT>
                    <a:lnB>
                      <a:noFill/>
                    </a:lnB>
                  </a:tcPr>
                </a:tc>
                <a:tc>
                  <a:txBody>
                    <a:bodyPr/>
                    <a:lstStyle/>
                    <a:p>
                      <a:pPr algn="r" fontAlgn="b"/>
                      <a:r>
                        <a:rPr lang="en-IE" sz="1150" b="0" i="0" u="none" strike="noStrike">
                          <a:solidFill>
                            <a:srgbClr val="000000"/>
                          </a:solidFill>
                          <a:effectLst/>
                          <a:latin typeface="Arial" panose="020B0604020202020204" pitchFamily="34" charset="0"/>
                        </a:rPr>
                        <a:t>6.5</a:t>
                      </a:r>
                    </a:p>
                  </a:txBody>
                  <a:tcPr marL="9525" marR="9525" marT="9525" marB="0" anchor="b">
                    <a:lnL>
                      <a:noFill/>
                    </a:lnL>
                    <a:lnR>
                      <a:noFill/>
                    </a:lnR>
                    <a:lnT>
                      <a:noFill/>
                    </a:lnT>
                    <a:lnB>
                      <a:noFill/>
                    </a:lnB>
                  </a:tcPr>
                </a:tc>
                <a:tc>
                  <a:txBody>
                    <a:bodyPr/>
                    <a:lstStyle/>
                    <a:p>
                      <a:pPr algn="r" fontAlgn="b"/>
                      <a:r>
                        <a:rPr lang="en-IE" sz="1150" b="0" i="0" u="none" strike="noStrike" dirty="0">
                          <a:solidFill>
                            <a:srgbClr val="000000"/>
                          </a:solidFill>
                          <a:effectLst/>
                          <a:latin typeface="Arial" panose="020B0604020202020204" pitchFamily="34" charset="0"/>
                        </a:rPr>
                        <a:t>8.8</a:t>
                      </a:r>
                    </a:p>
                  </a:txBody>
                  <a:tcPr marL="9525" marR="9525" marT="9525" marB="0" anchor="b">
                    <a:lnL>
                      <a:noFill/>
                    </a:lnL>
                    <a:lnR>
                      <a:noFill/>
                    </a:lnR>
                    <a:lnT>
                      <a:noFill/>
                    </a:lnT>
                    <a:lnB>
                      <a:noFill/>
                    </a:lnB>
                  </a:tcPr>
                </a:tc>
                <a:extLst>
                  <a:ext uri="{0D108BD9-81ED-4DB2-BD59-A6C34878D82A}">
                    <a16:rowId xmlns:a16="http://schemas.microsoft.com/office/drawing/2014/main" val="1909914760"/>
                  </a:ext>
                </a:extLst>
              </a:tr>
              <a:tr h="201740">
                <a:tc>
                  <a:txBody>
                    <a:bodyPr/>
                    <a:lstStyle/>
                    <a:p>
                      <a:pPr algn="l" fontAlgn="ctr"/>
                      <a:r>
                        <a:rPr lang="en-IE" sz="1200" b="0" i="0" u="none" strike="noStrike" dirty="0">
                          <a:solidFill>
                            <a:srgbClr val="000000"/>
                          </a:solidFill>
                          <a:effectLst/>
                          <a:latin typeface="Arial" panose="020B0604020202020204" pitchFamily="34" charset="0"/>
                        </a:rPr>
                        <a:t>Transportation &amp; Storage</a:t>
                      </a:r>
                    </a:p>
                  </a:txBody>
                  <a:tcPr marL="7869" marR="7869" marT="7869" marB="0" anchor="ctr">
                    <a:lnL>
                      <a:noFill/>
                    </a:lnL>
                    <a:lnR>
                      <a:noFill/>
                    </a:lnR>
                    <a:lnT>
                      <a:noFill/>
                    </a:lnT>
                    <a:lnB>
                      <a:noFill/>
                    </a:lnB>
                    <a:solidFill>
                      <a:srgbClr val="E2EFDA"/>
                    </a:solidFill>
                  </a:tcPr>
                </a:tc>
                <a:tc>
                  <a:txBody>
                    <a:bodyPr/>
                    <a:lstStyle/>
                    <a:p>
                      <a:pPr algn="r" fontAlgn="b"/>
                      <a:r>
                        <a:rPr lang="en-IE" sz="1200" b="0" i="0" u="none" strike="noStrike" dirty="0">
                          <a:solidFill>
                            <a:srgbClr val="000000"/>
                          </a:solidFill>
                          <a:effectLst/>
                          <a:latin typeface="Arial" panose="020B0604020202020204" pitchFamily="34" charset="0"/>
                        </a:rPr>
                        <a:t>9.1</a:t>
                      </a:r>
                    </a:p>
                  </a:txBody>
                  <a:tcPr marL="9525" marR="9525" marT="9525" marB="0" anchor="b">
                    <a:lnL>
                      <a:noFill/>
                    </a:lnL>
                    <a:lnR>
                      <a:noFill/>
                    </a:lnR>
                    <a:lnT>
                      <a:noFill/>
                    </a:lnT>
                    <a:lnB>
                      <a:noFill/>
                    </a:lnB>
                  </a:tcPr>
                </a:tc>
                <a:tc>
                  <a:txBody>
                    <a:bodyPr/>
                    <a:lstStyle/>
                    <a:p>
                      <a:pPr algn="r" fontAlgn="b"/>
                      <a:r>
                        <a:rPr lang="en-IE" sz="1150" b="0" i="0" u="none" strike="noStrike">
                          <a:solidFill>
                            <a:srgbClr val="000000"/>
                          </a:solidFill>
                          <a:effectLst/>
                          <a:latin typeface="Arial" panose="020B0604020202020204" pitchFamily="34" charset="0"/>
                        </a:rPr>
                        <a:t>18.3</a:t>
                      </a:r>
                    </a:p>
                  </a:txBody>
                  <a:tcPr marL="9525" marR="9525" marT="9525" marB="0" anchor="b">
                    <a:lnL>
                      <a:noFill/>
                    </a:lnL>
                    <a:lnR>
                      <a:noFill/>
                    </a:lnR>
                    <a:lnT>
                      <a:noFill/>
                    </a:lnT>
                    <a:lnB>
                      <a:noFill/>
                    </a:lnB>
                  </a:tcPr>
                </a:tc>
                <a:tc>
                  <a:txBody>
                    <a:bodyPr/>
                    <a:lstStyle/>
                    <a:p>
                      <a:pPr algn="r" fontAlgn="b"/>
                      <a:r>
                        <a:rPr lang="en-IE" sz="1150" b="0" i="0" u="none" strike="noStrike" dirty="0">
                          <a:solidFill>
                            <a:srgbClr val="000000"/>
                          </a:solidFill>
                          <a:effectLst/>
                          <a:latin typeface="Arial" panose="020B0604020202020204" pitchFamily="34" charset="0"/>
                        </a:rPr>
                        <a:t>12.7</a:t>
                      </a:r>
                    </a:p>
                  </a:txBody>
                  <a:tcPr marL="9525" marR="9525" marT="9525" marB="0" anchor="b">
                    <a:lnL>
                      <a:noFill/>
                    </a:lnL>
                    <a:lnR>
                      <a:noFill/>
                    </a:lnR>
                    <a:lnT>
                      <a:noFill/>
                    </a:lnT>
                    <a:lnB>
                      <a:noFill/>
                    </a:lnB>
                  </a:tcPr>
                </a:tc>
                <a:extLst>
                  <a:ext uri="{0D108BD9-81ED-4DB2-BD59-A6C34878D82A}">
                    <a16:rowId xmlns:a16="http://schemas.microsoft.com/office/drawing/2014/main" val="20165724"/>
                  </a:ext>
                </a:extLst>
              </a:tr>
              <a:tr h="201740">
                <a:tc>
                  <a:txBody>
                    <a:bodyPr/>
                    <a:lstStyle/>
                    <a:p>
                      <a:pPr algn="l" fontAlgn="ctr"/>
                      <a:r>
                        <a:rPr lang="en-IE" sz="1200" b="0" i="0" u="none" strike="noStrike" dirty="0">
                          <a:solidFill>
                            <a:srgbClr val="000000"/>
                          </a:solidFill>
                          <a:effectLst/>
                          <a:latin typeface="Arial" panose="020B0604020202020204" pitchFamily="34" charset="0"/>
                        </a:rPr>
                        <a:t>Accommodation &amp; Food Service Activities</a:t>
                      </a:r>
                    </a:p>
                  </a:txBody>
                  <a:tcPr marL="7869" marR="7869" marT="7869" marB="0" anchor="ctr">
                    <a:lnL>
                      <a:noFill/>
                    </a:lnL>
                    <a:lnR>
                      <a:noFill/>
                    </a:lnR>
                    <a:lnT>
                      <a:noFill/>
                    </a:lnT>
                    <a:lnB>
                      <a:noFill/>
                    </a:lnB>
                    <a:solidFill>
                      <a:srgbClr val="E2EFDA"/>
                    </a:solidFill>
                  </a:tcPr>
                </a:tc>
                <a:tc>
                  <a:txBody>
                    <a:bodyPr/>
                    <a:lstStyle/>
                    <a:p>
                      <a:pPr algn="r" fontAlgn="b"/>
                      <a:r>
                        <a:rPr lang="en-IE" sz="1200" b="0" i="0" u="none" strike="noStrike" dirty="0">
                          <a:solidFill>
                            <a:srgbClr val="000000"/>
                          </a:solidFill>
                          <a:effectLst/>
                          <a:latin typeface="Arial" panose="020B0604020202020204" pitchFamily="34" charset="0"/>
                        </a:rPr>
                        <a:t>5.6</a:t>
                      </a:r>
                    </a:p>
                  </a:txBody>
                  <a:tcPr marL="9525" marR="9525" marT="9525" marB="0" anchor="b">
                    <a:lnL>
                      <a:noFill/>
                    </a:lnL>
                    <a:lnR>
                      <a:noFill/>
                    </a:lnR>
                    <a:lnT>
                      <a:noFill/>
                    </a:lnT>
                    <a:lnB>
                      <a:noFill/>
                    </a:lnB>
                  </a:tcPr>
                </a:tc>
                <a:tc>
                  <a:txBody>
                    <a:bodyPr/>
                    <a:lstStyle/>
                    <a:p>
                      <a:pPr algn="r" fontAlgn="b"/>
                      <a:r>
                        <a:rPr lang="en-IE" sz="1150" b="0" i="0" u="none" strike="noStrike" dirty="0">
                          <a:solidFill>
                            <a:srgbClr val="000000"/>
                          </a:solidFill>
                          <a:effectLst/>
                          <a:latin typeface="Arial" panose="020B0604020202020204" pitchFamily="34" charset="0"/>
                        </a:rPr>
                        <a:t>16.0</a:t>
                      </a:r>
                    </a:p>
                  </a:txBody>
                  <a:tcPr marL="9525" marR="9525" marT="9525" marB="0" anchor="b">
                    <a:lnL>
                      <a:noFill/>
                    </a:lnL>
                    <a:lnR>
                      <a:noFill/>
                    </a:lnR>
                    <a:lnT>
                      <a:noFill/>
                    </a:lnT>
                    <a:lnB>
                      <a:noFill/>
                    </a:lnB>
                  </a:tcPr>
                </a:tc>
                <a:tc>
                  <a:txBody>
                    <a:bodyPr/>
                    <a:lstStyle/>
                    <a:p>
                      <a:pPr algn="r" fontAlgn="b"/>
                      <a:r>
                        <a:rPr lang="en-IE" sz="1150" b="0" i="0" u="none" strike="noStrike" dirty="0">
                          <a:solidFill>
                            <a:srgbClr val="000000"/>
                          </a:solidFill>
                          <a:effectLst/>
                          <a:latin typeface="Arial" panose="020B0604020202020204" pitchFamily="34" charset="0"/>
                        </a:rPr>
                        <a:t>9.8</a:t>
                      </a:r>
                    </a:p>
                  </a:txBody>
                  <a:tcPr marL="9525" marR="9525" marT="9525" marB="0" anchor="b">
                    <a:lnL>
                      <a:noFill/>
                    </a:lnL>
                    <a:lnR>
                      <a:noFill/>
                    </a:lnR>
                    <a:lnT>
                      <a:noFill/>
                    </a:lnT>
                    <a:lnB>
                      <a:noFill/>
                    </a:lnB>
                  </a:tcPr>
                </a:tc>
                <a:extLst>
                  <a:ext uri="{0D108BD9-81ED-4DB2-BD59-A6C34878D82A}">
                    <a16:rowId xmlns:a16="http://schemas.microsoft.com/office/drawing/2014/main" val="3420950770"/>
                  </a:ext>
                </a:extLst>
              </a:tr>
              <a:tr h="201740">
                <a:tc>
                  <a:txBody>
                    <a:bodyPr/>
                    <a:lstStyle/>
                    <a:p>
                      <a:pPr algn="l" fontAlgn="ctr"/>
                      <a:r>
                        <a:rPr lang="en-IE" sz="1200" b="0" i="0" u="none" strike="noStrike" dirty="0">
                          <a:solidFill>
                            <a:srgbClr val="000000"/>
                          </a:solidFill>
                          <a:effectLst/>
                          <a:latin typeface="Arial" panose="020B0604020202020204" pitchFamily="34" charset="0"/>
                        </a:rPr>
                        <a:t>Information &amp; Communication</a:t>
                      </a:r>
                    </a:p>
                  </a:txBody>
                  <a:tcPr marL="7869" marR="7869" marT="7869" marB="0" anchor="ctr">
                    <a:lnL>
                      <a:noFill/>
                    </a:lnL>
                    <a:lnR>
                      <a:noFill/>
                    </a:lnR>
                    <a:lnT>
                      <a:noFill/>
                    </a:lnT>
                    <a:lnB>
                      <a:noFill/>
                    </a:lnB>
                    <a:solidFill>
                      <a:srgbClr val="E2EFDA"/>
                    </a:solidFill>
                  </a:tcPr>
                </a:tc>
                <a:tc>
                  <a:txBody>
                    <a:bodyPr/>
                    <a:lstStyle/>
                    <a:p>
                      <a:pPr algn="r" fontAlgn="b"/>
                      <a:r>
                        <a:rPr lang="en-IE" sz="1200" b="0" i="0" u="none" strike="noStrike" dirty="0">
                          <a:solidFill>
                            <a:srgbClr val="000000"/>
                          </a:solidFill>
                          <a:effectLst/>
                          <a:latin typeface="Arial" panose="020B0604020202020204" pitchFamily="34" charset="0"/>
                        </a:rPr>
                        <a:t>5.8</a:t>
                      </a:r>
                    </a:p>
                  </a:txBody>
                  <a:tcPr marL="9525" marR="9525" marT="9525" marB="0" anchor="b">
                    <a:lnL>
                      <a:noFill/>
                    </a:lnL>
                    <a:lnR>
                      <a:noFill/>
                    </a:lnR>
                    <a:lnT>
                      <a:noFill/>
                    </a:lnT>
                    <a:lnB>
                      <a:noFill/>
                    </a:lnB>
                  </a:tcPr>
                </a:tc>
                <a:tc>
                  <a:txBody>
                    <a:bodyPr/>
                    <a:lstStyle/>
                    <a:p>
                      <a:pPr algn="r" fontAlgn="b"/>
                      <a:r>
                        <a:rPr lang="en-IE" sz="1150" b="0" i="0" u="none" strike="noStrike">
                          <a:solidFill>
                            <a:srgbClr val="000000"/>
                          </a:solidFill>
                          <a:effectLst/>
                          <a:latin typeface="Arial" panose="020B0604020202020204" pitchFamily="34" charset="0"/>
                        </a:rPr>
                        <a:t>5.9</a:t>
                      </a:r>
                    </a:p>
                  </a:txBody>
                  <a:tcPr marL="9525" marR="9525" marT="9525" marB="0" anchor="b">
                    <a:lnL>
                      <a:noFill/>
                    </a:lnL>
                    <a:lnR>
                      <a:noFill/>
                    </a:lnR>
                    <a:lnT>
                      <a:noFill/>
                    </a:lnT>
                    <a:lnB>
                      <a:noFill/>
                    </a:lnB>
                  </a:tcPr>
                </a:tc>
                <a:tc>
                  <a:txBody>
                    <a:bodyPr/>
                    <a:lstStyle/>
                    <a:p>
                      <a:pPr algn="r" fontAlgn="b"/>
                      <a:r>
                        <a:rPr lang="en-IE" sz="1150" b="0" i="0" u="none" strike="noStrike" dirty="0">
                          <a:solidFill>
                            <a:srgbClr val="000000"/>
                          </a:solidFill>
                          <a:effectLst/>
                          <a:latin typeface="Arial" panose="020B0604020202020204" pitchFamily="34" charset="0"/>
                        </a:rPr>
                        <a:t>9.0</a:t>
                      </a:r>
                    </a:p>
                  </a:txBody>
                  <a:tcPr marL="9525" marR="9525" marT="9525" marB="0" anchor="b">
                    <a:lnL>
                      <a:noFill/>
                    </a:lnL>
                    <a:lnR>
                      <a:noFill/>
                    </a:lnR>
                    <a:lnT>
                      <a:noFill/>
                    </a:lnT>
                    <a:lnB>
                      <a:noFill/>
                    </a:lnB>
                  </a:tcPr>
                </a:tc>
                <a:extLst>
                  <a:ext uri="{0D108BD9-81ED-4DB2-BD59-A6C34878D82A}">
                    <a16:rowId xmlns:a16="http://schemas.microsoft.com/office/drawing/2014/main" val="18031328"/>
                  </a:ext>
                </a:extLst>
              </a:tr>
              <a:tr h="201740">
                <a:tc>
                  <a:txBody>
                    <a:bodyPr/>
                    <a:lstStyle/>
                    <a:p>
                      <a:pPr algn="l" fontAlgn="ctr"/>
                      <a:r>
                        <a:rPr lang="en-IE" sz="1200" b="0" i="0" u="none" strike="noStrike">
                          <a:solidFill>
                            <a:srgbClr val="000000"/>
                          </a:solidFill>
                          <a:effectLst/>
                          <a:latin typeface="Arial" panose="020B0604020202020204" pitchFamily="34" charset="0"/>
                        </a:rPr>
                        <a:t>Financial, Insurance &amp; Real Estate Activities</a:t>
                      </a:r>
                    </a:p>
                  </a:txBody>
                  <a:tcPr marL="7869" marR="7869" marT="7869" marB="0" anchor="ctr">
                    <a:lnL>
                      <a:noFill/>
                    </a:lnL>
                    <a:lnR>
                      <a:noFill/>
                    </a:lnR>
                    <a:lnT>
                      <a:noFill/>
                    </a:lnT>
                    <a:lnB>
                      <a:noFill/>
                    </a:lnB>
                    <a:solidFill>
                      <a:srgbClr val="E2EFDA"/>
                    </a:solidFill>
                  </a:tcPr>
                </a:tc>
                <a:tc>
                  <a:txBody>
                    <a:bodyPr/>
                    <a:lstStyle/>
                    <a:p>
                      <a:pPr algn="r" fontAlgn="b"/>
                      <a:r>
                        <a:rPr lang="en-IE" sz="1200" b="0" i="0" u="none" strike="noStrike" dirty="0">
                          <a:solidFill>
                            <a:srgbClr val="000000"/>
                          </a:solidFill>
                          <a:effectLst/>
                          <a:latin typeface="Arial" panose="020B0604020202020204" pitchFamily="34" charset="0"/>
                        </a:rPr>
                        <a:t>8.2</a:t>
                      </a:r>
                    </a:p>
                  </a:txBody>
                  <a:tcPr marL="9525" marR="9525" marT="9525" marB="0" anchor="b">
                    <a:lnL>
                      <a:noFill/>
                    </a:lnL>
                    <a:lnR>
                      <a:noFill/>
                    </a:lnR>
                    <a:lnT>
                      <a:noFill/>
                    </a:lnT>
                    <a:lnB>
                      <a:noFill/>
                    </a:lnB>
                  </a:tcPr>
                </a:tc>
                <a:tc>
                  <a:txBody>
                    <a:bodyPr/>
                    <a:lstStyle/>
                    <a:p>
                      <a:pPr algn="r" fontAlgn="b"/>
                      <a:r>
                        <a:rPr lang="en-IE" sz="1150" b="0" i="0" u="none" strike="noStrike" dirty="0">
                          <a:solidFill>
                            <a:srgbClr val="000000"/>
                          </a:solidFill>
                          <a:effectLst/>
                          <a:latin typeface="Arial" panose="020B0604020202020204" pitchFamily="34" charset="0"/>
                        </a:rPr>
                        <a:t>7.2</a:t>
                      </a:r>
                    </a:p>
                  </a:txBody>
                  <a:tcPr marL="9525" marR="9525" marT="9525" marB="0" anchor="b">
                    <a:lnL>
                      <a:noFill/>
                    </a:lnL>
                    <a:lnR>
                      <a:noFill/>
                    </a:lnR>
                    <a:lnT>
                      <a:noFill/>
                    </a:lnT>
                    <a:lnB>
                      <a:noFill/>
                    </a:lnB>
                  </a:tcPr>
                </a:tc>
                <a:tc>
                  <a:txBody>
                    <a:bodyPr/>
                    <a:lstStyle/>
                    <a:p>
                      <a:pPr algn="r" fontAlgn="b"/>
                      <a:r>
                        <a:rPr lang="en-IE" sz="1150" b="0" i="0" u="none" strike="noStrike" dirty="0">
                          <a:solidFill>
                            <a:srgbClr val="000000"/>
                          </a:solidFill>
                          <a:effectLst/>
                          <a:latin typeface="Arial" panose="020B0604020202020204" pitchFamily="34" charset="0"/>
                        </a:rPr>
                        <a:t>13.6</a:t>
                      </a:r>
                    </a:p>
                  </a:txBody>
                  <a:tcPr marL="9525" marR="9525" marT="9525" marB="0" anchor="b">
                    <a:lnL>
                      <a:noFill/>
                    </a:lnL>
                    <a:lnR>
                      <a:noFill/>
                    </a:lnR>
                    <a:lnT>
                      <a:noFill/>
                    </a:lnT>
                    <a:lnB>
                      <a:noFill/>
                    </a:lnB>
                  </a:tcPr>
                </a:tc>
                <a:extLst>
                  <a:ext uri="{0D108BD9-81ED-4DB2-BD59-A6C34878D82A}">
                    <a16:rowId xmlns:a16="http://schemas.microsoft.com/office/drawing/2014/main" val="634519811"/>
                  </a:ext>
                </a:extLst>
              </a:tr>
              <a:tr h="201740">
                <a:tc>
                  <a:txBody>
                    <a:bodyPr/>
                    <a:lstStyle/>
                    <a:p>
                      <a:pPr algn="l" fontAlgn="ctr"/>
                      <a:r>
                        <a:rPr lang="en-IE" sz="1200" b="0" i="0" u="none" strike="noStrike" dirty="0">
                          <a:solidFill>
                            <a:srgbClr val="000000"/>
                          </a:solidFill>
                          <a:effectLst/>
                          <a:latin typeface="Arial" panose="020B0604020202020204" pitchFamily="34" charset="0"/>
                        </a:rPr>
                        <a:t>Professional, Scientific &amp; Technical Activities</a:t>
                      </a:r>
                    </a:p>
                  </a:txBody>
                  <a:tcPr marL="7869" marR="7869" marT="7869" marB="0" anchor="ctr">
                    <a:lnL>
                      <a:noFill/>
                    </a:lnL>
                    <a:lnR>
                      <a:noFill/>
                    </a:lnR>
                    <a:lnT>
                      <a:noFill/>
                    </a:lnT>
                    <a:lnB>
                      <a:noFill/>
                    </a:lnB>
                    <a:solidFill>
                      <a:srgbClr val="E2EFDA"/>
                    </a:solidFill>
                  </a:tcPr>
                </a:tc>
                <a:tc>
                  <a:txBody>
                    <a:bodyPr/>
                    <a:lstStyle/>
                    <a:p>
                      <a:pPr algn="r" fontAlgn="b"/>
                      <a:r>
                        <a:rPr lang="en-IE" sz="1200" b="0" i="0" u="none" strike="noStrike">
                          <a:solidFill>
                            <a:srgbClr val="000000"/>
                          </a:solidFill>
                          <a:effectLst/>
                          <a:latin typeface="Arial" panose="020B0604020202020204" pitchFamily="34" charset="0"/>
                        </a:rPr>
                        <a:t>8.1</a:t>
                      </a:r>
                    </a:p>
                  </a:txBody>
                  <a:tcPr marL="9525" marR="9525" marT="9525" marB="0" anchor="b">
                    <a:lnL>
                      <a:noFill/>
                    </a:lnL>
                    <a:lnR>
                      <a:noFill/>
                    </a:lnR>
                    <a:lnT>
                      <a:noFill/>
                    </a:lnT>
                    <a:lnB>
                      <a:noFill/>
                    </a:lnB>
                  </a:tcPr>
                </a:tc>
                <a:tc>
                  <a:txBody>
                    <a:bodyPr/>
                    <a:lstStyle/>
                    <a:p>
                      <a:pPr algn="r" fontAlgn="b"/>
                      <a:r>
                        <a:rPr lang="en-IE" sz="1150" b="0" i="0" u="none" strike="noStrike">
                          <a:solidFill>
                            <a:srgbClr val="000000"/>
                          </a:solidFill>
                          <a:effectLst/>
                          <a:latin typeface="Arial" panose="020B0604020202020204" pitchFamily="34" charset="0"/>
                        </a:rPr>
                        <a:t>10.6</a:t>
                      </a:r>
                    </a:p>
                  </a:txBody>
                  <a:tcPr marL="9525" marR="9525" marT="9525" marB="0" anchor="b">
                    <a:lnL>
                      <a:noFill/>
                    </a:lnL>
                    <a:lnR>
                      <a:noFill/>
                    </a:lnR>
                    <a:lnT>
                      <a:noFill/>
                    </a:lnT>
                    <a:lnB>
                      <a:noFill/>
                    </a:lnB>
                  </a:tcPr>
                </a:tc>
                <a:tc>
                  <a:txBody>
                    <a:bodyPr/>
                    <a:lstStyle/>
                    <a:p>
                      <a:pPr algn="r" fontAlgn="b"/>
                      <a:r>
                        <a:rPr lang="en-IE" sz="1150" b="0" i="0" u="none" strike="noStrike" dirty="0">
                          <a:solidFill>
                            <a:srgbClr val="000000"/>
                          </a:solidFill>
                          <a:effectLst/>
                          <a:latin typeface="Arial" panose="020B0604020202020204" pitchFamily="34" charset="0"/>
                        </a:rPr>
                        <a:t>11.2</a:t>
                      </a:r>
                    </a:p>
                  </a:txBody>
                  <a:tcPr marL="9525" marR="9525" marT="9525" marB="0" anchor="b">
                    <a:lnL>
                      <a:noFill/>
                    </a:lnL>
                    <a:lnR>
                      <a:noFill/>
                    </a:lnR>
                    <a:lnT>
                      <a:noFill/>
                    </a:lnT>
                    <a:lnB>
                      <a:noFill/>
                    </a:lnB>
                  </a:tcPr>
                </a:tc>
                <a:extLst>
                  <a:ext uri="{0D108BD9-81ED-4DB2-BD59-A6C34878D82A}">
                    <a16:rowId xmlns:a16="http://schemas.microsoft.com/office/drawing/2014/main" val="2894649826"/>
                  </a:ext>
                </a:extLst>
              </a:tr>
              <a:tr h="201740">
                <a:tc>
                  <a:txBody>
                    <a:bodyPr/>
                    <a:lstStyle/>
                    <a:p>
                      <a:pPr algn="l" fontAlgn="ctr"/>
                      <a:r>
                        <a:rPr lang="en-IE" sz="1200" b="0" i="0" u="none" strike="noStrike">
                          <a:solidFill>
                            <a:srgbClr val="000000"/>
                          </a:solidFill>
                          <a:effectLst/>
                          <a:latin typeface="Arial" panose="020B0604020202020204" pitchFamily="34" charset="0"/>
                        </a:rPr>
                        <a:t>Administrative &amp; Support Service Activities</a:t>
                      </a:r>
                    </a:p>
                  </a:txBody>
                  <a:tcPr marL="7869" marR="7869" marT="7869" marB="0" anchor="ctr">
                    <a:lnL>
                      <a:noFill/>
                    </a:lnL>
                    <a:lnR>
                      <a:noFill/>
                    </a:lnR>
                    <a:lnT>
                      <a:noFill/>
                    </a:lnT>
                    <a:lnB>
                      <a:noFill/>
                    </a:lnB>
                    <a:solidFill>
                      <a:srgbClr val="E2EFDA"/>
                    </a:solidFill>
                  </a:tcPr>
                </a:tc>
                <a:tc>
                  <a:txBody>
                    <a:bodyPr/>
                    <a:lstStyle/>
                    <a:p>
                      <a:pPr algn="r" fontAlgn="b"/>
                      <a:r>
                        <a:rPr lang="en-IE" sz="1200" b="0" i="0" u="none" strike="noStrike">
                          <a:solidFill>
                            <a:srgbClr val="000000"/>
                          </a:solidFill>
                          <a:effectLst/>
                          <a:latin typeface="Arial" panose="020B0604020202020204" pitchFamily="34" charset="0"/>
                        </a:rPr>
                        <a:t>6.1</a:t>
                      </a:r>
                    </a:p>
                  </a:txBody>
                  <a:tcPr marL="9525" marR="9525" marT="9525" marB="0" anchor="b">
                    <a:lnL>
                      <a:noFill/>
                    </a:lnL>
                    <a:lnR>
                      <a:noFill/>
                    </a:lnR>
                    <a:lnT>
                      <a:noFill/>
                    </a:lnT>
                    <a:lnB>
                      <a:noFill/>
                    </a:lnB>
                  </a:tcPr>
                </a:tc>
                <a:tc>
                  <a:txBody>
                    <a:bodyPr/>
                    <a:lstStyle/>
                    <a:p>
                      <a:pPr algn="r" fontAlgn="b"/>
                      <a:r>
                        <a:rPr lang="en-IE" sz="1150" b="0" i="0" u="none" strike="noStrike">
                          <a:solidFill>
                            <a:srgbClr val="000000"/>
                          </a:solidFill>
                          <a:effectLst/>
                          <a:latin typeface="Arial" panose="020B0604020202020204" pitchFamily="34" charset="0"/>
                        </a:rPr>
                        <a:t>9.6</a:t>
                      </a:r>
                    </a:p>
                  </a:txBody>
                  <a:tcPr marL="9525" marR="9525" marT="9525" marB="0" anchor="b">
                    <a:lnL>
                      <a:noFill/>
                    </a:lnL>
                    <a:lnR>
                      <a:noFill/>
                    </a:lnR>
                    <a:lnT>
                      <a:noFill/>
                    </a:lnT>
                    <a:lnB>
                      <a:noFill/>
                    </a:lnB>
                  </a:tcPr>
                </a:tc>
                <a:tc>
                  <a:txBody>
                    <a:bodyPr/>
                    <a:lstStyle/>
                    <a:p>
                      <a:pPr algn="r" fontAlgn="b"/>
                      <a:r>
                        <a:rPr lang="en-IE" sz="1150" b="0" i="0" u="none" strike="noStrike" dirty="0">
                          <a:solidFill>
                            <a:srgbClr val="000000"/>
                          </a:solidFill>
                          <a:effectLst/>
                          <a:latin typeface="Arial" panose="020B0604020202020204" pitchFamily="34" charset="0"/>
                        </a:rPr>
                        <a:t>8.9</a:t>
                      </a:r>
                    </a:p>
                  </a:txBody>
                  <a:tcPr marL="9525" marR="9525" marT="9525" marB="0" anchor="b">
                    <a:lnL>
                      <a:noFill/>
                    </a:lnL>
                    <a:lnR>
                      <a:noFill/>
                    </a:lnR>
                    <a:lnT>
                      <a:noFill/>
                    </a:lnT>
                    <a:lnB>
                      <a:noFill/>
                    </a:lnB>
                  </a:tcPr>
                </a:tc>
                <a:extLst>
                  <a:ext uri="{0D108BD9-81ED-4DB2-BD59-A6C34878D82A}">
                    <a16:rowId xmlns:a16="http://schemas.microsoft.com/office/drawing/2014/main" val="2412904517"/>
                  </a:ext>
                </a:extLst>
              </a:tr>
              <a:tr h="201740">
                <a:tc>
                  <a:txBody>
                    <a:bodyPr/>
                    <a:lstStyle/>
                    <a:p>
                      <a:pPr algn="l" fontAlgn="ctr"/>
                      <a:r>
                        <a:rPr lang="en-US" sz="1200" b="0" i="0" u="none" strike="noStrike" dirty="0">
                          <a:solidFill>
                            <a:srgbClr val="000000"/>
                          </a:solidFill>
                          <a:effectLst/>
                          <a:latin typeface="Arial" panose="020B0604020202020204" pitchFamily="34" charset="0"/>
                        </a:rPr>
                        <a:t>Public Administration &amp; </a:t>
                      </a:r>
                      <a:r>
                        <a:rPr lang="en-US" sz="1200" b="0" i="0" u="none" strike="noStrike" dirty="0" err="1">
                          <a:solidFill>
                            <a:srgbClr val="000000"/>
                          </a:solidFill>
                          <a:effectLst/>
                          <a:latin typeface="Arial" panose="020B0604020202020204" pitchFamily="34" charset="0"/>
                        </a:rPr>
                        <a:t>Defence</a:t>
                      </a:r>
                      <a:r>
                        <a:rPr lang="en-US" sz="1200" b="0" i="0" u="none" strike="noStrike" dirty="0">
                          <a:solidFill>
                            <a:srgbClr val="000000"/>
                          </a:solidFill>
                          <a:effectLst/>
                          <a:latin typeface="Arial" panose="020B0604020202020204" pitchFamily="34" charset="0"/>
                        </a:rPr>
                        <a:t>: compulsory social security</a:t>
                      </a:r>
                    </a:p>
                  </a:txBody>
                  <a:tcPr marL="7869" marR="7869" marT="7869" marB="0" anchor="ctr">
                    <a:lnL>
                      <a:noFill/>
                    </a:lnL>
                    <a:lnR>
                      <a:noFill/>
                    </a:lnR>
                    <a:lnT>
                      <a:noFill/>
                    </a:lnT>
                    <a:lnB>
                      <a:noFill/>
                    </a:lnB>
                    <a:solidFill>
                      <a:srgbClr val="E2EFDA"/>
                    </a:solidFill>
                  </a:tcPr>
                </a:tc>
                <a:tc>
                  <a:txBody>
                    <a:bodyPr/>
                    <a:lstStyle/>
                    <a:p>
                      <a:pPr algn="r" fontAlgn="b"/>
                      <a:r>
                        <a:rPr lang="en-IE" sz="1200" b="0" i="0" u="none" strike="noStrike">
                          <a:solidFill>
                            <a:srgbClr val="000000"/>
                          </a:solidFill>
                          <a:effectLst/>
                          <a:latin typeface="Arial" panose="020B0604020202020204" pitchFamily="34" charset="0"/>
                        </a:rPr>
                        <a:t>9.8</a:t>
                      </a:r>
                    </a:p>
                  </a:txBody>
                  <a:tcPr marL="9525" marR="9525" marT="9525" marB="0" anchor="b">
                    <a:lnL>
                      <a:noFill/>
                    </a:lnL>
                    <a:lnR>
                      <a:noFill/>
                    </a:lnR>
                    <a:lnT>
                      <a:noFill/>
                    </a:lnT>
                    <a:lnB>
                      <a:noFill/>
                    </a:lnB>
                  </a:tcPr>
                </a:tc>
                <a:tc>
                  <a:txBody>
                    <a:bodyPr/>
                    <a:lstStyle/>
                    <a:p>
                      <a:pPr algn="r" fontAlgn="b"/>
                      <a:r>
                        <a:rPr lang="en-IE" sz="1150" b="0" i="0" u="none" strike="noStrike">
                          <a:solidFill>
                            <a:srgbClr val="000000"/>
                          </a:solidFill>
                          <a:effectLst/>
                          <a:latin typeface="Arial" panose="020B0604020202020204" pitchFamily="34" charset="0"/>
                        </a:rPr>
                        <a:t>7.2</a:t>
                      </a:r>
                    </a:p>
                  </a:txBody>
                  <a:tcPr marL="9525" marR="9525" marT="9525" marB="0" anchor="b">
                    <a:lnL>
                      <a:noFill/>
                    </a:lnL>
                    <a:lnR>
                      <a:noFill/>
                    </a:lnR>
                    <a:lnT>
                      <a:noFill/>
                    </a:lnT>
                    <a:lnB>
                      <a:noFill/>
                    </a:lnB>
                  </a:tcPr>
                </a:tc>
                <a:tc>
                  <a:txBody>
                    <a:bodyPr/>
                    <a:lstStyle/>
                    <a:p>
                      <a:pPr algn="r" fontAlgn="b"/>
                      <a:r>
                        <a:rPr lang="en-IE" sz="1150" b="0" i="0" u="none" strike="noStrike" dirty="0">
                          <a:solidFill>
                            <a:srgbClr val="000000"/>
                          </a:solidFill>
                          <a:effectLst/>
                          <a:latin typeface="Arial" panose="020B0604020202020204" pitchFamily="34" charset="0"/>
                        </a:rPr>
                        <a:t>8.6</a:t>
                      </a:r>
                    </a:p>
                  </a:txBody>
                  <a:tcPr marL="9525" marR="9525" marT="9525" marB="0" anchor="b">
                    <a:lnL>
                      <a:noFill/>
                    </a:lnL>
                    <a:lnR>
                      <a:noFill/>
                    </a:lnR>
                    <a:lnT>
                      <a:noFill/>
                    </a:lnT>
                    <a:lnB>
                      <a:noFill/>
                    </a:lnB>
                  </a:tcPr>
                </a:tc>
                <a:extLst>
                  <a:ext uri="{0D108BD9-81ED-4DB2-BD59-A6C34878D82A}">
                    <a16:rowId xmlns:a16="http://schemas.microsoft.com/office/drawing/2014/main" val="3327705984"/>
                  </a:ext>
                </a:extLst>
              </a:tr>
              <a:tr h="201740">
                <a:tc>
                  <a:txBody>
                    <a:bodyPr/>
                    <a:lstStyle/>
                    <a:p>
                      <a:pPr algn="l" fontAlgn="ctr"/>
                      <a:r>
                        <a:rPr lang="en-IE" sz="1200" b="0" i="0" u="none" strike="noStrike" dirty="0">
                          <a:solidFill>
                            <a:srgbClr val="000000"/>
                          </a:solidFill>
                          <a:effectLst/>
                          <a:latin typeface="Arial" panose="020B0604020202020204" pitchFamily="34" charset="0"/>
                        </a:rPr>
                        <a:t>Education</a:t>
                      </a:r>
                    </a:p>
                  </a:txBody>
                  <a:tcPr marL="7869" marR="7869" marT="7869" marB="0" anchor="ctr">
                    <a:lnL>
                      <a:noFill/>
                    </a:lnL>
                    <a:lnR>
                      <a:noFill/>
                    </a:lnR>
                    <a:lnT>
                      <a:noFill/>
                    </a:lnT>
                    <a:lnB>
                      <a:noFill/>
                    </a:lnB>
                    <a:solidFill>
                      <a:srgbClr val="E2EFDA"/>
                    </a:solidFill>
                  </a:tcPr>
                </a:tc>
                <a:tc>
                  <a:txBody>
                    <a:bodyPr/>
                    <a:lstStyle/>
                    <a:p>
                      <a:pPr algn="r" fontAlgn="b"/>
                      <a:r>
                        <a:rPr lang="en-IE" sz="1200" b="0" i="0" u="none" strike="noStrike" dirty="0">
                          <a:solidFill>
                            <a:srgbClr val="000000"/>
                          </a:solidFill>
                          <a:effectLst/>
                          <a:latin typeface="Arial" panose="020B0604020202020204" pitchFamily="34" charset="0"/>
                        </a:rPr>
                        <a:t>34.3</a:t>
                      </a:r>
                    </a:p>
                  </a:txBody>
                  <a:tcPr marL="9525" marR="9525" marT="9525" marB="0" anchor="b">
                    <a:lnL>
                      <a:noFill/>
                    </a:lnL>
                    <a:lnR>
                      <a:noFill/>
                    </a:lnR>
                    <a:lnT>
                      <a:noFill/>
                    </a:lnT>
                    <a:lnB>
                      <a:noFill/>
                    </a:lnB>
                  </a:tcPr>
                </a:tc>
                <a:tc>
                  <a:txBody>
                    <a:bodyPr/>
                    <a:lstStyle/>
                    <a:p>
                      <a:pPr algn="r" fontAlgn="b"/>
                      <a:r>
                        <a:rPr lang="en-IE" sz="1150" b="0" i="0" u="none" strike="noStrike" dirty="0">
                          <a:solidFill>
                            <a:srgbClr val="000000"/>
                          </a:solidFill>
                          <a:effectLst/>
                          <a:latin typeface="Arial" panose="020B0604020202020204" pitchFamily="34" charset="0"/>
                        </a:rPr>
                        <a:t>35.9</a:t>
                      </a:r>
                    </a:p>
                  </a:txBody>
                  <a:tcPr marL="9525" marR="9525" marT="9525" marB="0" anchor="b">
                    <a:lnL>
                      <a:noFill/>
                    </a:lnL>
                    <a:lnR>
                      <a:noFill/>
                    </a:lnR>
                    <a:lnT>
                      <a:noFill/>
                    </a:lnT>
                    <a:lnB>
                      <a:noFill/>
                    </a:lnB>
                  </a:tcPr>
                </a:tc>
                <a:tc>
                  <a:txBody>
                    <a:bodyPr/>
                    <a:lstStyle/>
                    <a:p>
                      <a:pPr algn="r" fontAlgn="b"/>
                      <a:r>
                        <a:rPr lang="en-IE" sz="1150" b="0" i="0" u="none" strike="noStrike" dirty="0">
                          <a:solidFill>
                            <a:srgbClr val="000000"/>
                          </a:solidFill>
                          <a:effectLst/>
                          <a:latin typeface="Arial" panose="020B0604020202020204" pitchFamily="34" charset="0"/>
                        </a:rPr>
                        <a:t>33.7</a:t>
                      </a:r>
                    </a:p>
                  </a:txBody>
                  <a:tcPr marL="9525" marR="9525" marT="9525" marB="0" anchor="b">
                    <a:lnL>
                      <a:noFill/>
                    </a:lnL>
                    <a:lnR>
                      <a:noFill/>
                    </a:lnR>
                    <a:lnT>
                      <a:noFill/>
                    </a:lnT>
                    <a:lnB>
                      <a:noFill/>
                    </a:lnB>
                  </a:tcPr>
                </a:tc>
                <a:extLst>
                  <a:ext uri="{0D108BD9-81ED-4DB2-BD59-A6C34878D82A}">
                    <a16:rowId xmlns:a16="http://schemas.microsoft.com/office/drawing/2014/main" val="3892472610"/>
                  </a:ext>
                </a:extLst>
              </a:tr>
              <a:tr h="201740">
                <a:tc>
                  <a:txBody>
                    <a:bodyPr/>
                    <a:lstStyle/>
                    <a:p>
                      <a:pPr algn="l" fontAlgn="ctr"/>
                      <a:r>
                        <a:rPr lang="en-US" sz="1200" b="0" i="0" u="none" strike="noStrike" dirty="0">
                          <a:solidFill>
                            <a:srgbClr val="000000"/>
                          </a:solidFill>
                          <a:effectLst/>
                          <a:latin typeface="Arial" panose="020B0604020202020204" pitchFamily="34" charset="0"/>
                        </a:rPr>
                        <a:t>Human Health &amp; Social Work Activities</a:t>
                      </a:r>
                    </a:p>
                  </a:txBody>
                  <a:tcPr marL="7869" marR="7869" marT="7869" marB="0" anchor="ctr">
                    <a:lnL>
                      <a:noFill/>
                    </a:lnL>
                    <a:lnR>
                      <a:noFill/>
                    </a:lnR>
                    <a:lnT>
                      <a:noFill/>
                    </a:lnT>
                    <a:lnB>
                      <a:noFill/>
                    </a:lnB>
                    <a:solidFill>
                      <a:srgbClr val="E2EFDA"/>
                    </a:solidFill>
                  </a:tcPr>
                </a:tc>
                <a:tc>
                  <a:txBody>
                    <a:bodyPr/>
                    <a:lstStyle/>
                    <a:p>
                      <a:pPr algn="r" fontAlgn="b"/>
                      <a:r>
                        <a:rPr lang="en-IE" sz="1200" b="0" i="0" u="none" strike="noStrike">
                          <a:solidFill>
                            <a:srgbClr val="000000"/>
                          </a:solidFill>
                          <a:effectLst/>
                          <a:latin typeface="Arial" panose="020B0604020202020204" pitchFamily="34" charset="0"/>
                        </a:rPr>
                        <a:t>10.2</a:t>
                      </a:r>
                    </a:p>
                  </a:txBody>
                  <a:tcPr marL="9525" marR="9525" marT="9525" marB="0" anchor="b">
                    <a:lnL>
                      <a:noFill/>
                    </a:lnL>
                    <a:lnR>
                      <a:noFill/>
                    </a:lnR>
                    <a:lnT>
                      <a:noFill/>
                    </a:lnT>
                    <a:lnB>
                      <a:noFill/>
                    </a:lnB>
                  </a:tcPr>
                </a:tc>
                <a:tc>
                  <a:txBody>
                    <a:bodyPr/>
                    <a:lstStyle/>
                    <a:p>
                      <a:pPr algn="r" fontAlgn="b"/>
                      <a:r>
                        <a:rPr lang="en-IE" sz="1150" b="0" i="0" u="none" strike="noStrike">
                          <a:solidFill>
                            <a:srgbClr val="000000"/>
                          </a:solidFill>
                          <a:effectLst/>
                          <a:latin typeface="Arial" panose="020B0604020202020204" pitchFamily="34" charset="0"/>
                        </a:rPr>
                        <a:t>12.6</a:t>
                      </a:r>
                    </a:p>
                  </a:txBody>
                  <a:tcPr marL="9525" marR="9525" marT="9525" marB="0" anchor="b">
                    <a:lnL>
                      <a:noFill/>
                    </a:lnL>
                    <a:lnR>
                      <a:noFill/>
                    </a:lnR>
                    <a:lnT>
                      <a:noFill/>
                    </a:lnT>
                    <a:lnB>
                      <a:noFill/>
                    </a:lnB>
                  </a:tcPr>
                </a:tc>
                <a:tc>
                  <a:txBody>
                    <a:bodyPr/>
                    <a:lstStyle/>
                    <a:p>
                      <a:pPr algn="r" fontAlgn="b"/>
                      <a:r>
                        <a:rPr lang="en-IE" sz="1150" b="0" i="0" u="none" strike="noStrike" dirty="0">
                          <a:solidFill>
                            <a:srgbClr val="000000"/>
                          </a:solidFill>
                          <a:effectLst/>
                          <a:latin typeface="Arial" panose="020B0604020202020204" pitchFamily="34" charset="0"/>
                        </a:rPr>
                        <a:t>14.3</a:t>
                      </a:r>
                    </a:p>
                  </a:txBody>
                  <a:tcPr marL="9525" marR="9525" marT="9525" marB="0" anchor="b">
                    <a:lnL>
                      <a:noFill/>
                    </a:lnL>
                    <a:lnR>
                      <a:noFill/>
                    </a:lnR>
                    <a:lnT>
                      <a:noFill/>
                    </a:lnT>
                    <a:lnB>
                      <a:noFill/>
                    </a:lnB>
                  </a:tcPr>
                </a:tc>
                <a:extLst>
                  <a:ext uri="{0D108BD9-81ED-4DB2-BD59-A6C34878D82A}">
                    <a16:rowId xmlns:a16="http://schemas.microsoft.com/office/drawing/2014/main" val="4238138368"/>
                  </a:ext>
                </a:extLst>
              </a:tr>
              <a:tr h="201740">
                <a:tc>
                  <a:txBody>
                    <a:bodyPr/>
                    <a:lstStyle/>
                    <a:p>
                      <a:pPr algn="l" fontAlgn="ctr"/>
                      <a:r>
                        <a:rPr lang="en-IE" sz="1200" b="0" i="0" u="none" strike="noStrike" dirty="0">
                          <a:solidFill>
                            <a:srgbClr val="000000"/>
                          </a:solidFill>
                          <a:effectLst/>
                          <a:latin typeface="Arial" panose="020B0604020202020204" pitchFamily="34" charset="0"/>
                        </a:rPr>
                        <a:t>Other Activities (Cultural &amp; Recreation)</a:t>
                      </a:r>
                    </a:p>
                  </a:txBody>
                  <a:tcPr marL="7869" marR="7869" marT="7869" marB="0" anchor="ctr">
                    <a:lnL>
                      <a:noFill/>
                    </a:lnL>
                    <a:lnR>
                      <a:noFill/>
                    </a:lnR>
                    <a:lnT>
                      <a:noFill/>
                    </a:lnT>
                    <a:lnB>
                      <a:noFill/>
                    </a:lnB>
                    <a:solidFill>
                      <a:srgbClr val="E2EFDA"/>
                    </a:solidFill>
                  </a:tcPr>
                </a:tc>
                <a:tc>
                  <a:txBody>
                    <a:bodyPr/>
                    <a:lstStyle/>
                    <a:p>
                      <a:pPr algn="r" fontAlgn="b"/>
                      <a:r>
                        <a:rPr lang="en-IE" sz="1200" b="0" i="0" u="none" strike="noStrike">
                          <a:solidFill>
                            <a:srgbClr val="000000"/>
                          </a:solidFill>
                          <a:effectLst/>
                          <a:latin typeface="Arial" panose="020B0604020202020204" pitchFamily="34" charset="0"/>
                        </a:rPr>
                        <a:t>7.7</a:t>
                      </a:r>
                    </a:p>
                  </a:txBody>
                  <a:tcPr marL="9525" marR="9525" marT="9525" marB="0" anchor="b">
                    <a:lnL>
                      <a:noFill/>
                    </a:lnL>
                    <a:lnR>
                      <a:noFill/>
                    </a:lnR>
                    <a:lnT>
                      <a:noFill/>
                    </a:lnT>
                    <a:lnB>
                      <a:noFill/>
                    </a:lnB>
                  </a:tcPr>
                </a:tc>
                <a:tc>
                  <a:txBody>
                    <a:bodyPr/>
                    <a:lstStyle/>
                    <a:p>
                      <a:pPr algn="r" fontAlgn="b"/>
                      <a:r>
                        <a:rPr lang="en-IE" sz="1150" b="0" i="0" u="none" strike="noStrike" dirty="0">
                          <a:solidFill>
                            <a:srgbClr val="000000"/>
                          </a:solidFill>
                          <a:effectLst/>
                          <a:latin typeface="Arial" panose="020B0604020202020204" pitchFamily="34" charset="0"/>
                        </a:rPr>
                        <a:t>10.6</a:t>
                      </a:r>
                    </a:p>
                  </a:txBody>
                  <a:tcPr marL="9525" marR="9525" marT="9525" marB="0" anchor="b">
                    <a:lnL>
                      <a:noFill/>
                    </a:lnL>
                    <a:lnR>
                      <a:noFill/>
                    </a:lnR>
                    <a:lnT>
                      <a:noFill/>
                    </a:lnT>
                    <a:lnB>
                      <a:noFill/>
                    </a:lnB>
                  </a:tcPr>
                </a:tc>
                <a:tc>
                  <a:txBody>
                    <a:bodyPr/>
                    <a:lstStyle/>
                    <a:p>
                      <a:pPr algn="r" fontAlgn="b"/>
                      <a:r>
                        <a:rPr lang="en-IE" sz="1150" b="0" i="0" u="none" strike="noStrike" dirty="0">
                          <a:solidFill>
                            <a:srgbClr val="000000"/>
                          </a:solidFill>
                          <a:effectLst/>
                          <a:latin typeface="Arial" panose="020B0604020202020204" pitchFamily="34" charset="0"/>
                        </a:rPr>
                        <a:t>10.2</a:t>
                      </a:r>
                    </a:p>
                  </a:txBody>
                  <a:tcPr marL="9525" marR="9525" marT="9525" marB="0" anchor="b">
                    <a:lnL>
                      <a:noFill/>
                    </a:lnL>
                    <a:lnR>
                      <a:noFill/>
                    </a:lnR>
                    <a:lnT>
                      <a:noFill/>
                    </a:lnT>
                    <a:lnB>
                      <a:noFill/>
                    </a:lnB>
                  </a:tcPr>
                </a:tc>
                <a:extLst>
                  <a:ext uri="{0D108BD9-81ED-4DB2-BD59-A6C34878D82A}">
                    <a16:rowId xmlns:a16="http://schemas.microsoft.com/office/drawing/2014/main" val="1338592428"/>
                  </a:ext>
                </a:extLst>
              </a:tr>
              <a:tr h="201740">
                <a:tc>
                  <a:txBody>
                    <a:bodyPr/>
                    <a:lstStyle/>
                    <a:p>
                      <a:pPr algn="l" fontAlgn="b"/>
                      <a:r>
                        <a:rPr lang="en-IE" sz="1200" b="1" i="0" u="none" strike="noStrike">
                          <a:solidFill>
                            <a:srgbClr val="000000"/>
                          </a:solidFill>
                          <a:effectLst/>
                          <a:latin typeface="Arial" panose="020B0604020202020204" pitchFamily="34" charset="0"/>
                        </a:rPr>
                        <a:t>All Economic Sectors</a:t>
                      </a:r>
                    </a:p>
                  </a:txBody>
                  <a:tcPr marL="7869" marR="7869" marT="7869" marB="0" anchor="b">
                    <a:lnL>
                      <a:noFill/>
                    </a:lnL>
                    <a:lnR>
                      <a:noFill/>
                    </a:lnR>
                    <a:lnT>
                      <a:noFill/>
                    </a:lnT>
                    <a:lnB w="6350" cap="flat" cmpd="sng" algn="ctr">
                      <a:solidFill>
                        <a:srgbClr val="000000"/>
                      </a:solidFill>
                      <a:prstDash val="solid"/>
                      <a:round/>
                      <a:headEnd type="none" w="med" len="med"/>
                      <a:tailEnd type="none" w="med" len="med"/>
                    </a:lnB>
                    <a:solidFill>
                      <a:srgbClr val="E2EFDA"/>
                    </a:solidFill>
                  </a:tcPr>
                </a:tc>
                <a:tc>
                  <a:txBody>
                    <a:bodyPr/>
                    <a:lstStyle/>
                    <a:p>
                      <a:pPr algn="r" fontAlgn="ctr"/>
                      <a:r>
                        <a:rPr lang="en-IE" sz="1200" b="1" i="0" u="none" strike="noStrike" dirty="0">
                          <a:solidFill>
                            <a:srgbClr val="000000"/>
                          </a:solidFill>
                          <a:effectLst/>
                          <a:latin typeface="Arial" panose="020B0604020202020204" pitchFamily="34" charset="0"/>
                        </a:rPr>
                        <a:t>9.4</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ctr"/>
                      <a:r>
                        <a:rPr lang="en-IE" sz="1150" b="1" i="0" u="none" strike="noStrike" dirty="0">
                          <a:solidFill>
                            <a:srgbClr val="000000"/>
                          </a:solidFill>
                          <a:effectLst/>
                          <a:latin typeface="Arial" panose="020B0604020202020204" pitchFamily="34" charset="0"/>
                        </a:rPr>
                        <a:t>11.3</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ctr"/>
                      <a:r>
                        <a:rPr lang="en-IE" sz="1150" b="1" i="0" u="none" strike="noStrike" dirty="0">
                          <a:solidFill>
                            <a:srgbClr val="000000"/>
                          </a:solidFill>
                          <a:effectLst/>
                          <a:latin typeface="Arial" panose="020B0604020202020204" pitchFamily="34" charset="0"/>
                        </a:rPr>
                        <a:t>12.3</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86095489"/>
                  </a:ext>
                </a:extLst>
              </a:tr>
            </a:tbl>
          </a:graphicData>
        </a:graphic>
      </p:graphicFrame>
    </p:spTree>
    <p:extLst>
      <p:ext uri="{BB962C8B-B14F-4D97-AF65-F5344CB8AC3E}">
        <p14:creationId xmlns:p14="http://schemas.microsoft.com/office/powerpoint/2010/main" val="346964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41E9590-7D06-438E-A03F-C4FD6DDBB466}"/>
              </a:ext>
            </a:extLst>
          </p:cNvPr>
          <p:cNvSpPr>
            <a:spLocks noGrp="1"/>
          </p:cNvSpPr>
          <p:nvPr>
            <p:ph type="sldNum" sz="quarter" idx="4"/>
          </p:nvPr>
        </p:nvSpPr>
        <p:spPr/>
        <p:txBody>
          <a:bodyPr/>
          <a:lstStyle/>
          <a:p>
            <a:fld id="{517A7B32-69DB-4CF1-942C-111B3EAEDE95}" type="slidenum">
              <a:rPr lang="en-IE" smtClean="0"/>
              <a:pPr/>
              <a:t>15</a:t>
            </a:fld>
            <a:endParaRPr lang="en-IE" dirty="0"/>
          </a:p>
        </p:txBody>
      </p:sp>
      <p:graphicFrame>
        <p:nvGraphicFramePr>
          <p:cNvPr id="4" name="Chart 3">
            <a:extLst>
              <a:ext uri="{FF2B5EF4-FFF2-40B4-BE49-F238E27FC236}">
                <a16:creationId xmlns:a16="http://schemas.microsoft.com/office/drawing/2014/main" id="{7086224B-A4F4-4E01-A3BA-D0058B827830}"/>
              </a:ext>
            </a:extLst>
          </p:cNvPr>
          <p:cNvGraphicFramePr>
            <a:graphicFrameLocks/>
          </p:cNvGraphicFramePr>
          <p:nvPr>
            <p:extLst>
              <p:ext uri="{D42A27DB-BD31-4B8C-83A1-F6EECF244321}">
                <p14:modId xmlns:p14="http://schemas.microsoft.com/office/powerpoint/2010/main" val="131063778"/>
              </p:ext>
            </p:extLst>
          </p:nvPr>
        </p:nvGraphicFramePr>
        <p:xfrm>
          <a:off x="611560" y="552512"/>
          <a:ext cx="8075240" cy="417947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4825768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5DAE724-C366-40A8-B0EF-1D1E7CBE9E6A}"/>
              </a:ext>
            </a:extLst>
          </p:cNvPr>
          <p:cNvSpPr>
            <a:spLocks noGrp="1"/>
          </p:cNvSpPr>
          <p:nvPr>
            <p:ph type="sldNum" sz="quarter" idx="4"/>
          </p:nvPr>
        </p:nvSpPr>
        <p:spPr/>
        <p:txBody>
          <a:bodyPr/>
          <a:lstStyle/>
          <a:p>
            <a:fld id="{517A7B32-69DB-4CF1-942C-111B3EAEDE95}" type="slidenum">
              <a:rPr lang="en-IE" smtClean="0"/>
              <a:pPr/>
              <a:t>16</a:t>
            </a:fld>
            <a:endParaRPr lang="en-IE" dirty="0"/>
          </a:p>
        </p:txBody>
      </p:sp>
      <p:graphicFrame>
        <p:nvGraphicFramePr>
          <p:cNvPr id="5" name="Chart 4">
            <a:extLst>
              <a:ext uri="{FF2B5EF4-FFF2-40B4-BE49-F238E27FC236}">
                <a16:creationId xmlns:a16="http://schemas.microsoft.com/office/drawing/2014/main" id="{248B8DAE-2D98-4D08-8B50-A277644AA7C1}"/>
              </a:ext>
            </a:extLst>
          </p:cNvPr>
          <p:cNvGraphicFramePr>
            <a:graphicFrameLocks/>
          </p:cNvGraphicFramePr>
          <p:nvPr>
            <p:extLst>
              <p:ext uri="{D42A27DB-BD31-4B8C-83A1-F6EECF244321}">
                <p14:modId xmlns:p14="http://schemas.microsoft.com/office/powerpoint/2010/main" val="1631718855"/>
              </p:ext>
            </p:extLst>
          </p:nvPr>
        </p:nvGraphicFramePr>
        <p:xfrm>
          <a:off x="971600" y="464343"/>
          <a:ext cx="6962776" cy="421481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917795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71C19F4-44AB-4034-A05C-427457A62951}"/>
              </a:ext>
            </a:extLst>
          </p:cNvPr>
          <p:cNvSpPr>
            <a:spLocks noGrp="1"/>
          </p:cNvSpPr>
          <p:nvPr>
            <p:ph type="sldNum" sz="quarter" idx="4"/>
          </p:nvPr>
        </p:nvSpPr>
        <p:spPr/>
        <p:txBody>
          <a:bodyPr/>
          <a:lstStyle/>
          <a:p>
            <a:fld id="{517A7B32-69DB-4CF1-942C-111B3EAEDE95}" type="slidenum">
              <a:rPr lang="en-IE" smtClean="0"/>
              <a:t>17</a:t>
            </a:fld>
            <a:endParaRPr lang="en-IE" dirty="0"/>
          </a:p>
        </p:txBody>
      </p:sp>
      <p:graphicFrame>
        <p:nvGraphicFramePr>
          <p:cNvPr id="4" name="Chart 3">
            <a:extLst>
              <a:ext uri="{FF2B5EF4-FFF2-40B4-BE49-F238E27FC236}">
                <a16:creationId xmlns:a16="http://schemas.microsoft.com/office/drawing/2014/main" id="{5B529799-DB30-450C-8464-C5B1C1394287}"/>
              </a:ext>
            </a:extLst>
          </p:cNvPr>
          <p:cNvGraphicFramePr>
            <a:graphicFrameLocks/>
          </p:cNvGraphicFramePr>
          <p:nvPr>
            <p:extLst>
              <p:ext uri="{D42A27DB-BD31-4B8C-83A1-F6EECF244321}">
                <p14:modId xmlns:p14="http://schemas.microsoft.com/office/powerpoint/2010/main" val="1202744735"/>
              </p:ext>
            </p:extLst>
          </p:nvPr>
        </p:nvGraphicFramePr>
        <p:xfrm>
          <a:off x="755577" y="623887"/>
          <a:ext cx="7531174" cy="403609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5606290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p:cNvGraphicFramePr>
            <a:graphicFrameLocks/>
          </p:cNvGraphicFramePr>
          <p:nvPr>
            <p:extLst>
              <p:ext uri="{D42A27DB-BD31-4B8C-83A1-F6EECF244321}">
                <p14:modId xmlns:p14="http://schemas.microsoft.com/office/powerpoint/2010/main" val="429476182"/>
              </p:ext>
            </p:extLst>
          </p:nvPr>
        </p:nvGraphicFramePr>
        <p:xfrm>
          <a:off x="-136426" y="2847481"/>
          <a:ext cx="9143999" cy="2328863"/>
        </p:xfrm>
        <a:graphic>
          <a:graphicData uri="http://schemas.openxmlformats.org/drawingml/2006/chart">
            <c:chart xmlns:c="http://schemas.openxmlformats.org/drawingml/2006/chart" xmlns:r="http://schemas.openxmlformats.org/officeDocument/2006/relationships" r:id="rId3"/>
          </a:graphicData>
        </a:graphic>
      </p:graphicFrame>
      <p:sp>
        <p:nvSpPr>
          <p:cNvPr id="7" name="Rectangle 2"/>
          <p:cNvSpPr>
            <a:spLocks noGrp="1" noChangeArrowheads="1"/>
          </p:cNvSpPr>
          <p:nvPr>
            <p:ph type="title"/>
          </p:nvPr>
        </p:nvSpPr>
        <p:spPr>
          <a:xfrm>
            <a:off x="324000" y="51470"/>
            <a:ext cx="4989512" cy="857250"/>
          </a:xfrm>
        </p:spPr>
        <p:txBody>
          <a:bodyPr>
            <a:normAutofit fontScale="90000"/>
          </a:bodyPr>
          <a:lstStyle/>
          <a:p>
            <a:pPr algn="l"/>
            <a:r>
              <a:rPr lang="en-GB" sz="2800" dirty="0">
                <a:latin typeface="Calibri" pitchFamily="34" charset="0"/>
              </a:rPr>
              <a:t>Unadjusted </a:t>
            </a:r>
            <a:r>
              <a:rPr lang="en-GB" sz="2800" b="1" dirty="0">
                <a:latin typeface="Calibri" pitchFamily="34" charset="0"/>
              </a:rPr>
              <a:t>Employment by gender</a:t>
            </a:r>
          </a:p>
        </p:txBody>
      </p:sp>
      <p:sp>
        <p:nvSpPr>
          <p:cNvPr id="3" name="Slide Number Placeholder 2">
            <a:extLst>
              <a:ext uri="{FF2B5EF4-FFF2-40B4-BE49-F238E27FC236}">
                <a16:creationId xmlns:a16="http://schemas.microsoft.com/office/drawing/2014/main" id="{40C1FF5E-6509-4A7E-835E-CF0F97D0A9DE}"/>
              </a:ext>
            </a:extLst>
          </p:cNvPr>
          <p:cNvSpPr>
            <a:spLocks noGrp="1"/>
          </p:cNvSpPr>
          <p:nvPr>
            <p:ph type="sldNum" sz="quarter" idx="4"/>
          </p:nvPr>
        </p:nvSpPr>
        <p:spPr/>
        <p:txBody>
          <a:bodyPr/>
          <a:lstStyle/>
          <a:p>
            <a:fld id="{517A7B32-69DB-4CF1-942C-111B3EAEDE95}" type="slidenum">
              <a:rPr lang="en-IE" smtClean="0"/>
              <a:t>18</a:t>
            </a:fld>
            <a:endParaRPr lang="en-IE" dirty="0"/>
          </a:p>
        </p:txBody>
      </p:sp>
      <p:graphicFrame>
        <p:nvGraphicFramePr>
          <p:cNvPr id="2" name="Table 1"/>
          <p:cNvGraphicFramePr>
            <a:graphicFrameLocks noGrp="1"/>
          </p:cNvGraphicFramePr>
          <p:nvPr>
            <p:extLst>
              <p:ext uri="{D42A27DB-BD31-4B8C-83A1-F6EECF244321}">
                <p14:modId xmlns:p14="http://schemas.microsoft.com/office/powerpoint/2010/main" val="411706599"/>
              </p:ext>
            </p:extLst>
          </p:nvPr>
        </p:nvGraphicFramePr>
        <p:xfrm>
          <a:off x="899592" y="1307628"/>
          <a:ext cx="7560840" cy="2328864"/>
        </p:xfrm>
        <a:graphic>
          <a:graphicData uri="http://schemas.openxmlformats.org/drawingml/2006/table">
            <a:tbl>
              <a:tblPr firstRow="1" bandRow="1">
                <a:tableStyleId>{5C22544A-7EE6-4342-B048-85BDC9FD1C3A}</a:tableStyleId>
              </a:tblPr>
              <a:tblGrid>
                <a:gridCol w="2520280">
                  <a:extLst>
                    <a:ext uri="{9D8B030D-6E8A-4147-A177-3AD203B41FA5}">
                      <a16:colId xmlns:a16="http://schemas.microsoft.com/office/drawing/2014/main" val="20000"/>
                    </a:ext>
                  </a:extLst>
                </a:gridCol>
                <a:gridCol w="2520280">
                  <a:extLst>
                    <a:ext uri="{9D8B030D-6E8A-4147-A177-3AD203B41FA5}">
                      <a16:colId xmlns:a16="http://schemas.microsoft.com/office/drawing/2014/main" val="20001"/>
                    </a:ext>
                  </a:extLst>
                </a:gridCol>
                <a:gridCol w="2520280">
                  <a:extLst>
                    <a:ext uri="{9D8B030D-6E8A-4147-A177-3AD203B41FA5}">
                      <a16:colId xmlns:a16="http://schemas.microsoft.com/office/drawing/2014/main" val="20002"/>
                    </a:ext>
                  </a:extLst>
                </a:gridCol>
              </a:tblGrid>
              <a:tr h="717652">
                <a:tc>
                  <a:txBody>
                    <a:bodyPr/>
                    <a:lstStyle/>
                    <a:p>
                      <a:endParaRPr lang="en-IE" sz="2400" dirty="0">
                        <a:solidFill>
                          <a:srgbClr val="000000"/>
                        </a:solidFill>
                      </a:endParaRPr>
                    </a:p>
                  </a:txBody>
                  <a:tcPr/>
                </a:tc>
                <a:tc>
                  <a:txBody>
                    <a:bodyPr/>
                    <a:lstStyle/>
                    <a:p>
                      <a:r>
                        <a:rPr lang="en-IE" sz="2400" dirty="0">
                          <a:solidFill>
                            <a:srgbClr val="000000"/>
                          </a:solidFill>
                        </a:rPr>
                        <a:t>Q3 2021</a:t>
                      </a:r>
                    </a:p>
                  </a:txBody>
                  <a:tcPr/>
                </a:tc>
                <a:tc>
                  <a:txBody>
                    <a:bodyPr/>
                    <a:lstStyle/>
                    <a:p>
                      <a:r>
                        <a:rPr lang="en-IE" sz="2400" dirty="0">
                          <a:solidFill>
                            <a:srgbClr val="000000"/>
                          </a:solidFill>
                        </a:rPr>
                        <a:t>Annual change</a:t>
                      </a:r>
                    </a:p>
                  </a:txBody>
                  <a:tcPr/>
                </a:tc>
                <a:extLst>
                  <a:ext uri="{0D108BD9-81ED-4DB2-BD59-A6C34878D82A}">
                    <a16:rowId xmlns:a16="http://schemas.microsoft.com/office/drawing/2014/main" val="10000"/>
                  </a:ext>
                </a:extLst>
              </a:tr>
              <a:tr h="717652">
                <a:tc>
                  <a:txBody>
                    <a:bodyPr/>
                    <a:lstStyle/>
                    <a:p>
                      <a:r>
                        <a:rPr lang="en-IE" sz="2400" b="1" dirty="0">
                          <a:solidFill>
                            <a:srgbClr val="000000"/>
                          </a:solidFill>
                        </a:rPr>
                        <a:t>Males</a:t>
                      </a:r>
                    </a:p>
                  </a:txBody>
                  <a:tcPr/>
                </a:tc>
                <a:tc>
                  <a:txBody>
                    <a:bodyPr/>
                    <a:lstStyle/>
                    <a:p>
                      <a:r>
                        <a:rPr lang="en-IE" sz="2400" b="1" dirty="0">
                          <a:solidFill>
                            <a:srgbClr val="000000"/>
                          </a:solidFill>
                        </a:rPr>
                        <a:t>1,316,700</a:t>
                      </a:r>
                    </a:p>
                  </a:txBody>
                  <a:tcPr/>
                </a:tc>
                <a:tc>
                  <a:txBody>
                    <a:bodyPr/>
                    <a:lstStyle/>
                    <a:p>
                      <a:r>
                        <a:rPr lang="en-IE" sz="2400" b="1" dirty="0">
                          <a:solidFill>
                            <a:srgbClr val="000000"/>
                          </a:solidFill>
                        </a:rPr>
                        <a:t>+90,000 (+7.3%)</a:t>
                      </a:r>
                    </a:p>
                  </a:txBody>
                  <a:tcPr/>
                </a:tc>
                <a:extLst>
                  <a:ext uri="{0D108BD9-81ED-4DB2-BD59-A6C34878D82A}">
                    <a16:rowId xmlns:a16="http://schemas.microsoft.com/office/drawing/2014/main" val="10001"/>
                  </a:ext>
                </a:extLst>
              </a:tr>
              <a:tr h="893560">
                <a:tc>
                  <a:txBody>
                    <a:bodyPr/>
                    <a:lstStyle/>
                    <a:p>
                      <a:r>
                        <a:rPr lang="en-IE" sz="2400" b="1" dirty="0">
                          <a:solidFill>
                            <a:srgbClr val="000000"/>
                          </a:solidFill>
                        </a:rPr>
                        <a:t>Females</a:t>
                      </a:r>
                    </a:p>
                  </a:txBody>
                  <a:tcPr/>
                </a:tc>
                <a:tc>
                  <a:txBody>
                    <a:bodyPr/>
                    <a:lstStyle/>
                    <a:p>
                      <a:r>
                        <a:rPr lang="en-IE" sz="2400" b="1" dirty="0">
                          <a:solidFill>
                            <a:srgbClr val="000000"/>
                          </a:solidFill>
                        </a:rPr>
                        <a:t>1,154,500</a:t>
                      </a:r>
                    </a:p>
                  </a:txBody>
                  <a:tcPr/>
                </a:tc>
                <a:tc>
                  <a:txBody>
                    <a:bodyPr/>
                    <a:lstStyle/>
                    <a:p>
                      <a:r>
                        <a:rPr lang="en-IE" sz="2400" b="1" dirty="0">
                          <a:solidFill>
                            <a:srgbClr val="000000"/>
                          </a:solidFill>
                        </a:rPr>
                        <a:t>+131,000 (+12.8%)</a:t>
                      </a:r>
                    </a:p>
                  </a:txBody>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8044831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a:extLst>
              <a:ext uri="{FF2B5EF4-FFF2-40B4-BE49-F238E27FC236}">
                <a16:creationId xmlns:a16="http://schemas.microsoft.com/office/drawing/2014/main" id="{740CC73F-0475-4570-8CA2-C0FE67F10C37}"/>
              </a:ext>
            </a:extLst>
          </p:cNvPr>
          <p:cNvSpPr txBox="1">
            <a:spLocks/>
          </p:cNvSpPr>
          <p:nvPr/>
        </p:nvSpPr>
        <p:spPr>
          <a:xfrm>
            <a:off x="6629400" y="4800202"/>
            <a:ext cx="2057400" cy="274637"/>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rgbClr val="52A6BA"/>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17A7B32-69DB-4CF1-942C-111B3EAEDE95}" type="slidenum">
              <a:rPr lang="en-IE" smtClean="0"/>
              <a:pPr/>
              <a:t>19</a:t>
            </a:fld>
            <a:endParaRPr lang="en-IE" dirty="0"/>
          </a:p>
        </p:txBody>
      </p:sp>
      <p:sp>
        <p:nvSpPr>
          <p:cNvPr id="9" name="Rectangle 3">
            <a:extLst>
              <a:ext uri="{FF2B5EF4-FFF2-40B4-BE49-F238E27FC236}">
                <a16:creationId xmlns:a16="http://schemas.microsoft.com/office/drawing/2014/main" id="{2F10B654-F2C3-4DD0-9CBE-382E60211777}"/>
              </a:ext>
            </a:extLst>
          </p:cNvPr>
          <p:cNvSpPr txBox="1">
            <a:spLocks noChangeArrowheads="1"/>
          </p:cNvSpPr>
          <p:nvPr/>
        </p:nvSpPr>
        <p:spPr>
          <a:xfrm>
            <a:off x="251520" y="627534"/>
            <a:ext cx="8435280" cy="3744416"/>
          </a:xfrm>
          <a:prstGeom prst="rect">
            <a:avLst/>
          </a:prstGeom>
        </p:spPr>
        <p:txBody>
          <a:bodyPr/>
          <a:lstStyle>
            <a:lvl1pPr marL="342900" indent="-342900" algn="l" defTabSz="914400" rtl="0" eaLnBrk="1" latinLnBrk="0" hangingPunct="1">
              <a:spcBef>
                <a:spcPts val="1000"/>
              </a:spcBef>
              <a:buClr>
                <a:schemeClr val="accent2"/>
              </a:buClr>
              <a:buSzPct val="100000"/>
              <a:buFont typeface="Arial"/>
              <a:buChar char="•"/>
              <a:defRPr lang="en-US" sz="2400" kern="1200" dirty="0">
                <a:solidFill>
                  <a:schemeClr val="bg1"/>
                </a:solidFill>
                <a:latin typeface="Roboto Slab Light"/>
                <a:ea typeface="+mj-ea"/>
                <a:cs typeface="+mj-cs"/>
              </a:defRPr>
            </a:lvl1pPr>
            <a:lvl2pPr marL="742950" indent="-285750" algn="l" defTabSz="914400" rtl="0" eaLnBrk="1" latinLnBrk="0" hangingPunct="1">
              <a:spcBef>
                <a:spcPts val="1000"/>
              </a:spcBef>
              <a:buClr>
                <a:schemeClr val="accent2"/>
              </a:buClr>
              <a:buSzPct val="100000"/>
              <a:buFont typeface="Arial"/>
              <a:buChar char="•"/>
              <a:defRPr sz="2400" kern="1200">
                <a:solidFill>
                  <a:schemeClr val="bg1"/>
                </a:solidFill>
                <a:latin typeface="Roboto Slab Light"/>
                <a:ea typeface="+mn-ea"/>
                <a:cs typeface="+mn-cs"/>
              </a:defRPr>
            </a:lvl2pPr>
            <a:lvl3pPr marL="1143000" indent="-228600" algn="l" defTabSz="914400" rtl="0" eaLnBrk="1" latinLnBrk="0" hangingPunct="1">
              <a:spcBef>
                <a:spcPts val="1000"/>
              </a:spcBef>
              <a:buClr>
                <a:schemeClr val="accent2"/>
              </a:buClr>
              <a:buSzPct val="100000"/>
              <a:buFont typeface="Arial"/>
              <a:buChar char="•"/>
              <a:defRPr sz="2000" kern="1200">
                <a:solidFill>
                  <a:schemeClr val="bg1"/>
                </a:solidFill>
                <a:latin typeface="Roboto Slab Light"/>
                <a:ea typeface="+mn-ea"/>
                <a:cs typeface="+mn-cs"/>
              </a:defRPr>
            </a:lvl3pPr>
            <a:lvl4pPr marL="1600200" indent="-228600" algn="l" defTabSz="914400" rtl="0" eaLnBrk="1" latinLnBrk="0" hangingPunct="1">
              <a:spcBef>
                <a:spcPts val="1000"/>
              </a:spcBef>
              <a:buClr>
                <a:schemeClr val="accent2"/>
              </a:buClr>
              <a:buSzPct val="100000"/>
              <a:buFont typeface="Arial"/>
              <a:buChar char="•"/>
              <a:defRPr sz="1600" kern="1200">
                <a:solidFill>
                  <a:schemeClr val="bg1"/>
                </a:solidFill>
                <a:latin typeface="Roboto Slab Light"/>
                <a:ea typeface="+mn-ea"/>
                <a:cs typeface="+mn-cs"/>
              </a:defRPr>
            </a:lvl4pPr>
            <a:lvl5pPr marL="2057400" indent="-228600" algn="l" defTabSz="914400" rtl="0" eaLnBrk="1" latinLnBrk="0" hangingPunct="1">
              <a:spcBef>
                <a:spcPts val="1000"/>
              </a:spcBef>
              <a:buClr>
                <a:schemeClr val="accent2"/>
              </a:buClr>
              <a:buSzPct val="100000"/>
              <a:buFont typeface="Arial"/>
              <a:buChar char="•"/>
              <a:defRPr sz="1200" kern="1200">
                <a:solidFill>
                  <a:schemeClr val="bg1"/>
                </a:solidFill>
                <a:latin typeface="Roboto Slab Ligh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14350" indent="-514350" algn="just">
              <a:lnSpc>
                <a:spcPct val="90000"/>
              </a:lnSpc>
              <a:buFontTx/>
              <a:buChar char="•"/>
            </a:pPr>
            <a:r>
              <a:rPr lang="en-GB" sz="1800" dirty="0">
                <a:solidFill>
                  <a:srgbClr val="000000"/>
                </a:solidFill>
                <a:latin typeface="Roboto Slab Bold"/>
              </a:rPr>
              <a:t>In the year to Q3 2021:</a:t>
            </a:r>
          </a:p>
          <a:p>
            <a:pPr marL="914400" lvl="1" indent="-514350" algn="just">
              <a:lnSpc>
                <a:spcPct val="90000"/>
              </a:lnSpc>
              <a:buFontTx/>
              <a:buChar char="•"/>
            </a:pPr>
            <a:r>
              <a:rPr lang="en-GB" sz="1800" dirty="0">
                <a:solidFill>
                  <a:srgbClr val="000000"/>
                </a:solidFill>
                <a:latin typeface="Roboto Slab Bold"/>
              </a:rPr>
              <a:t>Full-time : +108,900 (+6.0%) to 1,937,000</a:t>
            </a:r>
          </a:p>
          <a:p>
            <a:pPr marL="914400" lvl="1" indent="-514350" algn="just">
              <a:lnSpc>
                <a:spcPct val="90000"/>
              </a:lnSpc>
              <a:buFontTx/>
              <a:buChar char="•"/>
            </a:pPr>
            <a:r>
              <a:rPr lang="en-GB" sz="1800" dirty="0">
                <a:solidFill>
                  <a:srgbClr val="000000"/>
                </a:solidFill>
                <a:latin typeface="Roboto Slab Bold"/>
              </a:rPr>
              <a:t>Part-time: +112,300 (+26.7%) to 533,300</a:t>
            </a:r>
          </a:p>
          <a:p>
            <a:pPr marL="914400" lvl="1" indent="-514350" algn="just">
              <a:lnSpc>
                <a:spcPct val="90000"/>
              </a:lnSpc>
              <a:buFontTx/>
              <a:buChar char="•"/>
            </a:pPr>
            <a:r>
              <a:rPr lang="en-GB" sz="1800" dirty="0">
                <a:solidFill>
                  <a:srgbClr val="000000"/>
                </a:solidFill>
                <a:latin typeface="Roboto Slab Bold"/>
              </a:rPr>
              <a:t>Full-Time Equivalent (FTE) employment in main job up 209,900 (+10.3%) between Q3 2020 and Q3 2021 </a:t>
            </a:r>
          </a:p>
          <a:p>
            <a:pPr marL="0" indent="0" algn="just">
              <a:lnSpc>
                <a:spcPct val="90000"/>
              </a:lnSpc>
              <a:buNone/>
            </a:pPr>
            <a:endParaRPr lang="en-GB" dirty="0">
              <a:latin typeface="Calibri" pitchFamily="34" charset="0"/>
            </a:endParaRPr>
          </a:p>
          <a:p>
            <a:pPr marL="514350" indent="-514350" algn="just">
              <a:lnSpc>
                <a:spcPct val="90000"/>
              </a:lnSpc>
              <a:buFontTx/>
              <a:buChar char="•"/>
            </a:pPr>
            <a:endParaRPr lang="en-GB" dirty="0">
              <a:latin typeface="Calibri" pitchFamily="34" charset="0"/>
            </a:endParaRPr>
          </a:p>
        </p:txBody>
      </p:sp>
      <p:sp>
        <p:nvSpPr>
          <p:cNvPr id="10" name="Rectangle 2">
            <a:extLst>
              <a:ext uri="{FF2B5EF4-FFF2-40B4-BE49-F238E27FC236}">
                <a16:creationId xmlns:a16="http://schemas.microsoft.com/office/drawing/2014/main" id="{762F7A96-BEC4-480A-B431-4ADF1F9E140E}"/>
              </a:ext>
            </a:extLst>
          </p:cNvPr>
          <p:cNvSpPr txBox="1">
            <a:spLocks noChangeArrowheads="1"/>
          </p:cNvSpPr>
          <p:nvPr/>
        </p:nvSpPr>
        <p:spPr>
          <a:xfrm>
            <a:off x="324000" y="72000"/>
            <a:ext cx="8280448" cy="857250"/>
          </a:xfrm>
          <a:prstGeom prst="rect">
            <a:avLst/>
          </a:prstGeom>
        </p:spPr>
        <p:txBody>
          <a:bodyPr/>
          <a:lstStyle>
            <a:lvl1pPr algn="l" defTabSz="914400" rtl="0" eaLnBrk="1" latinLnBrk="0" hangingPunct="1">
              <a:spcBef>
                <a:spcPct val="0"/>
              </a:spcBef>
              <a:buNone/>
              <a:defRPr sz="3200" b="1" i="0" kern="1200">
                <a:solidFill>
                  <a:schemeClr val="accent1"/>
                </a:solidFill>
                <a:latin typeface="Roboto Slab Bold"/>
                <a:ea typeface="+mj-ea"/>
                <a:cs typeface="Roboto Slab Bold"/>
              </a:defRPr>
            </a:lvl1pPr>
          </a:lstStyle>
          <a:p>
            <a:r>
              <a:rPr lang="en-GB" sz="2800" dirty="0">
                <a:latin typeface="Calibri" pitchFamily="34" charset="0"/>
              </a:rPr>
              <a:t>Annual change in full-time/part-time employment</a:t>
            </a:r>
          </a:p>
        </p:txBody>
      </p:sp>
      <p:sp>
        <p:nvSpPr>
          <p:cNvPr id="2" name="Slide Number Placeholder 1">
            <a:extLst>
              <a:ext uri="{FF2B5EF4-FFF2-40B4-BE49-F238E27FC236}">
                <a16:creationId xmlns:a16="http://schemas.microsoft.com/office/drawing/2014/main" id="{5D750BA0-0F09-4A6C-9B64-360F5D7B127B}"/>
              </a:ext>
            </a:extLst>
          </p:cNvPr>
          <p:cNvSpPr>
            <a:spLocks noGrp="1"/>
          </p:cNvSpPr>
          <p:nvPr>
            <p:ph type="sldNum" sz="quarter" idx="4"/>
          </p:nvPr>
        </p:nvSpPr>
        <p:spPr/>
        <p:txBody>
          <a:bodyPr/>
          <a:lstStyle/>
          <a:p>
            <a:fld id="{517A7B32-69DB-4CF1-942C-111B3EAEDE95}" type="slidenum">
              <a:rPr lang="en-IE" smtClean="0"/>
              <a:pPr/>
              <a:t>19</a:t>
            </a:fld>
            <a:endParaRPr lang="en-IE" dirty="0"/>
          </a:p>
        </p:txBody>
      </p:sp>
      <p:graphicFrame>
        <p:nvGraphicFramePr>
          <p:cNvPr id="7" name="Chart 6">
            <a:extLst>
              <a:ext uri="{FF2B5EF4-FFF2-40B4-BE49-F238E27FC236}">
                <a16:creationId xmlns:a16="http://schemas.microsoft.com/office/drawing/2014/main" id="{EC76437D-5897-4C53-BCF5-FD7CAA6FB728}"/>
              </a:ext>
            </a:extLst>
          </p:cNvPr>
          <p:cNvGraphicFramePr>
            <a:graphicFrameLocks/>
          </p:cNvGraphicFramePr>
          <p:nvPr>
            <p:extLst>
              <p:ext uri="{D42A27DB-BD31-4B8C-83A1-F6EECF244321}">
                <p14:modId xmlns:p14="http://schemas.microsoft.com/office/powerpoint/2010/main" val="3419819318"/>
              </p:ext>
            </p:extLst>
          </p:nvPr>
        </p:nvGraphicFramePr>
        <p:xfrm>
          <a:off x="457200" y="2355726"/>
          <a:ext cx="8363273" cy="266871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8376817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F9DD864-BB6A-4CA8-8B8E-2E2639ABE67D}"/>
              </a:ext>
            </a:extLst>
          </p:cNvPr>
          <p:cNvSpPr>
            <a:spLocks noGrp="1"/>
          </p:cNvSpPr>
          <p:nvPr>
            <p:ph type="ctrTitle"/>
          </p:nvPr>
        </p:nvSpPr>
        <p:spPr/>
        <p:txBody>
          <a:bodyPr/>
          <a:lstStyle/>
          <a:p>
            <a:r>
              <a:rPr lang="en-IE" b="1" dirty="0"/>
              <a:t>Section 1:</a:t>
            </a:r>
            <a:br>
              <a:rPr lang="en-IE" b="1" dirty="0"/>
            </a:br>
            <a:br>
              <a:rPr lang="en-IE" b="1" dirty="0"/>
            </a:br>
            <a:r>
              <a:rPr lang="en-IE" b="1" dirty="0"/>
              <a:t> </a:t>
            </a:r>
            <a:r>
              <a:rPr lang="en-IE" dirty="0"/>
              <a:t>Introduction</a:t>
            </a:r>
          </a:p>
        </p:txBody>
      </p:sp>
    </p:spTree>
    <p:extLst>
      <p:ext uri="{BB962C8B-B14F-4D97-AF65-F5344CB8AC3E}">
        <p14:creationId xmlns:p14="http://schemas.microsoft.com/office/powerpoint/2010/main" val="42847643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a:xfrm>
            <a:off x="324000" y="72000"/>
            <a:ext cx="8352456" cy="857250"/>
          </a:xfrm>
        </p:spPr>
        <p:txBody>
          <a:bodyPr>
            <a:normAutofit/>
          </a:bodyPr>
          <a:lstStyle/>
          <a:p>
            <a:pPr algn="l"/>
            <a:r>
              <a:rPr lang="en-GB" sz="2800" b="1" dirty="0">
                <a:latin typeface="Calibri" pitchFamily="34" charset="0"/>
              </a:rPr>
              <a:t>Part-time underemployment</a:t>
            </a:r>
          </a:p>
        </p:txBody>
      </p:sp>
      <p:sp>
        <p:nvSpPr>
          <p:cNvPr id="3" name="Rectangle 3"/>
          <p:cNvSpPr>
            <a:spLocks noGrp="1" noChangeArrowheads="1"/>
          </p:cNvSpPr>
          <p:nvPr>
            <p:ph idx="1"/>
          </p:nvPr>
        </p:nvSpPr>
        <p:spPr>
          <a:xfrm>
            <a:off x="266700" y="915566"/>
            <a:ext cx="8567738" cy="3096344"/>
          </a:xfrm>
        </p:spPr>
        <p:txBody>
          <a:bodyPr>
            <a:normAutofit/>
          </a:bodyPr>
          <a:lstStyle/>
          <a:p>
            <a:pPr marL="514350" indent="-514350" algn="just">
              <a:lnSpc>
                <a:spcPct val="90000"/>
              </a:lnSpc>
              <a:buFontTx/>
              <a:buChar char="•"/>
            </a:pPr>
            <a:endParaRPr lang="en-GB" sz="2400" dirty="0">
              <a:latin typeface="Calibri" pitchFamily="34" charset="0"/>
            </a:endParaRPr>
          </a:p>
          <a:p>
            <a:pPr marL="514350" indent="-514350" algn="just">
              <a:lnSpc>
                <a:spcPct val="90000"/>
              </a:lnSpc>
              <a:buFontTx/>
              <a:buChar char="•"/>
            </a:pPr>
            <a:endParaRPr lang="en-GB" dirty="0">
              <a:latin typeface="Calibri" pitchFamily="34" charset="0"/>
            </a:endParaRPr>
          </a:p>
          <a:p>
            <a:pPr marL="514350" indent="-514350" algn="just">
              <a:lnSpc>
                <a:spcPct val="90000"/>
              </a:lnSpc>
              <a:buFontTx/>
              <a:buChar char="•"/>
            </a:pPr>
            <a:endParaRPr lang="en-GB" sz="2400" dirty="0">
              <a:latin typeface="Calibri" pitchFamily="34" charset="0"/>
            </a:endParaRPr>
          </a:p>
          <a:p>
            <a:pPr marL="514350" indent="-514350" algn="just">
              <a:lnSpc>
                <a:spcPct val="90000"/>
              </a:lnSpc>
              <a:buFontTx/>
              <a:buChar char="•"/>
            </a:pPr>
            <a:endParaRPr lang="en-GB" dirty="0">
              <a:latin typeface="Calibri" pitchFamily="34" charset="0"/>
            </a:endParaRPr>
          </a:p>
          <a:p>
            <a:pPr marL="514350" indent="-514350">
              <a:lnSpc>
                <a:spcPct val="90000"/>
              </a:lnSpc>
              <a:buFontTx/>
              <a:buChar char="•"/>
            </a:pPr>
            <a:r>
              <a:rPr lang="en-GB" dirty="0">
                <a:solidFill>
                  <a:srgbClr val="000000"/>
                </a:solidFill>
                <a:latin typeface="Roboto Slab Bold"/>
              </a:rPr>
              <a:t>Part-time underemployment accounted for 20.6% of part-time employment in Q3 2021</a:t>
            </a:r>
          </a:p>
          <a:p>
            <a:pPr marL="0" indent="0">
              <a:lnSpc>
                <a:spcPct val="90000"/>
              </a:lnSpc>
              <a:buNone/>
            </a:pPr>
            <a:endParaRPr lang="en-GB" sz="2400" i="1" dirty="0">
              <a:latin typeface="Calibri" pitchFamily="34" charset="0"/>
            </a:endParaRPr>
          </a:p>
        </p:txBody>
      </p:sp>
      <p:sp>
        <p:nvSpPr>
          <p:cNvPr id="6" name="Slide Number Placeholder 5">
            <a:extLst>
              <a:ext uri="{FF2B5EF4-FFF2-40B4-BE49-F238E27FC236}">
                <a16:creationId xmlns:a16="http://schemas.microsoft.com/office/drawing/2014/main" id="{BE786D23-DA3E-4BB5-BC89-EB14B44D9141}"/>
              </a:ext>
            </a:extLst>
          </p:cNvPr>
          <p:cNvSpPr>
            <a:spLocks noGrp="1"/>
          </p:cNvSpPr>
          <p:nvPr>
            <p:ph type="sldNum" sz="quarter" idx="4"/>
          </p:nvPr>
        </p:nvSpPr>
        <p:spPr/>
        <p:txBody>
          <a:bodyPr/>
          <a:lstStyle/>
          <a:p>
            <a:fld id="{517A7B32-69DB-4CF1-942C-111B3EAEDE95}" type="slidenum">
              <a:rPr lang="en-IE" smtClean="0"/>
              <a:t>20</a:t>
            </a:fld>
            <a:endParaRPr lang="en-IE" dirty="0"/>
          </a:p>
        </p:txBody>
      </p:sp>
      <p:graphicFrame>
        <p:nvGraphicFramePr>
          <p:cNvPr id="2" name="Table 1"/>
          <p:cNvGraphicFramePr>
            <a:graphicFrameLocks noGrp="1"/>
          </p:cNvGraphicFramePr>
          <p:nvPr>
            <p:extLst>
              <p:ext uri="{D42A27DB-BD31-4B8C-83A1-F6EECF244321}">
                <p14:modId xmlns:p14="http://schemas.microsoft.com/office/powerpoint/2010/main" val="2982123906"/>
              </p:ext>
            </p:extLst>
          </p:nvPr>
        </p:nvGraphicFramePr>
        <p:xfrm>
          <a:off x="324001" y="1059582"/>
          <a:ext cx="8136432" cy="1411662"/>
        </p:xfrm>
        <a:graphic>
          <a:graphicData uri="http://schemas.openxmlformats.org/drawingml/2006/table">
            <a:tbl>
              <a:tblPr firstRow="1" bandRow="1">
                <a:tableStyleId>{5C22544A-7EE6-4342-B048-85BDC9FD1C3A}</a:tableStyleId>
              </a:tblPr>
              <a:tblGrid>
                <a:gridCol w="2712144">
                  <a:extLst>
                    <a:ext uri="{9D8B030D-6E8A-4147-A177-3AD203B41FA5}">
                      <a16:colId xmlns:a16="http://schemas.microsoft.com/office/drawing/2014/main" val="20000"/>
                    </a:ext>
                  </a:extLst>
                </a:gridCol>
                <a:gridCol w="2712144">
                  <a:extLst>
                    <a:ext uri="{9D8B030D-6E8A-4147-A177-3AD203B41FA5}">
                      <a16:colId xmlns:a16="http://schemas.microsoft.com/office/drawing/2014/main" val="20001"/>
                    </a:ext>
                  </a:extLst>
                </a:gridCol>
                <a:gridCol w="2712144">
                  <a:extLst>
                    <a:ext uri="{9D8B030D-6E8A-4147-A177-3AD203B41FA5}">
                      <a16:colId xmlns:a16="http://schemas.microsoft.com/office/drawing/2014/main" val="20002"/>
                    </a:ext>
                  </a:extLst>
                </a:gridCol>
              </a:tblGrid>
              <a:tr h="402642">
                <a:tc>
                  <a:txBody>
                    <a:bodyPr/>
                    <a:lstStyle/>
                    <a:p>
                      <a:r>
                        <a:rPr lang="en-IE" sz="2800" b="1" dirty="0">
                          <a:solidFill>
                            <a:srgbClr val="000000"/>
                          </a:solidFill>
                        </a:rPr>
                        <a:t>Indicator</a:t>
                      </a:r>
                    </a:p>
                  </a:txBody>
                  <a:tcPr/>
                </a:tc>
                <a:tc>
                  <a:txBody>
                    <a:bodyPr/>
                    <a:lstStyle/>
                    <a:p>
                      <a:r>
                        <a:rPr lang="en-IE" sz="2800" b="1" dirty="0">
                          <a:solidFill>
                            <a:srgbClr val="000000"/>
                          </a:solidFill>
                        </a:rPr>
                        <a:t>Q3</a:t>
                      </a:r>
                      <a:r>
                        <a:rPr lang="en-IE" sz="2800" b="1" baseline="0" dirty="0">
                          <a:solidFill>
                            <a:srgbClr val="000000"/>
                          </a:solidFill>
                        </a:rPr>
                        <a:t> 2021</a:t>
                      </a:r>
                      <a:endParaRPr lang="en-IE" sz="2800" b="1" dirty="0">
                        <a:solidFill>
                          <a:srgbClr val="000000"/>
                        </a:solidFill>
                      </a:endParaRPr>
                    </a:p>
                  </a:txBody>
                  <a:tcPr/>
                </a:tc>
                <a:tc>
                  <a:txBody>
                    <a:bodyPr/>
                    <a:lstStyle/>
                    <a:p>
                      <a:r>
                        <a:rPr lang="en-IE" sz="2800" b="1" dirty="0">
                          <a:solidFill>
                            <a:srgbClr val="000000"/>
                          </a:solidFill>
                        </a:rPr>
                        <a:t>Annual</a:t>
                      </a:r>
                      <a:r>
                        <a:rPr lang="en-IE" sz="2800" b="1" baseline="0" dirty="0">
                          <a:solidFill>
                            <a:srgbClr val="000000"/>
                          </a:solidFill>
                        </a:rPr>
                        <a:t> change</a:t>
                      </a:r>
                      <a:endParaRPr lang="en-IE" sz="2800" b="1" dirty="0">
                        <a:solidFill>
                          <a:srgbClr val="000000"/>
                        </a:solidFill>
                      </a:endParaRPr>
                    </a:p>
                  </a:txBody>
                  <a:tcPr/>
                </a:tc>
                <a:extLst>
                  <a:ext uri="{0D108BD9-81ED-4DB2-BD59-A6C34878D82A}">
                    <a16:rowId xmlns:a16="http://schemas.microsoft.com/office/drawing/2014/main" val="10000"/>
                  </a:ext>
                </a:extLst>
              </a:tr>
              <a:tr h="893502">
                <a:tc>
                  <a:txBody>
                    <a:bodyPr/>
                    <a:lstStyle/>
                    <a:p>
                      <a:r>
                        <a:rPr lang="en-IE" sz="2400" b="1" dirty="0">
                          <a:solidFill>
                            <a:srgbClr val="000000"/>
                          </a:solidFill>
                        </a:rPr>
                        <a:t>Part-time underemployment</a:t>
                      </a:r>
                    </a:p>
                  </a:txBody>
                  <a:tcPr/>
                </a:tc>
                <a:tc>
                  <a:txBody>
                    <a:bodyPr/>
                    <a:lstStyle/>
                    <a:p>
                      <a:r>
                        <a:rPr lang="en-IE" sz="2400" b="1" dirty="0">
                          <a:solidFill>
                            <a:srgbClr val="000000"/>
                          </a:solidFill>
                        </a:rPr>
                        <a:t>110,100</a:t>
                      </a:r>
                    </a:p>
                  </a:txBody>
                  <a:tcPr/>
                </a:tc>
                <a:tc>
                  <a:txBody>
                    <a:bodyPr/>
                    <a:lstStyle/>
                    <a:p>
                      <a:r>
                        <a:rPr lang="en-IE" sz="2400" b="1" dirty="0">
                          <a:solidFill>
                            <a:srgbClr val="000000"/>
                          </a:solidFill>
                        </a:rPr>
                        <a:t>  +1,000 (+0.9%)</a:t>
                      </a:r>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6050506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a:xfrm>
            <a:off x="324000" y="72000"/>
            <a:ext cx="8352456" cy="857250"/>
          </a:xfrm>
        </p:spPr>
        <p:txBody>
          <a:bodyPr>
            <a:normAutofit/>
          </a:bodyPr>
          <a:lstStyle/>
          <a:p>
            <a:pPr algn="l"/>
            <a:r>
              <a:rPr lang="en-GB" sz="2800" b="1" dirty="0">
                <a:latin typeface="Calibri" pitchFamily="34" charset="0"/>
              </a:rPr>
              <a:t>Employment status</a:t>
            </a:r>
          </a:p>
        </p:txBody>
      </p:sp>
      <p:sp>
        <p:nvSpPr>
          <p:cNvPr id="3" name="Rectangle 3"/>
          <p:cNvSpPr>
            <a:spLocks noGrp="1" noChangeArrowheads="1"/>
          </p:cNvSpPr>
          <p:nvPr>
            <p:ph idx="1"/>
          </p:nvPr>
        </p:nvSpPr>
        <p:spPr>
          <a:xfrm>
            <a:off x="266700" y="915566"/>
            <a:ext cx="8567738" cy="3096344"/>
          </a:xfrm>
        </p:spPr>
        <p:txBody>
          <a:bodyPr>
            <a:normAutofit/>
          </a:bodyPr>
          <a:lstStyle/>
          <a:p>
            <a:pPr marL="514350" indent="-514350" algn="just">
              <a:lnSpc>
                <a:spcPct val="90000"/>
              </a:lnSpc>
              <a:buFontTx/>
              <a:buChar char="•"/>
            </a:pPr>
            <a:endParaRPr lang="en-GB" sz="2400" dirty="0">
              <a:latin typeface="Calibri" pitchFamily="34" charset="0"/>
            </a:endParaRPr>
          </a:p>
          <a:p>
            <a:pPr marL="514350" indent="-514350" algn="just">
              <a:lnSpc>
                <a:spcPct val="90000"/>
              </a:lnSpc>
              <a:buFontTx/>
              <a:buChar char="•"/>
            </a:pPr>
            <a:endParaRPr lang="en-GB" dirty="0">
              <a:latin typeface="Calibri" pitchFamily="34" charset="0"/>
            </a:endParaRPr>
          </a:p>
          <a:p>
            <a:pPr marL="514350" indent="-514350" algn="just">
              <a:lnSpc>
                <a:spcPct val="90000"/>
              </a:lnSpc>
              <a:buFontTx/>
              <a:buChar char="•"/>
            </a:pPr>
            <a:endParaRPr lang="en-GB" sz="2400" dirty="0">
              <a:latin typeface="Calibri" pitchFamily="34" charset="0"/>
            </a:endParaRPr>
          </a:p>
          <a:p>
            <a:pPr marL="514350" indent="-514350" algn="just">
              <a:lnSpc>
                <a:spcPct val="90000"/>
              </a:lnSpc>
              <a:buFontTx/>
              <a:buChar char="•"/>
            </a:pPr>
            <a:endParaRPr lang="en-GB" dirty="0">
              <a:latin typeface="Calibri" pitchFamily="34" charset="0"/>
            </a:endParaRPr>
          </a:p>
          <a:p>
            <a:pPr marL="0" indent="0">
              <a:lnSpc>
                <a:spcPct val="90000"/>
              </a:lnSpc>
              <a:buNone/>
            </a:pPr>
            <a:endParaRPr lang="en-GB" sz="2400" i="1" dirty="0">
              <a:latin typeface="Calibri" pitchFamily="34" charset="0"/>
            </a:endParaRPr>
          </a:p>
        </p:txBody>
      </p:sp>
      <p:sp>
        <p:nvSpPr>
          <p:cNvPr id="6" name="Slide Number Placeholder 5">
            <a:extLst>
              <a:ext uri="{FF2B5EF4-FFF2-40B4-BE49-F238E27FC236}">
                <a16:creationId xmlns:a16="http://schemas.microsoft.com/office/drawing/2014/main" id="{C8B7A073-5C9B-4778-831C-AD441AEE8D27}"/>
              </a:ext>
            </a:extLst>
          </p:cNvPr>
          <p:cNvSpPr>
            <a:spLocks noGrp="1"/>
          </p:cNvSpPr>
          <p:nvPr>
            <p:ph type="sldNum" sz="quarter" idx="4"/>
          </p:nvPr>
        </p:nvSpPr>
        <p:spPr/>
        <p:txBody>
          <a:bodyPr/>
          <a:lstStyle/>
          <a:p>
            <a:fld id="{517A7B32-69DB-4CF1-942C-111B3EAEDE95}" type="slidenum">
              <a:rPr lang="en-IE" smtClean="0"/>
              <a:t>21</a:t>
            </a:fld>
            <a:endParaRPr lang="en-IE" dirty="0"/>
          </a:p>
        </p:txBody>
      </p:sp>
      <p:graphicFrame>
        <p:nvGraphicFramePr>
          <p:cNvPr id="2" name="Table 1"/>
          <p:cNvGraphicFramePr>
            <a:graphicFrameLocks noGrp="1"/>
          </p:cNvGraphicFramePr>
          <p:nvPr>
            <p:extLst>
              <p:ext uri="{D42A27DB-BD31-4B8C-83A1-F6EECF244321}">
                <p14:modId xmlns:p14="http://schemas.microsoft.com/office/powerpoint/2010/main" val="2285638706"/>
              </p:ext>
            </p:extLst>
          </p:nvPr>
        </p:nvGraphicFramePr>
        <p:xfrm>
          <a:off x="611560" y="1131591"/>
          <a:ext cx="8075241" cy="2088231"/>
        </p:xfrm>
        <a:graphic>
          <a:graphicData uri="http://schemas.openxmlformats.org/drawingml/2006/table">
            <a:tbl>
              <a:tblPr firstRow="1" bandRow="1">
                <a:tableStyleId>{5C22544A-7EE6-4342-B048-85BDC9FD1C3A}</a:tableStyleId>
              </a:tblPr>
              <a:tblGrid>
                <a:gridCol w="2691747">
                  <a:extLst>
                    <a:ext uri="{9D8B030D-6E8A-4147-A177-3AD203B41FA5}">
                      <a16:colId xmlns:a16="http://schemas.microsoft.com/office/drawing/2014/main" val="20000"/>
                    </a:ext>
                  </a:extLst>
                </a:gridCol>
                <a:gridCol w="2691747">
                  <a:extLst>
                    <a:ext uri="{9D8B030D-6E8A-4147-A177-3AD203B41FA5}">
                      <a16:colId xmlns:a16="http://schemas.microsoft.com/office/drawing/2014/main" val="20001"/>
                    </a:ext>
                  </a:extLst>
                </a:gridCol>
                <a:gridCol w="2691747">
                  <a:extLst>
                    <a:ext uri="{9D8B030D-6E8A-4147-A177-3AD203B41FA5}">
                      <a16:colId xmlns:a16="http://schemas.microsoft.com/office/drawing/2014/main" val="20002"/>
                    </a:ext>
                  </a:extLst>
                </a:gridCol>
              </a:tblGrid>
              <a:tr h="617769">
                <a:tc>
                  <a:txBody>
                    <a:bodyPr/>
                    <a:lstStyle/>
                    <a:p>
                      <a:r>
                        <a:rPr lang="en-IE" sz="2200" b="1" dirty="0">
                          <a:solidFill>
                            <a:srgbClr val="000000"/>
                          </a:solidFill>
                        </a:rPr>
                        <a:t>Indicator</a:t>
                      </a:r>
                    </a:p>
                  </a:txBody>
                  <a:tcPr/>
                </a:tc>
                <a:tc>
                  <a:txBody>
                    <a:bodyPr/>
                    <a:lstStyle/>
                    <a:p>
                      <a:r>
                        <a:rPr lang="en-IE" sz="2200" b="1" dirty="0">
                          <a:solidFill>
                            <a:srgbClr val="000000"/>
                          </a:solidFill>
                        </a:rPr>
                        <a:t>Q2</a:t>
                      </a:r>
                      <a:r>
                        <a:rPr lang="en-IE" sz="2200" b="1" baseline="0" dirty="0">
                          <a:solidFill>
                            <a:srgbClr val="000000"/>
                          </a:solidFill>
                        </a:rPr>
                        <a:t> 2021</a:t>
                      </a:r>
                      <a:endParaRPr lang="en-IE" sz="2200" b="1" dirty="0">
                        <a:solidFill>
                          <a:srgbClr val="000000"/>
                        </a:solidFill>
                      </a:endParaRPr>
                    </a:p>
                  </a:txBody>
                  <a:tcPr/>
                </a:tc>
                <a:tc>
                  <a:txBody>
                    <a:bodyPr/>
                    <a:lstStyle/>
                    <a:p>
                      <a:r>
                        <a:rPr lang="en-IE" sz="2200" b="1" dirty="0">
                          <a:solidFill>
                            <a:srgbClr val="000000"/>
                          </a:solidFill>
                        </a:rPr>
                        <a:t>Annual</a:t>
                      </a:r>
                      <a:r>
                        <a:rPr lang="en-IE" sz="2200" b="1" baseline="0" dirty="0">
                          <a:solidFill>
                            <a:srgbClr val="000000"/>
                          </a:solidFill>
                        </a:rPr>
                        <a:t> change</a:t>
                      </a:r>
                      <a:endParaRPr lang="en-IE" sz="2200" b="1" dirty="0">
                        <a:solidFill>
                          <a:srgbClr val="000000"/>
                        </a:solidFill>
                      </a:endParaRPr>
                    </a:p>
                  </a:txBody>
                  <a:tcPr/>
                </a:tc>
                <a:extLst>
                  <a:ext uri="{0D108BD9-81ED-4DB2-BD59-A6C34878D82A}">
                    <a16:rowId xmlns:a16="http://schemas.microsoft.com/office/drawing/2014/main" val="10000"/>
                  </a:ext>
                </a:extLst>
              </a:tr>
              <a:tr h="617769">
                <a:tc>
                  <a:txBody>
                    <a:bodyPr/>
                    <a:lstStyle/>
                    <a:p>
                      <a:r>
                        <a:rPr lang="en-IE" sz="2200" b="1" dirty="0">
                          <a:solidFill>
                            <a:srgbClr val="000000"/>
                          </a:solidFill>
                        </a:rPr>
                        <a:t>Self employed</a:t>
                      </a:r>
                    </a:p>
                  </a:txBody>
                  <a:tcPr/>
                </a:tc>
                <a:tc>
                  <a:txBody>
                    <a:bodyPr/>
                    <a:lstStyle/>
                    <a:p>
                      <a:r>
                        <a:rPr lang="en-IE" sz="2200" b="1" dirty="0">
                          <a:solidFill>
                            <a:srgbClr val="000000"/>
                          </a:solidFill>
                        </a:rPr>
                        <a:t>337,000</a:t>
                      </a:r>
                    </a:p>
                  </a:txBody>
                  <a:tcPr/>
                </a:tc>
                <a:tc>
                  <a:txBody>
                    <a:bodyPr/>
                    <a:lstStyle/>
                    <a:p>
                      <a:r>
                        <a:rPr lang="en-IE" sz="2200" b="1" dirty="0">
                          <a:solidFill>
                            <a:srgbClr val="000000"/>
                          </a:solidFill>
                        </a:rPr>
                        <a:t> +24,700</a:t>
                      </a:r>
                      <a:r>
                        <a:rPr lang="en-IE" sz="2200" b="1" baseline="0" dirty="0">
                          <a:solidFill>
                            <a:srgbClr val="000000"/>
                          </a:solidFill>
                        </a:rPr>
                        <a:t> (+7.9%)</a:t>
                      </a:r>
                      <a:endParaRPr lang="en-IE" sz="2200" b="1" dirty="0">
                        <a:solidFill>
                          <a:srgbClr val="000000"/>
                        </a:solidFill>
                      </a:endParaRPr>
                    </a:p>
                  </a:txBody>
                  <a:tcPr/>
                </a:tc>
                <a:extLst>
                  <a:ext uri="{0D108BD9-81ED-4DB2-BD59-A6C34878D82A}">
                    <a16:rowId xmlns:a16="http://schemas.microsoft.com/office/drawing/2014/main" val="10001"/>
                  </a:ext>
                </a:extLst>
              </a:tr>
              <a:tr h="852693">
                <a:tc>
                  <a:txBody>
                    <a:bodyPr/>
                    <a:lstStyle/>
                    <a:p>
                      <a:r>
                        <a:rPr lang="en-IE" sz="2200" b="1" dirty="0">
                          <a:solidFill>
                            <a:srgbClr val="000000"/>
                          </a:solidFill>
                        </a:rPr>
                        <a:t>Employees</a:t>
                      </a:r>
                    </a:p>
                  </a:txBody>
                  <a:tcPr/>
                </a:tc>
                <a:tc>
                  <a:txBody>
                    <a:bodyPr/>
                    <a:lstStyle/>
                    <a:p>
                      <a:r>
                        <a:rPr lang="en-IE" sz="2200" b="1" dirty="0">
                          <a:solidFill>
                            <a:srgbClr val="000000"/>
                          </a:solidFill>
                        </a:rPr>
                        <a:t>2,115,600</a:t>
                      </a:r>
                    </a:p>
                  </a:txBody>
                  <a:tcPr/>
                </a:tc>
                <a:tc>
                  <a:txBody>
                    <a:bodyPr/>
                    <a:lstStyle/>
                    <a:p>
                      <a:r>
                        <a:rPr lang="en-IE" sz="2200" b="1" dirty="0">
                          <a:solidFill>
                            <a:srgbClr val="000000"/>
                          </a:solidFill>
                        </a:rPr>
                        <a:t> +191,600 (+10.0%)</a:t>
                      </a:r>
                    </a:p>
                  </a:txBody>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5606290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a:extLst>
              <a:ext uri="{FF2B5EF4-FFF2-40B4-BE49-F238E27FC236}">
                <a16:creationId xmlns:a16="http://schemas.microsoft.com/office/drawing/2014/main" id="{740CC73F-0475-4570-8CA2-C0FE67F10C37}"/>
              </a:ext>
            </a:extLst>
          </p:cNvPr>
          <p:cNvSpPr txBox="1">
            <a:spLocks/>
          </p:cNvSpPr>
          <p:nvPr/>
        </p:nvSpPr>
        <p:spPr>
          <a:xfrm>
            <a:off x="6629400" y="4800202"/>
            <a:ext cx="2057400" cy="274637"/>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rgbClr val="52A6BA"/>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17A7B32-69DB-4CF1-942C-111B3EAEDE95}" type="slidenum">
              <a:rPr lang="en-IE" smtClean="0"/>
              <a:pPr/>
              <a:t>22</a:t>
            </a:fld>
            <a:endParaRPr lang="en-IE" dirty="0"/>
          </a:p>
        </p:txBody>
      </p:sp>
      <p:sp>
        <p:nvSpPr>
          <p:cNvPr id="7" name="Rectangle 3">
            <a:extLst>
              <a:ext uri="{FF2B5EF4-FFF2-40B4-BE49-F238E27FC236}">
                <a16:creationId xmlns:a16="http://schemas.microsoft.com/office/drawing/2014/main" id="{C183E464-BF46-4943-8DCD-74FE6302B97E}"/>
              </a:ext>
            </a:extLst>
          </p:cNvPr>
          <p:cNvSpPr txBox="1">
            <a:spLocks noChangeArrowheads="1"/>
          </p:cNvSpPr>
          <p:nvPr/>
        </p:nvSpPr>
        <p:spPr>
          <a:xfrm>
            <a:off x="266700" y="699542"/>
            <a:ext cx="8567738" cy="3552825"/>
          </a:xfrm>
          <a:prstGeom prst="rect">
            <a:avLst/>
          </a:prstGeom>
        </p:spPr>
        <p:txBody>
          <a:bodyPr/>
          <a:lstStyle>
            <a:lvl1pPr marL="342900" indent="-342900" algn="l" defTabSz="914400" rtl="0" eaLnBrk="1" latinLnBrk="0" hangingPunct="1">
              <a:spcBef>
                <a:spcPts val="1000"/>
              </a:spcBef>
              <a:buClr>
                <a:schemeClr val="accent2"/>
              </a:buClr>
              <a:buSzPct val="100000"/>
              <a:buFont typeface="Arial"/>
              <a:buChar char="•"/>
              <a:defRPr lang="en-US" sz="2400" kern="1200" dirty="0">
                <a:solidFill>
                  <a:schemeClr val="bg1"/>
                </a:solidFill>
                <a:latin typeface="Roboto Slab Light"/>
                <a:ea typeface="+mj-ea"/>
                <a:cs typeface="+mj-cs"/>
              </a:defRPr>
            </a:lvl1pPr>
            <a:lvl2pPr marL="742950" indent="-285750" algn="l" defTabSz="914400" rtl="0" eaLnBrk="1" latinLnBrk="0" hangingPunct="1">
              <a:spcBef>
                <a:spcPts val="1000"/>
              </a:spcBef>
              <a:buClr>
                <a:schemeClr val="accent2"/>
              </a:buClr>
              <a:buSzPct val="100000"/>
              <a:buFont typeface="Arial"/>
              <a:buChar char="•"/>
              <a:defRPr sz="2400" kern="1200">
                <a:solidFill>
                  <a:schemeClr val="bg1"/>
                </a:solidFill>
                <a:latin typeface="Roboto Slab Light"/>
                <a:ea typeface="+mn-ea"/>
                <a:cs typeface="+mn-cs"/>
              </a:defRPr>
            </a:lvl2pPr>
            <a:lvl3pPr marL="1143000" indent="-228600" algn="l" defTabSz="914400" rtl="0" eaLnBrk="1" latinLnBrk="0" hangingPunct="1">
              <a:spcBef>
                <a:spcPts val="1000"/>
              </a:spcBef>
              <a:buClr>
                <a:schemeClr val="accent2"/>
              </a:buClr>
              <a:buSzPct val="100000"/>
              <a:buFont typeface="Arial"/>
              <a:buChar char="•"/>
              <a:defRPr sz="2000" kern="1200">
                <a:solidFill>
                  <a:schemeClr val="bg1"/>
                </a:solidFill>
                <a:latin typeface="Roboto Slab Light"/>
                <a:ea typeface="+mn-ea"/>
                <a:cs typeface="+mn-cs"/>
              </a:defRPr>
            </a:lvl3pPr>
            <a:lvl4pPr marL="1600200" indent="-228600" algn="l" defTabSz="914400" rtl="0" eaLnBrk="1" latinLnBrk="0" hangingPunct="1">
              <a:spcBef>
                <a:spcPts val="1000"/>
              </a:spcBef>
              <a:buClr>
                <a:schemeClr val="accent2"/>
              </a:buClr>
              <a:buSzPct val="100000"/>
              <a:buFont typeface="Arial"/>
              <a:buChar char="•"/>
              <a:defRPr sz="1600" kern="1200">
                <a:solidFill>
                  <a:schemeClr val="bg1"/>
                </a:solidFill>
                <a:latin typeface="Roboto Slab Light"/>
                <a:ea typeface="+mn-ea"/>
                <a:cs typeface="+mn-cs"/>
              </a:defRPr>
            </a:lvl4pPr>
            <a:lvl5pPr marL="2057400" indent="-228600" algn="l" defTabSz="914400" rtl="0" eaLnBrk="1" latinLnBrk="0" hangingPunct="1">
              <a:spcBef>
                <a:spcPts val="1000"/>
              </a:spcBef>
              <a:buClr>
                <a:schemeClr val="accent2"/>
              </a:buClr>
              <a:buSzPct val="100000"/>
              <a:buFont typeface="Arial"/>
              <a:buChar char="•"/>
              <a:defRPr sz="1200" kern="1200">
                <a:solidFill>
                  <a:schemeClr val="bg1"/>
                </a:solidFill>
                <a:latin typeface="Roboto Slab Ligh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14350" indent="-514350" algn="just">
              <a:lnSpc>
                <a:spcPct val="90000"/>
              </a:lnSpc>
              <a:buFontTx/>
              <a:buChar char="•"/>
            </a:pPr>
            <a:r>
              <a:rPr lang="en-GB" sz="2200" dirty="0">
                <a:solidFill>
                  <a:srgbClr val="000000"/>
                </a:solidFill>
                <a:latin typeface="Roboto Slab Bold"/>
              </a:rPr>
              <a:t>Seasonally adjusted employment was 2,465,700 in Q3 2021, up 4.8% from 2,352,300 in previous quarter</a:t>
            </a:r>
          </a:p>
          <a:p>
            <a:pPr marL="514350" indent="-514350" algn="just">
              <a:lnSpc>
                <a:spcPct val="90000"/>
              </a:lnSpc>
              <a:buFontTx/>
              <a:buChar char="•"/>
            </a:pPr>
            <a:endParaRPr lang="en-GB" sz="2200" dirty="0">
              <a:solidFill>
                <a:srgbClr val="000000"/>
              </a:solidFill>
              <a:latin typeface="Roboto Slab Bold"/>
            </a:endParaRPr>
          </a:p>
          <a:p>
            <a:pPr marL="514350" indent="-514350" algn="just">
              <a:lnSpc>
                <a:spcPct val="90000"/>
              </a:lnSpc>
              <a:buFontTx/>
              <a:buChar char="•"/>
            </a:pPr>
            <a:endParaRPr lang="en-GB" sz="2800" dirty="0">
              <a:latin typeface="Calibri" pitchFamily="34" charset="0"/>
            </a:endParaRPr>
          </a:p>
        </p:txBody>
      </p:sp>
      <p:sp>
        <p:nvSpPr>
          <p:cNvPr id="8" name="Rectangle 2">
            <a:extLst>
              <a:ext uri="{FF2B5EF4-FFF2-40B4-BE49-F238E27FC236}">
                <a16:creationId xmlns:a16="http://schemas.microsoft.com/office/drawing/2014/main" id="{EFD49349-CC83-44DE-82E2-EA8919B1461A}"/>
              </a:ext>
            </a:extLst>
          </p:cNvPr>
          <p:cNvSpPr txBox="1">
            <a:spLocks noChangeArrowheads="1"/>
          </p:cNvSpPr>
          <p:nvPr/>
        </p:nvSpPr>
        <p:spPr>
          <a:xfrm>
            <a:off x="179512" y="134402"/>
            <a:ext cx="7560840" cy="857250"/>
          </a:xfrm>
          <a:prstGeom prst="rect">
            <a:avLst/>
          </a:prstGeom>
        </p:spPr>
        <p:txBody>
          <a:bodyPr/>
          <a:lstStyle>
            <a:lvl1pPr algn="l" defTabSz="914400" rtl="0" eaLnBrk="1" latinLnBrk="0" hangingPunct="1">
              <a:spcBef>
                <a:spcPct val="0"/>
              </a:spcBef>
              <a:buNone/>
              <a:defRPr sz="3200" b="1" i="0" kern="1200">
                <a:solidFill>
                  <a:schemeClr val="accent1"/>
                </a:solidFill>
                <a:latin typeface="Roboto Slab Bold"/>
                <a:ea typeface="+mj-ea"/>
                <a:cs typeface="Roboto Slab Bold"/>
              </a:defRPr>
            </a:lvl1pPr>
          </a:lstStyle>
          <a:p>
            <a:r>
              <a:rPr lang="en-GB" sz="2800" dirty="0">
                <a:latin typeface="Calibri" pitchFamily="34" charset="0"/>
              </a:rPr>
              <a:t>Employment – </a:t>
            </a:r>
            <a:r>
              <a:rPr lang="en-GB" sz="2800" u="sng" dirty="0">
                <a:latin typeface="Calibri" pitchFamily="34" charset="0"/>
              </a:rPr>
              <a:t>Seasonally adjusted</a:t>
            </a:r>
          </a:p>
        </p:txBody>
      </p:sp>
      <p:sp>
        <p:nvSpPr>
          <p:cNvPr id="2" name="Slide Number Placeholder 1">
            <a:extLst>
              <a:ext uri="{FF2B5EF4-FFF2-40B4-BE49-F238E27FC236}">
                <a16:creationId xmlns:a16="http://schemas.microsoft.com/office/drawing/2014/main" id="{5CF6D340-6BE7-49BD-97A4-429FDBC1A7D0}"/>
              </a:ext>
            </a:extLst>
          </p:cNvPr>
          <p:cNvSpPr>
            <a:spLocks noGrp="1"/>
          </p:cNvSpPr>
          <p:nvPr>
            <p:ph type="sldNum" sz="quarter" idx="4"/>
          </p:nvPr>
        </p:nvSpPr>
        <p:spPr/>
        <p:txBody>
          <a:bodyPr/>
          <a:lstStyle/>
          <a:p>
            <a:fld id="{517A7B32-69DB-4CF1-942C-111B3EAEDE95}" type="slidenum">
              <a:rPr lang="en-IE" smtClean="0"/>
              <a:pPr/>
              <a:t>22</a:t>
            </a:fld>
            <a:endParaRPr lang="en-IE" dirty="0"/>
          </a:p>
        </p:txBody>
      </p:sp>
      <p:graphicFrame>
        <p:nvGraphicFramePr>
          <p:cNvPr id="9" name="Chart 8">
            <a:extLst>
              <a:ext uri="{FF2B5EF4-FFF2-40B4-BE49-F238E27FC236}">
                <a16:creationId xmlns:a16="http://schemas.microsoft.com/office/drawing/2014/main" id="{79DFB0C6-DEED-42E0-9C7D-E221F391E828}"/>
              </a:ext>
            </a:extLst>
          </p:cNvPr>
          <p:cNvGraphicFramePr>
            <a:graphicFrameLocks/>
          </p:cNvGraphicFramePr>
          <p:nvPr>
            <p:extLst>
              <p:ext uri="{D42A27DB-BD31-4B8C-83A1-F6EECF244321}">
                <p14:modId xmlns:p14="http://schemas.microsoft.com/office/powerpoint/2010/main" val="2810028590"/>
              </p:ext>
            </p:extLst>
          </p:nvPr>
        </p:nvGraphicFramePr>
        <p:xfrm>
          <a:off x="947737" y="1539487"/>
          <a:ext cx="7560840" cy="290447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55365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a:t>Section 4:</a:t>
            </a:r>
            <a:br>
              <a:rPr lang="en-US" b="1" dirty="0"/>
            </a:br>
            <a:r>
              <a:rPr lang="en-US" b="1" dirty="0"/>
              <a:t>Unemployment</a:t>
            </a:r>
            <a:endParaRPr lang="en-US" dirty="0"/>
          </a:p>
        </p:txBody>
      </p:sp>
    </p:spTree>
    <p:extLst>
      <p:ext uri="{BB962C8B-B14F-4D97-AF65-F5344CB8AC3E}">
        <p14:creationId xmlns:p14="http://schemas.microsoft.com/office/powerpoint/2010/main" val="20129432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a:extLst>
              <a:ext uri="{FF2B5EF4-FFF2-40B4-BE49-F238E27FC236}">
                <a16:creationId xmlns:a16="http://schemas.microsoft.com/office/drawing/2014/main" id="{740CC73F-0475-4570-8CA2-C0FE67F10C37}"/>
              </a:ext>
            </a:extLst>
          </p:cNvPr>
          <p:cNvSpPr txBox="1">
            <a:spLocks/>
          </p:cNvSpPr>
          <p:nvPr/>
        </p:nvSpPr>
        <p:spPr>
          <a:xfrm>
            <a:off x="6629400" y="4800202"/>
            <a:ext cx="2057400" cy="274637"/>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rgbClr val="52A6BA"/>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17A7B32-69DB-4CF1-942C-111B3EAEDE95}" type="slidenum">
              <a:rPr lang="en-IE" smtClean="0"/>
              <a:pPr/>
              <a:t>24</a:t>
            </a:fld>
            <a:endParaRPr lang="en-IE" dirty="0"/>
          </a:p>
        </p:txBody>
      </p:sp>
      <p:sp>
        <p:nvSpPr>
          <p:cNvPr id="6" name="Rectangle 3">
            <a:extLst>
              <a:ext uri="{FF2B5EF4-FFF2-40B4-BE49-F238E27FC236}">
                <a16:creationId xmlns:a16="http://schemas.microsoft.com/office/drawing/2014/main" id="{8A1F4277-255B-4BE7-AFB0-A1C2759768AE}"/>
              </a:ext>
            </a:extLst>
          </p:cNvPr>
          <p:cNvSpPr txBox="1">
            <a:spLocks noChangeArrowheads="1"/>
          </p:cNvSpPr>
          <p:nvPr/>
        </p:nvSpPr>
        <p:spPr>
          <a:xfrm>
            <a:off x="179512" y="952501"/>
            <a:ext cx="8784976" cy="3059410"/>
          </a:xfrm>
          <a:prstGeom prst="rect">
            <a:avLst/>
          </a:prstGeom>
        </p:spPr>
        <p:txBody>
          <a:bodyPr>
            <a:normAutofit/>
          </a:bodyPr>
          <a:lstStyle>
            <a:lvl1pPr marL="342900" indent="-342900" algn="l" defTabSz="914400" rtl="0" eaLnBrk="1" latinLnBrk="0" hangingPunct="1">
              <a:spcBef>
                <a:spcPts val="1000"/>
              </a:spcBef>
              <a:buClr>
                <a:schemeClr val="accent2"/>
              </a:buClr>
              <a:buSzPct val="100000"/>
              <a:buFont typeface="Arial"/>
              <a:buChar char="•"/>
              <a:defRPr lang="en-US" sz="2400" kern="1200" dirty="0">
                <a:solidFill>
                  <a:schemeClr val="bg1"/>
                </a:solidFill>
                <a:latin typeface="Roboto Slab Light"/>
                <a:ea typeface="+mj-ea"/>
                <a:cs typeface="+mj-cs"/>
              </a:defRPr>
            </a:lvl1pPr>
            <a:lvl2pPr marL="742950" indent="-285750" algn="l" defTabSz="914400" rtl="0" eaLnBrk="1" latinLnBrk="0" hangingPunct="1">
              <a:spcBef>
                <a:spcPts val="1000"/>
              </a:spcBef>
              <a:buClr>
                <a:schemeClr val="accent2"/>
              </a:buClr>
              <a:buSzPct val="100000"/>
              <a:buFont typeface="Arial"/>
              <a:buChar char="•"/>
              <a:defRPr sz="2400" kern="1200">
                <a:solidFill>
                  <a:schemeClr val="bg1"/>
                </a:solidFill>
                <a:latin typeface="Roboto Slab Light"/>
                <a:ea typeface="+mn-ea"/>
                <a:cs typeface="+mn-cs"/>
              </a:defRPr>
            </a:lvl2pPr>
            <a:lvl3pPr marL="1143000" indent="-228600" algn="l" defTabSz="914400" rtl="0" eaLnBrk="1" latinLnBrk="0" hangingPunct="1">
              <a:spcBef>
                <a:spcPts val="1000"/>
              </a:spcBef>
              <a:buClr>
                <a:schemeClr val="accent2"/>
              </a:buClr>
              <a:buSzPct val="100000"/>
              <a:buFont typeface="Arial"/>
              <a:buChar char="•"/>
              <a:defRPr sz="2000" kern="1200">
                <a:solidFill>
                  <a:schemeClr val="bg1"/>
                </a:solidFill>
                <a:latin typeface="Roboto Slab Light"/>
                <a:ea typeface="+mn-ea"/>
                <a:cs typeface="+mn-cs"/>
              </a:defRPr>
            </a:lvl3pPr>
            <a:lvl4pPr marL="1600200" indent="-228600" algn="l" defTabSz="914400" rtl="0" eaLnBrk="1" latinLnBrk="0" hangingPunct="1">
              <a:spcBef>
                <a:spcPts val="1000"/>
              </a:spcBef>
              <a:buClr>
                <a:schemeClr val="accent2"/>
              </a:buClr>
              <a:buSzPct val="100000"/>
              <a:buFont typeface="Arial"/>
              <a:buChar char="•"/>
              <a:defRPr sz="1600" kern="1200">
                <a:solidFill>
                  <a:schemeClr val="bg1"/>
                </a:solidFill>
                <a:latin typeface="Roboto Slab Light"/>
                <a:ea typeface="+mn-ea"/>
                <a:cs typeface="+mn-cs"/>
              </a:defRPr>
            </a:lvl4pPr>
            <a:lvl5pPr marL="2057400" indent="-228600" algn="l" defTabSz="914400" rtl="0" eaLnBrk="1" latinLnBrk="0" hangingPunct="1">
              <a:spcBef>
                <a:spcPts val="1000"/>
              </a:spcBef>
              <a:buClr>
                <a:schemeClr val="accent2"/>
              </a:buClr>
              <a:buSzPct val="100000"/>
              <a:buFont typeface="Arial"/>
              <a:buChar char="•"/>
              <a:defRPr sz="1200" kern="1200">
                <a:solidFill>
                  <a:schemeClr val="bg1"/>
                </a:solidFill>
                <a:latin typeface="Roboto Slab Ligh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14350" indent="-514350" algn="just">
              <a:lnSpc>
                <a:spcPct val="90000"/>
              </a:lnSpc>
              <a:buFontTx/>
              <a:buChar char="•"/>
            </a:pPr>
            <a:r>
              <a:rPr lang="en-GB" sz="2200" dirty="0">
                <a:solidFill>
                  <a:srgbClr val="000000"/>
                </a:solidFill>
                <a:latin typeface="Roboto Slab Bold"/>
              </a:rPr>
              <a:t>149,100 persons unemployed in Q3 2021</a:t>
            </a:r>
          </a:p>
          <a:p>
            <a:pPr marL="514350" indent="-514350" algn="just">
              <a:lnSpc>
                <a:spcPct val="90000"/>
              </a:lnSpc>
              <a:buFontTx/>
              <a:buChar char="•"/>
            </a:pPr>
            <a:r>
              <a:rPr lang="en-GB" sz="2200" dirty="0">
                <a:solidFill>
                  <a:srgbClr val="000000"/>
                </a:solidFill>
                <a:latin typeface="Roboto Slab Bold"/>
              </a:rPr>
              <a:t>Unemployment down -16.8% or -30,100 over the year</a:t>
            </a:r>
          </a:p>
          <a:p>
            <a:pPr marL="514350" indent="-514350" algn="just">
              <a:lnSpc>
                <a:spcPct val="90000"/>
              </a:lnSpc>
              <a:buFontTx/>
              <a:buChar char="•"/>
            </a:pPr>
            <a:r>
              <a:rPr lang="en-GB" sz="2200" dirty="0">
                <a:solidFill>
                  <a:srgbClr val="000000"/>
                </a:solidFill>
                <a:latin typeface="Roboto Slab Bold"/>
              </a:rPr>
              <a:t>Unemployment rate down from 7.4% to 5.7% over the year</a:t>
            </a:r>
          </a:p>
          <a:p>
            <a:pPr marL="0" indent="0" algn="just">
              <a:lnSpc>
                <a:spcPct val="90000"/>
              </a:lnSpc>
              <a:buFont typeface="Arial"/>
              <a:buNone/>
            </a:pPr>
            <a:endParaRPr lang="en-GB" sz="2200" dirty="0">
              <a:solidFill>
                <a:srgbClr val="000000"/>
              </a:solidFill>
              <a:latin typeface="Roboto Slab Bold"/>
            </a:endParaRPr>
          </a:p>
          <a:p>
            <a:pPr marL="514350" indent="-514350" algn="just">
              <a:lnSpc>
                <a:spcPct val="90000"/>
              </a:lnSpc>
              <a:buFontTx/>
              <a:buChar char="•"/>
            </a:pPr>
            <a:endParaRPr lang="en-GB" dirty="0">
              <a:latin typeface="Calibri" pitchFamily="34" charset="0"/>
            </a:endParaRPr>
          </a:p>
        </p:txBody>
      </p:sp>
      <p:sp>
        <p:nvSpPr>
          <p:cNvPr id="7" name="Rectangle 2">
            <a:extLst>
              <a:ext uri="{FF2B5EF4-FFF2-40B4-BE49-F238E27FC236}">
                <a16:creationId xmlns:a16="http://schemas.microsoft.com/office/drawing/2014/main" id="{64565082-BE9C-4CA3-AF83-04089880CD39}"/>
              </a:ext>
            </a:extLst>
          </p:cNvPr>
          <p:cNvSpPr txBox="1">
            <a:spLocks noChangeArrowheads="1"/>
          </p:cNvSpPr>
          <p:nvPr/>
        </p:nvSpPr>
        <p:spPr>
          <a:xfrm>
            <a:off x="324000" y="202332"/>
            <a:ext cx="4989512" cy="857250"/>
          </a:xfrm>
          <a:prstGeom prst="rect">
            <a:avLst/>
          </a:prstGeom>
        </p:spPr>
        <p:txBody>
          <a:bodyPr/>
          <a:lstStyle>
            <a:lvl1pPr algn="l" defTabSz="914400" rtl="0" eaLnBrk="1" latinLnBrk="0" hangingPunct="1">
              <a:spcBef>
                <a:spcPct val="0"/>
              </a:spcBef>
              <a:buNone/>
              <a:defRPr sz="3200" b="1" i="0" kern="1200">
                <a:solidFill>
                  <a:schemeClr val="accent1"/>
                </a:solidFill>
                <a:latin typeface="Roboto Slab Bold"/>
                <a:ea typeface="+mj-ea"/>
                <a:cs typeface="Roboto Slab Bold"/>
              </a:defRPr>
            </a:lvl1pPr>
          </a:lstStyle>
          <a:p>
            <a:r>
              <a:rPr lang="en-GB" sz="2800" dirty="0">
                <a:latin typeface="Calibri" pitchFamily="34" charset="0"/>
              </a:rPr>
              <a:t>Unemployment - </a:t>
            </a:r>
            <a:r>
              <a:rPr lang="en-GB" sz="2800" u="sng" dirty="0">
                <a:latin typeface="Calibri" pitchFamily="34" charset="0"/>
              </a:rPr>
              <a:t>unadjusted</a:t>
            </a:r>
          </a:p>
        </p:txBody>
      </p:sp>
      <p:sp>
        <p:nvSpPr>
          <p:cNvPr id="2" name="Slide Number Placeholder 1">
            <a:extLst>
              <a:ext uri="{FF2B5EF4-FFF2-40B4-BE49-F238E27FC236}">
                <a16:creationId xmlns:a16="http://schemas.microsoft.com/office/drawing/2014/main" id="{26520855-8849-4F21-8D43-B50234E8652A}"/>
              </a:ext>
            </a:extLst>
          </p:cNvPr>
          <p:cNvSpPr>
            <a:spLocks noGrp="1"/>
          </p:cNvSpPr>
          <p:nvPr>
            <p:ph type="sldNum" sz="quarter" idx="4"/>
          </p:nvPr>
        </p:nvSpPr>
        <p:spPr/>
        <p:txBody>
          <a:bodyPr/>
          <a:lstStyle/>
          <a:p>
            <a:fld id="{517A7B32-69DB-4CF1-942C-111B3EAEDE95}" type="slidenum">
              <a:rPr lang="en-IE" smtClean="0"/>
              <a:pPr/>
              <a:t>24</a:t>
            </a:fld>
            <a:endParaRPr lang="en-IE" dirty="0"/>
          </a:p>
        </p:txBody>
      </p:sp>
      <p:graphicFrame>
        <p:nvGraphicFramePr>
          <p:cNvPr id="8" name="Chart 7">
            <a:extLst>
              <a:ext uri="{FF2B5EF4-FFF2-40B4-BE49-F238E27FC236}">
                <a16:creationId xmlns:a16="http://schemas.microsoft.com/office/drawing/2014/main" id="{8DB72325-848A-4AB9-9E83-E8A5EDD27CBA}"/>
              </a:ext>
            </a:extLst>
          </p:cNvPr>
          <p:cNvGraphicFramePr>
            <a:graphicFrameLocks/>
          </p:cNvGraphicFramePr>
          <p:nvPr>
            <p:extLst>
              <p:ext uri="{D42A27DB-BD31-4B8C-83A1-F6EECF244321}">
                <p14:modId xmlns:p14="http://schemas.microsoft.com/office/powerpoint/2010/main" val="2357760706"/>
              </p:ext>
            </p:extLst>
          </p:nvPr>
        </p:nvGraphicFramePr>
        <p:xfrm>
          <a:off x="601490" y="2067694"/>
          <a:ext cx="8290990" cy="295232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7294091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a:xfrm>
            <a:off x="324000" y="72000"/>
            <a:ext cx="4989512" cy="857250"/>
          </a:xfrm>
        </p:spPr>
        <p:txBody>
          <a:bodyPr/>
          <a:lstStyle/>
          <a:p>
            <a:pPr algn="l"/>
            <a:r>
              <a:rPr lang="en-GB" sz="2800" b="1" dirty="0">
                <a:latin typeface="Calibri" pitchFamily="34" charset="0"/>
              </a:rPr>
              <a:t>Unemployment by gender</a:t>
            </a:r>
          </a:p>
        </p:txBody>
      </p:sp>
      <p:sp>
        <p:nvSpPr>
          <p:cNvPr id="3" name="Rectangle 3"/>
          <p:cNvSpPr>
            <a:spLocks noGrp="1" noChangeArrowheads="1"/>
          </p:cNvSpPr>
          <p:nvPr>
            <p:ph idx="1"/>
          </p:nvPr>
        </p:nvSpPr>
        <p:spPr>
          <a:xfrm>
            <a:off x="395536" y="952501"/>
            <a:ext cx="8136904" cy="3059410"/>
          </a:xfrm>
        </p:spPr>
        <p:txBody>
          <a:bodyPr>
            <a:normAutofit/>
          </a:bodyPr>
          <a:lstStyle/>
          <a:p>
            <a:pPr marL="0" indent="0" algn="just">
              <a:lnSpc>
                <a:spcPct val="90000"/>
              </a:lnSpc>
              <a:buNone/>
            </a:pPr>
            <a:endParaRPr lang="en-GB" sz="2400" dirty="0">
              <a:latin typeface="Calibri" pitchFamily="34" charset="0"/>
            </a:endParaRPr>
          </a:p>
          <a:p>
            <a:pPr marL="514350" indent="-514350" algn="just">
              <a:lnSpc>
                <a:spcPct val="90000"/>
              </a:lnSpc>
              <a:buFontTx/>
              <a:buChar char="•"/>
            </a:pPr>
            <a:endParaRPr lang="en-GB" sz="2400" dirty="0">
              <a:latin typeface="Calibri" pitchFamily="34" charset="0"/>
            </a:endParaRPr>
          </a:p>
        </p:txBody>
      </p:sp>
      <p:sp>
        <p:nvSpPr>
          <p:cNvPr id="6" name="Slide Number Placeholder 5">
            <a:extLst>
              <a:ext uri="{FF2B5EF4-FFF2-40B4-BE49-F238E27FC236}">
                <a16:creationId xmlns:a16="http://schemas.microsoft.com/office/drawing/2014/main" id="{53E266D3-2E94-4EE4-9A83-7A9743C02BBD}"/>
              </a:ext>
            </a:extLst>
          </p:cNvPr>
          <p:cNvSpPr>
            <a:spLocks noGrp="1"/>
          </p:cNvSpPr>
          <p:nvPr>
            <p:ph type="sldNum" sz="quarter" idx="4"/>
          </p:nvPr>
        </p:nvSpPr>
        <p:spPr/>
        <p:txBody>
          <a:bodyPr/>
          <a:lstStyle/>
          <a:p>
            <a:fld id="{517A7B32-69DB-4CF1-942C-111B3EAEDE95}" type="slidenum">
              <a:rPr lang="en-IE" smtClean="0"/>
              <a:t>25</a:t>
            </a:fld>
            <a:endParaRPr lang="en-IE" dirty="0"/>
          </a:p>
        </p:txBody>
      </p:sp>
      <p:graphicFrame>
        <p:nvGraphicFramePr>
          <p:cNvPr id="2" name="Table 1"/>
          <p:cNvGraphicFramePr>
            <a:graphicFrameLocks noGrp="1"/>
          </p:cNvGraphicFramePr>
          <p:nvPr>
            <p:extLst>
              <p:ext uri="{D42A27DB-BD31-4B8C-83A1-F6EECF244321}">
                <p14:modId xmlns:p14="http://schemas.microsoft.com/office/powerpoint/2010/main" val="3887433465"/>
              </p:ext>
            </p:extLst>
          </p:nvPr>
        </p:nvGraphicFramePr>
        <p:xfrm>
          <a:off x="251520" y="790566"/>
          <a:ext cx="8568481" cy="2417388"/>
        </p:xfrm>
        <a:graphic>
          <a:graphicData uri="http://schemas.openxmlformats.org/drawingml/2006/table">
            <a:tbl>
              <a:tblPr firstRow="1" bandRow="1">
                <a:tableStyleId>{5C22544A-7EE6-4342-B048-85BDC9FD1C3A}</a:tableStyleId>
              </a:tblPr>
              <a:tblGrid>
                <a:gridCol w="1584176">
                  <a:extLst>
                    <a:ext uri="{9D8B030D-6E8A-4147-A177-3AD203B41FA5}">
                      <a16:colId xmlns:a16="http://schemas.microsoft.com/office/drawing/2014/main" val="20000"/>
                    </a:ext>
                  </a:extLst>
                </a:gridCol>
                <a:gridCol w="2088232">
                  <a:extLst>
                    <a:ext uri="{9D8B030D-6E8A-4147-A177-3AD203B41FA5}">
                      <a16:colId xmlns:a16="http://schemas.microsoft.com/office/drawing/2014/main" val="20001"/>
                    </a:ext>
                  </a:extLst>
                </a:gridCol>
                <a:gridCol w="1656184">
                  <a:extLst>
                    <a:ext uri="{9D8B030D-6E8A-4147-A177-3AD203B41FA5}">
                      <a16:colId xmlns:a16="http://schemas.microsoft.com/office/drawing/2014/main" val="20002"/>
                    </a:ext>
                  </a:extLst>
                </a:gridCol>
                <a:gridCol w="3239889">
                  <a:extLst>
                    <a:ext uri="{9D8B030D-6E8A-4147-A177-3AD203B41FA5}">
                      <a16:colId xmlns:a16="http://schemas.microsoft.com/office/drawing/2014/main" val="20003"/>
                    </a:ext>
                  </a:extLst>
                </a:gridCol>
              </a:tblGrid>
              <a:tr h="425786">
                <a:tc>
                  <a:txBody>
                    <a:bodyPr/>
                    <a:lstStyle/>
                    <a:p>
                      <a:r>
                        <a:rPr lang="en-IE" sz="2400" b="1" dirty="0">
                          <a:solidFill>
                            <a:srgbClr val="000000"/>
                          </a:solidFill>
                        </a:rPr>
                        <a:t>Gender</a:t>
                      </a:r>
                    </a:p>
                  </a:txBody>
                  <a:tcPr/>
                </a:tc>
                <a:tc>
                  <a:txBody>
                    <a:bodyPr/>
                    <a:lstStyle/>
                    <a:p>
                      <a:r>
                        <a:rPr lang="en-IE" sz="2400" b="1" dirty="0">
                          <a:solidFill>
                            <a:srgbClr val="000000"/>
                          </a:solidFill>
                        </a:rPr>
                        <a:t>Indicator</a:t>
                      </a:r>
                    </a:p>
                  </a:txBody>
                  <a:tcPr/>
                </a:tc>
                <a:tc>
                  <a:txBody>
                    <a:bodyPr/>
                    <a:lstStyle/>
                    <a:p>
                      <a:r>
                        <a:rPr lang="en-IE" sz="2400" b="1" dirty="0">
                          <a:solidFill>
                            <a:srgbClr val="000000"/>
                          </a:solidFill>
                        </a:rPr>
                        <a:t>Q3 2021</a:t>
                      </a:r>
                    </a:p>
                  </a:txBody>
                  <a:tcPr/>
                </a:tc>
                <a:tc>
                  <a:txBody>
                    <a:bodyPr/>
                    <a:lstStyle/>
                    <a:p>
                      <a:r>
                        <a:rPr lang="en-IE" sz="2400" b="1" dirty="0">
                          <a:solidFill>
                            <a:srgbClr val="000000"/>
                          </a:solidFill>
                        </a:rPr>
                        <a:t>Annual</a:t>
                      </a:r>
                      <a:r>
                        <a:rPr lang="en-IE" sz="2400" b="1" baseline="0" dirty="0">
                          <a:solidFill>
                            <a:srgbClr val="000000"/>
                          </a:solidFill>
                        </a:rPr>
                        <a:t> change</a:t>
                      </a:r>
                      <a:endParaRPr lang="en-IE" sz="2400" b="1" dirty="0">
                        <a:solidFill>
                          <a:srgbClr val="000000"/>
                        </a:solidFill>
                      </a:endParaRPr>
                    </a:p>
                  </a:txBody>
                  <a:tcPr/>
                </a:tc>
                <a:extLst>
                  <a:ext uri="{0D108BD9-81ED-4DB2-BD59-A6C34878D82A}">
                    <a16:rowId xmlns:a16="http://schemas.microsoft.com/office/drawing/2014/main" val="10000"/>
                  </a:ext>
                </a:extLst>
              </a:tr>
              <a:tr h="425786">
                <a:tc>
                  <a:txBody>
                    <a:bodyPr/>
                    <a:lstStyle/>
                    <a:p>
                      <a:r>
                        <a:rPr lang="en-IE" sz="2400" b="1" dirty="0">
                          <a:solidFill>
                            <a:srgbClr val="000000"/>
                          </a:solidFill>
                        </a:rPr>
                        <a:t>Males</a:t>
                      </a:r>
                    </a:p>
                  </a:txBody>
                  <a:tcPr/>
                </a:tc>
                <a:tc>
                  <a:txBody>
                    <a:bodyPr/>
                    <a:lstStyle/>
                    <a:p>
                      <a:r>
                        <a:rPr lang="en-IE" sz="2400" b="1" dirty="0">
                          <a:solidFill>
                            <a:srgbClr val="000000"/>
                          </a:solidFill>
                        </a:rPr>
                        <a:t>Unemployed</a:t>
                      </a:r>
                    </a:p>
                  </a:txBody>
                  <a:tcPr/>
                </a:tc>
                <a:tc>
                  <a:txBody>
                    <a:bodyPr/>
                    <a:lstStyle/>
                    <a:p>
                      <a:r>
                        <a:rPr lang="en-IE" sz="2400" b="1" dirty="0">
                          <a:solidFill>
                            <a:srgbClr val="000000"/>
                          </a:solidFill>
                        </a:rPr>
                        <a:t>78,600</a:t>
                      </a:r>
                    </a:p>
                  </a:txBody>
                  <a:tcPr/>
                </a:tc>
                <a:tc>
                  <a:txBody>
                    <a:bodyPr/>
                    <a:lstStyle/>
                    <a:p>
                      <a:r>
                        <a:rPr lang="en-IE" sz="2400" b="1" dirty="0">
                          <a:solidFill>
                            <a:srgbClr val="000000"/>
                          </a:solidFill>
                        </a:rPr>
                        <a:t>-13,000 (-14.3%)</a:t>
                      </a:r>
                    </a:p>
                  </a:txBody>
                  <a:tcPr/>
                </a:tc>
                <a:extLst>
                  <a:ext uri="{0D108BD9-81ED-4DB2-BD59-A6C34878D82A}">
                    <a16:rowId xmlns:a16="http://schemas.microsoft.com/office/drawing/2014/main" val="10001"/>
                  </a:ext>
                </a:extLst>
              </a:tr>
              <a:tr h="588588">
                <a:tc>
                  <a:txBody>
                    <a:bodyPr/>
                    <a:lstStyle/>
                    <a:p>
                      <a:endParaRPr lang="en-IE" sz="2400" b="1" dirty="0">
                        <a:solidFill>
                          <a:srgbClr val="000000"/>
                        </a:solidFill>
                      </a:endParaRPr>
                    </a:p>
                  </a:txBody>
                  <a:tcPr>
                    <a:lnB w="12700" cap="flat" cmpd="sng" algn="ctr">
                      <a:noFill/>
                      <a:prstDash val="solid"/>
                      <a:round/>
                      <a:headEnd type="none" w="med" len="med"/>
                      <a:tailEnd type="none" w="med" len="med"/>
                    </a:lnB>
                  </a:tcPr>
                </a:tc>
                <a:tc>
                  <a:txBody>
                    <a:bodyPr/>
                    <a:lstStyle/>
                    <a:p>
                      <a:r>
                        <a:rPr lang="en-IE" sz="2400" b="1" dirty="0">
                          <a:solidFill>
                            <a:srgbClr val="000000"/>
                          </a:solidFill>
                        </a:rPr>
                        <a:t>Rate</a:t>
                      </a:r>
                    </a:p>
                  </a:txBody>
                  <a:tcPr>
                    <a:lnB w="12700" cap="flat" cmpd="sng" algn="ctr">
                      <a:noFill/>
                      <a:prstDash val="solid"/>
                      <a:round/>
                      <a:headEnd type="none" w="med" len="med"/>
                      <a:tailEnd type="none" w="med" len="med"/>
                    </a:lnB>
                  </a:tcPr>
                </a:tc>
                <a:tc>
                  <a:txBody>
                    <a:bodyPr/>
                    <a:lstStyle/>
                    <a:p>
                      <a:r>
                        <a:rPr lang="en-IE" sz="2400" b="1" dirty="0">
                          <a:solidFill>
                            <a:srgbClr val="000000"/>
                          </a:solidFill>
                        </a:rPr>
                        <a:t>5.7%</a:t>
                      </a:r>
                    </a:p>
                  </a:txBody>
                  <a:tcPr>
                    <a:lnB w="12700" cap="flat" cmpd="sng" algn="ctr">
                      <a:noFill/>
                      <a:prstDash val="solid"/>
                      <a:round/>
                      <a:headEnd type="none" w="med" len="med"/>
                      <a:tailEnd type="none" w="med" len="med"/>
                    </a:lnB>
                  </a:tcPr>
                </a:tc>
                <a:tc>
                  <a:txBody>
                    <a:bodyPr/>
                    <a:lstStyle/>
                    <a:p>
                      <a:r>
                        <a:rPr lang="en-IE" sz="2400" b="1" baseline="0" dirty="0">
                          <a:solidFill>
                            <a:srgbClr val="000000"/>
                          </a:solidFill>
                        </a:rPr>
                        <a:t>-1.3 percentage points</a:t>
                      </a:r>
                      <a:endParaRPr lang="en-IE" sz="2400" b="1" dirty="0">
                        <a:solidFill>
                          <a:srgbClr val="000000"/>
                        </a:solidFill>
                      </a:endParaRPr>
                    </a:p>
                  </a:txBody>
                  <a:tcPr>
                    <a:lnB w="12700" cap="flat" cmpd="sng" algn="ctr">
                      <a:noFill/>
                      <a:prstDash val="solid"/>
                      <a:round/>
                      <a:headEnd type="none" w="med" len="med"/>
                      <a:tailEnd type="none" w="med" len="med"/>
                    </a:lnB>
                  </a:tcPr>
                </a:tc>
                <a:extLst>
                  <a:ext uri="{0D108BD9-81ED-4DB2-BD59-A6C34878D82A}">
                    <a16:rowId xmlns:a16="http://schemas.microsoft.com/office/drawing/2014/main" val="10002"/>
                  </a:ext>
                </a:extLst>
              </a:tr>
              <a:tr h="0">
                <a:tc>
                  <a:txBody>
                    <a:bodyPr/>
                    <a:lstStyle/>
                    <a:p>
                      <a:r>
                        <a:rPr lang="en-IE" sz="2400" b="1" dirty="0">
                          <a:solidFill>
                            <a:srgbClr val="000000"/>
                          </a:solidFill>
                        </a:rPr>
                        <a:t>Females</a:t>
                      </a:r>
                    </a:p>
                  </a:txBody>
                  <a:tcPr>
                    <a:lnT w="12700" cap="flat" cmpd="sng" algn="ctr">
                      <a:noFill/>
                      <a:prstDash val="solid"/>
                      <a:round/>
                      <a:headEnd type="none" w="med" len="med"/>
                      <a:tailEnd type="none" w="med" len="med"/>
                    </a:lnT>
                  </a:tcPr>
                </a:tc>
                <a:tc>
                  <a:txBody>
                    <a:bodyPr/>
                    <a:lstStyle/>
                    <a:p>
                      <a:r>
                        <a:rPr lang="en-IE" sz="2400" b="1" dirty="0">
                          <a:solidFill>
                            <a:srgbClr val="000000"/>
                          </a:solidFill>
                        </a:rPr>
                        <a:t>Unemployed</a:t>
                      </a:r>
                    </a:p>
                  </a:txBody>
                  <a:tcPr>
                    <a:lnT w="12700" cap="flat" cmpd="sng" algn="ctr">
                      <a:noFill/>
                      <a:prstDash val="solid"/>
                      <a:round/>
                      <a:headEnd type="none" w="med" len="med"/>
                      <a:tailEnd type="none" w="med" len="med"/>
                    </a:lnT>
                  </a:tcPr>
                </a:tc>
                <a:tc>
                  <a:txBody>
                    <a:bodyPr/>
                    <a:lstStyle/>
                    <a:p>
                      <a:r>
                        <a:rPr lang="en-IE" sz="2400" b="1" dirty="0">
                          <a:solidFill>
                            <a:srgbClr val="000000"/>
                          </a:solidFill>
                        </a:rPr>
                        <a:t>70,500</a:t>
                      </a:r>
                    </a:p>
                  </a:txBody>
                  <a:tcPr>
                    <a:lnT w="12700" cap="flat" cmpd="sng" algn="ctr">
                      <a:noFill/>
                      <a:prstDash val="solid"/>
                      <a:round/>
                      <a:headEnd type="none" w="med" len="med"/>
                      <a:tailEnd type="none" w="med" len="med"/>
                    </a:lnT>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E" sz="2400" b="1" dirty="0">
                          <a:solidFill>
                            <a:srgbClr val="000000"/>
                          </a:solidFill>
                        </a:rPr>
                        <a:t>-17,000 (-19.4%)</a:t>
                      </a:r>
                    </a:p>
                  </a:txBody>
                  <a:tcPr>
                    <a:lnT w="12700" cap="flat" cmpd="sng" algn="ctr">
                      <a:noFill/>
                      <a:prstDash val="solid"/>
                      <a:round/>
                      <a:headEnd type="none" w="med" len="med"/>
                      <a:tailEnd type="none" w="med" len="med"/>
                    </a:lnT>
                  </a:tcPr>
                </a:tc>
                <a:extLst>
                  <a:ext uri="{0D108BD9-81ED-4DB2-BD59-A6C34878D82A}">
                    <a16:rowId xmlns:a16="http://schemas.microsoft.com/office/drawing/2014/main" val="10003"/>
                  </a:ext>
                </a:extLst>
              </a:tr>
              <a:tr h="425786">
                <a:tc>
                  <a:txBody>
                    <a:bodyPr/>
                    <a:lstStyle/>
                    <a:p>
                      <a:endParaRPr lang="en-IE" sz="2400" b="1" dirty="0">
                        <a:solidFill>
                          <a:srgbClr val="000000"/>
                        </a:solidFill>
                      </a:endParaRPr>
                    </a:p>
                  </a:txBody>
                  <a:tcPr/>
                </a:tc>
                <a:tc>
                  <a:txBody>
                    <a:bodyPr/>
                    <a:lstStyle/>
                    <a:p>
                      <a:r>
                        <a:rPr lang="en-IE" sz="2400" b="1" dirty="0">
                          <a:solidFill>
                            <a:srgbClr val="000000"/>
                          </a:solidFill>
                        </a:rPr>
                        <a:t>Rate</a:t>
                      </a:r>
                    </a:p>
                  </a:txBody>
                  <a:tcPr/>
                </a:tc>
                <a:tc>
                  <a:txBody>
                    <a:bodyPr/>
                    <a:lstStyle/>
                    <a:p>
                      <a:r>
                        <a:rPr lang="en-IE" sz="2400" b="1" dirty="0">
                          <a:solidFill>
                            <a:srgbClr val="000000"/>
                          </a:solidFill>
                        </a:rPr>
                        <a:t>5.8%</a:t>
                      </a:r>
                    </a:p>
                  </a:txBody>
                  <a:tcPr/>
                </a:tc>
                <a:tc>
                  <a:txBody>
                    <a:bodyPr/>
                    <a:lstStyle/>
                    <a:p>
                      <a:r>
                        <a:rPr lang="en-IE" sz="2400" b="1" dirty="0">
                          <a:solidFill>
                            <a:srgbClr val="000000"/>
                          </a:solidFill>
                        </a:rPr>
                        <a:t>-2.1  percentage points</a:t>
                      </a:r>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72410745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a:xfrm>
            <a:off x="324000" y="72000"/>
            <a:ext cx="4989512" cy="857250"/>
          </a:xfrm>
        </p:spPr>
        <p:txBody>
          <a:bodyPr/>
          <a:lstStyle/>
          <a:p>
            <a:pPr algn="l"/>
            <a:r>
              <a:rPr lang="en-GB" sz="2800" b="1" dirty="0">
                <a:latin typeface="Calibri" pitchFamily="34" charset="0"/>
              </a:rPr>
              <a:t>Unemployment - duration</a:t>
            </a:r>
          </a:p>
        </p:txBody>
      </p:sp>
      <p:sp>
        <p:nvSpPr>
          <p:cNvPr id="3" name="Rectangle 3"/>
          <p:cNvSpPr>
            <a:spLocks noGrp="1" noChangeArrowheads="1"/>
          </p:cNvSpPr>
          <p:nvPr>
            <p:ph idx="1"/>
          </p:nvPr>
        </p:nvSpPr>
        <p:spPr>
          <a:xfrm>
            <a:off x="266700" y="923925"/>
            <a:ext cx="8567738" cy="3552825"/>
          </a:xfrm>
        </p:spPr>
        <p:txBody>
          <a:bodyPr/>
          <a:lstStyle/>
          <a:p>
            <a:pPr marL="514350" indent="-514350" algn="just">
              <a:lnSpc>
                <a:spcPct val="90000"/>
              </a:lnSpc>
              <a:buFontTx/>
              <a:buChar char="•"/>
            </a:pPr>
            <a:r>
              <a:rPr lang="en-GB" dirty="0">
                <a:solidFill>
                  <a:srgbClr val="000000"/>
                </a:solidFill>
                <a:latin typeface="Roboto Slab Bold"/>
              </a:rPr>
              <a:t>Long-term unemployment rate up from 1.4% to 1.7% over the year</a:t>
            </a:r>
          </a:p>
          <a:p>
            <a:pPr marL="514350" indent="-514350" algn="just">
              <a:lnSpc>
                <a:spcPct val="90000"/>
              </a:lnSpc>
              <a:buFontTx/>
              <a:buChar char="•"/>
            </a:pPr>
            <a:r>
              <a:rPr lang="en-GB" dirty="0">
                <a:solidFill>
                  <a:srgbClr val="000000"/>
                </a:solidFill>
                <a:latin typeface="Roboto Slab Bold"/>
              </a:rPr>
              <a:t>Total number of persons classified as long-term unemployed is now 45,100 – up 10,600 (+30.5%) from Q3 2020 </a:t>
            </a:r>
          </a:p>
          <a:p>
            <a:pPr marL="514350" indent="-514350" algn="just">
              <a:lnSpc>
                <a:spcPct val="90000"/>
              </a:lnSpc>
              <a:buFontTx/>
              <a:buChar char="•"/>
            </a:pPr>
            <a:r>
              <a:rPr lang="en-GB" dirty="0">
                <a:solidFill>
                  <a:srgbClr val="000000"/>
                </a:solidFill>
                <a:latin typeface="Roboto Slab Bold"/>
              </a:rPr>
              <a:t>Long-term unemployment as proportion of all unemployed now 30.3%</a:t>
            </a:r>
          </a:p>
        </p:txBody>
      </p:sp>
      <p:sp>
        <p:nvSpPr>
          <p:cNvPr id="2" name="Slide Number Placeholder 1">
            <a:extLst>
              <a:ext uri="{FF2B5EF4-FFF2-40B4-BE49-F238E27FC236}">
                <a16:creationId xmlns:a16="http://schemas.microsoft.com/office/drawing/2014/main" id="{14976842-6011-456C-A68E-437F2EAE74B8}"/>
              </a:ext>
            </a:extLst>
          </p:cNvPr>
          <p:cNvSpPr>
            <a:spLocks noGrp="1"/>
          </p:cNvSpPr>
          <p:nvPr>
            <p:ph type="sldNum" sz="quarter" idx="4"/>
          </p:nvPr>
        </p:nvSpPr>
        <p:spPr/>
        <p:txBody>
          <a:bodyPr/>
          <a:lstStyle/>
          <a:p>
            <a:fld id="{517A7B32-69DB-4CF1-942C-111B3EAEDE95}" type="slidenum">
              <a:rPr lang="en-IE" smtClean="0"/>
              <a:t>26</a:t>
            </a:fld>
            <a:endParaRPr lang="en-IE" dirty="0"/>
          </a:p>
        </p:txBody>
      </p:sp>
    </p:spTree>
    <p:extLst>
      <p:ext uri="{BB962C8B-B14F-4D97-AF65-F5344CB8AC3E}">
        <p14:creationId xmlns:p14="http://schemas.microsoft.com/office/powerpoint/2010/main" val="356062905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a:extLst>
              <a:ext uri="{FF2B5EF4-FFF2-40B4-BE49-F238E27FC236}">
                <a16:creationId xmlns:a16="http://schemas.microsoft.com/office/drawing/2014/main" id="{740CC73F-0475-4570-8CA2-C0FE67F10C37}"/>
              </a:ext>
            </a:extLst>
          </p:cNvPr>
          <p:cNvSpPr txBox="1">
            <a:spLocks/>
          </p:cNvSpPr>
          <p:nvPr/>
        </p:nvSpPr>
        <p:spPr>
          <a:xfrm>
            <a:off x="6629400" y="4800202"/>
            <a:ext cx="2057400" cy="274637"/>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rgbClr val="52A6BA"/>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17A7B32-69DB-4CF1-942C-111B3EAEDE95}" type="slidenum">
              <a:rPr lang="en-IE" smtClean="0"/>
              <a:pPr/>
              <a:t>27</a:t>
            </a:fld>
            <a:endParaRPr lang="en-IE" dirty="0"/>
          </a:p>
        </p:txBody>
      </p:sp>
      <p:sp>
        <p:nvSpPr>
          <p:cNvPr id="7" name="Rectangle 2">
            <a:extLst>
              <a:ext uri="{FF2B5EF4-FFF2-40B4-BE49-F238E27FC236}">
                <a16:creationId xmlns:a16="http://schemas.microsoft.com/office/drawing/2014/main" id="{64565082-BE9C-4CA3-AF83-04089880CD39}"/>
              </a:ext>
            </a:extLst>
          </p:cNvPr>
          <p:cNvSpPr txBox="1">
            <a:spLocks noChangeArrowheads="1"/>
          </p:cNvSpPr>
          <p:nvPr/>
        </p:nvSpPr>
        <p:spPr>
          <a:xfrm>
            <a:off x="324000" y="202332"/>
            <a:ext cx="8362800" cy="857250"/>
          </a:xfrm>
          <a:prstGeom prst="rect">
            <a:avLst/>
          </a:prstGeom>
        </p:spPr>
        <p:txBody>
          <a:bodyPr/>
          <a:lstStyle>
            <a:lvl1pPr algn="l" defTabSz="914400" rtl="0" eaLnBrk="1" latinLnBrk="0" hangingPunct="1">
              <a:spcBef>
                <a:spcPct val="0"/>
              </a:spcBef>
              <a:buNone/>
              <a:defRPr sz="3200" b="1" i="0" kern="1200">
                <a:solidFill>
                  <a:schemeClr val="accent1"/>
                </a:solidFill>
                <a:latin typeface="Roboto Slab Bold"/>
                <a:ea typeface="+mj-ea"/>
                <a:cs typeface="Roboto Slab Bold"/>
              </a:defRPr>
            </a:lvl1pPr>
          </a:lstStyle>
          <a:p>
            <a:r>
              <a:rPr lang="en-GB" sz="2800" dirty="0">
                <a:latin typeface="Calibri" pitchFamily="34" charset="0"/>
              </a:rPr>
              <a:t>Unemployment  - </a:t>
            </a:r>
            <a:r>
              <a:rPr lang="en-GB" sz="2800" u="sng" dirty="0">
                <a:latin typeface="Calibri" pitchFamily="34" charset="0"/>
              </a:rPr>
              <a:t>seasonally adjusted</a:t>
            </a:r>
          </a:p>
        </p:txBody>
      </p:sp>
      <p:sp>
        <p:nvSpPr>
          <p:cNvPr id="9" name="Rectangle 3">
            <a:extLst>
              <a:ext uri="{FF2B5EF4-FFF2-40B4-BE49-F238E27FC236}">
                <a16:creationId xmlns:a16="http://schemas.microsoft.com/office/drawing/2014/main" id="{23D15367-D4BE-4A8F-ABC9-3BCA961D6531}"/>
              </a:ext>
            </a:extLst>
          </p:cNvPr>
          <p:cNvSpPr txBox="1">
            <a:spLocks noChangeArrowheads="1"/>
          </p:cNvSpPr>
          <p:nvPr/>
        </p:nvSpPr>
        <p:spPr>
          <a:xfrm>
            <a:off x="107504" y="699542"/>
            <a:ext cx="9036496" cy="3888432"/>
          </a:xfrm>
          <a:prstGeom prst="rect">
            <a:avLst/>
          </a:prstGeom>
        </p:spPr>
        <p:txBody>
          <a:bodyPr/>
          <a:lstStyle>
            <a:lvl1pPr marL="342900" indent="-342900" algn="l" defTabSz="914400" rtl="0" eaLnBrk="1" latinLnBrk="0" hangingPunct="1">
              <a:spcBef>
                <a:spcPts val="1000"/>
              </a:spcBef>
              <a:buClr>
                <a:schemeClr val="accent2"/>
              </a:buClr>
              <a:buSzPct val="100000"/>
              <a:buFont typeface="Arial"/>
              <a:buChar char="•"/>
              <a:defRPr lang="en-US" sz="2400" kern="1200" dirty="0">
                <a:solidFill>
                  <a:schemeClr val="bg1"/>
                </a:solidFill>
                <a:latin typeface="Roboto Slab Light"/>
                <a:ea typeface="+mj-ea"/>
                <a:cs typeface="+mj-cs"/>
              </a:defRPr>
            </a:lvl1pPr>
            <a:lvl2pPr marL="742950" indent="-285750" algn="l" defTabSz="914400" rtl="0" eaLnBrk="1" latinLnBrk="0" hangingPunct="1">
              <a:spcBef>
                <a:spcPts val="1000"/>
              </a:spcBef>
              <a:buClr>
                <a:schemeClr val="accent2"/>
              </a:buClr>
              <a:buSzPct val="100000"/>
              <a:buFont typeface="Arial"/>
              <a:buChar char="•"/>
              <a:defRPr sz="2400" kern="1200">
                <a:solidFill>
                  <a:schemeClr val="bg1"/>
                </a:solidFill>
                <a:latin typeface="Roboto Slab Light"/>
                <a:ea typeface="+mn-ea"/>
                <a:cs typeface="+mn-cs"/>
              </a:defRPr>
            </a:lvl2pPr>
            <a:lvl3pPr marL="1143000" indent="-228600" algn="l" defTabSz="914400" rtl="0" eaLnBrk="1" latinLnBrk="0" hangingPunct="1">
              <a:spcBef>
                <a:spcPts val="1000"/>
              </a:spcBef>
              <a:buClr>
                <a:schemeClr val="accent2"/>
              </a:buClr>
              <a:buSzPct val="100000"/>
              <a:buFont typeface="Arial"/>
              <a:buChar char="•"/>
              <a:defRPr sz="2000" kern="1200">
                <a:solidFill>
                  <a:schemeClr val="bg1"/>
                </a:solidFill>
                <a:latin typeface="Roboto Slab Light"/>
                <a:ea typeface="+mn-ea"/>
                <a:cs typeface="+mn-cs"/>
              </a:defRPr>
            </a:lvl3pPr>
            <a:lvl4pPr marL="1600200" indent="-228600" algn="l" defTabSz="914400" rtl="0" eaLnBrk="1" latinLnBrk="0" hangingPunct="1">
              <a:spcBef>
                <a:spcPts val="1000"/>
              </a:spcBef>
              <a:buClr>
                <a:schemeClr val="accent2"/>
              </a:buClr>
              <a:buSzPct val="100000"/>
              <a:buFont typeface="Arial"/>
              <a:buChar char="•"/>
              <a:defRPr sz="1600" kern="1200">
                <a:solidFill>
                  <a:schemeClr val="bg1"/>
                </a:solidFill>
                <a:latin typeface="Roboto Slab Light"/>
                <a:ea typeface="+mn-ea"/>
                <a:cs typeface="+mn-cs"/>
              </a:defRPr>
            </a:lvl4pPr>
            <a:lvl5pPr marL="2057400" indent="-228600" algn="l" defTabSz="914400" rtl="0" eaLnBrk="1" latinLnBrk="0" hangingPunct="1">
              <a:spcBef>
                <a:spcPts val="1000"/>
              </a:spcBef>
              <a:buClr>
                <a:schemeClr val="accent2"/>
              </a:buClr>
              <a:buSzPct val="100000"/>
              <a:buFont typeface="Arial"/>
              <a:buChar char="•"/>
              <a:defRPr sz="1200" kern="1200">
                <a:solidFill>
                  <a:schemeClr val="bg1"/>
                </a:solidFill>
                <a:latin typeface="Roboto Slab Ligh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14350" indent="-514350" algn="just">
              <a:lnSpc>
                <a:spcPct val="90000"/>
              </a:lnSpc>
              <a:buFontTx/>
              <a:buChar char="•"/>
            </a:pPr>
            <a:r>
              <a:rPr lang="en-GB" dirty="0">
                <a:solidFill>
                  <a:srgbClr val="000000"/>
                </a:solidFill>
                <a:latin typeface="Roboto Slab Bold"/>
              </a:rPr>
              <a:t>Seasonally adjusted unemployment rate down from 7.0% to 5.5% over the quarter</a:t>
            </a:r>
          </a:p>
          <a:p>
            <a:pPr marL="514350" indent="-514350" algn="just">
              <a:lnSpc>
                <a:spcPct val="90000"/>
              </a:lnSpc>
              <a:buFontTx/>
              <a:buChar char="•"/>
            </a:pPr>
            <a:r>
              <a:rPr lang="en-GB" dirty="0">
                <a:solidFill>
                  <a:srgbClr val="000000"/>
                </a:solidFill>
                <a:latin typeface="Roboto Slab Bold"/>
              </a:rPr>
              <a:t>The seasonally adjusted number of persons unemployed is down from 174,700 to 139,500</a:t>
            </a:r>
          </a:p>
          <a:p>
            <a:pPr marL="0" indent="0" algn="just">
              <a:lnSpc>
                <a:spcPct val="90000"/>
              </a:lnSpc>
              <a:buNone/>
            </a:pPr>
            <a:endParaRPr lang="en-GB" dirty="0">
              <a:latin typeface="Calibri" pitchFamily="34" charset="0"/>
            </a:endParaRPr>
          </a:p>
          <a:p>
            <a:pPr marL="514350" indent="-514350" algn="just">
              <a:lnSpc>
                <a:spcPct val="90000"/>
              </a:lnSpc>
              <a:buFontTx/>
              <a:buChar char="•"/>
            </a:pPr>
            <a:endParaRPr lang="en-GB" dirty="0">
              <a:latin typeface="Calibri" pitchFamily="34" charset="0"/>
            </a:endParaRPr>
          </a:p>
        </p:txBody>
      </p:sp>
      <p:sp>
        <p:nvSpPr>
          <p:cNvPr id="2" name="Slide Number Placeholder 1">
            <a:extLst>
              <a:ext uri="{FF2B5EF4-FFF2-40B4-BE49-F238E27FC236}">
                <a16:creationId xmlns:a16="http://schemas.microsoft.com/office/drawing/2014/main" id="{EA088290-2428-4867-A008-93DE6F338665}"/>
              </a:ext>
            </a:extLst>
          </p:cNvPr>
          <p:cNvSpPr>
            <a:spLocks noGrp="1"/>
          </p:cNvSpPr>
          <p:nvPr>
            <p:ph type="sldNum" sz="quarter" idx="4"/>
          </p:nvPr>
        </p:nvSpPr>
        <p:spPr/>
        <p:txBody>
          <a:bodyPr/>
          <a:lstStyle/>
          <a:p>
            <a:fld id="{517A7B32-69DB-4CF1-942C-111B3EAEDE95}" type="slidenum">
              <a:rPr lang="en-IE" smtClean="0"/>
              <a:pPr/>
              <a:t>27</a:t>
            </a:fld>
            <a:endParaRPr lang="en-IE" dirty="0"/>
          </a:p>
        </p:txBody>
      </p:sp>
      <p:graphicFrame>
        <p:nvGraphicFramePr>
          <p:cNvPr id="10" name="Chart 9">
            <a:extLst>
              <a:ext uri="{FF2B5EF4-FFF2-40B4-BE49-F238E27FC236}">
                <a16:creationId xmlns:a16="http://schemas.microsoft.com/office/drawing/2014/main" id="{BC6109BE-2DBE-4861-A4D9-A35965B60200}"/>
              </a:ext>
            </a:extLst>
          </p:cNvPr>
          <p:cNvGraphicFramePr>
            <a:graphicFrameLocks/>
          </p:cNvGraphicFramePr>
          <p:nvPr>
            <p:extLst>
              <p:ext uri="{D42A27DB-BD31-4B8C-83A1-F6EECF244321}">
                <p14:modId xmlns:p14="http://schemas.microsoft.com/office/powerpoint/2010/main" val="2001019200"/>
              </p:ext>
            </p:extLst>
          </p:nvPr>
        </p:nvGraphicFramePr>
        <p:xfrm>
          <a:off x="827585" y="2211710"/>
          <a:ext cx="7632848" cy="223224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38488765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a:t>Section 5:</a:t>
            </a:r>
            <a:br>
              <a:rPr lang="en-US" b="1" dirty="0"/>
            </a:br>
            <a:r>
              <a:rPr lang="en-US" dirty="0"/>
              <a:t>Labour Force</a:t>
            </a:r>
          </a:p>
        </p:txBody>
      </p:sp>
    </p:spTree>
    <p:extLst>
      <p:ext uri="{BB962C8B-B14F-4D97-AF65-F5344CB8AC3E}">
        <p14:creationId xmlns:p14="http://schemas.microsoft.com/office/powerpoint/2010/main" val="77687765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a:xfrm>
            <a:off x="324000" y="72000"/>
            <a:ext cx="4989512" cy="857250"/>
          </a:xfrm>
        </p:spPr>
        <p:txBody>
          <a:bodyPr/>
          <a:lstStyle/>
          <a:p>
            <a:pPr algn="l"/>
            <a:r>
              <a:rPr lang="en-GB" sz="2800" b="1" dirty="0">
                <a:latin typeface="Calibri" pitchFamily="34" charset="0"/>
              </a:rPr>
              <a:t>Labour Force</a:t>
            </a:r>
            <a:endParaRPr lang="en-GB" sz="2800" u="sng" dirty="0">
              <a:latin typeface="Calibri" pitchFamily="34" charset="0"/>
            </a:endParaRPr>
          </a:p>
        </p:txBody>
      </p:sp>
      <p:sp>
        <p:nvSpPr>
          <p:cNvPr id="3" name="Rectangle 3"/>
          <p:cNvSpPr>
            <a:spLocks noGrp="1" noChangeArrowheads="1"/>
          </p:cNvSpPr>
          <p:nvPr>
            <p:ph idx="1"/>
          </p:nvPr>
        </p:nvSpPr>
        <p:spPr>
          <a:xfrm>
            <a:off x="266700" y="699542"/>
            <a:ext cx="8553300" cy="3805783"/>
          </a:xfrm>
        </p:spPr>
        <p:txBody>
          <a:bodyPr>
            <a:normAutofit/>
          </a:bodyPr>
          <a:lstStyle/>
          <a:p>
            <a:pPr marL="514350" indent="-514350" algn="just">
              <a:lnSpc>
                <a:spcPct val="90000"/>
              </a:lnSpc>
              <a:buFontTx/>
              <a:buChar char="•"/>
            </a:pPr>
            <a:r>
              <a:rPr lang="en-GB" sz="2000" b="1" u="sng" dirty="0">
                <a:solidFill>
                  <a:srgbClr val="000000"/>
                </a:solidFill>
                <a:latin typeface="Roboto Slab Bold"/>
              </a:rPr>
              <a:t>Unadjusted</a:t>
            </a:r>
          </a:p>
          <a:p>
            <a:pPr marL="914400" lvl="1" indent="-514350" algn="just">
              <a:lnSpc>
                <a:spcPct val="90000"/>
              </a:lnSpc>
              <a:buFontTx/>
              <a:buChar char="•"/>
            </a:pPr>
            <a:r>
              <a:rPr lang="en-GB" sz="2000" dirty="0">
                <a:solidFill>
                  <a:srgbClr val="000000"/>
                </a:solidFill>
                <a:latin typeface="Roboto Slab Bold"/>
              </a:rPr>
              <a:t>Increased by 191,100 (+7.9%) over the year to 2,620,300 in Q3 2021</a:t>
            </a:r>
          </a:p>
          <a:p>
            <a:pPr marL="914400" lvl="1" indent="-514350" algn="just">
              <a:lnSpc>
                <a:spcPct val="90000"/>
              </a:lnSpc>
              <a:buFontTx/>
              <a:buChar char="•"/>
            </a:pPr>
            <a:r>
              <a:rPr lang="en-GB" sz="2000" dirty="0">
                <a:solidFill>
                  <a:srgbClr val="000000"/>
                </a:solidFill>
                <a:latin typeface="Roboto Slab Bold"/>
              </a:rPr>
              <a:t>Participation increased over the year from 61.0% to 65.1%</a:t>
            </a:r>
          </a:p>
          <a:p>
            <a:pPr marL="914400" lvl="1" indent="-514350" algn="just">
              <a:lnSpc>
                <a:spcPct val="90000"/>
              </a:lnSpc>
              <a:buFontTx/>
              <a:buChar char="•"/>
            </a:pPr>
            <a:r>
              <a:rPr lang="en-GB" sz="2000" dirty="0">
                <a:solidFill>
                  <a:srgbClr val="000000"/>
                </a:solidFill>
                <a:latin typeface="Roboto Slab Bold"/>
              </a:rPr>
              <a:t>Demographic effect +15,900</a:t>
            </a:r>
          </a:p>
          <a:p>
            <a:pPr marL="914400" lvl="1" indent="-514350" algn="just">
              <a:lnSpc>
                <a:spcPct val="90000"/>
              </a:lnSpc>
              <a:buFontTx/>
              <a:buChar char="•"/>
            </a:pPr>
            <a:r>
              <a:rPr lang="en-GB" sz="2000" dirty="0">
                <a:solidFill>
                  <a:srgbClr val="000000"/>
                </a:solidFill>
                <a:latin typeface="Roboto Slab Bold"/>
              </a:rPr>
              <a:t>Participation effect  +175,300</a:t>
            </a:r>
          </a:p>
          <a:p>
            <a:pPr marL="514350" indent="-514350" algn="just">
              <a:lnSpc>
                <a:spcPct val="90000"/>
              </a:lnSpc>
              <a:buFontTx/>
              <a:buChar char="•"/>
            </a:pPr>
            <a:r>
              <a:rPr lang="en-GB" sz="2000" b="1" u="sng" dirty="0">
                <a:solidFill>
                  <a:srgbClr val="000000"/>
                </a:solidFill>
                <a:latin typeface="Roboto Slab Bold"/>
              </a:rPr>
              <a:t>Seasonally Adjusted</a:t>
            </a:r>
          </a:p>
          <a:p>
            <a:pPr marL="914400" lvl="1" indent="-514350" algn="just">
              <a:lnSpc>
                <a:spcPct val="90000"/>
              </a:lnSpc>
              <a:buFontTx/>
              <a:buChar char="•"/>
            </a:pPr>
            <a:r>
              <a:rPr lang="en-IE" sz="2000" dirty="0">
                <a:solidFill>
                  <a:srgbClr val="000000"/>
                </a:solidFill>
                <a:latin typeface="Roboto Slab Bold"/>
              </a:rPr>
              <a:t>Increase of 72,700 or 2.9% over the quarter to 2,603,800 in Q3 2021</a:t>
            </a:r>
          </a:p>
          <a:p>
            <a:pPr marL="914400" lvl="1" indent="-514350" algn="just">
              <a:lnSpc>
                <a:spcPct val="90000"/>
              </a:lnSpc>
              <a:buFontTx/>
              <a:buChar char="•"/>
            </a:pPr>
            <a:endParaRPr lang="en-GB" b="1" u="sng" dirty="0">
              <a:latin typeface="Calibri" pitchFamily="34" charset="0"/>
            </a:endParaRPr>
          </a:p>
          <a:p>
            <a:pPr marL="514350" indent="-514350" algn="just">
              <a:lnSpc>
                <a:spcPct val="90000"/>
              </a:lnSpc>
              <a:buFontTx/>
              <a:buChar char="•"/>
            </a:pPr>
            <a:endParaRPr lang="en-GB" sz="2400" dirty="0">
              <a:latin typeface="Calibri" pitchFamily="34" charset="0"/>
            </a:endParaRPr>
          </a:p>
        </p:txBody>
      </p:sp>
      <p:sp>
        <p:nvSpPr>
          <p:cNvPr id="2" name="Slide Number Placeholder 1">
            <a:extLst>
              <a:ext uri="{FF2B5EF4-FFF2-40B4-BE49-F238E27FC236}">
                <a16:creationId xmlns:a16="http://schemas.microsoft.com/office/drawing/2014/main" id="{01901CB0-CFAE-4386-9E0B-063E66B455A1}"/>
              </a:ext>
            </a:extLst>
          </p:cNvPr>
          <p:cNvSpPr>
            <a:spLocks noGrp="1"/>
          </p:cNvSpPr>
          <p:nvPr>
            <p:ph type="sldNum" sz="quarter" idx="4"/>
          </p:nvPr>
        </p:nvSpPr>
        <p:spPr/>
        <p:txBody>
          <a:bodyPr/>
          <a:lstStyle/>
          <a:p>
            <a:fld id="{517A7B32-69DB-4CF1-942C-111B3EAEDE95}" type="slidenum">
              <a:rPr lang="en-IE" smtClean="0"/>
              <a:t>29</a:t>
            </a:fld>
            <a:endParaRPr lang="en-IE" dirty="0"/>
          </a:p>
        </p:txBody>
      </p:sp>
    </p:spTree>
    <p:extLst>
      <p:ext uri="{BB962C8B-B14F-4D97-AF65-F5344CB8AC3E}">
        <p14:creationId xmlns:p14="http://schemas.microsoft.com/office/powerpoint/2010/main" val="35992509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0BCE40-BCF8-4056-A40B-BCEC6F1C7951}"/>
              </a:ext>
            </a:extLst>
          </p:cNvPr>
          <p:cNvSpPr>
            <a:spLocks noGrp="1"/>
          </p:cNvSpPr>
          <p:nvPr>
            <p:ph type="title"/>
          </p:nvPr>
        </p:nvSpPr>
        <p:spPr>
          <a:xfrm>
            <a:off x="205680" y="205979"/>
            <a:ext cx="8686800" cy="857250"/>
          </a:xfrm>
        </p:spPr>
        <p:txBody>
          <a:bodyPr>
            <a:noAutofit/>
          </a:bodyPr>
          <a:lstStyle/>
          <a:p>
            <a:r>
              <a:rPr lang="en-IE" sz="2400" dirty="0"/>
              <a:t>Labour Market classification in the Labour Force Survey</a:t>
            </a:r>
          </a:p>
        </p:txBody>
      </p:sp>
      <p:sp>
        <p:nvSpPr>
          <p:cNvPr id="3" name="Content Placeholder 2">
            <a:extLst>
              <a:ext uri="{FF2B5EF4-FFF2-40B4-BE49-F238E27FC236}">
                <a16:creationId xmlns:a16="http://schemas.microsoft.com/office/drawing/2014/main" id="{5B5A13CD-B397-40BA-BEB0-216D3D9E63D1}"/>
              </a:ext>
            </a:extLst>
          </p:cNvPr>
          <p:cNvSpPr>
            <a:spLocks noGrp="1"/>
          </p:cNvSpPr>
          <p:nvPr>
            <p:ph idx="1"/>
          </p:nvPr>
        </p:nvSpPr>
        <p:spPr/>
        <p:txBody>
          <a:bodyPr/>
          <a:lstStyle/>
          <a:p>
            <a:r>
              <a:rPr lang="en-US" sz="2000" dirty="0">
                <a:solidFill>
                  <a:srgbClr val="000000"/>
                </a:solidFill>
                <a:latin typeface="Roboto Slab Bold"/>
              </a:rPr>
              <a:t>The official </a:t>
            </a:r>
            <a:r>
              <a:rPr lang="en-US" sz="2000" dirty="0" err="1">
                <a:solidFill>
                  <a:srgbClr val="000000"/>
                </a:solidFill>
                <a:latin typeface="Roboto Slab Bold"/>
              </a:rPr>
              <a:t>labour</a:t>
            </a:r>
            <a:r>
              <a:rPr lang="en-US" sz="2000" dirty="0">
                <a:solidFill>
                  <a:srgbClr val="000000"/>
                </a:solidFill>
                <a:latin typeface="Roboto Slab Bold"/>
              </a:rPr>
              <a:t> market classification of respondents to the </a:t>
            </a:r>
            <a:r>
              <a:rPr lang="en-US" sz="2000" dirty="0" err="1">
                <a:solidFill>
                  <a:srgbClr val="000000"/>
                </a:solidFill>
                <a:latin typeface="Roboto Slab Bold"/>
              </a:rPr>
              <a:t>Labour</a:t>
            </a:r>
            <a:r>
              <a:rPr lang="en-US" sz="2000" dirty="0">
                <a:solidFill>
                  <a:srgbClr val="000000"/>
                </a:solidFill>
                <a:latin typeface="Roboto Slab Bold"/>
              </a:rPr>
              <a:t> Force Survey (LFS) is based on the International </a:t>
            </a:r>
            <a:r>
              <a:rPr lang="en-US" sz="2000" dirty="0" err="1">
                <a:solidFill>
                  <a:srgbClr val="000000"/>
                </a:solidFill>
                <a:latin typeface="Roboto Slab Bold"/>
              </a:rPr>
              <a:t>Labour</a:t>
            </a:r>
            <a:r>
              <a:rPr lang="en-US" sz="2000" dirty="0">
                <a:solidFill>
                  <a:srgbClr val="000000"/>
                </a:solidFill>
                <a:latin typeface="Roboto Slab Bold"/>
              </a:rPr>
              <a:t> </a:t>
            </a:r>
            <a:r>
              <a:rPr lang="en-US" sz="2000" dirty="0" err="1">
                <a:solidFill>
                  <a:srgbClr val="000000"/>
                </a:solidFill>
                <a:latin typeface="Roboto Slab Bold"/>
              </a:rPr>
              <a:t>Organisation</a:t>
            </a:r>
            <a:r>
              <a:rPr lang="en-US" sz="2000" dirty="0">
                <a:solidFill>
                  <a:srgbClr val="000000"/>
                </a:solidFill>
                <a:latin typeface="Roboto Slab Bold"/>
              </a:rPr>
              <a:t> (ILO) criteria</a:t>
            </a:r>
          </a:p>
          <a:p>
            <a:r>
              <a:rPr lang="en-US" sz="2000" dirty="0">
                <a:solidFill>
                  <a:srgbClr val="000000"/>
                </a:solidFill>
                <a:latin typeface="Roboto Slab Bold"/>
              </a:rPr>
              <a:t>For your information, key LFS concepts and definitions along with information on the new IESS Regulation are included in the Annex at the end of this presentation</a:t>
            </a:r>
          </a:p>
          <a:p>
            <a:r>
              <a:rPr lang="en-US" sz="2000" dirty="0">
                <a:solidFill>
                  <a:srgbClr val="000000"/>
                </a:solidFill>
                <a:latin typeface="Roboto Slab Bold"/>
              </a:rPr>
              <a:t>LFS results for Q3 2021 like previous quarters are published according to this criteria</a:t>
            </a:r>
          </a:p>
          <a:p>
            <a:pPr lvl="1"/>
            <a:endParaRPr lang="en-IE" dirty="0"/>
          </a:p>
        </p:txBody>
      </p:sp>
      <p:sp>
        <p:nvSpPr>
          <p:cNvPr id="4" name="Slide Number Placeholder 3">
            <a:extLst>
              <a:ext uri="{FF2B5EF4-FFF2-40B4-BE49-F238E27FC236}">
                <a16:creationId xmlns:a16="http://schemas.microsoft.com/office/drawing/2014/main" id="{A31D787F-8B99-4F6D-8760-B93FB843DC4C}"/>
              </a:ext>
            </a:extLst>
          </p:cNvPr>
          <p:cNvSpPr>
            <a:spLocks noGrp="1"/>
          </p:cNvSpPr>
          <p:nvPr>
            <p:ph type="sldNum" sz="quarter" idx="4"/>
          </p:nvPr>
        </p:nvSpPr>
        <p:spPr/>
        <p:txBody>
          <a:bodyPr/>
          <a:lstStyle/>
          <a:p>
            <a:fld id="{517A7B32-69DB-4CF1-942C-111B3EAEDE95}" type="slidenum">
              <a:rPr lang="en-IE" smtClean="0"/>
              <a:t>3</a:t>
            </a:fld>
            <a:endParaRPr lang="en-IE" dirty="0"/>
          </a:p>
        </p:txBody>
      </p:sp>
    </p:spTree>
    <p:extLst>
      <p:ext uri="{BB962C8B-B14F-4D97-AF65-F5344CB8AC3E}">
        <p14:creationId xmlns:p14="http://schemas.microsoft.com/office/powerpoint/2010/main" val="350118681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b="1" dirty="0"/>
              <a:t>Section 6:</a:t>
            </a:r>
            <a:br>
              <a:rPr lang="en-US" b="1" dirty="0"/>
            </a:br>
            <a:r>
              <a:rPr lang="en-US" dirty="0"/>
              <a:t>Comparing key indicators (seasonally adjusted):</a:t>
            </a:r>
            <a:br>
              <a:rPr lang="en-US" dirty="0"/>
            </a:br>
            <a:r>
              <a:rPr lang="en-US" dirty="0"/>
              <a:t>2005-2008, Q4 2019, Q3 2021 </a:t>
            </a:r>
          </a:p>
        </p:txBody>
      </p:sp>
    </p:spTree>
    <p:extLst>
      <p:ext uri="{BB962C8B-B14F-4D97-AF65-F5344CB8AC3E}">
        <p14:creationId xmlns:p14="http://schemas.microsoft.com/office/powerpoint/2010/main" val="291809379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8AE2BBA-E9EB-4DC4-A77D-66652BD4C722}"/>
              </a:ext>
            </a:extLst>
          </p:cNvPr>
          <p:cNvSpPr>
            <a:spLocks noGrp="1"/>
          </p:cNvSpPr>
          <p:nvPr>
            <p:ph type="title"/>
          </p:nvPr>
        </p:nvSpPr>
        <p:spPr>
          <a:xfrm>
            <a:off x="457200" y="195486"/>
            <a:ext cx="8390632" cy="722705"/>
          </a:xfrm>
        </p:spPr>
        <p:txBody>
          <a:bodyPr>
            <a:noAutofit/>
          </a:bodyPr>
          <a:lstStyle/>
          <a:p>
            <a:r>
              <a:rPr lang="en-IE" sz="2000" dirty="0">
                <a:latin typeface="+mj-lt"/>
              </a:rPr>
              <a:t>Comparison of some key indicators for males– 2005-2008 (pre-crash), Q4 2019 (pre-pandemic) and Q3 2021  (Seasonally adjusted)</a:t>
            </a:r>
            <a:br>
              <a:rPr lang="en-IE" sz="2000" dirty="0">
                <a:latin typeface="+mj-lt"/>
              </a:rPr>
            </a:br>
            <a:endParaRPr lang="en-IE" sz="2000" dirty="0">
              <a:latin typeface="+mj-lt"/>
            </a:endParaRPr>
          </a:p>
        </p:txBody>
      </p:sp>
      <p:sp>
        <p:nvSpPr>
          <p:cNvPr id="6" name="Content Placeholder 5">
            <a:extLst>
              <a:ext uri="{FF2B5EF4-FFF2-40B4-BE49-F238E27FC236}">
                <a16:creationId xmlns:a16="http://schemas.microsoft.com/office/drawing/2014/main" id="{8E4B4C94-606F-42BE-B643-ECF73158906A}"/>
              </a:ext>
            </a:extLst>
          </p:cNvPr>
          <p:cNvSpPr>
            <a:spLocks noGrp="1"/>
          </p:cNvSpPr>
          <p:nvPr>
            <p:ph idx="1"/>
          </p:nvPr>
        </p:nvSpPr>
        <p:spPr>
          <a:xfrm>
            <a:off x="457200" y="918191"/>
            <a:ext cx="8229600" cy="3093719"/>
          </a:xfrm>
        </p:spPr>
        <p:txBody>
          <a:bodyPr/>
          <a:lstStyle/>
          <a:p>
            <a:pPr marL="0" indent="0">
              <a:buNone/>
            </a:pPr>
            <a:endParaRPr lang="en-IE" dirty="0"/>
          </a:p>
        </p:txBody>
      </p:sp>
      <p:sp>
        <p:nvSpPr>
          <p:cNvPr id="3" name="Slide Number Placeholder 2">
            <a:extLst>
              <a:ext uri="{FF2B5EF4-FFF2-40B4-BE49-F238E27FC236}">
                <a16:creationId xmlns:a16="http://schemas.microsoft.com/office/drawing/2014/main" id="{277EF674-10F5-42B7-8DC9-040414EAB548}"/>
              </a:ext>
            </a:extLst>
          </p:cNvPr>
          <p:cNvSpPr>
            <a:spLocks noGrp="1"/>
          </p:cNvSpPr>
          <p:nvPr>
            <p:ph type="sldNum" sz="quarter" idx="4"/>
          </p:nvPr>
        </p:nvSpPr>
        <p:spPr/>
        <p:txBody>
          <a:bodyPr/>
          <a:lstStyle/>
          <a:p>
            <a:fld id="{517A7B32-69DB-4CF1-942C-111B3EAEDE95}" type="slidenum">
              <a:rPr lang="en-IE" smtClean="0"/>
              <a:pPr/>
              <a:t>31</a:t>
            </a:fld>
            <a:endParaRPr lang="en-IE"/>
          </a:p>
        </p:txBody>
      </p:sp>
      <p:graphicFrame>
        <p:nvGraphicFramePr>
          <p:cNvPr id="4" name="Table 3">
            <a:extLst>
              <a:ext uri="{FF2B5EF4-FFF2-40B4-BE49-F238E27FC236}">
                <a16:creationId xmlns:a16="http://schemas.microsoft.com/office/drawing/2014/main" id="{38BABD09-08E0-41BA-9B7B-4891BA1871AC}"/>
              </a:ext>
            </a:extLst>
          </p:cNvPr>
          <p:cNvGraphicFramePr>
            <a:graphicFrameLocks noGrp="1"/>
          </p:cNvGraphicFramePr>
          <p:nvPr>
            <p:extLst>
              <p:ext uri="{D42A27DB-BD31-4B8C-83A1-F6EECF244321}">
                <p14:modId xmlns:p14="http://schemas.microsoft.com/office/powerpoint/2010/main" val="4013660356"/>
              </p:ext>
            </p:extLst>
          </p:nvPr>
        </p:nvGraphicFramePr>
        <p:xfrm>
          <a:off x="323528" y="795503"/>
          <a:ext cx="7920879" cy="3247431"/>
        </p:xfrm>
        <a:graphic>
          <a:graphicData uri="http://schemas.openxmlformats.org/drawingml/2006/table">
            <a:tbl>
              <a:tblPr firstRow="1" bandRow="1">
                <a:tableStyleId>{5C22544A-7EE6-4342-B048-85BDC9FD1C3A}</a:tableStyleId>
              </a:tblPr>
              <a:tblGrid>
                <a:gridCol w="1080120">
                  <a:extLst>
                    <a:ext uri="{9D8B030D-6E8A-4147-A177-3AD203B41FA5}">
                      <a16:colId xmlns:a16="http://schemas.microsoft.com/office/drawing/2014/main" val="3240134956"/>
                    </a:ext>
                  </a:extLst>
                </a:gridCol>
                <a:gridCol w="1296144">
                  <a:extLst>
                    <a:ext uri="{9D8B030D-6E8A-4147-A177-3AD203B41FA5}">
                      <a16:colId xmlns:a16="http://schemas.microsoft.com/office/drawing/2014/main" val="3271781531"/>
                    </a:ext>
                  </a:extLst>
                </a:gridCol>
                <a:gridCol w="1512168">
                  <a:extLst>
                    <a:ext uri="{9D8B030D-6E8A-4147-A177-3AD203B41FA5}">
                      <a16:colId xmlns:a16="http://schemas.microsoft.com/office/drawing/2014/main" val="2372043862"/>
                    </a:ext>
                  </a:extLst>
                </a:gridCol>
                <a:gridCol w="1467591">
                  <a:extLst>
                    <a:ext uri="{9D8B030D-6E8A-4147-A177-3AD203B41FA5}">
                      <a16:colId xmlns:a16="http://schemas.microsoft.com/office/drawing/2014/main" val="21320825"/>
                    </a:ext>
                  </a:extLst>
                </a:gridCol>
                <a:gridCol w="1206991">
                  <a:extLst>
                    <a:ext uri="{9D8B030D-6E8A-4147-A177-3AD203B41FA5}">
                      <a16:colId xmlns:a16="http://schemas.microsoft.com/office/drawing/2014/main" val="1644959452"/>
                    </a:ext>
                  </a:extLst>
                </a:gridCol>
                <a:gridCol w="1357865">
                  <a:extLst>
                    <a:ext uri="{9D8B030D-6E8A-4147-A177-3AD203B41FA5}">
                      <a16:colId xmlns:a16="http://schemas.microsoft.com/office/drawing/2014/main" val="1644664734"/>
                    </a:ext>
                  </a:extLst>
                </a:gridCol>
              </a:tblGrid>
              <a:tr h="856542">
                <a:tc>
                  <a:txBody>
                    <a:bodyPr/>
                    <a:lstStyle/>
                    <a:p>
                      <a:endParaRPr lang="en-IE" sz="1600" dirty="0"/>
                    </a:p>
                  </a:txBody>
                  <a:tcPr/>
                </a:tc>
                <a:tc>
                  <a:txBody>
                    <a:bodyPr/>
                    <a:lstStyle/>
                    <a:p>
                      <a:r>
                        <a:rPr lang="en-IE" sz="1600" b="1" dirty="0">
                          <a:solidFill>
                            <a:schemeClr val="bg1"/>
                          </a:solidFill>
                        </a:rPr>
                        <a:t>Employment</a:t>
                      </a:r>
                    </a:p>
                    <a:p>
                      <a:r>
                        <a:rPr lang="en-IE" sz="1600" b="1" dirty="0">
                          <a:solidFill>
                            <a:schemeClr val="bg1"/>
                          </a:solidFill>
                        </a:rPr>
                        <a:t>(highest)</a:t>
                      </a:r>
                    </a:p>
                  </a:txBody>
                  <a:tcPr/>
                </a:tc>
                <a:tc>
                  <a:txBody>
                    <a:bodyPr/>
                    <a:lstStyle/>
                    <a:p>
                      <a:r>
                        <a:rPr lang="en-IE" sz="1600" b="1" dirty="0">
                          <a:solidFill>
                            <a:schemeClr val="bg1"/>
                          </a:solidFill>
                        </a:rPr>
                        <a:t>Unemployment</a:t>
                      </a:r>
                    </a:p>
                    <a:p>
                      <a:r>
                        <a:rPr lang="en-IE" sz="1600" b="1" dirty="0">
                          <a:solidFill>
                            <a:schemeClr val="bg1"/>
                          </a:solidFill>
                        </a:rPr>
                        <a:t>(lowest)</a:t>
                      </a:r>
                    </a:p>
                  </a:txBody>
                  <a:tcPr/>
                </a:tc>
                <a:tc>
                  <a:txBody>
                    <a:bodyPr/>
                    <a:lstStyle/>
                    <a:p>
                      <a:r>
                        <a:rPr lang="en-IE" sz="1600" b="1" dirty="0">
                          <a:solidFill>
                            <a:schemeClr val="bg1"/>
                          </a:solidFill>
                        </a:rPr>
                        <a:t>Unemployment Rate (lowest)</a:t>
                      </a:r>
                    </a:p>
                  </a:txBody>
                  <a:tcPr/>
                </a:tc>
                <a:tc>
                  <a:txBody>
                    <a:bodyPr/>
                    <a:lstStyle/>
                    <a:p>
                      <a:r>
                        <a:rPr lang="en-IE" sz="1600" b="1" dirty="0">
                          <a:solidFill>
                            <a:schemeClr val="bg1"/>
                          </a:solidFill>
                        </a:rPr>
                        <a:t>Labour Force (highest)</a:t>
                      </a:r>
                    </a:p>
                  </a:txBody>
                  <a:tcPr/>
                </a:tc>
                <a:tc>
                  <a:txBody>
                    <a:bodyPr/>
                    <a:lstStyle/>
                    <a:p>
                      <a:r>
                        <a:rPr lang="en-IE" sz="1600" b="1" dirty="0">
                          <a:solidFill>
                            <a:schemeClr val="bg1"/>
                          </a:solidFill>
                        </a:rPr>
                        <a:t>Participation Rate </a:t>
                      </a:r>
                    </a:p>
                    <a:p>
                      <a:r>
                        <a:rPr lang="en-IE" sz="1600" b="1" dirty="0">
                          <a:solidFill>
                            <a:schemeClr val="bg1"/>
                          </a:solidFill>
                        </a:rPr>
                        <a:t>(highest)</a:t>
                      </a:r>
                    </a:p>
                  </a:txBody>
                  <a:tcPr/>
                </a:tc>
                <a:extLst>
                  <a:ext uri="{0D108BD9-81ED-4DB2-BD59-A6C34878D82A}">
                    <a16:rowId xmlns:a16="http://schemas.microsoft.com/office/drawing/2014/main" val="3004690333"/>
                  </a:ext>
                </a:extLst>
              </a:tr>
              <a:tr h="1067305">
                <a:tc>
                  <a:txBody>
                    <a:bodyPr/>
                    <a:lstStyle/>
                    <a:p>
                      <a:r>
                        <a:rPr lang="en-IE" sz="1600" b="1" dirty="0"/>
                        <a:t>2005-2008</a:t>
                      </a:r>
                    </a:p>
                  </a:txBody>
                  <a:tcPr/>
                </a:tc>
                <a:tc>
                  <a:txBody>
                    <a:bodyPr/>
                    <a:lstStyle/>
                    <a:p>
                      <a:r>
                        <a:rPr lang="en-IE" sz="1600" dirty="0"/>
                        <a:t>1,269,100</a:t>
                      </a:r>
                    </a:p>
                    <a:p>
                      <a:r>
                        <a:rPr lang="en-IE" sz="1600" dirty="0">
                          <a:solidFill>
                            <a:srgbClr val="FF0000"/>
                          </a:solidFill>
                        </a:rPr>
                        <a:t>(Q3 2007)</a:t>
                      </a:r>
                    </a:p>
                  </a:txBody>
                  <a:tcPr/>
                </a:tc>
                <a:tc>
                  <a:txBody>
                    <a:bodyPr/>
                    <a:lstStyle/>
                    <a:p>
                      <a:r>
                        <a:rPr lang="en-IE" sz="1600" dirty="0">
                          <a:solidFill>
                            <a:schemeClr val="bg1"/>
                          </a:solidFill>
                        </a:rPr>
                        <a:t>52,900 </a:t>
                      </a:r>
                    </a:p>
                    <a:p>
                      <a:r>
                        <a:rPr lang="en-IE" sz="1600" dirty="0">
                          <a:solidFill>
                            <a:srgbClr val="FF0000"/>
                          </a:solidFill>
                        </a:rPr>
                        <a:t>(Q1 2005)</a:t>
                      </a:r>
                    </a:p>
                  </a:txBody>
                  <a:tcPr/>
                </a:tc>
                <a:tc>
                  <a:txBody>
                    <a:bodyPr/>
                    <a:lstStyle/>
                    <a:p>
                      <a:r>
                        <a:rPr lang="en-IE" sz="1600" dirty="0">
                          <a:solidFill>
                            <a:schemeClr val="bg1">
                              <a:lumMod val="50000"/>
                            </a:schemeClr>
                          </a:solidFill>
                        </a:rPr>
                        <a:t>4.4%</a:t>
                      </a:r>
                      <a:r>
                        <a:rPr lang="en-IE" sz="1600" dirty="0">
                          <a:solidFill>
                            <a:srgbClr val="FF0000"/>
                          </a:solidFill>
                        </a:rPr>
                        <a:t> </a:t>
                      </a:r>
                    </a:p>
                    <a:p>
                      <a:r>
                        <a:rPr lang="en-IE" sz="1600" dirty="0">
                          <a:solidFill>
                            <a:srgbClr val="FF0000"/>
                          </a:solidFill>
                        </a:rPr>
                        <a:t>(Q1 2005)</a:t>
                      </a:r>
                    </a:p>
                  </a:txBody>
                  <a:tcPr/>
                </a:tc>
                <a:tc>
                  <a:txBody>
                    <a:bodyPr/>
                    <a:lstStyle/>
                    <a:p>
                      <a:r>
                        <a:rPr lang="en-IE" sz="1600" dirty="0">
                          <a:solidFill>
                            <a:schemeClr val="bg1"/>
                          </a:solidFill>
                        </a:rPr>
                        <a:t>1,341,800</a:t>
                      </a:r>
                    </a:p>
                    <a:p>
                      <a:r>
                        <a:rPr lang="en-IE" sz="1600" dirty="0">
                          <a:solidFill>
                            <a:srgbClr val="FF0000"/>
                          </a:solidFill>
                        </a:rPr>
                        <a:t>(Q1 2008)</a:t>
                      </a:r>
                    </a:p>
                  </a:txBody>
                  <a:tcPr/>
                </a:tc>
                <a:tc>
                  <a:txBody>
                    <a:bodyPr/>
                    <a:lstStyle/>
                    <a:p>
                      <a:r>
                        <a:rPr lang="en-IE" sz="1600" dirty="0">
                          <a:solidFill>
                            <a:schemeClr val="bg1">
                              <a:lumMod val="50000"/>
                            </a:schemeClr>
                          </a:solidFill>
                        </a:rPr>
                        <a:t>76.8%</a:t>
                      </a:r>
                    </a:p>
                    <a:p>
                      <a:r>
                        <a:rPr lang="en-IE" sz="1600" dirty="0">
                          <a:solidFill>
                            <a:srgbClr val="FF0000"/>
                          </a:solidFill>
                        </a:rPr>
                        <a:t>(Q1 2007)</a:t>
                      </a:r>
                      <a:endParaRPr lang="en-IE" sz="1600" dirty="0">
                        <a:solidFill>
                          <a:schemeClr val="bg1">
                            <a:lumMod val="50000"/>
                          </a:schemeClr>
                        </a:solidFill>
                      </a:endParaRPr>
                    </a:p>
                  </a:txBody>
                  <a:tcPr/>
                </a:tc>
                <a:extLst>
                  <a:ext uri="{0D108BD9-81ED-4DB2-BD59-A6C34878D82A}">
                    <a16:rowId xmlns:a16="http://schemas.microsoft.com/office/drawing/2014/main" val="124945050"/>
                  </a:ext>
                </a:extLst>
              </a:tr>
              <a:tr h="425408">
                <a:tc>
                  <a:txBody>
                    <a:bodyPr/>
                    <a:lstStyle/>
                    <a:p>
                      <a:r>
                        <a:rPr lang="en-IE" sz="1600" b="1" dirty="0"/>
                        <a:t>Q4 2019</a:t>
                      </a:r>
                    </a:p>
                  </a:txBody>
                  <a:tcPr/>
                </a:tc>
                <a:tc>
                  <a:txBody>
                    <a:bodyPr/>
                    <a:lstStyle/>
                    <a:p>
                      <a:r>
                        <a:rPr lang="en-IE" sz="1600" dirty="0"/>
                        <a:t>1,268,400</a:t>
                      </a:r>
                    </a:p>
                    <a:p>
                      <a:endParaRPr lang="en-IE" sz="1600" dirty="0"/>
                    </a:p>
                  </a:txBody>
                  <a:tcPr/>
                </a:tc>
                <a:tc>
                  <a:txBody>
                    <a:bodyPr/>
                    <a:lstStyle/>
                    <a:p>
                      <a:r>
                        <a:rPr lang="en-IE" sz="1600" dirty="0"/>
                        <a:t>65,500</a:t>
                      </a:r>
                    </a:p>
                  </a:txBody>
                  <a:tcPr/>
                </a:tc>
                <a:tc>
                  <a:txBody>
                    <a:bodyPr/>
                    <a:lstStyle/>
                    <a:p>
                      <a:r>
                        <a:rPr lang="en-IE" sz="1600" kern="1200" dirty="0">
                          <a:solidFill>
                            <a:schemeClr val="bg1">
                              <a:lumMod val="50000"/>
                            </a:schemeClr>
                          </a:solidFill>
                          <a:latin typeface="+mn-lt"/>
                          <a:ea typeface="+mn-ea"/>
                          <a:cs typeface="+mn-cs"/>
                        </a:rPr>
                        <a:t>4.9%</a:t>
                      </a:r>
                    </a:p>
                  </a:txBody>
                  <a:tcPr/>
                </a:tc>
                <a:tc>
                  <a:txBody>
                    <a:bodyPr/>
                    <a:lstStyle/>
                    <a:p>
                      <a:r>
                        <a:rPr lang="en-IE" sz="1600" dirty="0"/>
                        <a:t>1,332,000</a:t>
                      </a:r>
                    </a:p>
                    <a:p>
                      <a:endParaRPr lang="en-IE" sz="1600" dirty="0"/>
                    </a:p>
                  </a:txBody>
                  <a:tcPr/>
                </a:tc>
                <a:tc>
                  <a:txBody>
                    <a:bodyPr/>
                    <a:lstStyle/>
                    <a:p>
                      <a:r>
                        <a:rPr lang="en-IE" sz="1600" kern="1200" dirty="0">
                          <a:solidFill>
                            <a:schemeClr val="bg1">
                              <a:lumMod val="50000"/>
                            </a:schemeClr>
                          </a:solidFill>
                          <a:latin typeface="+mn-lt"/>
                          <a:ea typeface="+mn-ea"/>
                          <a:cs typeface="+mn-cs"/>
                        </a:rPr>
                        <a:t>68.8%</a:t>
                      </a:r>
                    </a:p>
                  </a:txBody>
                  <a:tcPr/>
                </a:tc>
                <a:extLst>
                  <a:ext uri="{0D108BD9-81ED-4DB2-BD59-A6C34878D82A}">
                    <a16:rowId xmlns:a16="http://schemas.microsoft.com/office/drawing/2014/main" val="144203253"/>
                  </a:ext>
                </a:extLst>
              </a:tr>
              <a:tr h="744464">
                <a:tc>
                  <a:txBody>
                    <a:bodyPr/>
                    <a:lstStyle/>
                    <a:p>
                      <a:r>
                        <a:rPr lang="en-IE" sz="1600" b="1" dirty="0"/>
                        <a:t>Q3 2021</a:t>
                      </a:r>
                    </a:p>
                  </a:txBody>
                  <a:tcPr/>
                </a:tc>
                <a:tc>
                  <a:txBody>
                    <a:bodyPr/>
                    <a:lstStyle/>
                    <a:p>
                      <a:r>
                        <a:rPr lang="en-IE" sz="1600" dirty="0"/>
                        <a:t>1,310,300</a:t>
                      </a:r>
                    </a:p>
                  </a:txBody>
                  <a:tcPr/>
                </a:tc>
                <a:tc>
                  <a:txBody>
                    <a:bodyPr/>
                    <a:lstStyle/>
                    <a:p>
                      <a:r>
                        <a:rPr lang="en-IE" sz="1600" dirty="0"/>
                        <a:t>74,000</a:t>
                      </a:r>
                    </a:p>
                    <a:p>
                      <a:r>
                        <a:rPr lang="en-IE" sz="1600" dirty="0">
                          <a:solidFill>
                            <a:srgbClr val="FF0000"/>
                          </a:solidFill>
                        </a:rPr>
                        <a:t> </a:t>
                      </a:r>
                    </a:p>
                  </a:txBody>
                  <a:tcPr/>
                </a:tc>
                <a:tc>
                  <a:txBody>
                    <a:bodyPr/>
                    <a:lstStyle/>
                    <a:p>
                      <a:r>
                        <a:rPr lang="en-IE" sz="1600" dirty="0">
                          <a:solidFill>
                            <a:schemeClr val="bg1">
                              <a:lumMod val="50000"/>
                            </a:schemeClr>
                          </a:solidFill>
                        </a:rPr>
                        <a:t>5.5%</a:t>
                      </a:r>
                      <a:endParaRPr lang="en-IE" sz="1600" dirty="0">
                        <a:solidFill>
                          <a:srgbClr val="FF0000"/>
                        </a:solidFill>
                      </a:endParaRPr>
                    </a:p>
                  </a:txBody>
                  <a:tcPr/>
                </a:tc>
                <a:tc>
                  <a:txBody>
                    <a:bodyPr/>
                    <a:lstStyle/>
                    <a:p>
                      <a:r>
                        <a:rPr lang="en-IE" sz="1600" dirty="0"/>
                        <a:t>1,380,200</a:t>
                      </a:r>
                    </a:p>
                  </a:txBody>
                  <a:tcPr/>
                </a:tc>
                <a:tc>
                  <a:txBody>
                    <a:bodyPr/>
                    <a:lstStyle/>
                    <a:p>
                      <a:r>
                        <a:rPr lang="en-IE" sz="1600" dirty="0">
                          <a:solidFill>
                            <a:schemeClr val="bg1">
                              <a:lumMod val="50000"/>
                            </a:schemeClr>
                          </a:solidFill>
                        </a:rPr>
                        <a:t>69.8%</a:t>
                      </a:r>
                    </a:p>
                  </a:txBody>
                  <a:tcPr/>
                </a:tc>
                <a:extLst>
                  <a:ext uri="{0D108BD9-81ED-4DB2-BD59-A6C34878D82A}">
                    <a16:rowId xmlns:a16="http://schemas.microsoft.com/office/drawing/2014/main" val="60368895"/>
                  </a:ext>
                </a:extLst>
              </a:tr>
            </a:tbl>
          </a:graphicData>
        </a:graphic>
      </p:graphicFrame>
    </p:spTree>
    <p:extLst>
      <p:ext uri="{BB962C8B-B14F-4D97-AF65-F5344CB8AC3E}">
        <p14:creationId xmlns:p14="http://schemas.microsoft.com/office/powerpoint/2010/main" val="30555030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8AE2BBA-E9EB-4DC4-A77D-66652BD4C722}"/>
              </a:ext>
            </a:extLst>
          </p:cNvPr>
          <p:cNvSpPr>
            <a:spLocks noGrp="1"/>
          </p:cNvSpPr>
          <p:nvPr>
            <p:ph type="title"/>
          </p:nvPr>
        </p:nvSpPr>
        <p:spPr>
          <a:xfrm>
            <a:off x="467544" y="205979"/>
            <a:ext cx="8219256" cy="643651"/>
          </a:xfrm>
        </p:spPr>
        <p:txBody>
          <a:bodyPr>
            <a:noAutofit/>
          </a:bodyPr>
          <a:lstStyle/>
          <a:p>
            <a:r>
              <a:rPr lang="en-IE" sz="2000" dirty="0">
                <a:latin typeface="+mj-lt"/>
              </a:rPr>
              <a:t>Comparison of some key indicators for females– 2005-2008 (pre-crash), Q4 2019 (pre-pandemic) and Q3 2021  (Seasonally adjusted)</a:t>
            </a:r>
            <a:br>
              <a:rPr lang="en-IE" sz="2000" dirty="0">
                <a:latin typeface="+mj-lt"/>
              </a:rPr>
            </a:br>
            <a:endParaRPr lang="en-IE" sz="2000" dirty="0">
              <a:latin typeface="+mj-lt"/>
            </a:endParaRPr>
          </a:p>
        </p:txBody>
      </p:sp>
      <p:sp>
        <p:nvSpPr>
          <p:cNvPr id="6" name="Content Placeholder 5">
            <a:extLst>
              <a:ext uri="{FF2B5EF4-FFF2-40B4-BE49-F238E27FC236}">
                <a16:creationId xmlns:a16="http://schemas.microsoft.com/office/drawing/2014/main" id="{8E4B4C94-606F-42BE-B643-ECF73158906A}"/>
              </a:ext>
            </a:extLst>
          </p:cNvPr>
          <p:cNvSpPr>
            <a:spLocks noGrp="1"/>
          </p:cNvSpPr>
          <p:nvPr>
            <p:ph idx="1"/>
          </p:nvPr>
        </p:nvSpPr>
        <p:spPr>
          <a:xfrm>
            <a:off x="457200" y="918191"/>
            <a:ext cx="8229600" cy="3093719"/>
          </a:xfrm>
        </p:spPr>
        <p:txBody>
          <a:bodyPr/>
          <a:lstStyle/>
          <a:p>
            <a:pPr marL="0" indent="0">
              <a:buNone/>
            </a:pPr>
            <a:endParaRPr lang="en-IE" dirty="0"/>
          </a:p>
        </p:txBody>
      </p:sp>
      <p:sp>
        <p:nvSpPr>
          <p:cNvPr id="3" name="Slide Number Placeholder 2">
            <a:extLst>
              <a:ext uri="{FF2B5EF4-FFF2-40B4-BE49-F238E27FC236}">
                <a16:creationId xmlns:a16="http://schemas.microsoft.com/office/drawing/2014/main" id="{277EF674-10F5-42B7-8DC9-040414EAB548}"/>
              </a:ext>
            </a:extLst>
          </p:cNvPr>
          <p:cNvSpPr>
            <a:spLocks noGrp="1"/>
          </p:cNvSpPr>
          <p:nvPr>
            <p:ph type="sldNum" sz="quarter" idx="4"/>
          </p:nvPr>
        </p:nvSpPr>
        <p:spPr/>
        <p:txBody>
          <a:bodyPr/>
          <a:lstStyle/>
          <a:p>
            <a:fld id="{517A7B32-69DB-4CF1-942C-111B3EAEDE95}" type="slidenum">
              <a:rPr lang="en-IE" smtClean="0"/>
              <a:pPr/>
              <a:t>32</a:t>
            </a:fld>
            <a:endParaRPr lang="en-IE"/>
          </a:p>
        </p:txBody>
      </p:sp>
      <p:graphicFrame>
        <p:nvGraphicFramePr>
          <p:cNvPr id="4" name="Table 3">
            <a:extLst>
              <a:ext uri="{FF2B5EF4-FFF2-40B4-BE49-F238E27FC236}">
                <a16:creationId xmlns:a16="http://schemas.microsoft.com/office/drawing/2014/main" id="{38BABD09-08E0-41BA-9B7B-4891BA1871AC}"/>
              </a:ext>
            </a:extLst>
          </p:cNvPr>
          <p:cNvGraphicFramePr>
            <a:graphicFrameLocks noGrp="1"/>
          </p:cNvGraphicFramePr>
          <p:nvPr>
            <p:extLst>
              <p:ext uri="{D42A27DB-BD31-4B8C-83A1-F6EECF244321}">
                <p14:modId xmlns:p14="http://schemas.microsoft.com/office/powerpoint/2010/main" val="4230016915"/>
              </p:ext>
            </p:extLst>
          </p:nvPr>
        </p:nvGraphicFramePr>
        <p:xfrm>
          <a:off x="467544" y="849630"/>
          <a:ext cx="7776864" cy="3202957"/>
        </p:xfrm>
        <a:graphic>
          <a:graphicData uri="http://schemas.openxmlformats.org/drawingml/2006/table">
            <a:tbl>
              <a:tblPr firstRow="1" bandRow="1">
                <a:tableStyleId>{5C22544A-7EE6-4342-B048-85BDC9FD1C3A}</a:tableStyleId>
              </a:tblPr>
              <a:tblGrid>
                <a:gridCol w="919084">
                  <a:extLst>
                    <a:ext uri="{9D8B030D-6E8A-4147-A177-3AD203B41FA5}">
                      <a16:colId xmlns:a16="http://schemas.microsoft.com/office/drawing/2014/main" val="3240134956"/>
                    </a:ext>
                  </a:extLst>
                </a:gridCol>
                <a:gridCol w="1272578">
                  <a:extLst>
                    <a:ext uri="{9D8B030D-6E8A-4147-A177-3AD203B41FA5}">
                      <a16:colId xmlns:a16="http://schemas.microsoft.com/office/drawing/2014/main" val="3271781531"/>
                    </a:ext>
                  </a:extLst>
                </a:gridCol>
                <a:gridCol w="1511606">
                  <a:extLst>
                    <a:ext uri="{9D8B030D-6E8A-4147-A177-3AD203B41FA5}">
                      <a16:colId xmlns:a16="http://schemas.microsoft.com/office/drawing/2014/main" val="2372043862"/>
                    </a:ext>
                  </a:extLst>
                </a:gridCol>
                <a:gridCol w="1555373">
                  <a:extLst>
                    <a:ext uri="{9D8B030D-6E8A-4147-A177-3AD203B41FA5}">
                      <a16:colId xmlns:a16="http://schemas.microsoft.com/office/drawing/2014/main" val="21320825"/>
                    </a:ext>
                  </a:extLst>
                </a:gridCol>
                <a:gridCol w="1185046">
                  <a:extLst>
                    <a:ext uri="{9D8B030D-6E8A-4147-A177-3AD203B41FA5}">
                      <a16:colId xmlns:a16="http://schemas.microsoft.com/office/drawing/2014/main" val="1644959452"/>
                    </a:ext>
                  </a:extLst>
                </a:gridCol>
                <a:gridCol w="1333177">
                  <a:extLst>
                    <a:ext uri="{9D8B030D-6E8A-4147-A177-3AD203B41FA5}">
                      <a16:colId xmlns:a16="http://schemas.microsoft.com/office/drawing/2014/main" val="1644664734"/>
                    </a:ext>
                  </a:extLst>
                </a:gridCol>
              </a:tblGrid>
              <a:tr h="842265">
                <a:tc>
                  <a:txBody>
                    <a:bodyPr/>
                    <a:lstStyle/>
                    <a:p>
                      <a:endParaRPr lang="en-IE" sz="1600" dirty="0"/>
                    </a:p>
                  </a:txBody>
                  <a:tcPr/>
                </a:tc>
                <a:tc>
                  <a:txBody>
                    <a:bodyPr/>
                    <a:lstStyle/>
                    <a:p>
                      <a:r>
                        <a:rPr lang="en-IE" sz="1600" b="1" dirty="0">
                          <a:solidFill>
                            <a:schemeClr val="bg1"/>
                          </a:solidFill>
                        </a:rPr>
                        <a:t>Employment</a:t>
                      </a:r>
                    </a:p>
                    <a:p>
                      <a:r>
                        <a:rPr lang="en-IE" sz="1600" b="1" dirty="0">
                          <a:solidFill>
                            <a:schemeClr val="bg1"/>
                          </a:solidFill>
                        </a:rPr>
                        <a:t>(highest)</a:t>
                      </a:r>
                    </a:p>
                  </a:txBody>
                  <a:tcPr/>
                </a:tc>
                <a:tc>
                  <a:txBody>
                    <a:bodyPr/>
                    <a:lstStyle/>
                    <a:p>
                      <a:r>
                        <a:rPr lang="en-IE" sz="1600" b="1" dirty="0">
                          <a:solidFill>
                            <a:schemeClr val="bg1"/>
                          </a:solidFill>
                        </a:rPr>
                        <a:t>Unemployment</a:t>
                      </a:r>
                    </a:p>
                    <a:p>
                      <a:r>
                        <a:rPr lang="en-IE" sz="1600" b="1" dirty="0">
                          <a:solidFill>
                            <a:schemeClr val="bg1"/>
                          </a:solidFill>
                        </a:rPr>
                        <a:t>(lowest)</a:t>
                      </a:r>
                    </a:p>
                  </a:txBody>
                  <a:tcPr/>
                </a:tc>
                <a:tc>
                  <a:txBody>
                    <a:bodyPr/>
                    <a:lstStyle/>
                    <a:p>
                      <a:r>
                        <a:rPr lang="en-IE" sz="1600" b="1" dirty="0">
                          <a:solidFill>
                            <a:schemeClr val="bg1"/>
                          </a:solidFill>
                        </a:rPr>
                        <a:t>Unemployment Rate (lowest)</a:t>
                      </a:r>
                    </a:p>
                  </a:txBody>
                  <a:tcPr/>
                </a:tc>
                <a:tc>
                  <a:txBody>
                    <a:bodyPr/>
                    <a:lstStyle/>
                    <a:p>
                      <a:r>
                        <a:rPr lang="en-IE" sz="1600" b="1" dirty="0">
                          <a:solidFill>
                            <a:schemeClr val="bg1"/>
                          </a:solidFill>
                        </a:rPr>
                        <a:t>Labour Force (highest)</a:t>
                      </a:r>
                    </a:p>
                  </a:txBody>
                  <a:tcPr/>
                </a:tc>
                <a:tc>
                  <a:txBody>
                    <a:bodyPr/>
                    <a:lstStyle/>
                    <a:p>
                      <a:r>
                        <a:rPr lang="en-IE" sz="1600" b="1" dirty="0">
                          <a:solidFill>
                            <a:schemeClr val="bg1"/>
                          </a:solidFill>
                        </a:rPr>
                        <a:t>Participation Rate </a:t>
                      </a:r>
                    </a:p>
                    <a:p>
                      <a:r>
                        <a:rPr lang="en-IE" sz="1600" b="1" dirty="0">
                          <a:solidFill>
                            <a:schemeClr val="bg1"/>
                          </a:solidFill>
                        </a:rPr>
                        <a:t>(highest)</a:t>
                      </a:r>
                    </a:p>
                  </a:txBody>
                  <a:tcPr/>
                </a:tc>
                <a:extLst>
                  <a:ext uri="{0D108BD9-81ED-4DB2-BD59-A6C34878D82A}">
                    <a16:rowId xmlns:a16="http://schemas.microsoft.com/office/drawing/2014/main" val="3004690333"/>
                  </a:ext>
                </a:extLst>
              </a:tr>
              <a:tr h="1049516">
                <a:tc>
                  <a:txBody>
                    <a:bodyPr/>
                    <a:lstStyle/>
                    <a:p>
                      <a:r>
                        <a:rPr lang="en-IE" sz="1600" b="1" dirty="0"/>
                        <a:t>2005-2008</a:t>
                      </a:r>
                    </a:p>
                  </a:txBody>
                  <a:tcPr/>
                </a:tc>
                <a:tc>
                  <a:txBody>
                    <a:bodyPr/>
                    <a:lstStyle/>
                    <a:p>
                      <a:r>
                        <a:rPr lang="en-IE" sz="1600" dirty="0"/>
                        <a:t>972,300</a:t>
                      </a:r>
                    </a:p>
                    <a:p>
                      <a:r>
                        <a:rPr lang="en-IE" sz="1600" dirty="0">
                          <a:solidFill>
                            <a:srgbClr val="FF0000"/>
                          </a:solidFill>
                        </a:rPr>
                        <a:t>(Q1 2008)</a:t>
                      </a:r>
                    </a:p>
                  </a:txBody>
                  <a:tcPr/>
                </a:tc>
                <a:tc>
                  <a:txBody>
                    <a:bodyPr/>
                    <a:lstStyle/>
                    <a:p>
                      <a:r>
                        <a:rPr lang="en-IE" sz="1600" dirty="0">
                          <a:solidFill>
                            <a:schemeClr val="bg1"/>
                          </a:solidFill>
                        </a:rPr>
                        <a:t>39,800 </a:t>
                      </a:r>
                    </a:p>
                    <a:p>
                      <a:r>
                        <a:rPr lang="en-IE" sz="1600" dirty="0">
                          <a:solidFill>
                            <a:srgbClr val="FF0000"/>
                          </a:solidFill>
                        </a:rPr>
                        <a:t>(Q1 2005)</a:t>
                      </a:r>
                    </a:p>
                  </a:txBody>
                  <a:tcPr/>
                </a:tc>
                <a:tc>
                  <a:txBody>
                    <a:bodyPr/>
                    <a:lstStyle/>
                    <a:p>
                      <a:r>
                        <a:rPr lang="en-IE" sz="1600" dirty="0">
                          <a:solidFill>
                            <a:schemeClr val="bg1">
                              <a:lumMod val="50000"/>
                            </a:schemeClr>
                          </a:solidFill>
                        </a:rPr>
                        <a:t>4.5%</a:t>
                      </a:r>
                      <a:r>
                        <a:rPr lang="en-IE" sz="1600" dirty="0">
                          <a:solidFill>
                            <a:srgbClr val="FF0000"/>
                          </a:solidFill>
                        </a:rPr>
                        <a:t> </a:t>
                      </a:r>
                    </a:p>
                    <a:p>
                      <a:r>
                        <a:rPr lang="en-IE" sz="1600" dirty="0">
                          <a:solidFill>
                            <a:srgbClr val="FF0000"/>
                          </a:solidFill>
                        </a:rPr>
                        <a:t>(Q1 2005)</a:t>
                      </a:r>
                    </a:p>
                  </a:txBody>
                  <a:tcPr/>
                </a:tc>
                <a:tc>
                  <a:txBody>
                    <a:bodyPr/>
                    <a:lstStyle/>
                    <a:p>
                      <a:r>
                        <a:rPr lang="en-IE" sz="1600" dirty="0">
                          <a:solidFill>
                            <a:schemeClr val="bg1"/>
                          </a:solidFill>
                        </a:rPr>
                        <a:t>1,029,400</a:t>
                      </a:r>
                    </a:p>
                    <a:p>
                      <a:r>
                        <a:rPr lang="en-IE" sz="1600" dirty="0">
                          <a:solidFill>
                            <a:srgbClr val="FF0000"/>
                          </a:solidFill>
                        </a:rPr>
                        <a:t>(Q1 2008)</a:t>
                      </a:r>
                    </a:p>
                  </a:txBody>
                  <a:tcPr/>
                </a:tc>
                <a:tc>
                  <a:txBody>
                    <a:bodyPr/>
                    <a:lstStyle/>
                    <a:p>
                      <a:r>
                        <a:rPr lang="en-IE" sz="1600" dirty="0">
                          <a:solidFill>
                            <a:schemeClr val="bg1">
                              <a:lumMod val="50000"/>
                            </a:schemeClr>
                          </a:solidFill>
                        </a:rPr>
                        <a:t>57.4%</a:t>
                      </a:r>
                    </a:p>
                    <a:p>
                      <a:r>
                        <a:rPr lang="en-IE" sz="1600" dirty="0">
                          <a:solidFill>
                            <a:srgbClr val="FF0000"/>
                          </a:solidFill>
                        </a:rPr>
                        <a:t>(Q4 2007)</a:t>
                      </a:r>
                      <a:endParaRPr lang="en-IE" sz="1600" dirty="0">
                        <a:solidFill>
                          <a:schemeClr val="bg1">
                            <a:lumMod val="50000"/>
                          </a:schemeClr>
                        </a:solidFill>
                      </a:endParaRPr>
                    </a:p>
                  </a:txBody>
                  <a:tcPr/>
                </a:tc>
                <a:extLst>
                  <a:ext uri="{0D108BD9-81ED-4DB2-BD59-A6C34878D82A}">
                    <a16:rowId xmlns:a16="http://schemas.microsoft.com/office/drawing/2014/main" val="124945050"/>
                  </a:ext>
                </a:extLst>
              </a:tr>
              <a:tr h="569467">
                <a:tc>
                  <a:txBody>
                    <a:bodyPr/>
                    <a:lstStyle/>
                    <a:p>
                      <a:r>
                        <a:rPr lang="en-IE" sz="1600" b="1" dirty="0"/>
                        <a:t>Q4 2019</a:t>
                      </a:r>
                    </a:p>
                  </a:txBody>
                  <a:tcPr/>
                </a:tc>
                <a:tc>
                  <a:txBody>
                    <a:bodyPr/>
                    <a:lstStyle/>
                    <a:p>
                      <a:r>
                        <a:rPr lang="en-IE" sz="1600" dirty="0"/>
                        <a:t>1,076,400</a:t>
                      </a:r>
                    </a:p>
                  </a:txBody>
                  <a:tcPr/>
                </a:tc>
                <a:tc>
                  <a:txBody>
                    <a:bodyPr/>
                    <a:lstStyle/>
                    <a:p>
                      <a:r>
                        <a:rPr lang="en-IE" sz="1600" dirty="0"/>
                        <a:t>51,800</a:t>
                      </a:r>
                    </a:p>
                  </a:txBody>
                  <a:tcPr/>
                </a:tc>
                <a:tc>
                  <a:txBody>
                    <a:bodyPr/>
                    <a:lstStyle/>
                    <a:p>
                      <a:r>
                        <a:rPr lang="en-IE" sz="1600" kern="1200" dirty="0">
                          <a:solidFill>
                            <a:schemeClr val="bg1">
                              <a:lumMod val="50000"/>
                            </a:schemeClr>
                          </a:solidFill>
                          <a:latin typeface="+mn-lt"/>
                          <a:ea typeface="+mn-ea"/>
                          <a:cs typeface="+mn-cs"/>
                        </a:rPr>
                        <a:t>4.6%</a:t>
                      </a:r>
                    </a:p>
                  </a:txBody>
                  <a:tcPr/>
                </a:tc>
                <a:tc>
                  <a:txBody>
                    <a:bodyPr/>
                    <a:lstStyle/>
                    <a:p>
                      <a:r>
                        <a:rPr lang="en-IE" sz="1600" dirty="0"/>
                        <a:t>1,131,700</a:t>
                      </a:r>
                    </a:p>
                    <a:p>
                      <a:endParaRPr lang="en-IE" sz="1600" dirty="0"/>
                    </a:p>
                  </a:txBody>
                  <a:tcPr/>
                </a:tc>
                <a:tc>
                  <a:txBody>
                    <a:bodyPr/>
                    <a:lstStyle/>
                    <a:p>
                      <a:r>
                        <a:rPr lang="en-IE" sz="1600" kern="1200" dirty="0">
                          <a:solidFill>
                            <a:schemeClr val="bg1">
                              <a:lumMod val="50000"/>
                            </a:schemeClr>
                          </a:solidFill>
                          <a:latin typeface="+mn-lt"/>
                          <a:ea typeface="+mn-ea"/>
                          <a:cs typeface="+mn-cs"/>
                        </a:rPr>
                        <a:t>56.9%</a:t>
                      </a:r>
                    </a:p>
                  </a:txBody>
                  <a:tcPr/>
                </a:tc>
                <a:extLst>
                  <a:ext uri="{0D108BD9-81ED-4DB2-BD59-A6C34878D82A}">
                    <a16:rowId xmlns:a16="http://schemas.microsoft.com/office/drawing/2014/main" val="144203253"/>
                  </a:ext>
                </a:extLst>
              </a:tr>
              <a:tr h="732056">
                <a:tc>
                  <a:txBody>
                    <a:bodyPr/>
                    <a:lstStyle/>
                    <a:p>
                      <a:r>
                        <a:rPr lang="en-IE" sz="1600" b="1" dirty="0"/>
                        <a:t>Q3 2021</a:t>
                      </a:r>
                    </a:p>
                  </a:txBody>
                  <a:tcPr/>
                </a:tc>
                <a:tc>
                  <a:txBody>
                    <a:bodyPr/>
                    <a:lstStyle/>
                    <a:p>
                      <a:r>
                        <a:rPr lang="en-IE" sz="1600" dirty="0"/>
                        <a:t>1,155,200</a:t>
                      </a:r>
                    </a:p>
                  </a:txBody>
                  <a:tcPr/>
                </a:tc>
                <a:tc>
                  <a:txBody>
                    <a:bodyPr/>
                    <a:lstStyle/>
                    <a:p>
                      <a:r>
                        <a:rPr lang="en-IE" sz="1600" dirty="0"/>
                        <a:t>65,400</a:t>
                      </a:r>
                    </a:p>
                    <a:p>
                      <a:r>
                        <a:rPr lang="en-IE" sz="1600" dirty="0">
                          <a:solidFill>
                            <a:srgbClr val="FF0000"/>
                          </a:solidFill>
                        </a:rPr>
                        <a:t> </a:t>
                      </a:r>
                    </a:p>
                  </a:txBody>
                  <a:tcPr/>
                </a:tc>
                <a:tc>
                  <a:txBody>
                    <a:bodyPr/>
                    <a:lstStyle/>
                    <a:p>
                      <a:r>
                        <a:rPr lang="en-IE" sz="1600" dirty="0">
                          <a:solidFill>
                            <a:schemeClr val="bg1">
                              <a:lumMod val="50000"/>
                            </a:schemeClr>
                          </a:solidFill>
                        </a:rPr>
                        <a:t>5.4%</a:t>
                      </a:r>
                      <a:endParaRPr lang="en-IE" sz="1600" dirty="0">
                        <a:solidFill>
                          <a:srgbClr val="FF0000"/>
                        </a:solidFill>
                      </a:endParaRPr>
                    </a:p>
                  </a:txBody>
                  <a:tcPr/>
                </a:tc>
                <a:tc>
                  <a:txBody>
                    <a:bodyPr/>
                    <a:lstStyle/>
                    <a:p>
                      <a:r>
                        <a:rPr lang="en-IE" sz="1600" dirty="0"/>
                        <a:t>1,220,800</a:t>
                      </a:r>
                    </a:p>
                  </a:txBody>
                  <a:tcPr/>
                </a:tc>
                <a:tc>
                  <a:txBody>
                    <a:bodyPr/>
                    <a:lstStyle/>
                    <a:p>
                      <a:r>
                        <a:rPr lang="en-IE" sz="1600" dirty="0">
                          <a:solidFill>
                            <a:schemeClr val="bg1">
                              <a:lumMod val="50000"/>
                            </a:schemeClr>
                          </a:solidFill>
                        </a:rPr>
                        <a:t>60.1%</a:t>
                      </a:r>
                    </a:p>
                  </a:txBody>
                  <a:tcPr/>
                </a:tc>
                <a:extLst>
                  <a:ext uri="{0D108BD9-81ED-4DB2-BD59-A6C34878D82A}">
                    <a16:rowId xmlns:a16="http://schemas.microsoft.com/office/drawing/2014/main" val="60368895"/>
                  </a:ext>
                </a:extLst>
              </a:tr>
            </a:tbl>
          </a:graphicData>
        </a:graphic>
      </p:graphicFrame>
    </p:spTree>
    <p:extLst>
      <p:ext uri="{BB962C8B-B14F-4D97-AF65-F5344CB8AC3E}">
        <p14:creationId xmlns:p14="http://schemas.microsoft.com/office/powerpoint/2010/main" val="287503996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8AE2BBA-E9EB-4DC4-A77D-66652BD4C722}"/>
              </a:ext>
            </a:extLst>
          </p:cNvPr>
          <p:cNvSpPr>
            <a:spLocks noGrp="1"/>
          </p:cNvSpPr>
          <p:nvPr>
            <p:ph type="title"/>
          </p:nvPr>
        </p:nvSpPr>
        <p:spPr>
          <a:xfrm>
            <a:off x="467544" y="205979"/>
            <a:ext cx="8219256" cy="643651"/>
          </a:xfrm>
        </p:spPr>
        <p:txBody>
          <a:bodyPr>
            <a:noAutofit/>
          </a:bodyPr>
          <a:lstStyle/>
          <a:p>
            <a:r>
              <a:rPr lang="en-IE" sz="2000" dirty="0">
                <a:latin typeface="+mj-lt"/>
              </a:rPr>
              <a:t>Comparison of some key indicators for all persons– 2005-2008 (pre-crash), Q4 2019 (pre-pandemic) and Q3 2021  (Seasonally adjusted)</a:t>
            </a:r>
            <a:br>
              <a:rPr lang="en-IE" sz="2000" dirty="0">
                <a:latin typeface="+mj-lt"/>
              </a:rPr>
            </a:br>
            <a:endParaRPr lang="en-IE" sz="2000" dirty="0">
              <a:latin typeface="+mj-lt"/>
            </a:endParaRPr>
          </a:p>
        </p:txBody>
      </p:sp>
      <p:sp>
        <p:nvSpPr>
          <p:cNvPr id="3" name="Slide Number Placeholder 2">
            <a:extLst>
              <a:ext uri="{FF2B5EF4-FFF2-40B4-BE49-F238E27FC236}">
                <a16:creationId xmlns:a16="http://schemas.microsoft.com/office/drawing/2014/main" id="{277EF674-10F5-42B7-8DC9-040414EAB548}"/>
              </a:ext>
            </a:extLst>
          </p:cNvPr>
          <p:cNvSpPr>
            <a:spLocks noGrp="1"/>
          </p:cNvSpPr>
          <p:nvPr>
            <p:ph type="sldNum" sz="quarter" idx="4"/>
          </p:nvPr>
        </p:nvSpPr>
        <p:spPr/>
        <p:txBody>
          <a:bodyPr/>
          <a:lstStyle/>
          <a:p>
            <a:fld id="{517A7B32-69DB-4CF1-942C-111B3EAEDE95}" type="slidenum">
              <a:rPr lang="en-IE" smtClean="0"/>
              <a:pPr/>
              <a:t>33</a:t>
            </a:fld>
            <a:endParaRPr lang="en-IE"/>
          </a:p>
        </p:txBody>
      </p:sp>
      <p:sp>
        <p:nvSpPr>
          <p:cNvPr id="8" name="Content Placeholder 7">
            <a:extLst>
              <a:ext uri="{FF2B5EF4-FFF2-40B4-BE49-F238E27FC236}">
                <a16:creationId xmlns:a16="http://schemas.microsoft.com/office/drawing/2014/main" id="{CF27A1BD-C091-43FE-8BA9-DD8386934290}"/>
              </a:ext>
            </a:extLst>
          </p:cNvPr>
          <p:cNvSpPr>
            <a:spLocks noGrp="1"/>
          </p:cNvSpPr>
          <p:nvPr>
            <p:ph idx="1"/>
          </p:nvPr>
        </p:nvSpPr>
        <p:spPr/>
        <p:txBody>
          <a:bodyPr/>
          <a:lstStyle/>
          <a:p>
            <a:endParaRPr lang="en-IE"/>
          </a:p>
        </p:txBody>
      </p:sp>
      <p:graphicFrame>
        <p:nvGraphicFramePr>
          <p:cNvPr id="9" name="Table 8">
            <a:extLst>
              <a:ext uri="{FF2B5EF4-FFF2-40B4-BE49-F238E27FC236}">
                <a16:creationId xmlns:a16="http://schemas.microsoft.com/office/drawing/2014/main" id="{4452A845-6D39-42C3-B666-E4B52EE5494A}"/>
              </a:ext>
            </a:extLst>
          </p:cNvPr>
          <p:cNvGraphicFramePr>
            <a:graphicFrameLocks noGrp="1"/>
          </p:cNvGraphicFramePr>
          <p:nvPr>
            <p:extLst>
              <p:ext uri="{D42A27DB-BD31-4B8C-83A1-F6EECF244321}">
                <p14:modId xmlns:p14="http://schemas.microsoft.com/office/powerpoint/2010/main" val="4148203733"/>
              </p:ext>
            </p:extLst>
          </p:nvPr>
        </p:nvGraphicFramePr>
        <p:xfrm>
          <a:off x="323528" y="795503"/>
          <a:ext cx="7920879" cy="3012015"/>
        </p:xfrm>
        <a:graphic>
          <a:graphicData uri="http://schemas.openxmlformats.org/drawingml/2006/table">
            <a:tbl>
              <a:tblPr firstRow="1" bandRow="1">
                <a:tableStyleId>{5C22544A-7EE6-4342-B048-85BDC9FD1C3A}</a:tableStyleId>
              </a:tblPr>
              <a:tblGrid>
                <a:gridCol w="792088">
                  <a:extLst>
                    <a:ext uri="{9D8B030D-6E8A-4147-A177-3AD203B41FA5}">
                      <a16:colId xmlns:a16="http://schemas.microsoft.com/office/drawing/2014/main" val="3240134956"/>
                    </a:ext>
                  </a:extLst>
                </a:gridCol>
                <a:gridCol w="1395583">
                  <a:extLst>
                    <a:ext uri="{9D8B030D-6E8A-4147-A177-3AD203B41FA5}">
                      <a16:colId xmlns:a16="http://schemas.microsoft.com/office/drawing/2014/main" val="3271781531"/>
                    </a:ext>
                  </a:extLst>
                </a:gridCol>
                <a:gridCol w="1584176">
                  <a:extLst>
                    <a:ext uri="{9D8B030D-6E8A-4147-A177-3AD203B41FA5}">
                      <a16:colId xmlns:a16="http://schemas.microsoft.com/office/drawing/2014/main" val="2372043862"/>
                    </a:ext>
                  </a:extLst>
                </a:gridCol>
                <a:gridCol w="1584176">
                  <a:extLst>
                    <a:ext uri="{9D8B030D-6E8A-4147-A177-3AD203B41FA5}">
                      <a16:colId xmlns:a16="http://schemas.microsoft.com/office/drawing/2014/main" val="21320825"/>
                    </a:ext>
                  </a:extLst>
                </a:gridCol>
                <a:gridCol w="1206991">
                  <a:extLst>
                    <a:ext uri="{9D8B030D-6E8A-4147-A177-3AD203B41FA5}">
                      <a16:colId xmlns:a16="http://schemas.microsoft.com/office/drawing/2014/main" val="1644959452"/>
                    </a:ext>
                  </a:extLst>
                </a:gridCol>
                <a:gridCol w="1357865">
                  <a:extLst>
                    <a:ext uri="{9D8B030D-6E8A-4147-A177-3AD203B41FA5}">
                      <a16:colId xmlns:a16="http://schemas.microsoft.com/office/drawing/2014/main" val="1644664734"/>
                    </a:ext>
                  </a:extLst>
                </a:gridCol>
              </a:tblGrid>
              <a:tr h="856542">
                <a:tc>
                  <a:txBody>
                    <a:bodyPr/>
                    <a:lstStyle/>
                    <a:p>
                      <a:endParaRPr lang="en-IE" sz="1600" dirty="0"/>
                    </a:p>
                  </a:txBody>
                  <a:tcPr/>
                </a:tc>
                <a:tc>
                  <a:txBody>
                    <a:bodyPr/>
                    <a:lstStyle/>
                    <a:p>
                      <a:r>
                        <a:rPr lang="en-IE" sz="1600" b="1" dirty="0">
                          <a:solidFill>
                            <a:schemeClr val="bg1"/>
                          </a:solidFill>
                        </a:rPr>
                        <a:t>Employment</a:t>
                      </a:r>
                    </a:p>
                    <a:p>
                      <a:r>
                        <a:rPr lang="en-IE" sz="1600" b="1" dirty="0">
                          <a:solidFill>
                            <a:schemeClr val="bg1"/>
                          </a:solidFill>
                        </a:rPr>
                        <a:t>(highest)</a:t>
                      </a:r>
                    </a:p>
                  </a:txBody>
                  <a:tcPr/>
                </a:tc>
                <a:tc>
                  <a:txBody>
                    <a:bodyPr/>
                    <a:lstStyle/>
                    <a:p>
                      <a:r>
                        <a:rPr lang="en-IE" sz="1600" b="1" dirty="0">
                          <a:solidFill>
                            <a:schemeClr val="bg1"/>
                          </a:solidFill>
                        </a:rPr>
                        <a:t>Unemployment</a:t>
                      </a:r>
                    </a:p>
                    <a:p>
                      <a:r>
                        <a:rPr lang="en-IE" sz="1600" b="1" dirty="0">
                          <a:solidFill>
                            <a:schemeClr val="bg1"/>
                          </a:solidFill>
                        </a:rPr>
                        <a:t>(lowest)</a:t>
                      </a:r>
                    </a:p>
                  </a:txBody>
                  <a:tcPr/>
                </a:tc>
                <a:tc>
                  <a:txBody>
                    <a:bodyPr/>
                    <a:lstStyle/>
                    <a:p>
                      <a:r>
                        <a:rPr lang="en-IE" sz="1600" b="1" dirty="0">
                          <a:solidFill>
                            <a:schemeClr val="bg1"/>
                          </a:solidFill>
                        </a:rPr>
                        <a:t>Unemployment Rate (lowest)</a:t>
                      </a:r>
                    </a:p>
                  </a:txBody>
                  <a:tcPr/>
                </a:tc>
                <a:tc>
                  <a:txBody>
                    <a:bodyPr/>
                    <a:lstStyle/>
                    <a:p>
                      <a:r>
                        <a:rPr lang="en-IE" sz="1600" b="1" dirty="0">
                          <a:solidFill>
                            <a:schemeClr val="bg1"/>
                          </a:solidFill>
                        </a:rPr>
                        <a:t>Labour Force (highest)</a:t>
                      </a:r>
                    </a:p>
                  </a:txBody>
                  <a:tcPr/>
                </a:tc>
                <a:tc>
                  <a:txBody>
                    <a:bodyPr/>
                    <a:lstStyle/>
                    <a:p>
                      <a:r>
                        <a:rPr lang="en-IE" sz="1600" b="1" dirty="0">
                          <a:solidFill>
                            <a:schemeClr val="bg1"/>
                          </a:solidFill>
                        </a:rPr>
                        <a:t>Participation Rate </a:t>
                      </a:r>
                    </a:p>
                    <a:p>
                      <a:r>
                        <a:rPr lang="en-IE" sz="1600" b="1" dirty="0">
                          <a:solidFill>
                            <a:schemeClr val="bg1"/>
                          </a:solidFill>
                        </a:rPr>
                        <a:t>(highest)</a:t>
                      </a:r>
                    </a:p>
                  </a:txBody>
                  <a:tcPr/>
                </a:tc>
                <a:extLst>
                  <a:ext uri="{0D108BD9-81ED-4DB2-BD59-A6C34878D82A}">
                    <a16:rowId xmlns:a16="http://schemas.microsoft.com/office/drawing/2014/main" val="3004690333"/>
                  </a:ext>
                </a:extLst>
              </a:tr>
              <a:tr h="775689">
                <a:tc>
                  <a:txBody>
                    <a:bodyPr/>
                    <a:lstStyle/>
                    <a:p>
                      <a:r>
                        <a:rPr lang="en-IE" sz="1600" b="1" dirty="0"/>
                        <a:t>2006-2007</a:t>
                      </a:r>
                    </a:p>
                  </a:txBody>
                  <a:tcPr/>
                </a:tc>
                <a:tc>
                  <a:txBody>
                    <a:bodyPr/>
                    <a:lstStyle/>
                    <a:p>
                      <a:r>
                        <a:rPr lang="en-IE" sz="1600" dirty="0"/>
                        <a:t>2,235,200</a:t>
                      </a:r>
                    </a:p>
                    <a:p>
                      <a:r>
                        <a:rPr lang="en-IE" sz="1600" dirty="0">
                          <a:solidFill>
                            <a:srgbClr val="FF0000"/>
                          </a:solidFill>
                        </a:rPr>
                        <a:t>(Q4 2007)</a:t>
                      </a:r>
                    </a:p>
                  </a:txBody>
                  <a:tcPr/>
                </a:tc>
                <a:tc>
                  <a:txBody>
                    <a:bodyPr/>
                    <a:lstStyle/>
                    <a:p>
                      <a:r>
                        <a:rPr lang="en-IE" sz="1600" dirty="0">
                          <a:solidFill>
                            <a:schemeClr val="bg1"/>
                          </a:solidFill>
                        </a:rPr>
                        <a:t>92,700 </a:t>
                      </a:r>
                    </a:p>
                    <a:p>
                      <a:r>
                        <a:rPr lang="en-IE" sz="1600" dirty="0">
                          <a:solidFill>
                            <a:srgbClr val="FF0000"/>
                          </a:solidFill>
                        </a:rPr>
                        <a:t>(Q1 2005)</a:t>
                      </a:r>
                    </a:p>
                  </a:txBody>
                  <a:tcPr/>
                </a:tc>
                <a:tc>
                  <a:txBody>
                    <a:bodyPr/>
                    <a:lstStyle/>
                    <a:p>
                      <a:r>
                        <a:rPr lang="en-IE" sz="1600" dirty="0">
                          <a:solidFill>
                            <a:schemeClr val="bg1">
                              <a:lumMod val="50000"/>
                            </a:schemeClr>
                          </a:solidFill>
                        </a:rPr>
                        <a:t>4.5%</a:t>
                      </a:r>
                      <a:r>
                        <a:rPr lang="en-IE" sz="1600" dirty="0">
                          <a:solidFill>
                            <a:srgbClr val="FF0000"/>
                          </a:solidFill>
                        </a:rPr>
                        <a:t> </a:t>
                      </a:r>
                    </a:p>
                    <a:p>
                      <a:r>
                        <a:rPr lang="en-IE" sz="1600" dirty="0">
                          <a:solidFill>
                            <a:srgbClr val="FF0000"/>
                          </a:solidFill>
                        </a:rPr>
                        <a:t>(Q1 2005)</a:t>
                      </a:r>
                    </a:p>
                  </a:txBody>
                  <a:tcPr/>
                </a:tc>
                <a:tc>
                  <a:txBody>
                    <a:bodyPr/>
                    <a:lstStyle/>
                    <a:p>
                      <a:r>
                        <a:rPr lang="en-IE" sz="1600" dirty="0">
                          <a:solidFill>
                            <a:schemeClr val="bg1"/>
                          </a:solidFill>
                        </a:rPr>
                        <a:t>2,389,100</a:t>
                      </a:r>
                    </a:p>
                    <a:p>
                      <a:r>
                        <a:rPr lang="en-IE" sz="1600" dirty="0">
                          <a:solidFill>
                            <a:srgbClr val="FF0000"/>
                          </a:solidFill>
                        </a:rPr>
                        <a:t>(Q1 2008)</a:t>
                      </a:r>
                    </a:p>
                  </a:txBody>
                  <a:tcPr/>
                </a:tc>
                <a:tc>
                  <a:txBody>
                    <a:bodyPr/>
                    <a:lstStyle/>
                    <a:p>
                      <a:r>
                        <a:rPr lang="en-IE" sz="1600" dirty="0">
                          <a:solidFill>
                            <a:schemeClr val="bg1">
                              <a:lumMod val="50000"/>
                            </a:schemeClr>
                          </a:solidFill>
                        </a:rPr>
                        <a:t>66.9%</a:t>
                      </a:r>
                    </a:p>
                    <a:p>
                      <a:r>
                        <a:rPr lang="en-IE" sz="1600" dirty="0">
                          <a:solidFill>
                            <a:srgbClr val="FF0000"/>
                          </a:solidFill>
                        </a:rPr>
                        <a:t>(Q1 2007)</a:t>
                      </a:r>
                      <a:endParaRPr lang="en-IE" sz="1600" dirty="0">
                        <a:solidFill>
                          <a:schemeClr val="bg1">
                            <a:lumMod val="50000"/>
                          </a:schemeClr>
                        </a:solidFill>
                      </a:endParaRPr>
                    </a:p>
                  </a:txBody>
                  <a:tcPr/>
                </a:tc>
                <a:extLst>
                  <a:ext uri="{0D108BD9-81ED-4DB2-BD59-A6C34878D82A}">
                    <a16:rowId xmlns:a16="http://schemas.microsoft.com/office/drawing/2014/main" val="124945050"/>
                  </a:ext>
                </a:extLst>
              </a:tr>
              <a:tr h="635320">
                <a:tc>
                  <a:txBody>
                    <a:bodyPr/>
                    <a:lstStyle/>
                    <a:p>
                      <a:r>
                        <a:rPr lang="en-IE" sz="1600" b="1" dirty="0"/>
                        <a:t>Q4 2019</a:t>
                      </a:r>
                    </a:p>
                  </a:txBody>
                  <a:tcPr/>
                </a:tc>
                <a:tc>
                  <a:txBody>
                    <a:bodyPr/>
                    <a:lstStyle/>
                    <a:p>
                      <a:r>
                        <a:rPr lang="en-IE" sz="1600" dirty="0"/>
                        <a:t>2,342,500</a:t>
                      </a:r>
                    </a:p>
                    <a:p>
                      <a:endParaRPr lang="en-IE" sz="1600" dirty="0"/>
                    </a:p>
                  </a:txBody>
                  <a:tcPr/>
                </a:tc>
                <a:tc>
                  <a:txBody>
                    <a:bodyPr/>
                    <a:lstStyle/>
                    <a:p>
                      <a:r>
                        <a:rPr lang="en-IE" sz="1600" dirty="0"/>
                        <a:t>117,300</a:t>
                      </a:r>
                    </a:p>
                  </a:txBody>
                  <a:tcPr/>
                </a:tc>
                <a:tc>
                  <a:txBody>
                    <a:bodyPr/>
                    <a:lstStyle/>
                    <a:p>
                      <a:r>
                        <a:rPr lang="en-IE" sz="1600" kern="1200" dirty="0">
                          <a:solidFill>
                            <a:schemeClr val="bg1">
                              <a:lumMod val="50000"/>
                            </a:schemeClr>
                          </a:solidFill>
                          <a:latin typeface="+mn-lt"/>
                          <a:ea typeface="+mn-ea"/>
                          <a:cs typeface="+mn-cs"/>
                        </a:rPr>
                        <a:t>4.7%</a:t>
                      </a:r>
                    </a:p>
                  </a:txBody>
                  <a:tcPr/>
                </a:tc>
                <a:tc>
                  <a:txBody>
                    <a:bodyPr/>
                    <a:lstStyle/>
                    <a:p>
                      <a:r>
                        <a:rPr lang="en-IE" sz="1600" dirty="0"/>
                        <a:t>2,464,700</a:t>
                      </a:r>
                    </a:p>
                    <a:p>
                      <a:endParaRPr lang="en-IE" sz="1600" dirty="0"/>
                    </a:p>
                  </a:txBody>
                  <a:tcPr/>
                </a:tc>
                <a:tc>
                  <a:txBody>
                    <a:bodyPr/>
                    <a:lstStyle/>
                    <a:p>
                      <a:r>
                        <a:rPr lang="en-IE" sz="1600" kern="1200" dirty="0">
                          <a:solidFill>
                            <a:schemeClr val="bg1">
                              <a:lumMod val="50000"/>
                            </a:schemeClr>
                          </a:solidFill>
                          <a:latin typeface="+mn-lt"/>
                          <a:ea typeface="+mn-ea"/>
                          <a:cs typeface="+mn-cs"/>
                        </a:rPr>
                        <a:t>62.9%</a:t>
                      </a:r>
                    </a:p>
                  </a:txBody>
                  <a:tcPr/>
                </a:tc>
                <a:extLst>
                  <a:ext uri="{0D108BD9-81ED-4DB2-BD59-A6C34878D82A}">
                    <a16:rowId xmlns:a16="http://schemas.microsoft.com/office/drawing/2014/main" val="144203253"/>
                  </a:ext>
                </a:extLst>
              </a:tr>
              <a:tr h="744464">
                <a:tc>
                  <a:txBody>
                    <a:bodyPr/>
                    <a:lstStyle/>
                    <a:p>
                      <a:r>
                        <a:rPr lang="en-IE" sz="1600" b="1" dirty="0"/>
                        <a:t>Q3 2021</a:t>
                      </a:r>
                    </a:p>
                  </a:txBody>
                  <a:tcPr/>
                </a:tc>
                <a:tc>
                  <a:txBody>
                    <a:bodyPr/>
                    <a:lstStyle/>
                    <a:p>
                      <a:r>
                        <a:rPr lang="en-IE" sz="1600" dirty="0"/>
                        <a:t>2,465,700</a:t>
                      </a:r>
                    </a:p>
                  </a:txBody>
                  <a:tcPr/>
                </a:tc>
                <a:tc>
                  <a:txBody>
                    <a:bodyPr/>
                    <a:lstStyle/>
                    <a:p>
                      <a:r>
                        <a:rPr lang="en-IE" sz="1600" dirty="0"/>
                        <a:t>139,500</a:t>
                      </a:r>
                    </a:p>
                    <a:p>
                      <a:r>
                        <a:rPr lang="en-IE" sz="1600" dirty="0">
                          <a:solidFill>
                            <a:srgbClr val="FF0000"/>
                          </a:solidFill>
                        </a:rPr>
                        <a:t> </a:t>
                      </a:r>
                    </a:p>
                  </a:txBody>
                  <a:tcPr/>
                </a:tc>
                <a:tc>
                  <a:txBody>
                    <a:bodyPr/>
                    <a:lstStyle/>
                    <a:p>
                      <a:r>
                        <a:rPr lang="en-IE" sz="1600" dirty="0">
                          <a:solidFill>
                            <a:schemeClr val="bg1">
                              <a:lumMod val="50000"/>
                            </a:schemeClr>
                          </a:solidFill>
                        </a:rPr>
                        <a:t>5.5%</a:t>
                      </a:r>
                      <a:endParaRPr lang="en-IE" sz="1600" dirty="0">
                        <a:solidFill>
                          <a:srgbClr val="FF0000"/>
                        </a:solidFill>
                      </a:endParaRPr>
                    </a:p>
                  </a:txBody>
                  <a:tcPr/>
                </a:tc>
                <a:tc>
                  <a:txBody>
                    <a:bodyPr/>
                    <a:lstStyle/>
                    <a:p>
                      <a:r>
                        <a:rPr lang="en-IE" sz="1600" dirty="0"/>
                        <a:t>2,603,800</a:t>
                      </a:r>
                      <a:endParaRPr lang="en-IE" sz="1600" dirty="0">
                        <a:solidFill>
                          <a:srgbClr val="FF0000"/>
                        </a:solidFill>
                      </a:endParaRPr>
                    </a:p>
                  </a:txBody>
                  <a:tcPr/>
                </a:tc>
                <a:tc>
                  <a:txBody>
                    <a:bodyPr/>
                    <a:lstStyle/>
                    <a:p>
                      <a:r>
                        <a:rPr lang="en-IE" sz="1600" dirty="0">
                          <a:solidFill>
                            <a:schemeClr val="bg1">
                              <a:lumMod val="50000"/>
                            </a:schemeClr>
                          </a:solidFill>
                        </a:rPr>
                        <a:t>65.2%</a:t>
                      </a:r>
                    </a:p>
                  </a:txBody>
                  <a:tcPr/>
                </a:tc>
                <a:extLst>
                  <a:ext uri="{0D108BD9-81ED-4DB2-BD59-A6C34878D82A}">
                    <a16:rowId xmlns:a16="http://schemas.microsoft.com/office/drawing/2014/main" val="60368895"/>
                  </a:ext>
                </a:extLst>
              </a:tr>
            </a:tbl>
          </a:graphicData>
        </a:graphic>
      </p:graphicFrame>
    </p:spTree>
    <p:extLst>
      <p:ext uri="{BB962C8B-B14F-4D97-AF65-F5344CB8AC3E}">
        <p14:creationId xmlns:p14="http://schemas.microsoft.com/office/powerpoint/2010/main" val="313043161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190EDE-0336-46A1-BF84-065F596B7DCF}"/>
              </a:ext>
            </a:extLst>
          </p:cNvPr>
          <p:cNvSpPr>
            <a:spLocks noGrp="1"/>
          </p:cNvSpPr>
          <p:nvPr>
            <p:ph type="title"/>
          </p:nvPr>
        </p:nvSpPr>
        <p:spPr/>
        <p:txBody>
          <a:bodyPr/>
          <a:lstStyle/>
          <a:p>
            <a:r>
              <a:rPr lang="en-IE" dirty="0"/>
              <a:t>Well-being Information Hub</a:t>
            </a:r>
          </a:p>
        </p:txBody>
      </p:sp>
      <p:sp>
        <p:nvSpPr>
          <p:cNvPr id="3" name="Content Placeholder 2">
            <a:extLst>
              <a:ext uri="{FF2B5EF4-FFF2-40B4-BE49-F238E27FC236}">
                <a16:creationId xmlns:a16="http://schemas.microsoft.com/office/drawing/2014/main" id="{50477627-18D1-4CA5-B60B-FFB1CE411443}"/>
              </a:ext>
            </a:extLst>
          </p:cNvPr>
          <p:cNvSpPr>
            <a:spLocks noGrp="1"/>
          </p:cNvSpPr>
          <p:nvPr>
            <p:ph idx="1"/>
          </p:nvPr>
        </p:nvSpPr>
        <p:spPr>
          <a:xfrm>
            <a:off x="323528" y="915566"/>
            <a:ext cx="8229600" cy="3168352"/>
          </a:xfrm>
        </p:spPr>
        <p:txBody>
          <a:bodyPr>
            <a:normAutofit fontScale="40000" lnSpcReduction="20000"/>
          </a:bodyPr>
          <a:lstStyle/>
          <a:p>
            <a:r>
              <a:rPr lang="en-IE" sz="4300" b="1" dirty="0">
                <a:solidFill>
                  <a:srgbClr val="000000"/>
                </a:solidFill>
              </a:rPr>
              <a:t>The CSO recently published a Well-being Information Hub</a:t>
            </a:r>
          </a:p>
          <a:p>
            <a:r>
              <a:rPr lang="en-IE" sz="4300" b="1" dirty="0">
                <a:solidFill>
                  <a:srgbClr val="000000"/>
                </a:solidFill>
              </a:rPr>
              <a:t>Collaboration with the Department of the Taoiseach, Departments of Finance and Public Expenditure and Reform, a wider inter-departmental Working Group and the National Economic and Social Council. </a:t>
            </a:r>
            <a:endParaRPr lang="en-IE" sz="4300" dirty="0">
              <a:solidFill>
                <a:srgbClr val="000000"/>
              </a:solidFill>
            </a:endParaRPr>
          </a:p>
          <a:p>
            <a:r>
              <a:rPr lang="en-IE" sz="4300" b="1" dirty="0">
                <a:solidFill>
                  <a:srgbClr val="000000"/>
                </a:solidFill>
              </a:rPr>
              <a:t>Well-being indicators across eleven broad themes covering a broad range of life in Ireland – from education, to health, to work and so many more facets of Irish life.  </a:t>
            </a:r>
          </a:p>
          <a:p>
            <a:r>
              <a:rPr lang="en-IE" sz="4300" b="1" dirty="0">
                <a:solidFill>
                  <a:srgbClr val="000000"/>
                </a:solidFill>
              </a:rPr>
              <a:t>These will be updated when more data on any theme becomes available.</a:t>
            </a:r>
            <a:endParaRPr lang="en-IE" sz="4300" dirty="0">
              <a:solidFill>
                <a:srgbClr val="000000"/>
              </a:solidFill>
            </a:endParaRPr>
          </a:p>
          <a:p>
            <a:r>
              <a:rPr lang="en-IE" sz="4300" b="1" dirty="0">
                <a:solidFill>
                  <a:srgbClr val="000000"/>
                </a:solidFill>
              </a:rPr>
              <a:t>The link to the hub on the CSO website is as follows</a:t>
            </a:r>
          </a:p>
          <a:p>
            <a:r>
              <a:rPr lang="en-IE" sz="4300" dirty="0">
                <a:solidFill>
                  <a:srgbClr val="000000"/>
                </a:solidFill>
                <a:hlinkClick r:id="rId2"/>
              </a:rPr>
              <a:t>https://www.cso.ie/en/releasesandpublications/ep/p-wbhub/well-beinginformationhub/workandjobquality/</a:t>
            </a:r>
            <a:endParaRPr lang="en-IE" sz="4300" dirty="0">
              <a:solidFill>
                <a:srgbClr val="000000"/>
              </a:solidFill>
            </a:endParaRPr>
          </a:p>
          <a:p>
            <a:endParaRPr lang="en-IE" sz="3200" dirty="0">
              <a:solidFill>
                <a:srgbClr val="000000"/>
              </a:solidFill>
            </a:endParaRPr>
          </a:p>
        </p:txBody>
      </p:sp>
      <p:sp>
        <p:nvSpPr>
          <p:cNvPr id="4" name="Slide Number Placeholder 3">
            <a:extLst>
              <a:ext uri="{FF2B5EF4-FFF2-40B4-BE49-F238E27FC236}">
                <a16:creationId xmlns:a16="http://schemas.microsoft.com/office/drawing/2014/main" id="{03AC029C-9525-4061-937F-52EBB955851D}"/>
              </a:ext>
            </a:extLst>
          </p:cNvPr>
          <p:cNvSpPr>
            <a:spLocks noGrp="1"/>
          </p:cNvSpPr>
          <p:nvPr>
            <p:ph type="sldNum" sz="quarter" idx="4"/>
          </p:nvPr>
        </p:nvSpPr>
        <p:spPr/>
        <p:txBody>
          <a:bodyPr/>
          <a:lstStyle/>
          <a:p>
            <a:fld id="{517A7B32-69DB-4CF1-942C-111B3EAEDE95}" type="slidenum">
              <a:rPr lang="en-IE" smtClean="0"/>
              <a:t>34</a:t>
            </a:fld>
            <a:endParaRPr lang="en-IE" dirty="0"/>
          </a:p>
        </p:txBody>
      </p:sp>
    </p:spTree>
    <p:extLst>
      <p:ext uri="{BB962C8B-B14F-4D97-AF65-F5344CB8AC3E}">
        <p14:creationId xmlns:p14="http://schemas.microsoft.com/office/powerpoint/2010/main" val="119953268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324013-5D31-4C51-8FB3-14C41AD79C72}"/>
              </a:ext>
            </a:extLst>
          </p:cNvPr>
          <p:cNvSpPr>
            <a:spLocks noGrp="1"/>
          </p:cNvSpPr>
          <p:nvPr>
            <p:ph type="title"/>
          </p:nvPr>
        </p:nvSpPr>
        <p:spPr/>
        <p:txBody>
          <a:bodyPr>
            <a:normAutofit/>
          </a:bodyPr>
          <a:lstStyle/>
          <a:p>
            <a:r>
              <a:rPr lang="en-IE" sz="2800" dirty="0"/>
              <a:t>‘Work and Job Quality’ Indicators from the LFS</a:t>
            </a:r>
          </a:p>
        </p:txBody>
      </p:sp>
      <p:sp>
        <p:nvSpPr>
          <p:cNvPr id="3" name="Content Placeholder 2">
            <a:extLst>
              <a:ext uri="{FF2B5EF4-FFF2-40B4-BE49-F238E27FC236}">
                <a16:creationId xmlns:a16="http://schemas.microsoft.com/office/drawing/2014/main" id="{624E76F3-B5EA-4CC8-870A-DB131EF63B46}"/>
              </a:ext>
            </a:extLst>
          </p:cNvPr>
          <p:cNvSpPr>
            <a:spLocks noGrp="1"/>
          </p:cNvSpPr>
          <p:nvPr>
            <p:ph idx="1"/>
          </p:nvPr>
        </p:nvSpPr>
        <p:spPr/>
        <p:txBody>
          <a:bodyPr>
            <a:normAutofit fontScale="92500"/>
          </a:bodyPr>
          <a:lstStyle/>
          <a:p>
            <a:pPr lvl="0"/>
            <a:r>
              <a:rPr lang="en-IE" sz="2000" b="1" dirty="0">
                <a:solidFill>
                  <a:srgbClr val="000000"/>
                </a:solidFill>
              </a:rPr>
              <a:t>The share of employed persons working long hours which is defined as those who usually work 49 hours or more per week. The data is broken down by age group, sex and Economic sector</a:t>
            </a:r>
            <a:endParaRPr lang="en-IE" sz="2000" dirty="0">
              <a:solidFill>
                <a:srgbClr val="000000"/>
              </a:solidFill>
            </a:endParaRPr>
          </a:p>
          <a:p>
            <a:pPr lvl="0"/>
            <a:r>
              <a:rPr lang="en-IE" sz="2000" b="1" dirty="0">
                <a:solidFill>
                  <a:srgbClr val="000000"/>
                </a:solidFill>
              </a:rPr>
              <a:t>The lifelong learning rate in formal education for those 18+ years broken down by Principle Economic Status and age group</a:t>
            </a:r>
            <a:endParaRPr lang="en-IE" sz="2000" dirty="0">
              <a:solidFill>
                <a:srgbClr val="000000"/>
              </a:solidFill>
            </a:endParaRPr>
          </a:p>
          <a:p>
            <a:pPr lvl="0"/>
            <a:r>
              <a:rPr lang="en-IE" sz="2000" b="1" dirty="0">
                <a:solidFill>
                  <a:srgbClr val="000000"/>
                </a:solidFill>
              </a:rPr>
              <a:t>And finally, labour underutilisation as a share of the total labour force broken down by age group and sex.</a:t>
            </a:r>
            <a:endParaRPr lang="en-IE" sz="2000" dirty="0">
              <a:solidFill>
                <a:srgbClr val="000000"/>
              </a:solidFill>
            </a:endParaRPr>
          </a:p>
          <a:p>
            <a:endParaRPr lang="en-IE" sz="2200" dirty="0"/>
          </a:p>
        </p:txBody>
      </p:sp>
      <p:sp>
        <p:nvSpPr>
          <p:cNvPr id="4" name="Slide Number Placeholder 3">
            <a:extLst>
              <a:ext uri="{FF2B5EF4-FFF2-40B4-BE49-F238E27FC236}">
                <a16:creationId xmlns:a16="http://schemas.microsoft.com/office/drawing/2014/main" id="{F1F831C2-BDFA-42FB-B02F-D6EB2D8F9EE8}"/>
              </a:ext>
            </a:extLst>
          </p:cNvPr>
          <p:cNvSpPr>
            <a:spLocks noGrp="1"/>
          </p:cNvSpPr>
          <p:nvPr>
            <p:ph type="sldNum" sz="quarter" idx="4"/>
          </p:nvPr>
        </p:nvSpPr>
        <p:spPr/>
        <p:txBody>
          <a:bodyPr/>
          <a:lstStyle/>
          <a:p>
            <a:fld id="{517A7B32-69DB-4CF1-942C-111B3EAEDE95}" type="slidenum">
              <a:rPr lang="en-IE" smtClean="0"/>
              <a:t>35</a:t>
            </a:fld>
            <a:endParaRPr lang="en-IE" dirty="0"/>
          </a:p>
        </p:txBody>
      </p:sp>
    </p:spTree>
    <p:extLst>
      <p:ext uri="{BB962C8B-B14F-4D97-AF65-F5344CB8AC3E}">
        <p14:creationId xmlns:p14="http://schemas.microsoft.com/office/powerpoint/2010/main" val="113876055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5536D47-76C5-46E1-A124-915703C5FFC8}"/>
              </a:ext>
            </a:extLst>
          </p:cNvPr>
          <p:cNvSpPr>
            <a:spLocks noGrp="1"/>
          </p:cNvSpPr>
          <p:nvPr>
            <p:ph type="sldNum" sz="quarter" idx="4"/>
          </p:nvPr>
        </p:nvSpPr>
        <p:spPr/>
        <p:txBody>
          <a:bodyPr/>
          <a:lstStyle/>
          <a:p>
            <a:fld id="{517A7B32-69DB-4CF1-942C-111B3EAEDE95}" type="slidenum">
              <a:rPr lang="en-IE" smtClean="0"/>
              <a:t>36</a:t>
            </a:fld>
            <a:endParaRPr lang="en-IE" dirty="0"/>
          </a:p>
        </p:txBody>
      </p:sp>
      <p:sp>
        <p:nvSpPr>
          <p:cNvPr id="6" name="Title 5">
            <a:extLst>
              <a:ext uri="{FF2B5EF4-FFF2-40B4-BE49-F238E27FC236}">
                <a16:creationId xmlns:a16="http://schemas.microsoft.com/office/drawing/2014/main" id="{013E15AE-EA11-456A-81EA-5CFC1DC3AEC2}"/>
              </a:ext>
            </a:extLst>
          </p:cNvPr>
          <p:cNvSpPr>
            <a:spLocks noGrp="1"/>
          </p:cNvSpPr>
          <p:nvPr>
            <p:ph type="title" idx="4294967295"/>
          </p:nvPr>
        </p:nvSpPr>
        <p:spPr>
          <a:xfrm>
            <a:off x="107504" y="-4639"/>
            <a:ext cx="8218487" cy="857250"/>
          </a:xfrm>
        </p:spPr>
        <p:txBody>
          <a:bodyPr>
            <a:normAutofit/>
          </a:bodyPr>
          <a:lstStyle/>
          <a:p>
            <a:r>
              <a:rPr lang="en-IE" sz="2800" dirty="0"/>
              <a:t>Well-being indicator themes</a:t>
            </a:r>
          </a:p>
        </p:txBody>
      </p:sp>
      <p:pic>
        <p:nvPicPr>
          <p:cNvPr id="5" name="Picture 4">
            <a:extLst>
              <a:ext uri="{FF2B5EF4-FFF2-40B4-BE49-F238E27FC236}">
                <a16:creationId xmlns:a16="http://schemas.microsoft.com/office/drawing/2014/main" id="{F2E3C53E-A9B8-418D-A2B2-F9932474299C}"/>
              </a:ext>
            </a:extLst>
          </p:cNvPr>
          <p:cNvPicPr/>
          <p:nvPr/>
        </p:nvPicPr>
        <p:blipFill>
          <a:blip r:embed="rId2" cstate="print">
            <a:extLst>
              <a:ext uri="{28A0092B-C50C-407E-A947-70E740481C1C}">
                <a14:useLocalDpi xmlns:a14="http://schemas.microsoft.com/office/drawing/2010/main" val="0"/>
              </a:ext>
            </a:extLst>
          </a:blip>
          <a:stretch>
            <a:fillRect/>
          </a:stretch>
        </p:blipFill>
        <p:spPr bwMode="auto">
          <a:xfrm>
            <a:off x="1187624" y="627534"/>
            <a:ext cx="7499176" cy="4237583"/>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21792519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D98C2B6-486D-4F0C-AB38-22BC6CB859EA}"/>
              </a:ext>
            </a:extLst>
          </p:cNvPr>
          <p:cNvSpPr>
            <a:spLocks noGrp="1"/>
          </p:cNvSpPr>
          <p:nvPr>
            <p:ph type="ctrTitle"/>
          </p:nvPr>
        </p:nvSpPr>
        <p:spPr>
          <a:xfrm>
            <a:off x="179512" y="1597821"/>
            <a:ext cx="4392488" cy="3350193"/>
          </a:xfrm>
        </p:spPr>
        <p:txBody>
          <a:bodyPr/>
          <a:lstStyle/>
          <a:p>
            <a:r>
              <a:rPr lang="en-IE" b="1" dirty="0"/>
              <a:t>Section 7:</a:t>
            </a:r>
            <a:br>
              <a:rPr lang="en-IE" dirty="0"/>
            </a:br>
            <a:r>
              <a:rPr lang="en-IE" dirty="0"/>
              <a:t>Forthcoming releases and Summary of Q3 2021 LFS results</a:t>
            </a:r>
          </a:p>
        </p:txBody>
      </p:sp>
      <p:sp>
        <p:nvSpPr>
          <p:cNvPr id="4" name="Slide Number Placeholder 3">
            <a:extLst>
              <a:ext uri="{FF2B5EF4-FFF2-40B4-BE49-F238E27FC236}">
                <a16:creationId xmlns:a16="http://schemas.microsoft.com/office/drawing/2014/main" id="{D516ADB8-53A8-42DD-B052-ACAA78695F96}"/>
              </a:ext>
            </a:extLst>
          </p:cNvPr>
          <p:cNvSpPr>
            <a:spLocks noGrp="1"/>
          </p:cNvSpPr>
          <p:nvPr>
            <p:ph type="sldNum" sz="quarter" idx="4294967295"/>
          </p:nvPr>
        </p:nvSpPr>
        <p:spPr>
          <a:xfrm>
            <a:off x="7086600" y="4800600"/>
            <a:ext cx="2057400" cy="274638"/>
          </a:xfrm>
        </p:spPr>
        <p:txBody>
          <a:bodyPr/>
          <a:lstStyle/>
          <a:p>
            <a:fld id="{517A7B32-69DB-4CF1-942C-111B3EAEDE95}" type="slidenum">
              <a:rPr lang="en-IE" smtClean="0"/>
              <a:t>37</a:t>
            </a:fld>
            <a:endParaRPr lang="en-IE" dirty="0"/>
          </a:p>
        </p:txBody>
      </p:sp>
    </p:spTree>
    <p:extLst>
      <p:ext uri="{BB962C8B-B14F-4D97-AF65-F5344CB8AC3E}">
        <p14:creationId xmlns:p14="http://schemas.microsoft.com/office/powerpoint/2010/main" val="172743778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A4641CD-116B-4365-AB75-70CA0794E48A}"/>
              </a:ext>
            </a:extLst>
          </p:cNvPr>
          <p:cNvSpPr>
            <a:spLocks noGrp="1"/>
          </p:cNvSpPr>
          <p:nvPr>
            <p:ph type="sldNum" sz="quarter" idx="4"/>
          </p:nvPr>
        </p:nvSpPr>
        <p:spPr/>
        <p:txBody>
          <a:bodyPr/>
          <a:lstStyle/>
          <a:p>
            <a:fld id="{517A7B32-69DB-4CF1-942C-111B3EAEDE95}" type="slidenum">
              <a:rPr lang="en-IE" smtClean="0"/>
              <a:t>38</a:t>
            </a:fld>
            <a:endParaRPr lang="en-IE" dirty="0"/>
          </a:p>
        </p:txBody>
      </p:sp>
      <p:sp>
        <p:nvSpPr>
          <p:cNvPr id="2" name="Title 1">
            <a:extLst>
              <a:ext uri="{FF2B5EF4-FFF2-40B4-BE49-F238E27FC236}">
                <a16:creationId xmlns:a16="http://schemas.microsoft.com/office/drawing/2014/main" id="{1AEA8039-4697-49EB-8C12-6CE1FC06AA40}"/>
              </a:ext>
            </a:extLst>
          </p:cNvPr>
          <p:cNvSpPr>
            <a:spLocks noGrp="1"/>
          </p:cNvSpPr>
          <p:nvPr>
            <p:ph type="title" idx="4294967295"/>
          </p:nvPr>
        </p:nvSpPr>
        <p:spPr>
          <a:xfrm>
            <a:off x="0" y="-20638"/>
            <a:ext cx="8748713" cy="993776"/>
          </a:xfrm>
        </p:spPr>
        <p:txBody>
          <a:bodyPr>
            <a:normAutofit/>
          </a:bodyPr>
          <a:lstStyle/>
          <a:p>
            <a:r>
              <a:rPr lang="en-IE" dirty="0">
                <a:solidFill>
                  <a:srgbClr val="3EC7CE"/>
                </a:solidFill>
                <a:latin typeface="Calibri" panose="020F0502020204030204" pitchFamily="34" charset="0"/>
                <a:cs typeface="Calibri" panose="020F0502020204030204" pitchFamily="34" charset="0"/>
              </a:rPr>
              <a:t>Forthcoming releases </a:t>
            </a:r>
            <a:r>
              <a:rPr lang="en-IE" dirty="0">
                <a:solidFill>
                  <a:srgbClr val="3EC7CE"/>
                </a:solidFill>
              </a:rPr>
              <a:t>	</a:t>
            </a:r>
          </a:p>
        </p:txBody>
      </p:sp>
      <p:sp>
        <p:nvSpPr>
          <p:cNvPr id="3" name="Content Placeholder 2">
            <a:extLst>
              <a:ext uri="{FF2B5EF4-FFF2-40B4-BE49-F238E27FC236}">
                <a16:creationId xmlns:a16="http://schemas.microsoft.com/office/drawing/2014/main" id="{152DFBC8-61F6-4539-B75F-430F0939A8AA}"/>
              </a:ext>
            </a:extLst>
          </p:cNvPr>
          <p:cNvSpPr>
            <a:spLocks noGrp="1"/>
          </p:cNvSpPr>
          <p:nvPr>
            <p:ph idx="4294967295"/>
          </p:nvPr>
        </p:nvSpPr>
        <p:spPr>
          <a:xfrm>
            <a:off x="206375" y="842963"/>
            <a:ext cx="8937625" cy="3384550"/>
          </a:xfrm>
        </p:spPr>
        <p:txBody>
          <a:bodyPr>
            <a:normAutofit/>
          </a:bodyPr>
          <a:lstStyle/>
          <a:p>
            <a:r>
              <a:rPr lang="en-IE" sz="2000" dirty="0">
                <a:solidFill>
                  <a:srgbClr val="000000"/>
                </a:solidFill>
                <a:latin typeface="+mn-lt"/>
                <a:cs typeface="Calibri" panose="020F0502020204030204" pitchFamily="34" charset="0"/>
              </a:rPr>
              <a:t>Industrial Disputes (Q3 2021) – 30 November 2021</a:t>
            </a:r>
          </a:p>
          <a:p>
            <a:r>
              <a:rPr lang="en-IE" sz="2000" dirty="0">
                <a:solidFill>
                  <a:srgbClr val="000000"/>
                </a:solidFill>
                <a:latin typeface="+mn-lt"/>
                <a:cs typeface="Calibri" panose="020F0502020204030204" pitchFamily="34" charset="0"/>
              </a:rPr>
              <a:t>Monthly Unemployment Estimates (November 2021) –  1 December 2021</a:t>
            </a:r>
          </a:p>
          <a:p>
            <a:r>
              <a:rPr lang="en-IE" sz="2000" dirty="0">
                <a:solidFill>
                  <a:srgbClr val="000000"/>
                </a:solidFill>
                <a:latin typeface="+mn-lt"/>
              </a:rPr>
              <a:t>Earnings and Labour Costs (Q3 2021)</a:t>
            </a:r>
            <a:r>
              <a:rPr lang="en-IE" sz="2000" dirty="0">
                <a:solidFill>
                  <a:srgbClr val="000000"/>
                </a:solidFill>
                <a:latin typeface="+mn-lt"/>
                <a:cs typeface="Calibri" panose="020F0502020204030204" pitchFamily="34" charset="0"/>
              </a:rPr>
              <a:t> – 01 December 2021</a:t>
            </a:r>
          </a:p>
          <a:p>
            <a:r>
              <a:rPr lang="en-IE" sz="2000" dirty="0">
                <a:solidFill>
                  <a:srgbClr val="000000"/>
                </a:solidFill>
                <a:latin typeface="+mn-lt"/>
              </a:rPr>
              <a:t>Labour Market Insights Bulletin (Q3 2021) </a:t>
            </a:r>
            <a:r>
              <a:rPr lang="en-IE" sz="2000" dirty="0">
                <a:solidFill>
                  <a:srgbClr val="000000"/>
                </a:solidFill>
                <a:latin typeface="+mn-lt"/>
                <a:cs typeface="Calibri" panose="020F0502020204030204" pitchFamily="34" charset="0"/>
              </a:rPr>
              <a:t>– 01 December 2021</a:t>
            </a:r>
          </a:p>
          <a:p>
            <a:r>
              <a:rPr lang="en-IE" sz="2000" dirty="0">
                <a:solidFill>
                  <a:srgbClr val="000000"/>
                </a:solidFill>
                <a:latin typeface="+mn-lt"/>
                <a:cs typeface="Calibri" panose="020F0502020204030204" pitchFamily="34" charset="0"/>
              </a:rPr>
              <a:t>Live Register (November 2021) – 03 December 2021</a:t>
            </a:r>
          </a:p>
          <a:p>
            <a:r>
              <a:rPr lang="en-IE" sz="2000" dirty="0">
                <a:solidFill>
                  <a:srgbClr val="000000"/>
                </a:solidFill>
                <a:latin typeface="+mn-lt"/>
                <a:cs typeface="Calibri" panose="020F0502020204030204" pitchFamily="34" charset="0"/>
              </a:rPr>
              <a:t>LFS (Q4 2021) – To be confirmed</a:t>
            </a:r>
          </a:p>
          <a:p>
            <a:r>
              <a:rPr lang="en-IE" sz="2000" dirty="0">
                <a:solidFill>
                  <a:srgbClr val="000000"/>
                </a:solidFill>
                <a:latin typeface="+mn-lt"/>
                <a:cs typeface="Calibri" panose="020F0502020204030204" pitchFamily="34" charset="0"/>
              </a:rPr>
              <a:t>Earnings Analysis Using Administrative Data Sources or EAADS for 2019 and 2020 – To be confirmed</a:t>
            </a:r>
          </a:p>
          <a:p>
            <a:endParaRPr lang="en-IE" sz="2000" dirty="0">
              <a:solidFill>
                <a:srgbClr val="000000"/>
              </a:solidFill>
              <a:latin typeface="+mn-lt"/>
              <a:cs typeface="Calibri" panose="020F0502020204030204" pitchFamily="34" charset="0"/>
            </a:endParaRPr>
          </a:p>
        </p:txBody>
      </p:sp>
    </p:spTree>
    <p:extLst>
      <p:ext uri="{BB962C8B-B14F-4D97-AF65-F5344CB8AC3E}">
        <p14:creationId xmlns:p14="http://schemas.microsoft.com/office/powerpoint/2010/main" val="24239569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5E337F-1D3B-454B-945D-EC1C3C2E3A7B}"/>
              </a:ext>
            </a:extLst>
          </p:cNvPr>
          <p:cNvSpPr>
            <a:spLocks noGrp="1"/>
          </p:cNvSpPr>
          <p:nvPr>
            <p:ph type="title"/>
          </p:nvPr>
        </p:nvSpPr>
        <p:spPr>
          <a:xfrm>
            <a:off x="467544" y="-20538"/>
            <a:ext cx="8219256" cy="857250"/>
          </a:xfrm>
        </p:spPr>
        <p:txBody>
          <a:bodyPr>
            <a:normAutofit/>
          </a:bodyPr>
          <a:lstStyle/>
          <a:p>
            <a:r>
              <a:rPr lang="en-IE" sz="2800" dirty="0">
                <a:latin typeface="Calibri" panose="020F0502020204030204" pitchFamily="34" charset="0"/>
                <a:cs typeface="Calibri" panose="020F0502020204030204" pitchFamily="34" charset="0"/>
              </a:rPr>
              <a:t>In summary….	</a:t>
            </a:r>
          </a:p>
        </p:txBody>
      </p:sp>
      <p:sp>
        <p:nvSpPr>
          <p:cNvPr id="3" name="Content Placeholder 2">
            <a:extLst>
              <a:ext uri="{FF2B5EF4-FFF2-40B4-BE49-F238E27FC236}">
                <a16:creationId xmlns:a16="http://schemas.microsoft.com/office/drawing/2014/main" id="{7A2D5FFC-2190-4633-9EAB-7725515A609D}"/>
              </a:ext>
            </a:extLst>
          </p:cNvPr>
          <p:cNvSpPr>
            <a:spLocks noGrp="1"/>
          </p:cNvSpPr>
          <p:nvPr>
            <p:ph idx="1"/>
          </p:nvPr>
        </p:nvSpPr>
        <p:spPr>
          <a:xfrm>
            <a:off x="0" y="627534"/>
            <a:ext cx="9036496" cy="3456384"/>
          </a:xfrm>
        </p:spPr>
        <p:txBody>
          <a:bodyPr>
            <a:noAutofit/>
          </a:bodyPr>
          <a:lstStyle/>
          <a:p>
            <a:pPr lvl="0"/>
            <a:r>
              <a:rPr lang="en-IE" sz="2200" dirty="0">
                <a:solidFill>
                  <a:srgbClr val="000000"/>
                </a:solidFill>
                <a:latin typeface="Roboto Slab Bold"/>
                <a:cs typeface="Calibri" panose="020F0502020204030204" pitchFamily="34" charset="0"/>
              </a:rPr>
              <a:t>Results for Q3 2021, like previous quarters, have been compiled according to ILO definitions and concepts</a:t>
            </a:r>
          </a:p>
          <a:p>
            <a:pPr lvl="0"/>
            <a:r>
              <a:rPr lang="en-IE" sz="2200" dirty="0">
                <a:solidFill>
                  <a:srgbClr val="000000"/>
                </a:solidFill>
                <a:latin typeface="Roboto Slab Bold"/>
                <a:cs typeface="Calibri" panose="020F0502020204030204" pitchFamily="34" charset="0"/>
              </a:rPr>
              <a:t>The effect of the further easing of Public Health restrictions in Q3 2021 is apparent from the results. Over the year, employment increased by 221,200 while unemployment decreased by 30,100 resulting in an increase of 191,100 in the overall labour force</a:t>
            </a:r>
          </a:p>
          <a:p>
            <a:pPr lvl="0"/>
            <a:r>
              <a:rPr lang="en-IE" sz="2200" dirty="0">
                <a:solidFill>
                  <a:srgbClr val="000000"/>
                </a:solidFill>
                <a:latin typeface="Roboto Slab Bold"/>
                <a:cs typeface="Calibri" panose="020F0502020204030204" pitchFamily="34" charset="0"/>
              </a:rPr>
              <a:t>In Q3 2021, seasonally adjusted employment was up 113,400 from Q2 2021 while unemployment was down 35,200</a:t>
            </a:r>
          </a:p>
        </p:txBody>
      </p:sp>
      <p:sp>
        <p:nvSpPr>
          <p:cNvPr id="4" name="Slide Number Placeholder 3">
            <a:extLst>
              <a:ext uri="{FF2B5EF4-FFF2-40B4-BE49-F238E27FC236}">
                <a16:creationId xmlns:a16="http://schemas.microsoft.com/office/drawing/2014/main" id="{B804B5B8-068E-43E8-89F0-EFA4407B2CDC}"/>
              </a:ext>
            </a:extLst>
          </p:cNvPr>
          <p:cNvSpPr>
            <a:spLocks noGrp="1"/>
          </p:cNvSpPr>
          <p:nvPr>
            <p:ph type="sldNum" sz="quarter" idx="4"/>
          </p:nvPr>
        </p:nvSpPr>
        <p:spPr/>
        <p:txBody>
          <a:bodyPr/>
          <a:lstStyle/>
          <a:p>
            <a:fld id="{517A7B32-69DB-4CF1-942C-111B3EAEDE95}" type="slidenum">
              <a:rPr lang="en-IE" smtClean="0"/>
              <a:t>39</a:t>
            </a:fld>
            <a:endParaRPr lang="en-IE" dirty="0"/>
          </a:p>
        </p:txBody>
      </p:sp>
    </p:spTree>
    <p:extLst>
      <p:ext uri="{BB962C8B-B14F-4D97-AF65-F5344CB8AC3E}">
        <p14:creationId xmlns:p14="http://schemas.microsoft.com/office/powerpoint/2010/main" val="30434080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3A493B8-A24B-412C-99A6-A356A0DD88D3}"/>
              </a:ext>
            </a:extLst>
          </p:cNvPr>
          <p:cNvSpPr>
            <a:spLocks noGrp="1"/>
          </p:cNvSpPr>
          <p:nvPr>
            <p:ph type="title"/>
          </p:nvPr>
        </p:nvSpPr>
        <p:spPr/>
        <p:txBody>
          <a:bodyPr>
            <a:normAutofit fontScale="90000"/>
          </a:bodyPr>
          <a:lstStyle/>
          <a:p>
            <a:r>
              <a:rPr lang="en-IE" dirty="0"/>
              <a:t>COVID-19 Adjusted Unemployment Estimates</a:t>
            </a:r>
          </a:p>
        </p:txBody>
      </p:sp>
      <p:sp>
        <p:nvSpPr>
          <p:cNvPr id="4" name="Content Placeholder 3">
            <a:extLst>
              <a:ext uri="{FF2B5EF4-FFF2-40B4-BE49-F238E27FC236}">
                <a16:creationId xmlns:a16="http://schemas.microsoft.com/office/drawing/2014/main" id="{0639CE2A-25E0-48D1-B102-A515914F13D7}"/>
              </a:ext>
            </a:extLst>
          </p:cNvPr>
          <p:cNvSpPr>
            <a:spLocks noGrp="1"/>
          </p:cNvSpPr>
          <p:nvPr>
            <p:ph idx="1"/>
          </p:nvPr>
        </p:nvSpPr>
        <p:spPr>
          <a:xfrm>
            <a:off x="457200" y="1200151"/>
            <a:ext cx="8229600" cy="2739751"/>
          </a:xfrm>
        </p:spPr>
        <p:txBody>
          <a:bodyPr>
            <a:normAutofit fontScale="92500" lnSpcReduction="10000"/>
          </a:bodyPr>
          <a:lstStyle/>
          <a:p>
            <a:r>
              <a:rPr lang="en-IE" sz="2000" dirty="0">
                <a:solidFill>
                  <a:srgbClr val="000000"/>
                </a:solidFill>
                <a:latin typeface="Roboto Slab Bold"/>
              </a:rPr>
              <a:t>COVID-19 Adjusted Estimates of Employment volumes for persons 15-89 years and corresponding Employment Rates for persons aged 15-64 are also included in the LFS today for the end of September 2021 and October 2021</a:t>
            </a:r>
          </a:p>
          <a:p>
            <a:r>
              <a:rPr lang="en-IE" sz="2000" dirty="0">
                <a:solidFill>
                  <a:srgbClr val="000000"/>
                </a:solidFill>
                <a:latin typeface="Roboto Slab Bold"/>
              </a:rPr>
              <a:t>The latest COVID-19 Adjusted Estimates of Unemployment for March 2020 to October 2021 were published as part of the Monthly Unemployment Estimates release on 03 November 2021</a:t>
            </a:r>
          </a:p>
          <a:p>
            <a:r>
              <a:rPr lang="en-IE" sz="2000" dirty="0">
                <a:solidFill>
                  <a:srgbClr val="000000"/>
                </a:solidFill>
                <a:latin typeface="Roboto Slab Bold"/>
              </a:rPr>
              <a:t>See Annex at the end of presentation for further information on the impact of COVID-19 on the LFS</a:t>
            </a:r>
          </a:p>
          <a:p>
            <a:endParaRPr lang="en-IE" sz="2200" dirty="0">
              <a:solidFill>
                <a:srgbClr val="000000"/>
              </a:solidFill>
              <a:latin typeface="Roboto Slab Bold"/>
            </a:endParaRPr>
          </a:p>
        </p:txBody>
      </p:sp>
      <p:sp>
        <p:nvSpPr>
          <p:cNvPr id="2" name="Slide Number Placeholder 1">
            <a:extLst>
              <a:ext uri="{FF2B5EF4-FFF2-40B4-BE49-F238E27FC236}">
                <a16:creationId xmlns:a16="http://schemas.microsoft.com/office/drawing/2014/main" id="{68793581-13AD-4C42-95CA-53C98F28E6AC}"/>
              </a:ext>
            </a:extLst>
          </p:cNvPr>
          <p:cNvSpPr>
            <a:spLocks noGrp="1"/>
          </p:cNvSpPr>
          <p:nvPr>
            <p:ph type="sldNum" sz="quarter" idx="4"/>
          </p:nvPr>
        </p:nvSpPr>
        <p:spPr/>
        <p:txBody>
          <a:bodyPr/>
          <a:lstStyle/>
          <a:p>
            <a:fld id="{517A7B32-69DB-4CF1-942C-111B3EAEDE95}" type="slidenum">
              <a:rPr lang="en-IE" smtClean="0"/>
              <a:t>4</a:t>
            </a:fld>
            <a:endParaRPr lang="en-IE" dirty="0"/>
          </a:p>
        </p:txBody>
      </p:sp>
    </p:spTree>
    <p:extLst>
      <p:ext uri="{BB962C8B-B14F-4D97-AF65-F5344CB8AC3E}">
        <p14:creationId xmlns:p14="http://schemas.microsoft.com/office/powerpoint/2010/main" val="4231251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5E337F-1D3B-454B-945D-EC1C3C2E3A7B}"/>
              </a:ext>
            </a:extLst>
          </p:cNvPr>
          <p:cNvSpPr>
            <a:spLocks noGrp="1"/>
          </p:cNvSpPr>
          <p:nvPr>
            <p:ph type="title"/>
          </p:nvPr>
        </p:nvSpPr>
        <p:spPr>
          <a:xfrm>
            <a:off x="467544" y="-20538"/>
            <a:ext cx="8219256" cy="857250"/>
          </a:xfrm>
        </p:spPr>
        <p:txBody>
          <a:bodyPr>
            <a:normAutofit/>
          </a:bodyPr>
          <a:lstStyle/>
          <a:p>
            <a:r>
              <a:rPr lang="en-IE" sz="2800" dirty="0">
                <a:latin typeface="Calibri" panose="020F0502020204030204" pitchFamily="34" charset="0"/>
                <a:cs typeface="Calibri" panose="020F0502020204030204" pitchFamily="34" charset="0"/>
              </a:rPr>
              <a:t>In summary….	</a:t>
            </a:r>
          </a:p>
        </p:txBody>
      </p:sp>
      <p:sp>
        <p:nvSpPr>
          <p:cNvPr id="3" name="Content Placeholder 2">
            <a:extLst>
              <a:ext uri="{FF2B5EF4-FFF2-40B4-BE49-F238E27FC236}">
                <a16:creationId xmlns:a16="http://schemas.microsoft.com/office/drawing/2014/main" id="{7A2D5FFC-2190-4633-9EAB-7725515A609D}"/>
              </a:ext>
            </a:extLst>
          </p:cNvPr>
          <p:cNvSpPr>
            <a:spLocks noGrp="1"/>
          </p:cNvSpPr>
          <p:nvPr>
            <p:ph idx="1"/>
          </p:nvPr>
        </p:nvSpPr>
        <p:spPr>
          <a:xfrm>
            <a:off x="251520" y="627534"/>
            <a:ext cx="8712968" cy="3456384"/>
          </a:xfrm>
        </p:spPr>
        <p:txBody>
          <a:bodyPr>
            <a:noAutofit/>
          </a:bodyPr>
          <a:lstStyle/>
          <a:p>
            <a:pPr lvl="0"/>
            <a:r>
              <a:rPr lang="en-IE" sz="2200" dirty="0">
                <a:solidFill>
                  <a:srgbClr val="000000"/>
                </a:solidFill>
                <a:latin typeface="Roboto Slab Bold"/>
                <a:cs typeface="Calibri" panose="020F0502020204030204" pitchFamily="34" charset="0"/>
              </a:rPr>
              <a:t>The average number of hours actually worked each week in Q3 2021 was 77.1</a:t>
            </a:r>
            <a:r>
              <a:rPr lang="en-IE" sz="2200" dirty="0">
                <a:solidFill>
                  <a:srgbClr val="FF0000"/>
                </a:solidFill>
                <a:latin typeface="Roboto Slab Bold"/>
                <a:cs typeface="Calibri" panose="020F0502020204030204" pitchFamily="34" charset="0"/>
              </a:rPr>
              <a:t> </a:t>
            </a:r>
            <a:r>
              <a:rPr lang="en-IE" sz="2200" dirty="0">
                <a:solidFill>
                  <a:srgbClr val="000000"/>
                </a:solidFill>
                <a:latin typeface="Roboto Slab Bold"/>
                <a:cs typeface="Calibri" panose="020F0502020204030204" pitchFamily="34" charset="0"/>
              </a:rPr>
              <a:t>million, up 6.0% or 4.3 million hours from a year earlier </a:t>
            </a:r>
          </a:p>
          <a:p>
            <a:pPr lvl="0"/>
            <a:r>
              <a:rPr lang="en-IE" sz="2200" dirty="0">
                <a:solidFill>
                  <a:srgbClr val="000000"/>
                </a:solidFill>
                <a:latin typeface="Roboto Slab Bold"/>
                <a:cs typeface="Calibri" panose="020F0502020204030204" pitchFamily="34" charset="0"/>
              </a:rPr>
              <a:t>The results also show that for some sectors the hours worked were near or above Q3 2019 levels but for others differences still remain</a:t>
            </a:r>
            <a:endParaRPr lang="en-IE" sz="2200" strike="sngStrike" dirty="0">
              <a:solidFill>
                <a:srgbClr val="000000"/>
              </a:solidFill>
              <a:latin typeface="Roboto Slab Bold"/>
              <a:cs typeface="Calibri" panose="020F0502020204030204" pitchFamily="34" charset="0"/>
            </a:endParaRPr>
          </a:p>
          <a:p>
            <a:pPr lvl="0"/>
            <a:r>
              <a:rPr lang="en-IE" sz="2200" dirty="0">
                <a:solidFill>
                  <a:srgbClr val="000000"/>
                </a:solidFill>
                <a:latin typeface="Roboto Slab Bold"/>
                <a:cs typeface="Calibri" panose="020F0502020204030204" pitchFamily="34" charset="0"/>
              </a:rPr>
              <a:t>Absences from work during the reference week were just over 303,000 in Q3 2021 compared to almost 254,000 in Q3 2020</a:t>
            </a:r>
          </a:p>
        </p:txBody>
      </p:sp>
      <p:sp>
        <p:nvSpPr>
          <p:cNvPr id="4" name="Slide Number Placeholder 3">
            <a:extLst>
              <a:ext uri="{FF2B5EF4-FFF2-40B4-BE49-F238E27FC236}">
                <a16:creationId xmlns:a16="http://schemas.microsoft.com/office/drawing/2014/main" id="{B804B5B8-068E-43E8-89F0-EFA4407B2CDC}"/>
              </a:ext>
            </a:extLst>
          </p:cNvPr>
          <p:cNvSpPr>
            <a:spLocks noGrp="1"/>
          </p:cNvSpPr>
          <p:nvPr>
            <p:ph type="sldNum" sz="quarter" idx="4"/>
          </p:nvPr>
        </p:nvSpPr>
        <p:spPr/>
        <p:txBody>
          <a:bodyPr/>
          <a:lstStyle/>
          <a:p>
            <a:fld id="{517A7B32-69DB-4CF1-942C-111B3EAEDE95}" type="slidenum">
              <a:rPr lang="en-IE" smtClean="0"/>
              <a:t>40</a:t>
            </a:fld>
            <a:endParaRPr lang="en-IE" dirty="0"/>
          </a:p>
        </p:txBody>
      </p:sp>
    </p:spTree>
    <p:extLst>
      <p:ext uri="{BB962C8B-B14F-4D97-AF65-F5344CB8AC3E}">
        <p14:creationId xmlns:p14="http://schemas.microsoft.com/office/powerpoint/2010/main" val="50171119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A7DEFE-0CAB-4DBD-BA99-B95E7A4023CD}"/>
              </a:ext>
            </a:extLst>
          </p:cNvPr>
          <p:cNvSpPr>
            <a:spLocks noGrp="1"/>
          </p:cNvSpPr>
          <p:nvPr>
            <p:ph type="title"/>
          </p:nvPr>
        </p:nvSpPr>
        <p:spPr/>
        <p:txBody>
          <a:bodyPr/>
          <a:lstStyle/>
          <a:p>
            <a:r>
              <a:rPr lang="en-IE" dirty="0"/>
              <a:t>	</a:t>
            </a:r>
          </a:p>
        </p:txBody>
      </p:sp>
      <p:sp>
        <p:nvSpPr>
          <p:cNvPr id="3" name="Content Placeholder 2">
            <a:extLst>
              <a:ext uri="{FF2B5EF4-FFF2-40B4-BE49-F238E27FC236}">
                <a16:creationId xmlns:a16="http://schemas.microsoft.com/office/drawing/2014/main" id="{DEAA5838-4DE1-46CE-875F-4F90F55F7446}"/>
              </a:ext>
            </a:extLst>
          </p:cNvPr>
          <p:cNvSpPr>
            <a:spLocks noGrp="1"/>
          </p:cNvSpPr>
          <p:nvPr>
            <p:ph idx="1"/>
          </p:nvPr>
        </p:nvSpPr>
        <p:spPr/>
        <p:txBody>
          <a:bodyPr/>
          <a:lstStyle/>
          <a:p>
            <a:endParaRPr lang="en-IE" dirty="0"/>
          </a:p>
          <a:p>
            <a:r>
              <a:rPr lang="en-IE" b="1" dirty="0">
                <a:solidFill>
                  <a:srgbClr val="000000"/>
                </a:solidFill>
              </a:rPr>
              <a:t>Any questions?</a:t>
            </a:r>
          </a:p>
        </p:txBody>
      </p:sp>
      <p:sp>
        <p:nvSpPr>
          <p:cNvPr id="4" name="Slide Number Placeholder 3">
            <a:extLst>
              <a:ext uri="{FF2B5EF4-FFF2-40B4-BE49-F238E27FC236}">
                <a16:creationId xmlns:a16="http://schemas.microsoft.com/office/drawing/2014/main" id="{D2BCCF95-1955-4E31-B4F7-BA930FB19BD0}"/>
              </a:ext>
            </a:extLst>
          </p:cNvPr>
          <p:cNvSpPr>
            <a:spLocks noGrp="1"/>
          </p:cNvSpPr>
          <p:nvPr>
            <p:ph type="sldNum" sz="quarter" idx="4"/>
          </p:nvPr>
        </p:nvSpPr>
        <p:spPr/>
        <p:txBody>
          <a:bodyPr/>
          <a:lstStyle/>
          <a:p>
            <a:fld id="{517A7B32-69DB-4CF1-942C-111B3EAEDE95}" type="slidenum">
              <a:rPr lang="en-IE" smtClean="0"/>
              <a:t>41</a:t>
            </a:fld>
            <a:endParaRPr lang="en-IE" dirty="0"/>
          </a:p>
        </p:txBody>
      </p:sp>
    </p:spTree>
    <p:extLst>
      <p:ext uri="{BB962C8B-B14F-4D97-AF65-F5344CB8AC3E}">
        <p14:creationId xmlns:p14="http://schemas.microsoft.com/office/powerpoint/2010/main" val="35686589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457200" y="1560191"/>
            <a:ext cx="8229600" cy="2811759"/>
          </a:xfrm>
          <a:prstGeom prst="rect">
            <a:avLst/>
          </a:prstGeom>
        </p:spPr>
        <p:txBody>
          <a:bodyPr/>
          <a:lstStyle>
            <a:lvl1pPr marL="342900" indent="-342900" algn="l" defTabSz="914400" rtl="0" eaLnBrk="1" latinLnBrk="0" hangingPunct="1">
              <a:spcBef>
                <a:spcPts val="1000"/>
              </a:spcBef>
              <a:buClr>
                <a:schemeClr val="accent2"/>
              </a:buClr>
              <a:buSzPct val="100000"/>
              <a:buFont typeface="Arial"/>
              <a:buChar char="•"/>
              <a:defRPr lang="en-US" sz="2400" kern="1200" dirty="0">
                <a:solidFill>
                  <a:schemeClr val="bg1"/>
                </a:solidFill>
                <a:latin typeface="Roboto Slab Light"/>
                <a:ea typeface="+mj-ea"/>
                <a:cs typeface="+mj-cs"/>
              </a:defRPr>
            </a:lvl1pPr>
            <a:lvl2pPr marL="742950" indent="-285750" algn="l" defTabSz="914400" rtl="0" eaLnBrk="1" latinLnBrk="0" hangingPunct="1">
              <a:spcBef>
                <a:spcPts val="1000"/>
              </a:spcBef>
              <a:buClr>
                <a:schemeClr val="accent2"/>
              </a:buClr>
              <a:buSzPct val="100000"/>
              <a:buFont typeface="Arial"/>
              <a:buChar char="•"/>
              <a:defRPr sz="2400" kern="1200">
                <a:solidFill>
                  <a:schemeClr val="bg1"/>
                </a:solidFill>
                <a:latin typeface="Roboto Slab Light"/>
                <a:ea typeface="+mn-ea"/>
                <a:cs typeface="+mn-cs"/>
              </a:defRPr>
            </a:lvl2pPr>
            <a:lvl3pPr marL="1143000" indent="-228600" algn="l" defTabSz="914400" rtl="0" eaLnBrk="1" latinLnBrk="0" hangingPunct="1">
              <a:spcBef>
                <a:spcPts val="1000"/>
              </a:spcBef>
              <a:buClr>
                <a:schemeClr val="accent2"/>
              </a:buClr>
              <a:buSzPct val="100000"/>
              <a:buFont typeface="Arial"/>
              <a:buChar char="•"/>
              <a:defRPr sz="2000" kern="1200">
                <a:solidFill>
                  <a:schemeClr val="bg1"/>
                </a:solidFill>
                <a:latin typeface="Roboto Slab Light"/>
                <a:ea typeface="+mn-ea"/>
                <a:cs typeface="+mn-cs"/>
              </a:defRPr>
            </a:lvl3pPr>
            <a:lvl4pPr marL="1600200" indent="-228600" algn="l" defTabSz="914400" rtl="0" eaLnBrk="1" latinLnBrk="0" hangingPunct="1">
              <a:spcBef>
                <a:spcPts val="1000"/>
              </a:spcBef>
              <a:buClr>
                <a:schemeClr val="accent2"/>
              </a:buClr>
              <a:buSzPct val="100000"/>
              <a:buFont typeface="Arial"/>
              <a:buChar char="•"/>
              <a:defRPr sz="1600" kern="1200">
                <a:solidFill>
                  <a:schemeClr val="bg1"/>
                </a:solidFill>
                <a:latin typeface="Roboto Slab Light"/>
                <a:ea typeface="+mn-ea"/>
                <a:cs typeface="+mn-cs"/>
              </a:defRPr>
            </a:lvl4pPr>
            <a:lvl5pPr marL="2057400" indent="-228600" algn="l" defTabSz="914400" rtl="0" eaLnBrk="1" latinLnBrk="0" hangingPunct="1">
              <a:spcBef>
                <a:spcPts val="1000"/>
              </a:spcBef>
              <a:buClr>
                <a:schemeClr val="accent2"/>
              </a:buClr>
              <a:buSzPct val="100000"/>
              <a:buFont typeface="Arial"/>
              <a:buChar char="•"/>
              <a:defRPr sz="1200" kern="1200">
                <a:solidFill>
                  <a:schemeClr val="bg1"/>
                </a:solidFill>
                <a:latin typeface="Roboto Slab Ligh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a:buNone/>
            </a:pPr>
            <a:endParaRPr lang="en-IE" sz="3200" b="1" dirty="0">
              <a:solidFill>
                <a:schemeClr val="tx1"/>
              </a:solidFill>
            </a:endParaRPr>
          </a:p>
          <a:p>
            <a:pPr marL="0" indent="0" algn="ctr">
              <a:buFont typeface="Arial"/>
              <a:buNone/>
            </a:pPr>
            <a:endParaRPr lang="en-IE" sz="3200" b="1" dirty="0">
              <a:solidFill>
                <a:schemeClr val="tx1"/>
              </a:solidFill>
            </a:endParaRPr>
          </a:p>
          <a:p>
            <a:pPr marL="0" indent="0" algn="ctr">
              <a:buFont typeface="Arial"/>
              <a:buNone/>
            </a:pPr>
            <a:r>
              <a:rPr lang="en-IE" sz="3200" b="1" dirty="0">
                <a:solidFill>
                  <a:schemeClr val="tx1"/>
                </a:solidFill>
              </a:rPr>
              <a:t>Thank You.</a:t>
            </a:r>
          </a:p>
          <a:p>
            <a:pPr marL="0" indent="0" algn="ctr">
              <a:buFont typeface="Arial"/>
              <a:buNone/>
            </a:pPr>
            <a:endParaRPr lang="en-IE" sz="3200" b="1" dirty="0">
              <a:solidFill>
                <a:schemeClr val="tx1"/>
              </a:solidFill>
            </a:endParaRPr>
          </a:p>
        </p:txBody>
      </p:sp>
    </p:spTree>
    <p:extLst>
      <p:ext uri="{BB962C8B-B14F-4D97-AF65-F5344CB8AC3E}">
        <p14:creationId xmlns:p14="http://schemas.microsoft.com/office/powerpoint/2010/main" val="371612432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EEB1C58-E9E3-48FA-9D5A-A07FAE4F5EA0}"/>
              </a:ext>
            </a:extLst>
          </p:cNvPr>
          <p:cNvSpPr>
            <a:spLocks noGrp="1"/>
          </p:cNvSpPr>
          <p:nvPr>
            <p:ph type="ctrTitle"/>
          </p:nvPr>
        </p:nvSpPr>
        <p:spPr>
          <a:xfrm>
            <a:off x="251520" y="1597821"/>
            <a:ext cx="4032448" cy="3350193"/>
          </a:xfrm>
        </p:spPr>
        <p:txBody>
          <a:bodyPr>
            <a:normAutofit fontScale="90000"/>
          </a:bodyPr>
          <a:lstStyle/>
          <a:p>
            <a:r>
              <a:rPr lang="en-IE" b="1" dirty="0"/>
              <a:t>Annex:</a:t>
            </a:r>
            <a:br>
              <a:rPr lang="en-IE" dirty="0">
                <a:solidFill>
                  <a:srgbClr val="000000"/>
                </a:solidFill>
              </a:rPr>
            </a:br>
            <a:r>
              <a:rPr lang="en-IE" sz="2800" b="1" dirty="0"/>
              <a:t>Impact of COVID-19 on LFS</a:t>
            </a:r>
            <a:br>
              <a:rPr lang="en-IE" sz="2800" b="1" dirty="0"/>
            </a:br>
            <a:br>
              <a:rPr lang="en-IE" sz="2800" b="1" dirty="0"/>
            </a:br>
            <a:r>
              <a:rPr lang="en-IE" sz="2800" b="1" dirty="0"/>
              <a:t>ILO Definitions and concepts </a:t>
            </a:r>
            <a:br>
              <a:rPr lang="en-IE" sz="2800" b="1" dirty="0"/>
            </a:br>
            <a:br>
              <a:rPr lang="en-IE" sz="2800" b="1" dirty="0"/>
            </a:br>
            <a:r>
              <a:rPr lang="en-IE" sz="2800" b="1" dirty="0"/>
              <a:t>IESS Regulation</a:t>
            </a:r>
          </a:p>
        </p:txBody>
      </p:sp>
      <p:sp>
        <p:nvSpPr>
          <p:cNvPr id="4" name="Slide Number Placeholder 3">
            <a:extLst>
              <a:ext uri="{FF2B5EF4-FFF2-40B4-BE49-F238E27FC236}">
                <a16:creationId xmlns:a16="http://schemas.microsoft.com/office/drawing/2014/main" id="{D34E6B56-FD9B-41E3-ABBE-0818F360664E}"/>
              </a:ext>
            </a:extLst>
          </p:cNvPr>
          <p:cNvSpPr>
            <a:spLocks noGrp="1"/>
          </p:cNvSpPr>
          <p:nvPr>
            <p:ph type="sldNum" sz="quarter" idx="4294967295"/>
          </p:nvPr>
        </p:nvSpPr>
        <p:spPr>
          <a:xfrm>
            <a:off x="7086600" y="4800600"/>
            <a:ext cx="2057400" cy="274638"/>
          </a:xfrm>
        </p:spPr>
        <p:txBody>
          <a:bodyPr/>
          <a:lstStyle/>
          <a:p>
            <a:fld id="{517A7B32-69DB-4CF1-942C-111B3EAEDE95}" type="slidenum">
              <a:rPr lang="en-IE" smtClean="0"/>
              <a:t>43</a:t>
            </a:fld>
            <a:endParaRPr lang="en-IE" dirty="0"/>
          </a:p>
        </p:txBody>
      </p:sp>
    </p:spTree>
    <p:extLst>
      <p:ext uri="{BB962C8B-B14F-4D97-AF65-F5344CB8AC3E}">
        <p14:creationId xmlns:p14="http://schemas.microsoft.com/office/powerpoint/2010/main" val="79057964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3A493B8-A24B-412C-99A6-A356A0DD88D3}"/>
              </a:ext>
            </a:extLst>
          </p:cNvPr>
          <p:cNvSpPr>
            <a:spLocks noGrp="1"/>
          </p:cNvSpPr>
          <p:nvPr>
            <p:ph type="title"/>
          </p:nvPr>
        </p:nvSpPr>
        <p:spPr/>
        <p:txBody>
          <a:bodyPr>
            <a:normAutofit fontScale="90000"/>
          </a:bodyPr>
          <a:lstStyle/>
          <a:p>
            <a:r>
              <a:rPr lang="en-IE" dirty="0"/>
              <a:t>COVID-19 and the Labour Force Survey (LFS)</a:t>
            </a:r>
          </a:p>
        </p:txBody>
      </p:sp>
      <p:sp>
        <p:nvSpPr>
          <p:cNvPr id="4" name="Content Placeholder 3">
            <a:extLst>
              <a:ext uri="{FF2B5EF4-FFF2-40B4-BE49-F238E27FC236}">
                <a16:creationId xmlns:a16="http://schemas.microsoft.com/office/drawing/2014/main" id="{0639CE2A-25E0-48D1-B102-A515914F13D7}"/>
              </a:ext>
            </a:extLst>
          </p:cNvPr>
          <p:cNvSpPr>
            <a:spLocks noGrp="1"/>
          </p:cNvSpPr>
          <p:nvPr>
            <p:ph idx="1"/>
          </p:nvPr>
        </p:nvSpPr>
        <p:spPr>
          <a:xfrm>
            <a:off x="251520" y="1063229"/>
            <a:ext cx="8496944" cy="2948681"/>
          </a:xfrm>
        </p:spPr>
        <p:txBody>
          <a:bodyPr>
            <a:normAutofit fontScale="92500" lnSpcReduction="20000"/>
          </a:bodyPr>
          <a:lstStyle/>
          <a:p>
            <a:r>
              <a:rPr lang="en-IE" sz="2200" dirty="0">
                <a:solidFill>
                  <a:srgbClr val="000000"/>
                </a:solidFill>
                <a:latin typeface="Roboto Slab Bold"/>
              </a:rPr>
              <a:t>The methodology in the Information Note published with the Q2 2020 LFS results in August 2020 still applies, please see link</a:t>
            </a:r>
            <a:r>
              <a:rPr lang="en-IE" sz="2200" dirty="0">
                <a:solidFill>
                  <a:srgbClr val="FF0000"/>
                </a:solidFill>
              </a:rPr>
              <a:t> </a:t>
            </a:r>
            <a:r>
              <a:rPr lang="en-IE" u="sng" dirty="0">
                <a:hlinkClick r:id="rId2"/>
              </a:rPr>
              <a:t>https://www.cso.ie/en/releasesandpublications/in/lfs/informationnote-implicationsofcovid-19onthelabourforcesurvey-quarter22020update/</a:t>
            </a:r>
            <a:r>
              <a:rPr lang="en-IE" dirty="0">
                <a:hlinkClick r:id="rId2"/>
              </a:rPr>
              <a:t> </a:t>
            </a:r>
            <a:endParaRPr lang="en-IE" sz="2200" dirty="0"/>
          </a:p>
          <a:p>
            <a:r>
              <a:rPr lang="en-IE" sz="2200" dirty="0">
                <a:solidFill>
                  <a:schemeClr val="tx2">
                    <a:lumMod val="10000"/>
                  </a:schemeClr>
                </a:solidFill>
              </a:rPr>
              <a:t>COVID-19 continues to have a very significant impact on the data collection for the LFS</a:t>
            </a:r>
          </a:p>
          <a:p>
            <a:r>
              <a:rPr lang="en-IE" sz="2200" dirty="0">
                <a:solidFill>
                  <a:srgbClr val="000000"/>
                </a:solidFill>
                <a:latin typeface="Roboto Slab Bold"/>
              </a:rPr>
              <a:t>The Q3 2021 LFS results today adhere to the standard International Labour Organisation (ILO) criteria for calculating labour market estimates</a:t>
            </a:r>
          </a:p>
        </p:txBody>
      </p:sp>
      <p:sp>
        <p:nvSpPr>
          <p:cNvPr id="2" name="Slide Number Placeholder 1">
            <a:extLst>
              <a:ext uri="{FF2B5EF4-FFF2-40B4-BE49-F238E27FC236}">
                <a16:creationId xmlns:a16="http://schemas.microsoft.com/office/drawing/2014/main" id="{68793581-13AD-4C42-95CA-53C98F28E6AC}"/>
              </a:ext>
            </a:extLst>
          </p:cNvPr>
          <p:cNvSpPr>
            <a:spLocks noGrp="1"/>
          </p:cNvSpPr>
          <p:nvPr>
            <p:ph type="sldNum" sz="quarter" idx="4"/>
          </p:nvPr>
        </p:nvSpPr>
        <p:spPr/>
        <p:txBody>
          <a:bodyPr/>
          <a:lstStyle/>
          <a:p>
            <a:fld id="{517A7B32-69DB-4CF1-942C-111B3EAEDE95}" type="slidenum">
              <a:rPr lang="en-IE" smtClean="0"/>
              <a:t>44</a:t>
            </a:fld>
            <a:endParaRPr lang="en-IE" dirty="0"/>
          </a:p>
        </p:txBody>
      </p:sp>
    </p:spTree>
    <p:extLst>
      <p:ext uri="{BB962C8B-B14F-4D97-AF65-F5344CB8AC3E}">
        <p14:creationId xmlns:p14="http://schemas.microsoft.com/office/powerpoint/2010/main" val="59734099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0BCE40-BCF8-4056-A40B-BCEC6F1C7951}"/>
              </a:ext>
            </a:extLst>
          </p:cNvPr>
          <p:cNvSpPr>
            <a:spLocks noGrp="1"/>
          </p:cNvSpPr>
          <p:nvPr>
            <p:ph type="title"/>
          </p:nvPr>
        </p:nvSpPr>
        <p:spPr/>
        <p:txBody>
          <a:bodyPr/>
          <a:lstStyle/>
          <a:p>
            <a:r>
              <a:rPr lang="en-IE" dirty="0"/>
              <a:t>ILO classification in the LFS</a:t>
            </a:r>
          </a:p>
        </p:txBody>
      </p:sp>
      <p:sp>
        <p:nvSpPr>
          <p:cNvPr id="3" name="Content Placeholder 2">
            <a:extLst>
              <a:ext uri="{FF2B5EF4-FFF2-40B4-BE49-F238E27FC236}">
                <a16:creationId xmlns:a16="http://schemas.microsoft.com/office/drawing/2014/main" id="{5B5A13CD-B397-40BA-BEB0-216D3D9E63D1}"/>
              </a:ext>
            </a:extLst>
          </p:cNvPr>
          <p:cNvSpPr>
            <a:spLocks noGrp="1"/>
          </p:cNvSpPr>
          <p:nvPr>
            <p:ph idx="1"/>
          </p:nvPr>
        </p:nvSpPr>
        <p:spPr/>
        <p:txBody>
          <a:bodyPr/>
          <a:lstStyle/>
          <a:p>
            <a:r>
              <a:rPr lang="en-IE" sz="2800" b="1" dirty="0">
                <a:solidFill>
                  <a:srgbClr val="000000"/>
                </a:solidFill>
              </a:rPr>
              <a:t>Employment (15-89 years)</a:t>
            </a:r>
          </a:p>
          <a:p>
            <a:pPr lvl="1"/>
            <a:r>
              <a:rPr lang="en-US" sz="2000" dirty="0">
                <a:solidFill>
                  <a:srgbClr val="000000"/>
                </a:solidFill>
              </a:rPr>
              <a:t>Persons who worked in the week before the survey for one hour or more for payment or profit, including work on the family farm or business and all persons who were away from work during the reference week but had a job to which they could return to</a:t>
            </a:r>
          </a:p>
        </p:txBody>
      </p:sp>
      <p:sp>
        <p:nvSpPr>
          <p:cNvPr id="4" name="Slide Number Placeholder 3">
            <a:extLst>
              <a:ext uri="{FF2B5EF4-FFF2-40B4-BE49-F238E27FC236}">
                <a16:creationId xmlns:a16="http://schemas.microsoft.com/office/drawing/2014/main" id="{A31D787F-8B99-4F6D-8760-B93FB843DC4C}"/>
              </a:ext>
            </a:extLst>
          </p:cNvPr>
          <p:cNvSpPr>
            <a:spLocks noGrp="1"/>
          </p:cNvSpPr>
          <p:nvPr>
            <p:ph type="sldNum" sz="quarter" idx="4"/>
          </p:nvPr>
        </p:nvSpPr>
        <p:spPr/>
        <p:txBody>
          <a:bodyPr/>
          <a:lstStyle/>
          <a:p>
            <a:fld id="{517A7B32-69DB-4CF1-942C-111B3EAEDE95}" type="slidenum">
              <a:rPr lang="en-IE" smtClean="0"/>
              <a:t>45</a:t>
            </a:fld>
            <a:endParaRPr lang="en-IE" dirty="0"/>
          </a:p>
        </p:txBody>
      </p:sp>
    </p:spTree>
    <p:extLst>
      <p:ext uri="{BB962C8B-B14F-4D97-AF65-F5344CB8AC3E}">
        <p14:creationId xmlns:p14="http://schemas.microsoft.com/office/powerpoint/2010/main" val="113904686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C85E557-423C-4E91-82B0-3AF12B5ABD8B}"/>
              </a:ext>
            </a:extLst>
          </p:cNvPr>
          <p:cNvSpPr>
            <a:spLocks noGrp="1"/>
          </p:cNvSpPr>
          <p:nvPr>
            <p:ph type="title"/>
          </p:nvPr>
        </p:nvSpPr>
        <p:spPr/>
        <p:txBody>
          <a:bodyPr/>
          <a:lstStyle/>
          <a:p>
            <a:r>
              <a:rPr lang="en-IE" dirty="0"/>
              <a:t>Attachment to job </a:t>
            </a:r>
          </a:p>
        </p:txBody>
      </p:sp>
      <p:graphicFrame>
        <p:nvGraphicFramePr>
          <p:cNvPr id="13" name="Content Placeholder 12">
            <a:extLst>
              <a:ext uri="{FF2B5EF4-FFF2-40B4-BE49-F238E27FC236}">
                <a16:creationId xmlns:a16="http://schemas.microsoft.com/office/drawing/2014/main" id="{CF2ADE43-BDE0-4362-8607-C8996E211FB7}"/>
              </a:ext>
            </a:extLst>
          </p:cNvPr>
          <p:cNvGraphicFramePr>
            <a:graphicFrameLocks noGrp="1"/>
          </p:cNvGraphicFramePr>
          <p:nvPr>
            <p:ph sz="half" idx="1"/>
            <p:extLst/>
          </p:nvPr>
        </p:nvGraphicFramePr>
        <p:xfrm>
          <a:off x="539552" y="1203598"/>
          <a:ext cx="3528392" cy="2908489"/>
        </p:xfrm>
        <a:graphic>
          <a:graphicData uri="http://schemas.openxmlformats.org/drawingml/2006/table">
            <a:tbl>
              <a:tblPr/>
              <a:tblGrid>
                <a:gridCol w="1959078">
                  <a:extLst>
                    <a:ext uri="{9D8B030D-6E8A-4147-A177-3AD203B41FA5}">
                      <a16:colId xmlns:a16="http://schemas.microsoft.com/office/drawing/2014/main" val="1707314378"/>
                    </a:ext>
                  </a:extLst>
                </a:gridCol>
                <a:gridCol w="769272">
                  <a:extLst>
                    <a:ext uri="{9D8B030D-6E8A-4147-A177-3AD203B41FA5}">
                      <a16:colId xmlns:a16="http://schemas.microsoft.com/office/drawing/2014/main" val="2639214027"/>
                    </a:ext>
                  </a:extLst>
                </a:gridCol>
                <a:gridCol w="800042">
                  <a:extLst>
                    <a:ext uri="{9D8B030D-6E8A-4147-A177-3AD203B41FA5}">
                      <a16:colId xmlns:a16="http://schemas.microsoft.com/office/drawing/2014/main" val="602199852"/>
                    </a:ext>
                  </a:extLst>
                </a:gridCol>
              </a:tblGrid>
              <a:tr h="184598">
                <a:tc gridSpan="3">
                  <a:txBody>
                    <a:bodyPr/>
                    <a:lstStyle/>
                    <a:p>
                      <a:pPr algn="l" fontAlgn="b"/>
                      <a:r>
                        <a:rPr lang="en-US" sz="1400" b="1" i="0" u="none" strike="noStrike" dirty="0">
                          <a:solidFill>
                            <a:srgbClr val="000000"/>
                          </a:solidFill>
                          <a:effectLst/>
                          <a:latin typeface="Calibri" panose="020F0502020204030204" pitchFamily="34" charset="0"/>
                        </a:rPr>
                        <a:t>Testing for Job attachment pre and post IESS</a:t>
                      </a:r>
                    </a:p>
                  </a:txBody>
                  <a:tcPr marL="0" marR="0" marT="0" marB="0" anchor="b">
                    <a:lnL>
                      <a:noFill/>
                    </a:lnL>
                    <a:lnR>
                      <a:noFill/>
                    </a:lnR>
                    <a:lnT>
                      <a:noFill/>
                    </a:lnT>
                    <a:lnB>
                      <a:noFill/>
                    </a:lnB>
                  </a:tcPr>
                </a:tc>
                <a:tc hMerge="1">
                  <a:txBody>
                    <a:bodyPr/>
                    <a:lstStyle/>
                    <a:p>
                      <a:endParaRPr lang="en-IE"/>
                    </a:p>
                  </a:txBody>
                  <a:tcPr/>
                </a:tc>
                <a:tc hMerge="1">
                  <a:txBody>
                    <a:bodyPr/>
                    <a:lstStyle/>
                    <a:p>
                      <a:endParaRPr lang="en-IE"/>
                    </a:p>
                  </a:txBody>
                  <a:tcPr/>
                </a:tc>
                <a:extLst>
                  <a:ext uri="{0D108BD9-81ED-4DB2-BD59-A6C34878D82A}">
                    <a16:rowId xmlns:a16="http://schemas.microsoft.com/office/drawing/2014/main" val="4281738808"/>
                  </a:ext>
                </a:extLst>
              </a:tr>
              <a:tr h="230747">
                <a:tc>
                  <a:txBody>
                    <a:bodyPr/>
                    <a:lstStyle/>
                    <a:p>
                      <a:pPr algn="l" fontAlgn="b"/>
                      <a:endParaRPr lang="en-IE" sz="1100" b="0" i="0" u="none" strike="noStrike">
                        <a:solidFill>
                          <a:srgbClr val="000000"/>
                        </a:solidFill>
                        <a:effectLst/>
                        <a:latin typeface="Calibri" panose="020F050202020403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IE" sz="1100" b="0" i="0" u="none" strike="noStrike">
                        <a:solidFill>
                          <a:srgbClr val="000000"/>
                        </a:solidFill>
                        <a:effectLst/>
                        <a:latin typeface="Calibri" panose="020F050202020403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IE" sz="1100" b="0" i="0" u="none" strike="noStrike">
                        <a:solidFill>
                          <a:srgbClr val="000000"/>
                        </a:solidFill>
                        <a:effectLst/>
                        <a:latin typeface="Calibri" panose="020F050202020403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99109799"/>
                  </a:ext>
                </a:extLst>
              </a:tr>
              <a:tr h="193828">
                <a:tc>
                  <a:txBody>
                    <a:bodyPr/>
                    <a:lstStyle/>
                    <a:p>
                      <a:pPr algn="l" fontAlgn="b"/>
                      <a:r>
                        <a:rPr lang="en-IE" sz="1100" b="1"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IE" sz="1200" b="1" i="0" u="none" strike="noStrike" dirty="0">
                          <a:solidFill>
                            <a:srgbClr val="000000"/>
                          </a:solidFill>
                          <a:effectLst/>
                          <a:latin typeface="Calibri" panose="020F0502020204030204" pitchFamily="34" charset="0"/>
                        </a:rPr>
                        <a:t>Pre-IESS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en-IE" sz="1200" b="1" i="0" u="none" strike="noStrike" dirty="0">
                          <a:solidFill>
                            <a:srgbClr val="000000"/>
                          </a:solidFill>
                          <a:effectLst/>
                          <a:latin typeface="Calibri" panose="020F0502020204030204" pitchFamily="34" charset="0"/>
                        </a:rPr>
                        <a:t>Post-IESS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extLst>
                  <a:ext uri="{0D108BD9-81ED-4DB2-BD59-A6C34878D82A}">
                    <a16:rowId xmlns:a16="http://schemas.microsoft.com/office/drawing/2014/main" val="388510323"/>
                  </a:ext>
                </a:extLst>
              </a:tr>
              <a:tr h="184598">
                <a:tc>
                  <a:txBody>
                    <a:bodyPr/>
                    <a:lstStyle/>
                    <a:p>
                      <a:pPr algn="l" fontAlgn="b"/>
                      <a:r>
                        <a:rPr lang="en-IE" sz="1100" b="1" i="0" u="none" strike="noStrike">
                          <a:solidFill>
                            <a:srgbClr val="000000"/>
                          </a:solidFill>
                          <a:effectLst/>
                          <a:latin typeface="Calibri" panose="020F0502020204030204" pitchFamily="34" charset="0"/>
                        </a:rPr>
                        <a:t>Holidays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IE" sz="1100" b="1" i="0" u="none" strike="noStrike">
                          <a:solidFill>
                            <a:srgbClr val="000000"/>
                          </a:solidFill>
                          <a:effectLst/>
                          <a:latin typeface="Calibri" panose="020F0502020204030204" pitchFamily="34" charset="0"/>
                        </a:rPr>
                        <a:t>No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en-IE" sz="1100" b="1" i="0" u="none" strike="noStrike">
                          <a:solidFill>
                            <a:srgbClr val="000000"/>
                          </a:solidFill>
                          <a:effectLst/>
                          <a:latin typeface="Calibri" panose="020F0502020204030204" pitchFamily="34" charset="0"/>
                        </a:rPr>
                        <a:t>No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extLst>
                  <a:ext uri="{0D108BD9-81ED-4DB2-BD59-A6C34878D82A}">
                    <a16:rowId xmlns:a16="http://schemas.microsoft.com/office/drawing/2014/main" val="2767231726"/>
                  </a:ext>
                </a:extLst>
              </a:tr>
              <a:tr h="184598">
                <a:tc>
                  <a:txBody>
                    <a:bodyPr/>
                    <a:lstStyle/>
                    <a:p>
                      <a:pPr algn="l" fontAlgn="b"/>
                      <a:r>
                        <a:rPr lang="en-IE" sz="1100" b="1" i="0" u="none" strike="noStrike">
                          <a:solidFill>
                            <a:srgbClr val="000000"/>
                          </a:solidFill>
                          <a:effectLst/>
                          <a:latin typeface="Calibri" panose="020F0502020204030204" pitchFamily="34" charset="0"/>
                        </a:rPr>
                        <a:t>Working time arrrangements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IE" sz="1100" b="1" i="0" u="none" strike="noStrike">
                          <a:solidFill>
                            <a:srgbClr val="000000"/>
                          </a:solidFill>
                          <a:effectLst/>
                          <a:latin typeface="Calibri" panose="020F0502020204030204" pitchFamily="34" charset="0"/>
                        </a:rPr>
                        <a:t>No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en-IE" sz="1100" b="1" i="0" u="none" strike="noStrike">
                          <a:solidFill>
                            <a:srgbClr val="000000"/>
                          </a:solidFill>
                          <a:effectLst/>
                          <a:latin typeface="Calibri" panose="020F0502020204030204" pitchFamily="34" charset="0"/>
                        </a:rPr>
                        <a:t>No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extLst>
                  <a:ext uri="{0D108BD9-81ED-4DB2-BD59-A6C34878D82A}">
                    <a16:rowId xmlns:a16="http://schemas.microsoft.com/office/drawing/2014/main" val="607581887"/>
                  </a:ext>
                </a:extLst>
              </a:tr>
              <a:tr h="184598">
                <a:tc>
                  <a:txBody>
                    <a:bodyPr/>
                    <a:lstStyle/>
                    <a:p>
                      <a:pPr algn="l" fontAlgn="b"/>
                      <a:r>
                        <a:rPr lang="en-IE" sz="1100" b="1" i="0" u="none" strike="noStrike" dirty="0">
                          <a:solidFill>
                            <a:srgbClr val="000000"/>
                          </a:solidFill>
                          <a:effectLst/>
                          <a:latin typeface="Calibri" panose="020F0502020204030204" pitchFamily="34" charset="0"/>
                        </a:rPr>
                        <a:t>Illness/disability</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IE" sz="1100" b="1" i="0" u="none" strike="noStrike">
                          <a:solidFill>
                            <a:srgbClr val="000000"/>
                          </a:solidFill>
                          <a:effectLst/>
                          <a:latin typeface="Calibri" panose="020F0502020204030204" pitchFamily="34" charset="0"/>
                        </a:rPr>
                        <a:t>No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en-IE" sz="1100" b="1" i="0" u="none" strike="noStrike">
                          <a:solidFill>
                            <a:srgbClr val="000000"/>
                          </a:solidFill>
                          <a:effectLst/>
                          <a:latin typeface="Calibri" panose="020F0502020204030204" pitchFamily="34" charset="0"/>
                        </a:rPr>
                        <a:t>No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extLst>
                  <a:ext uri="{0D108BD9-81ED-4DB2-BD59-A6C34878D82A}">
                    <a16:rowId xmlns:a16="http://schemas.microsoft.com/office/drawing/2014/main" val="1744235339"/>
                  </a:ext>
                </a:extLst>
              </a:tr>
              <a:tr h="184598">
                <a:tc>
                  <a:txBody>
                    <a:bodyPr/>
                    <a:lstStyle/>
                    <a:p>
                      <a:pPr algn="l" fontAlgn="b"/>
                      <a:r>
                        <a:rPr lang="en-IE" sz="1100" b="1" i="0" u="none" strike="noStrike">
                          <a:solidFill>
                            <a:srgbClr val="FF0000"/>
                          </a:solidFill>
                          <a:effectLst/>
                          <a:latin typeface="Calibri" panose="020F0502020204030204" pitchFamily="34" charset="0"/>
                        </a:rPr>
                        <a:t>Maternity/Paternity</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IE" sz="1100" b="1" i="0" u="none" strike="noStrike">
                          <a:solidFill>
                            <a:srgbClr val="000000"/>
                          </a:solidFill>
                          <a:effectLst/>
                          <a:latin typeface="Calibri" panose="020F0502020204030204" pitchFamily="34" charset="0"/>
                        </a:rPr>
                        <a:t>No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en-IE" sz="1100" b="1" i="0" u="none" strike="noStrike">
                          <a:solidFill>
                            <a:srgbClr val="000000"/>
                          </a:solidFill>
                          <a:effectLst/>
                          <a:latin typeface="Calibri" panose="020F0502020204030204" pitchFamily="34" charset="0"/>
                        </a:rPr>
                        <a:t>No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extLst>
                  <a:ext uri="{0D108BD9-81ED-4DB2-BD59-A6C34878D82A}">
                    <a16:rowId xmlns:a16="http://schemas.microsoft.com/office/drawing/2014/main" val="3486928113"/>
                  </a:ext>
                </a:extLst>
              </a:tr>
              <a:tr h="184598">
                <a:tc>
                  <a:txBody>
                    <a:bodyPr/>
                    <a:lstStyle/>
                    <a:p>
                      <a:pPr algn="l" fontAlgn="b"/>
                      <a:r>
                        <a:rPr lang="en-IE" sz="1100" b="1" i="0" u="none" strike="noStrike">
                          <a:solidFill>
                            <a:srgbClr val="000000"/>
                          </a:solidFill>
                          <a:effectLst/>
                          <a:latin typeface="Calibri" panose="020F0502020204030204" pitchFamily="34" charset="0"/>
                        </a:rPr>
                        <a:t>Job related training</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IE" sz="1100" b="1" i="0" u="none" strike="noStrike">
                          <a:solidFill>
                            <a:srgbClr val="000000"/>
                          </a:solidFill>
                          <a:effectLst/>
                          <a:latin typeface="Calibri" panose="020F0502020204030204" pitchFamily="34" charset="0"/>
                        </a:rPr>
                        <a:t>No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en-IE" sz="1100" b="1" i="0" u="none" strike="noStrike" dirty="0">
                          <a:solidFill>
                            <a:srgbClr val="000000"/>
                          </a:solidFill>
                          <a:effectLst/>
                          <a:latin typeface="Calibri" panose="020F0502020204030204" pitchFamily="34" charset="0"/>
                        </a:rPr>
                        <a:t>No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extLst>
                  <a:ext uri="{0D108BD9-81ED-4DB2-BD59-A6C34878D82A}">
                    <a16:rowId xmlns:a16="http://schemas.microsoft.com/office/drawing/2014/main" val="126380955"/>
                  </a:ext>
                </a:extLst>
              </a:tr>
              <a:tr h="184598">
                <a:tc>
                  <a:txBody>
                    <a:bodyPr/>
                    <a:lstStyle/>
                    <a:p>
                      <a:pPr algn="l" fontAlgn="b"/>
                      <a:r>
                        <a:rPr lang="en-IE" sz="1100" b="1" i="0" u="none" strike="noStrike">
                          <a:solidFill>
                            <a:srgbClr val="000000"/>
                          </a:solidFill>
                          <a:effectLst/>
                          <a:latin typeface="Calibri" panose="020F0502020204030204" pitchFamily="34" charset="0"/>
                        </a:rPr>
                        <a:t>Parental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IE" sz="1100" b="1" i="0" u="none" strike="noStrike">
                          <a:solidFill>
                            <a:srgbClr val="000000"/>
                          </a:solidFill>
                          <a:effectLst/>
                          <a:latin typeface="Calibri" panose="020F0502020204030204" pitchFamily="34" charset="0"/>
                        </a:rPr>
                        <a:t>No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en-IE" sz="1100" b="1" i="0" u="none" strike="noStrike">
                          <a:solidFill>
                            <a:srgbClr val="FF0000"/>
                          </a:solidFill>
                          <a:effectLst/>
                          <a:latin typeface="Calibri" panose="020F0502020204030204" pitchFamily="34" charset="0"/>
                        </a:rPr>
                        <a:t>Yes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extLst>
                  <a:ext uri="{0D108BD9-81ED-4DB2-BD59-A6C34878D82A}">
                    <a16:rowId xmlns:a16="http://schemas.microsoft.com/office/drawing/2014/main" val="1285629006"/>
                  </a:ext>
                </a:extLst>
              </a:tr>
              <a:tr h="184598">
                <a:tc>
                  <a:txBody>
                    <a:bodyPr/>
                    <a:lstStyle/>
                    <a:p>
                      <a:pPr algn="l" fontAlgn="b"/>
                      <a:r>
                        <a:rPr lang="en-IE" sz="1100" b="1" i="0" u="none" strike="noStrike">
                          <a:solidFill>
                            <a:srgbClr val="FF0000"/>
                          </a:solidFill>
                          <a:effectLst/>
                          <a:latin typeface="Calibri" panose="020F0502020204030204" pitchFamily="34" charset="0"/>
                        </a:rPr>
                        <a:t>Off season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IE" sz="1100" b="1" i="0" u="none" strike="noStrike">
                          <a:solidFill>
                            <a:srgbClr val="000000"/>
                          </a:solidFill>
                          <a:effectLst/>
                          <a:latin typeface="Calibri" panose="020F0502020204030204" pitchFamily="34" charset="0"/>
                        </a:rPr>
                        <a:t>No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en-IE" sz="1100" b="1" i="0" u="none" strike="noStrike">
                          <a:solidFill>
                            <a:srgbClr val="FF0000"/>
                          </a:solidFill>
                          <a:effectLst/>
                          <a:latin typeface="Calibri" panose="020F0502020204030204" pitchFamily="34" charset="0"/>
                        </a:rPr>
                        <a:t>Yes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extLst>
                  <a:ext uri="{0D108BD9-81ED-4DB2-BD59-A6C34878D82A}">
                    <a16:rowId xmlns:a16="http://schemas.microsoft.com/office/drawing/2014/main" val="1825117596"/>
                  </a:ext>
                </a:extLst>
              </a:tr>
              <a:tr h="212287">
                <a:tc>
                  <a:txBody>
                    <a:bodyPr/>
                    <a:lstStyle/>
                    <a:p>
                      <a:pPr algn="l" fontAlgn="b"/>
                      <a:r>
                        <a:rPr lang="en-IE" sz="1100" b="1" i="0" u="none" strike="noStrike">
                          <a:solidFill>
                            <a:srgbClr val="FF0000"/>
                          </a:solidFill>
                          <a:effectLst/>
                          <a:latin typeface="Calibri" panose="020F0502020204030204" pitchFamily="34" charset="0"/>
                        </a:rPr>
                        <a:t>Temporary layoff</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IE" sz="1100" b="1" i="0" u="none" strike="noStrike">
                          <a:solidFill>
                            <a:srgbClr val="FF0000"/>
                          </a:solidFill>
                          <a:effectLst/>
                          <a:latin typeface="Calibri" panose="020F0502020204030204" pitchFamily="34" charset="0"/>
                        </a:rPr>
                        <a:t>Yes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en-IE" sz="1100" b="1" i="0" u="none" strike="noStrike">
                          <a:solidFill>
                            <a:srgbClr val="FF0000"/>
                          </a:solidFill>
                          <a:effectLst/>
                          <a:latin typeface="Calibri" panose="020F0502020204030204" pitchFamily="34" charset="0"/>
                        </a:rPr>
                        <a:t>Yes</a:t>
                      </a:r>
                      <a:r>
                        <a:rPr lang="en-IE" sz="1100" b="1" i="0" u="none" strike="noStrike" baseline="30000">
                          <a:solidFill>
                            <a:srgbClr val="FF0000"/>
                          </a:solidFill>
                          <a:effectLst/>
                          <a:latin typeface="Calibri" panose="020F0502020204030204" pitchFamily="34" charset="0"/>
                        </a:rPr>
                        <a:t>1</a:t>
                      </a:r>
                      <a:endParaRPr lang="en-IE" sz="1100" b="1" i="0" u="none" strike="noStrike">
                        <a:solidFill>
                          <a:srgbClr val="FF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extLst>
                  <a:ext uri="{0D108BD9-81ED-4DB2-BD59-A6C34878D82A}">
                    <a16:rowId xmlns:a16="http://schemas.microsoft.com/office/drawing/2014/main" val="1754891457"/>
                  </a:ext>
                </a:extLst>
              </a:tr>
              <a:tr h="184598">
                <a:tc>
                  <a:txBody>
                    <a:bodyPr/>
                    <a:lstStyle/>
                    <a:p>
                      <a:pPr algn="l" fontAlgn="b"/>
                      <a:r>
                        <a:rPr lang="en-IE" sz="1100" b="1" i="0" u="none" strike="noStrike">
                          <a:solidFill>
                            <a:srgbClr val="FF0000"/>
                          </a:solidFill>
                          <a:effectLst/>
                          <a:latin typeface="Calibri" panose="020F0502020204030204" pitchFamily="34" charset="0"/>
                        </a:rPr>
                        <a:t>Other reason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IE" sz="1100" b="1" i="0" u="none" strike="noStrike">
                          <a:solidFill>
                            <a:srgbClr val="000000"/>
                          </a:solidFill>
                          <a:effectLst/>
                          <a:latin typeface="Calibri" panose="020F0502020204030204" pitchFamily="34" charset="0"/>
                        </a:rPr>
                        <a:t>No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en-IE" sz="1100" b="1" i="0" u="none" strike="noStrike">
                          <a:solidFill>
                            <a:srgbClr val="FF0000"/>
                          </a:solidFill>
                          <a:effectLst/>
                          <a:latin typeface="Calibri" panose="020F0502020204030204" pitchFamily="34" charset="0"/>
                        </a:rPr>
                        <a:t>Yes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extLst>
                  <a:ext uri="{0D108BD9-81ED-4DB2-BD59-A6C34878D82A}">
                    <a16:rowId xmlns:a16="http://schemas.microsoft.com/office/drawing/2014/main" val="618958624"/>
                  </a:ext>
                </a:extLst>
              </a:tr>
              <a:tr h="184598">
                <a:tc>
                  <a:txBody>
                    <a:bodyPr/>
                    <a:lstStyle/>
                    <a:p>
                      <a:pPr algn="l" fontAlgn="b"/>
                      <a:r>
                        <a:rPr lang="en-US" sz="1100" b="1" i="0" u="none" strike="noStrike">
                          <a:solidFill>
                            <a:srgbClr val="000000"/>
                          </a:solidFill>
                          <a:effectLst/>
                          <a:latin typeface="Calibri" panose="020F0502020204030204" pitchFamily="34" charset="0"/>
                        </a:rPr>
                        <a:t>Waiting to start a new job</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IE" sz="1100" b="1" i="0" u="none" strike="noStrike">
                          <a:solidFill>
                            <a:srgbClr val="000000"/>
                          </a:solidFill>
                          <a:effectLst/>
                          <a:latin typeface="Calibri" panose="020F0502020204030204" pitchFamily="34" charset="0"/>
                        </a:rPr>
                        <a:t>n/a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en-IE" sz="1100" b="1" i="0" u="none" strike="noStrike">
                          <a:solidFill>
                            <a:srgbClr val="000000"/>
                          </a:solidFill>
                          <a:effectLst/>
                          <a:latin typeface="Calibri" panose="020F0502020204030204" pitchFamily="34" charset="0"/>
                        </a:rPr>
                        <a:t>No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extLst>
                  <a:ext uri="{0D108BD9-81ED-4DB2-BD59-A6C34878D82A}">
                    <a16:rowId xmlns:a16="http://schemas.microsoft.com/office/drawing/2014/main" val="3532382666"/>
                  </a:ext>
                </a:extLst>
              </a:tr>
              <a:tr h="184598">
                <a:tc>
                  <a:txBody>
                    <a:bodyPr/>
                    <a:lstStyle/>
                    <a:p>
                      <a:pPr algn="l" fontAlgn="b"/>
                      <a:endParaRPr lang="en-IE" sz="1100" b="0" i="0" u="none" strike="noStrike">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IE" sz="1100" b="0" i="0" u="none" strike="noStrike">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IE" sz="1100" b="0" i="0" u="none" strike="noStrike">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2493835280"/>
                  </a:ext>
                </a:extLst>
              </a:tr>
              <a:tr h="212287">
                <a:tc>
                  <a:txBody>
                    <a:bodyPr/>
                    <a:lstStyle/>
                    <a:p>
                      <a:pPr algn="l" fontAlgn="b"/>
                      <a:r>
                        <a:rPr lang="en-US" sz="1000" b="1" i="0" u="none" strike="noStrike" baseline="30000" dirty="0">
                          <a:solidFill>
                            <a:srgbClr val="000000"/>
                          </a:solidFill>
                          <a:effectLst/>
                          <a:latin typeface="Calibri" panose="020F0502020204030204" pitchFamily="34" charset="0"/>
                        </a:rPr>
                        <a:t>1 </a:t>
                      </a:r>
                      <a:r>
                        <a:rPr lang="en-US" sz="1000" b="1" i="0" u="none" strike="noStrike" dirty="0">
                          <a:solidFill>
                            <a:srgbClr val="000000"/>
                          </a:solidFill>
                          <a:effectLst/>
                          <a:latin typeface="Calibri" panose="020F0502020204030204" pitchFamily="34" charset="0"/>
                        </a:rPr>
                        <a:t>Post-IESS include all layoffs</a:t>
                      </a:r>
                    </a:p>
                  </a:txBody>
                  <a:tcPr marL="0" marR="0" marT="0" marB="0" anchor="b">
                    <a:lnL>
                      <a:noFill/>
                    </a:lnL>
                    <a:lnR>
                      <a:noFill/>
                    </a:lnR>
                    <a:lnT>
                      <a:noFill/>
                    </a:lnT>
                    <a:lnB>
                      <a:noFill/>
                    </a:lnB>
                  </a:tcPr>
                </a:tc>
                <a:tc>
                  <a:txBody>
                    <a:bodyPr/>
                    <a:lstStyle/>
                    <a:p>
                      <a:pPr algn="l" fontAlgn="b"/>
                      <a:endParaRPr lang="en-IE" sz="11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IE" sz="11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4243871346"/>
                  </a:ext>
                </a:extLst>
              </a:tr>
            </a:tbl>
          </a:graphicData>
        </a:graphic>
      </p:graphicFrame>
      <p:graphicFrame>
        <p:nvGraphicFramePr>
          <p:cNvPr id="10" name="Content Placeholder 9">
            <a:extLst>
              <a:ext uri="{FF2B5EF4-FFF2-40B4-BE49-F238E27FC236}">
                <a16:creationId xmlns:a16="http://schemas.microsoft.com/office/drawing/2014/main" id="{E7A52115-3CCC-4888-BCE2-3B7CE3B36F0B}"/>
              </a:ext>
            </a:extLst>
          </p:cNvPr>
          <p:cNvGraphicFramePr>
            <a:graphicFrameLocks noGrp="1"/>
          </p:cNvGraphicFramePr>
          <p:nvPr>
            <p:ph sz="half" idx="2"/>
            <p:extLst>
              <p:ext uri="{D42A27DB-BD31-4B8C-83A1-F6EECF244321}">
                <p14:modId xmlns:p14="http://schemas.microsoft.com/office/powerpoint/2010/main" val="323999288"/>
              </p:ext>
            </p:extLst>
          </p:nvPr>
        </p:nvGraphicFramePr>
        <p:xfrm>
          <a:off x="4499992" y="1419622"/>
          <a:ext cx="4186808" cy="2108882"/>
        </p:xfrm>
        <a:graphic>
          <a:graphicData uri="http://schemas.openxmlformats.org/drawingml/2006/table">
            <a:tbl>
              <a:tblPr/>
              <a:tblGrid>
                <a:gridCol w="1955999">
                  <a:extLst>
                    <a:ext uri="{9D8B030D-6E8A-4147-A177-3AD203B41FA5}">
                      <a16:colId xmlns:a16="http://schemas.microsoft.com/office/drawing/2014/main" val="336404754"/>
                    </a:ext>
                  </a:extLst>
                </a:gridCol>
                <a:gridCol w="2230809">
                  <a:extLst>
                    <a:ext uri="{9D8B030D-6E8A-4147-A177-3AD203B41FA5}">
                      <a16:colId xmlns:a16="http://schemas.microsoft.com/office/drawing/2014/main" val="3985849629"/>
                    </a:ext>
                  </a:extLst>
                </a:gridCol>
              </a:tblGrid>
              <a:tr h="170405">
                <a:tc gridSpan="2">
                  <a:txBody>
                    <a:bodyPr/>
                    <a:lstStyle/>
                    <a:p>
                      <a:pPr algn="l" fontAlgn="b"/>
                      <a:r>
                        <a:rPr lang="en-US" sz="1100" b="1" i="0" u="none" strike="noStrike" dirty="0">
                          <a:solidFill>
                            <a:srgbClr val="000000"/>
                          </a:solidFill>
                          <a:effectLst/>
                          <a:latin typeface="Calibri" panose="020F0502020204030204" pitchFamily="34" charset="0"/>
                        </a:rPr>
                        <a:t>Rules for attachment to job for absences from work </a:t>
                      </a:r>
                    </a:p>
                  </a:txBody>
                  <a:tcPr marL="0" marR="0" marT="0" marB="0" anchor="b">
                    <a:lnL>
                      <a:noFill/>
                    </a:lnL>
                    <a:lnR>
                      <a:noFill/>
                    </a:lnR>
                    <a:lnT>
                      <a:noFill/>
                    </a:lnT>
                    <a:lnB>
                      <a:noFill/>
                    </a:lnB>
                  </a:tcPr>
                </a:tc>
                <a:tc hMerge="1">
                  <a:txBody>
                    <a:bodyPr/>
                    <a:lstStyle/>
                    <a:p>
                      <a:endParaRPr lang="en-IE"/>
                    </a:p>
                  </a:txBody>
                  <a:tcPr/>
                </a:tc>
                <a:extLst>
                  <a:ext uri="{0D108BD9-81ED-4DB2-BD59-A6C34878D82A}">
                    <a16:rowId xmlns:a16="http://schemas.microsoft.com/office/drawing/2014/main" val="1781613441"/>
                  </a:ext>
                </a:extLst>
              </a:tr>
              <a:tr h="170405">
                <a:tc>
                  <a:txBody>
                    <a:bodyPr/>
                    <a:lstStyle/>
                    <a:p>
                      <a:pPr algn="l" fontAlgn="b"/>
                      <a:endParaRPr lang="en-IE" sz="900" b="0" i="0" u="none" strike="noStrike">
                        <a:solidFill>
                          <a:srgbClr val="000000"/>
                        </a:solidFill>
                        <a:effectLst/>
                        <a:latin typeface="Calibri" panose="020F050202020403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IE" sz="900" b="0" i="0" u="none" strike="noStrike">
                        <a:solidFill>
                          <a:srgbClr val="000000"/>
                        </a:solidFill>
                        <a:effectLst/>
                        <a:latin typeface="Calibri" panose="020F050202020403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22036310"/>
                  </a:ext>
                </a:extLst>
              </a:tr>
              <a:tr h="213007">
                <a:tc>
                  <a:txBody>
                    <a:bodyPr/>
                    <a:lstStyle/>
                    <a:p>
                      <a:pPr algn="ctr" fontAlgn="ctr"/>
                      <a:r>
                        <a:rPr lang="en-IE" sz="1100" b="1" i="0" u="none" strike="noStrike" dirty="0">
                          <a:solidFill>
                            <a:srgbClr val="000000"/>
                          </a:solidFill>
                          <a:effectLst/>
                          <a:latin typeface="Calibri" panose="020F0502020204030204" pitchFamily="34" charset="0"/>
                        </a:rPr>
                        <a:t>Pre-IESS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IE" sz="1100" b="1" i="0" u="none" strike="noStrike" dirty="0">
                          <a:solidFill>
                            <a:srgbClr val="000000"/>
                          </a:solidFill>
                          <a:effectLst/>
                          <a:latin typeface="Calibri" panose="020F0502020204030204" pitchFamily="34" charset="0"/>
                        </a:rPr>
                        <a:t>Post-IESS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2399116622"/>
                  </a:ext>
                </a:extLst>
              </a:tr>
              <a:tr h="166263">
                <a:tc>
                  <a:txBody>
                    <a:bodyPr/>
                    <a:lstStyle/>
                    <a:p>
                      <a:pPr algn="l" fontAlgn="b"/>
                      <a:r>
                        <a:rPr lang="en-IE" sz="9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CE4D6"/>
                    </a:solidFill>
                  </a:tcPr>
                </a:tc>
                <a:tc>
                  <a:txBody>
                    <a:bodyPr/>
                    <a:lstStyle/>
                    <a:p>
                      <a:pPr algn="l" fontAlgn="b"/>
                      <a:r>
                        <a:rPr lang="en-IE" sz="9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CE4D6"/>
                    </a:solidFill>
                  </a:tcPr>
                </a:tc>
                <a:extLst>
                  <a:ext uri="{0D108BD9-81ED-4DB2-BD59-A6C34878D82A}">
                    <a16:rowId xmlns:a16="http://schemas.microsoft.com/office/drawing/2014/main" val="2225146921"/>
                  </a:ext>
                </a:extLst>
              </a:tr>
              <a:tr h="170405">
                <a:tc>
                  <a:txBody>
                    <a:bodyPr/>
                    <a:lstStyle/>
                    <a:p>
                      <a:pPr algn="l" fontAlgn="b"/>
                      <a:r>
                        <a:rPr lang="en-US" sz="900" b="1" i="0" u="none" strike="noStrike" dirty="0">
                          <a:solidFill>
                            <a:srgbClr val="000000"/>
                          </a:solidFill>
                          <a:effectLst/>
                          <a:latin typeface="Calibri" panose="020F0502020204030204" pitchFamily="34" charset="0"/>
                        </a:rPr>
                        <a:t>Length of absence and share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CE4D6"/>
                    </a:solidFill>
                  </a:tcPr>
                </a:tc>
                <a:tc>
                  <a:txBody>
                    <a:bodyPr/>
                    <a:lstStyle/>
                    <a:p>
                      <a:pPr algn="l" fontAlgn="b"/>
                      <a:r>
                        <a:rPr lang="en-US" sz="900" b="1" i="0" u="none" strike="noStrike">
                          <a:solidFill>
                            <a:srgbClr val="000000"/>
                          </a:solidFill>
                          <a:effectLst/>
                          <a:latin typeface="Calibri" panose="020F0502020204030204" pitchFamily="34" charset="0"/>
                        </a:rPr>
                        <a:t>Length of absence and salary payment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CE4D6"/>
                    </a:solidFill>
                  </a:tcPr>
                </a:tc>
                <a:extLst>
                  <a:ext uri="{0D108BD9-81ED-4DB2-BD59-A6C34878D82A}">
                    <a16:rowId xmlns:a16="http://schemas.microsoft.com/office/drawing/2014/main" val="3804531668"/>
                  </a:ext>
                </a:extLst>
              </a:tr>
              <a:tr h="170405">
                <a:tc>
                  <a:txBody>
                    <a:bodyPr/>
                    <a:lstStyle/>
                    <a:p>
                      <a:pPr algn="l" fontAlgn="b"/>
                      <a:r>
                        <a:rPr lang="en-US" sz="900" b="1" i="0" u="none" strike="noStrike" dirty="0">
                          <a:solidFill>
                            <a:srgbClr val="000000"/>
                          </a:solidFill>
                          <a:effectLst/>
                          <a:latin typeface="Calibri" panose="020F0502020204030204" pitchFamily="34" charset="0"/>
                        </a:rPr>
                        <a:t>of salary paid applied to temporary</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CE4D6"/>
                    </a:solidFill>
                  </a:tcPr>
                </a:tc>
                <a:tc>
                  <a:txBody>
                    <a:bodyPr/>
                    <a:lstStyle/>
                    <a:p>
                      <a:pPr algn="l" fontAlgn="b"/>
                      <a:r>
                        <a:rPr lang="en-IE" sz="900" b="1" i="0" u="none" strike="noStrike">
                          <a:solidFill>
                            <a:srgbClr val="000000"/>
                          </a:solidFill>
                          <a:effectLst/>
                          <a:latin typeface="Calibri" panose="020F0502020204030204" pitchFamily="34" charset="0"/>
                        </a:rPr>
                        <a:t>for parental leave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CE4D6"/>
                    </a:solidFill>
                  </a:tcPr>
                </a:tc>
                <a:extLst>
                  <a:ext uri="{0D108BD9-81ED-4DB2-BD59-A6C34878D82A}">
                    <a16:rowId xmlns:a16="http://schemas.microsoft.com/office/drawing/2014/main" val="3514553605"/>
                  </a:ext>
                </a:extLst>
              </a:tr>
              <a:tr h="170405">
                <a:tc>
                  <a:txBody>
                    <a:bodyPr/>
                    <a:lstStyle/>
                    <a:p>
                      <a:pPr algn="l" fontAlgn="b"/>
                      <a:r>
                        <a:rPr lang="en-IE" sz="900" b="1" i="0" u="none" strike="noStrike" dirty="0">
                          <a:solidFill>
                            <a:srgbClr val="000000"/>
                          </a:solidFill>
                          <a:effectLst/>
                          <a:latin typeface="Calibri" panose="020F0502020204030204" pitchFamily="34" charset="0"/>
                        </a:rPr>
                        <a:t>layoffs only</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CE4D6"/>
                    </a:solidFill>
                  </a:tcPr>
                </a:tc>
                <a:tc>
                  <a:txBody>
                    <a:bodyPr/>
                    <a:lstStyle/>
                    <a:p>
                      <a:pPr algn="l" fontAlgn="b"/>
                      <a:r>
                        <a:rPr lang="en-IE" sz="900" b="1"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CE4D6"/>
                    </a:solidFill>
                  </a:tcPr>
                </a:tc>
                <a:extLst>
                  <a:ext uri="{0D108BD9-81ED-4DB2-BD59-A6C34878D82A}">
                    <a16:rowId xmlns:a16="http://schemas.microsoft.com/office/drawing/2014/main" val="3123656373"/>
                  </a:ext>
                </a:extLst>
              </a:tr>
              <a:tr h="170405">
                <a:tc>
                  <a:txBody>
                    <a:bodyPr/>
                    <a:lstStyle/>
                    <a:p>
                      <a:pPr algn="l" fontAlgn="b"/>
                      <a:r>
                        <a:rPr lang="en-IE" sz="900" b="1"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CE4D6"/>
                    </a:solidFill>
                  </a:tcPr>
                </a:tc>
                <a:tc>
                  <a:txBody>
                    <a:bodyPr/>
                    <a:lstStyle/>
                    <a:p>
                      <a:pPr algn="l" fontAlgn="b"/>
                      <a:r>
                        <a:rPr lang="en-US" sz="900" b="1" i="0" u="none" strike="noStrike">
                          <a:solidFill>
                            <a:srgbClr val="000000"/>
                          </a:solidFill>
                          <a:effectLst/>
                          <a:latin typeface="Calibri" panose="020F0502020204030204" pitchFamily="34" charset="0"/>
                        </a:rPr>
                        <a:t>Off-season - whether do any occasional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CE4D6"/>
                    </a:solidFill>
                  </a:tcPr>
                </a:tc>
                <a:extLst>
                  <a:ext uri="{0D108BD9-81ED-4DB2-BD59-A6C34878D82A}">
                    <a16:rowId xmlns:a16="http://schemas.microsoft.com/office/drawing/2014/main" val="539844031"/>
                  </a:ext>
                </a:extLst>
              </a:tr>
              <a:tr h="170405">
                <a:tc>
                  <a:txBody>
                    <a:bodyPr/>
                    <a:lstStyle/>
                    <a:p>
                      <a:pPr algn="l" fontAlgn="b"/>
                      <a:r>
                        <a:rPr lang="en-IE" sz="900" b="1"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CE4D6"/>
                    </a:solidFill>
                  </a:tcPr>
                </a:tc>
                <a:tc>
                  <a:txBody>
                    <a:bodyPr/>
                    <a:lstStyle/>
                    <a:p>
                      <a:pPr algn="l" fontAlgn="b"/>
                      <a:r>
                        <a:rPr lang="en-US" sz="900" b="1" i="0" u="none" strike="noStrike">
                          <a:solidFill>
                            <a:srgbClr val="000000"/>
                          </a:solidFill>
                          <a:effectLst/>
                          <a:latin typeface="Calibri" panose="020F0502020204030204" pitchFamily="34" charset="0"/>
                        </a:rPr>
                        <a:t>work for employer or not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CE4D6"/>
                    </a:solidFill>
                  </a:tcPr>
                </a:tc>
                <a:extLst>
                  <a:ext uri="{0D108BD9-81ED-4DB2-BD59-A6C34878D82A}">
                    <a16:rowId xmlns:a16="http://schemas.microsoft.com/office/drawing/2014/main" val="2318613898"/>
                  </a:ext>
                </a:extLst>
              </a:tr>
              <a:tr h="170405">
                <a:tc>
                  <a:txBody>
                    <a:bodyPr/>
                    <a:lstStyle/>
                    <a:p>
                      <a:pPr algn="l" fontAlgn="b"/>
                      <a:r>
                        <a:rPr lang="en-IE" sz="900" b="1"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CE4D6"/>
                    </a:solidFill>
                  </a:tcPr>
                </a:tc>
                <a:tc>
                  <a:txBody>
                    <a:bodyPr/>
                    <a:lstStyle/>
                    <a:p>
                      <a:pPr algn="l" fontAlgn="b"/>
                      <a:r>
                        <a:rPr lang="en-IE" sz="900" b="1"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CE4D6"/>
                    </a:solidFill>
                  </a:tcPr>
                </a:tc>
                <a:extLst>
                  <a:ext uri="{0D108BD9-81ED-4DB2-BD59-A6C34878D82A}">
                    <a16:rowId xmlns:a16="http://schemas.microsoft.com/office/drawing/2014/main" val="3492823635"/>
                  </a:ext>
                </a:extLst>
              </a:tr>
              <a:tr h="170405">
                <a:tc>
                  <a:txBody>
                    <a:bodyPr/>
                    <a:lstStyle/>
                    <a:p>
                      <a:pPr algn="l" fontAlgn="b"/>
                      <a:r>
                        <a:rPr lang="en-IE" sz="900" b="1"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CE4D6"/>
                    </a:solidFill>
                  </a:tcPr>
                </a:tc>
                <a:tc>
                  <a:txBody>
                    <a:bodyPr/>
                    <a:lstStyle/>
                    <a:p>
                      <a:pPr algn="l" fontAlgn="b"/>
                      <a:r>
                        <a:rPr lang="en-US" sz="900" b="1" i="0" u="none" strike="noStrike">
                          <a:solidFill>
                            <a:srgbClr val="000000"/>
                          </a:solidFill>
                          <a:effectLst/>
                          <a:latin typeface="Calibri" panose="020F0502020204030204" pitchFamily="34" charset="0"/>
                        </a:rPr>
                        <a:t>Layoffs/Other reason - length of absence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CE4D6"/>
                    </a:solidFill>
                  </a:tcPr>
                </a:tc>
                <a:extLst>
                  <a:ext uri="{0D108BD9-81ED-4DB2-BD59-A6C34878D82A}">
                    <a16:rowId xmlns:a16="http://schemas.microsoft.com/office/drawing/2014/main" val="2161224505"/>
                  </a:ext>
                </a:extLst>
              </a:tr>
              <a:tr h="195967">
                <a:tc>
                  <a:txBody>
                    <a:bodyPr/>
                    <a:lstStyle/>
                    <a:p>
                      <a:pPr algn="l" fontAlgn="b"/>
                      <a:r>
                        <a:rPr lang="en-IE" sz="900" b="1" i="0" u="none" strike="noStrike" dirty="0">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CE4D6"/>
                    </a:solidFill>
                  </a:tcPr>
                </a:tc>
                <a:tc>
                  <a:txBody>
                    <a:bodyPr/>
                    <a:lstStyle/>
                    <a:p>
                      <a:pPr algn="l" fontAlgn="b"/>
                      <a:r>
                        <a:rPr lang="en-IE" sz="900" b="1" i="0" u="none" strike="noStrike" dirty="0">
                          <a:solidFill>
                            <a:srgbClr val="000000"/>
                          </a:solidFill>
                          <a:effectLst/>
                          <a:latin typeface="Calibri" panose="020F0502020204030204" pitchFamily="34" charset="0"/>
                        </a:rPr>
                        <a:t>only</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CE4D6"/>
                    </a:solidFill>
                  </a:tcPr>
                </a:tc>
                <a:extLst>
                  <a:ext uri="{0D108BD9-81ED-4DB2-BD59-A6C34878D82A}">
                    <a16:rowId xmlns:a16="http://schemas.microsoft.com/office/drawing/2014/main" val="2357175240"/>
                  </a:ext>
                </a:extLst>
              </a:tr>
            </a:tbl>
          </a:graphicData>
        </a:graphic>
      </p:graphicFrame>
      <p:sp>
        <p:nvSpPr>
          <p:cNvPr id="4" name="Slide Number Placeholder 3">
            <a:extLst>
              <a:ext uri="{FF2B5EF4-FFF2-40B4-BE49-F238E27FC236}">
                <a16:creationId xmlns:a16="http://schemas.microsoft.com/office/drawing/2014/main" id="{9B0A34A1-C80A-4820-B6D5-3B456CE75039}"/>
              </a:ext>
            </a:extLst>
          </p:cNvPr>
          <p:cNvSpPr>
            <a:spLocks noGrp="1"/>
          </p:cNvSpPr>
          <p:nvPr>
            <p:ph type="sldNum" sz="quarter" idx="4"/>
          </p:nvPr>
        </p:nvSpPr>
        <p:spPr/>
        <p:txBody>
          <a:bodyPr/>
          <a:lstStyle/>
          <a:p>
            <a:fld id="{517A7B32-69DB-4CF1-942C-111B3EAEDE95}" type="slidenum">
              <a:rPr lang="en-IE" smtClean="0"/>
              <a:t>46</a:t>
            </a:fld>
            <a:endParaRPr lang="en-IE" dirty="0"/>
          </a:p>
        </p:txBody>
      </p:sp>
    </p:spTree>
    <p:extLst>
      <p:ext uri="{BB962C8B-B14F-4D97-AF65-F5344CB8AC3E}">
        <p14:creationId xmlns:p14="http://schemas.microsoft.com/office/powerpoint/2010/main" val="24221138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16EE48-89F2-407F-88E0-DCEA56D0EFF5}"/>
              </a:ext>
            </a:extLst>
          </p:cNvPr>
          <p:cNvSpPr>
            <a:spLocks noGrp="1"/>
          </p:cNvSpPr>
          <p:nvPr>
            <p:ph type="title"/>
          </p:nvPr>
        </p:nvSpPr>
        <p:spPr/>
        <p:txBody>
          <a:bodyPr/>
          <a:lstStyle/>
          <a:p>
            <a:r>
              <a:rPr lang="en-IE" dirty="0"/>
              <a:t>ILO classification in the LFS</a:t>
            </a:r>
          </a:p>
        </p:txBody>
      </p:sp>
      <p:sp>
        <p:nvSpPr>
          <p:cNvPr id="3" name="Content Placeholder 2">
            <a:extLst>
              <a:ext uri="{FF2B5EF4-FFF2-40B4-BE49-F238E27FC236}">
                <a16:creationId xmlns:a16="http://schemas.microsoft.com/office/drawing/2014/main" id="{42EC158D-8713-424D-8102-D6C923B3CE8C}"/>
              </a:ext>
            </a:extLst>
          </p:cNvPr>
          <p:cNvSpPr>
            <a:spLocks noGrp="1"/>
          </p:cNvSpPr>
          <p:nvPr>
            <p:ph idx="1"/>
          </p:nvPr>
        </p:nvSpPr>
        <p:spPr/>
        <p:txBody>
          <a:bodyPr>
            <a:normAutofit lnSpcReduction="10000"/>
          </a:bodyPr>
          <a:lstStyle/>
          <a:p>
            <a:r>
              <a:rPr lang="en-IE" sz="2800" b="1" dirty="0">
                <a:solidFill>
                  <a:srgbClr val="000000"/>
                </a:solidFill>
              </a:rPr>
              <a:t>Unemployment (15-74 years)</a:t>
            </a:r>
          </a:p>
          <a:p>
            <a:pPr lvl="1"/>
            <a:r>
              <a:rPr lang="en-US" sz="2000" dirty="0">
                <a:solidFill>
                  <a:srgbClr val="000000"/>
                </a:solidFill>
              </a:rPr>
              <a:t>Persons who in the week before the survey, were </a:t>
            </a:r>
          </a:p>
          <a:p>
            <a:pPr lvl="2"/>
            <a:r>
              <a:rPr lang="en-US" dirty="0">
                <a:solidFill>
                  <a:srgbClr val="000000"/>
                </a:solidFill>
              </a:rPr>
              <a:t>without work – i.e. did not meet criteria to be classified as employed under ILO</a:t>
            </a:r>
          </a:p>
          <a:p>
            <a:pPr lvl="2"/>
            <a:r>
              <a:rPr lang="en-US" dirty="0">
                <a:solidFill>
                  <a:srgbClr val="000000"/>
                </a:solidFill>
              </a:rPr>
              <a:t>available to start work within the next two weeks </a:t>
            </a:r>
          </a:p>
          <a:p>
            <a:pPr lvl="2"/>
            <a:r>
              <a:rPr lang="en-US" dirty="0">
                <a:solidFill>
                  <a:srgbClr val="000000"/>
                </a:solidFill>
              </a:rPr>
              <a:t>had taken specific steps, in the previous four weeks to find work </a:t>
            </a:r>
          </a:p>
          <a:p>
            <a:pPr lvl="2"/>
            <a:endParaRPr lang="en-IE" dirty="0"/>
          </a:p>
        </p:txBody>
      </p:sp>
      <p:sp>
        <p:nvSpPr>
          <p:cNvPr id="4" name="Slide Number Placeholder 3">
            <a:extLst>
              <a:ext uri="{FF2B5EF4-FFF2-40B4-BE49-F238E27FC236}">
                <a16:creationId xmlns:a16="http://schemas.microsoft.com/office/drawing/2014/main" id="{3606DDD9-9BA2-47DC-BC7F-2BE59AD88379}"/>
              </a:ext>
            </a:extLst>
          </p:cNvPr>
          <p:cNvSpPr>
            <a:spLocks noGrp="1"/>
          </p:cNvSpPr>
          <p:nvPr>
            <p:ph type="sldNum" sz="quarter" idx="4"/>
          </p:nvPr>
        </p:nvSpPr>
        <p:spPr/>
        <p:txBody>
          <a:bodyPr/>
          <a:lstStyle/>
          <a:p>
            <a:fld id="{517A7B32-69DB-4CF1-942C-111B3EAEDE95}" type="slidenum">
              <a:rPr lang="en-IE" smtClean="0"/>
              <a:t>47</a:t>
            </a:fld>
            <a:endParaRPr lang="en-IE" dirty="0"/>
          </a:p>
        </p:txBody>
      </p:sp>
    </p:spTree>
    <p:extLst>
      <p:ext uri="{BB962C8B-B14F-4D97-AF65-F5344CB8AC3E}">
        <p14:creationId xmlns:p14="http://schemas.microsoft.com/office/powerpoint/2010/main" val="215970656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3A5501-49B8-487A-A6DE-B3C5FA3BDAEF}"/>
              </a:ext>
            </a:extLst>
          </p:cNvPr>
          <p:cNvSpPr>
            <a:spLocks noGrp="1"/>
          </p:cNvSpPr>
          <p:nvPr>
            <p:ph type="title"/>
          </p:nvPr>
        </p:nvSpPr>
        <p:spPr/>
        <p:txBody>
          <a:bodyPr/>
          <a:lstStyle/>
          <a:p>
            <a:r>
              <a:rPr lang="en-IE" dirty="0"/>
              <a:t>ILO classification and LFS	</a:t>
            </a:r>
          </a:p>
        </p:txBody>
      </p:sp>
      <p:sp>
        <p:nvSpPr>
          <p:cNvPr id="3" name="Content Placeholder 2">
            <a:extLst>
              <a:ext uri="{FF2B5EF4-FFF2-40B4-BE49-F238E27FC236}">
                <a16:creationId xmlns:a16="http://schemas.microsoft.com/office/drawing/2014/main" id="{01226503-49E3-47E5-9D48-FAB28A76B052}"/>
              </a:ext>
            </a:extLst>
          </p:cNvPr>
          <p:cNvSpPr>
            <a:spLocks noGrp="1"/>
          </p:cNvSpPr>
          <p:nvPr>
            <p:ph idx="1"/>
          </p:nvPr>
        </p:nvSpPr>
        <p:spPr/>
        <p:txBody>
          <a:bodyPr>
            <a:normAutofit/>
          </a:bodyPr>
          <a:lstStyle/>
          <a:p>
            <a:r>
              <a:rPr lang="en-IE" sz="2800" b="1" dirty="0">
                <a:solidFill>
                  <a:srgbClr val="000000"/>
                </a:solidFill>
              </a:rPr>
              <a:t>Inactive (15+ years)</a:t>
            </a:r>
          </a:p>
          <a:p>
            <a:pPr lvl="1"/>
            <a:r>
              <a:rPr lang="en-IE" dirty="0">
                <a:solidFill>
                  <a:srgbClr val="000000"/>
                </a:solidFill>
              </a:rPr>
              <a:t>All other persons</a:t>
            </a:r>
          </a:p>
        </p:txBody>
      </p:sp>
      <p:sp>
        <p:nvSpPr>
          <p:cNvPr id="4" name="Slide Number Placeholder 3">
            <a:extLst>
              <a:ext uri="{FF2B5EF4-FFF2-40B4-BE49-F238E27FC236}">
                <a16:creationId xmlns:a16="http://schemas.microsoft.com/office/drawing/2014/main" id="{F26B61FB-8343-4C2F-BF8D-EED7781FF88B}"/>
              </a:ext>
            </a:extLst>
          </p:cNvPr>
          <p:cNvSpPr>
            <a:spLocks noGrp="1"/>
          </p:cNvSpPr>
          <p:nvPr>
            <p:ph type="sldNum" sz="quarter" idx="4"/>
          </p:nvPr>
        </p:nvSpPr>
        <p:spPr/>
        <p:txBody>
          <a:bodyPr/>
          <a:lstStyle/>
          <a:p>
            <a:fld id="{517A7B32-69DB-4CF1-942C-111B3EAEDE95}" type="slidenum">
              <a:rPr lang="en-IE" smtClean="0"/>
              <a:t>48</a:t>
            </a:fld>
            <a:endParaRPr lang="en-IE" dirty="0"/>
          </a:p>
        </p:txBody>
      </p:sp>
    </p:spTree>
    <p:extLst>
      <p:ext uri="{BB962C8B-B14F-4D97-AF65-F5344CB8AC3E}">
        <p14:creationId xmlns:p14="http://schemas.microsoft.com/office/powerpoint/2010/main" val="298573792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3A493B8-A24B-412C-99A6-A356A0DD88D3}"/>
              </a:ext>
            </a:extLst>
          </p:cNvPr>
          <p:cNvSpPr>
            <a:spLocks noGrp="1"/>
          </p:cNvSpPr>
          <p:nvPr>
            <p:ph type="title"/>
          </p:nvPr>
        </p:nvSpPr>
        <p:spPr>
          <a:xfrm>
            <a:off x="107504" y="205979"/>
            <a:ext cx="8928992" cy="857250"/>
          </a:xfrm>
        </p:spPr>
        <p:txBody>
          <a:bodyPr>
            <a:noAutofit/>
          </a:bodyPr>
          <a:lstStyle/>
          <a:p>
            <a:r>
              <a:rPr lang="en-IE" sz="2400" dirty="0"/>
              <a:t>Integration of European Social Statistics (IESS) Regulation</a:t>
            </a:r>
          </a:p>
        </p:txBody>
      </p:sp>
      <p:sp>
        <p:nvSpPr>
          <p:cNvPr id="4" name="Content Placeholder 3">
            <a:extLst>
              <a:ext uri="{FF2B5EF4-FFF2-40B4-BE49-F238E27FC236}">
                <a16:creationId xmlns:a16="http://schemas.microsoft.com/office/drawing/2014/main" id="{0639CE2A-25E0-48D1-B102-A515914F13D7}"/>
              </a:ext>
            </a:extLst>
          </p:cNvPr>
          <p:cNvSpPr>
            <a:spLocks noGrp="1"/>
          </p:cNvSpPr>
          <p:nvPr>
            <p:ph idx="1"/>
          </p:nvPr>
        </p:nvSpPr>
        <p:spPr>
          <a:xfrm>
            <a:off x="107504" y="843558"/>
            <a:ext cx="8928992" cy="3204567"/>
          </a:xfrm>
        </p:spPr>
        <p:txBody>
          <a:bodyPr>
            <a:noAutofit/>
          </a:bodyPr>
          <a:lstStyle/>
          <a:p>
            <a:r>
              <a:rPr lang="en-US" sz="1600" dirty="0">
                <a:solidFill>
                  <a:srgbClr val="000000"/>
                </a:solidFill>
                <a:latin typeface="Roboto Slab Bold"/>
              </a:rPr>
              <a:t>New European regulation came into force on 01 January 2021</a:t>
            </a:r>
          </a:p>
          <a:p>
            <a:r>
              <a:rPr lang="en-US" sz="1600" dirty="0">
                <a:solidFill>
                  <a:srgbClr val="000000"/>
                </a:solidFill>
                <a:latin typeface="Roboto Slab Bold"/>
              </a:rPr>
              <a:t>Implications for Irish </a:t>
            </a:r>
            <a:r>
              <a:rPr lang="en-US" sz="1600" dirty="0" err="1">
                <a:solidFill>
                  <a:srgbClr val="000000"/>
                </a:solidFill>
                <a:latin typeface="Roboto Slab Bold"/>
              </a:rPr>
              <a:t>Labour</a:t>
            </a:r>
            <a:r>
              <a:rPr lang="en-US" sz="1600" dirty="0">
                <a:solidFill>
                  <a:srgbClr val="000000"/>
                </a:solidFill>
                <a:latin typeface="Roboto Slab Bold"/>
              </a:rPr>
              <a:t> Market Statistics :</a:t>
            </a:r>
          </a:p>
          <a:p>
            <a:pPr marL="457200" lvl="1" indent="0">
              <a:buNone/>
            </a:pPr>
            <a:r>
              <a:rPr lang="en-IE" sz="1600" dirty="0">
                <a:latin typeface="Roboto Slab Bold"/>
                <a:hlinkClick r:id="rId2"/>
              </a:rPr>
              <a:t>https://www.cso.ie/en/releasesandpublications/in/lfs/implicationsoftheimplementationoftheintegrationofeuropeansocialstatisticsiessframeworkregulationonlabourmarketstatisticsinirelandin2021/</a:t>
            </a:r>
            <a:endParaRPr lang="en-IE" sz="1600" dirty="0">
              <a:latin typeface="Roboto Slab Bold"/>
            </a:endParaRPr>
          </a:p>
          <a:p>
            <a:pPr indent="-285750"/>
            <a:r>
              <a:rPr lang="en-US" sz="1600" dirty="0">
                <a:solidFill>
                  <a:srgbClr val="000000"/>
                </a:solidFill>
                <a:latin typeface="Roboto Slab Bold"/>
              </a:rPr>
              <a:t>Impact of the regulation on the LFS series:</a:t>
            </a:r>
          </a:p>
          <a:p>
            <a:pPr marL="457200" lvl="1" indent="0">
              <a:buNone/>
            </a:pPr>
            <a:r>
              <a:rPr lang="en-IE" sz="1600" dirty="0">
                <a:latin typeface="Roboto Slab Bold"/>
                <a:hlinkClick r:id="rId3"/>
              </a:rPr>
              <a:t>https://www.cso.ie/en/releasesandpublications/ep/p-lfs/labourforcesurveyquarter12021/technicalnote/</a:t>
            </a:r>
            <a:endParaRPr lang="en-US" sz="1600" dirty="0">
              <a:latin typeface="Roboto Slab Bold"/>
            </a:endParaRPr>
          </a:p>
          <a:p>
            <a:r>
              <a:rPr lang="en-US" sz="1600" dirty="0">
                <a:solidFill>
                  <a:srgbClr val="000000"/>
                </a:solidFill>
                <a:latin typeface="Roboto Slab Bold"/>
              </a:rPr>
              <a:t>The LFS questionnaires for Ireland up to Q4 2021 are available here</a:t>
            </a:r>
            <a:r>
              <a:rPr lang="en-US" sz="1600" b="1" dirty="0">
                <a:solidFill>
                  <a:srgbClr val="000000"/>
                </a:solidFill>
                <a:latin typeface="Roboto Slab Bold"/>
              </a:rPr>
              <a:t>: </a:t>
            </a:r>
            <a:r>
              <a:rPr lang="en-US" sz="1600" dirty="0">
                <a:latin typeface="Roboto Slab Bold"/>
                <a:hlinkClick r:id="rId4"/>
              </a:rPr>
              <a:t>https://www.cso.ie/en/methods/surveyforms/labourforcesurvey/</a:t>
            </a:r>
            <a:endParaRPr lang="en-IE" sz="1600" dirty="0">
              <a:latin typeface="Roboto Slab Bold"/>
            </a:endParaRPr>
          </a:p>
        </p:txBody>
      </p:sp>
      <p:sp>
        <p:nvSpPr>
          <p:cNvPr id="2" name="Slide Number Placeholder 1">
            <a:extLst>
              <a:ext uri="{FF2B5EF4-FFF2-40B4-BE49-F238E27FC236}">
                <a16:creationId xmlns:a16="http://schemas.microsoft.com/office/drawing/2014/main" id="{68793581-13AD-4C42-95CA-53C98F28E6AC}"/>
              </a:ext>
            </a:extLst>
          </p:cNvPr>
          <p:cNvSpPr>
            <a:spLocks noGrp="1"/>
          </p:cNvSpPr>
          <p:nvPr>
            <p:ph type="sldNum" sz="quarter" idx="4"/>
          </p:nvPr>
        </p:nvSpPr>
        <p:spPr/>
        <p:txBody>
          <a:bodyPr/>
          <a:lstStyle/>
          <a:p>
            <a:fld id="{517A7B32-69DB-4CF1-942C-111B3EAEDE95}" type="slidenum">
              <a:rPr lang="en-IE" smtClean="0"/>
              <a:t>49</a:t>
            </a:fld>
            <a:endParaRPr lang="en-IE" dirty="0"/>
          </a:p>
        </p:txBody>
      </p:sp>
    </p:spTree>
    <p:extLst>
      <p:ext uri="{BB962C8B-B14F-4D97-AF65-F5344CB8AC3E}">
        <p14:creationId xmlns:p14="http://schemas.microsoft.com/office/powerpoint/2010/main" val="19612796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a:t>Section 2:</a:t>
            </a:r>
            <a:br>
              <a:rPr lang="en-US" b="1" dirty="0"/>
            </a:br>
            <a:r>
              <a:rPr lang="en-US" dirty="0"/>
              <a:t>Headline Statistics</a:t>
            </a:r>
          </a:p>
        </p:txBody>
      </p:sp>
    </p:spTree>
    <p:extLst>
      <p:ext uri="{BB962C8B-B14F-4D97-AF65-F5344CB8AC3E}">
        <p14:creationId xmlns:p14="http://schemas.microsoft.com/office/powerpoint/2010/main" val="24489188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4B88940-2E8F-438F-9397-C5E29F65870D}"/>
              </a:ext>
            </a:extLst>
          </p:cNvPr>
          <p:cNvSpPr>
            <a:spLocks noGrp="1"/>
          </p:cNvSpPr>
          <p:nvPr>
            <p:ph type="sldNum" sz="quarter" idx="4"/>
          </p:nvPr>
        </p:nvSpPr>
        <p:spPr/>
        <p:txBody>
          <a:bodyPr/>
          <a:lstStyle/>
          <a:p>
            <a:fld id="{517A7B32-69DB-4CF1-942C-111B3EAEDE95}" type="slidenum">
              <a:rPr lang="en-IE" smtClean="0"/>
              <a:t>6</a:t>
            </a:fld>
            <a:endParaRPr lang="en-IE" dirty="0"/>
          </a:p>
        </p:txBody>
      </p:sp>
      <p:sp>
        <p:nvSpPr>
          <p:cNvPr id="2" name="Title 1">
            <a:extLst>
              <a:ext uri="{FF2B5EF4-FFF2-40B4-BE49-F238E27FC236}">
                <a16:creationId xmlns:a16="http://schemas.microsoft.com/office/drawing/2014/main" id="{C8B407E7-F1A1-4C86-AA4C-DC896B9BABDE}"/>
              </a:ext>
            </a:extLst>
          </p:cNvPr>
          <p:cNvSpPr>
            <a:spLocks noGrp="1"/>
          </p:cNvSpPr>
          <p:nvPr>
            <p:ph type="title" idx="4294967295"/>
          </p:nvPr>
        </p:nvSpPr>
        <p:spPr>
          <a:xfrm>
            <a:off x="0" y="315913"/>
            <a:ext cx="8243888" cy="857250"/>
          </a:xfrm>
        </p:spPr>
        <p:txBody>
          <a:bodyPr/>
          <a:lstStyle/>
          <a:p>
            <a:r>
              <a:rPr lang="en-IE" dirty="0"/>
              <a:t>LFS Q3 2021 headline estimates</a:t>
            </a:r>
          </a:p>
        </p:txBody>
      </p:sp>
      <p:graphicFrame>
        <p:nvGraphicFramePr>
          <p:cNvPr id="5" name="Content Placeholder 4">
            <a:extLst>
              <a:ext uri="{FF2B5EF4-FFF2-40B4-BE49-F238E27FC236}">
                <a16:creationId xmlns:a16="http://schemas.microsoft.com/office/drawing/2014/main" id="{EE55D847-50DA-4ADA-B507-DA186A64EC0D}"/>
              </a:ext>
            </a:extLst>
          </p:cNvPr>
          <p:cNvGraphicFramePr>
            <a:graphicFrameLocks noGrp="1"/>
          </p:cNvGraphicFramePr>
          <p:nvPr>
            <p:ph idx="4294967295"/>
            <p:extLst>
              <p:ext uri="{D42A27DB-BD31-4B8C-83A1-F6EECF244321}">
                <p14:modId xmlns:p14="http://schemas.microsoft.com/office/powerpoint/2010/main" val="2124938660"/>
              </p:ext>
            </p:extLst>
          </p:nvPr>
        </p:nvGraphicFramePr>
        <p:xfrm>
          <a:off x="107504" y="1203325"/>
          <a:ext cx="8892480" cy="2880319"/>
        </p:xfrm>
        <a:graphic>
          <a:graphicData uri="http://schemas.openxmlformats.org/drawingml/2006/table">
            <a:tbl>
              <a:tblPr>
                <a:tableStyleId>{5C22544A-7EE6-4342-B048-85BDC9FD1C3A}</a:tableStyleId>
              </a:tblPr>
              <a:tblGrid>
                <a:gridCol w="3638196">
                  <a:extLst>
                    <a:ext uri="{9D8B030D-6E8A-4147-A177-3AD203B41FA5}">
                      <a16:colId xmlns:a16="http://schemas.microsoft.com/office/drawing/2014/main" val="3651989155"/>
                    </a:ext>
                  </a:extLst>
                </a:gridCol>
                <a:gridCol w="2338468">
                  <a:extLst>
                    <a:ext uri="{9D8B030D-6E8A-4147-A177-3AD203B41FA5}">
                      <a16:colId xmlns:a16="http://schemas.microsoft.com/office/drawing/2014/main" val="1610416090"/>
                    </a:ext>
                  </a:extLst>
                </a:gridCol>
                <a:gridCol w="2915816">
                  <a:extLst>
                    <a:ext uri="{9D8B030D-6E8A-4147-A177-3AD203B41FA5}">
                      <a16:colId xmlns:a16="http://schemas.microsoft.com/office/drawing/2014/main" val="3430262582"/>
                    </a:ext>
                  </a:extLst>
                </a:gridCol>
              </a:tblGrid>
              <a:tr h="1433989">
                <a:tc>
                  <a:txBody>
                    <a:bodyPr/>
                    <a:lstStyle/>
                    <a:p>
                      <a:pPr algn="l" fontAlgn="b"/>
                      <a:r>
                        <a:rPr lang="en-IE" sz="2200" b="1" u="none" strike="noStrike" dirty="0">
                          <a:solidFill>
                            <a:schemeClr val="tx2">
                              <a:lumMod val="10000"/>
                            </a:schemeClr>
                          </a:solidFill>
                          <a:effectLst/>
                        </a:rPr>
                        <a:t>Indicator</a:t>
                      </a:r>
                      <a:endParaRPr lang="en-IE" sz="2200" b="1" i="0" u="none" strike="noStrike" dirty="0">
                        <a:solidFill>
                          <a:schemeClr val="tx2">
                            <a:lumMod val="10000"/>
                          </a:schemeClr>
                        </a:solidFill>
                        <a:effectLst/>
                        <a:latin typeface="Arial" panose="020B0604020202020204" pitchFamily="34" charset="0"/>
                      </a:endParaRPr>
                    </a:p>
                  </a:txBody>
                  <a:tcPr marL="9525" marR="9525" marT="9525" marB="0"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4BC1BB"/>
                    </a:solidFill>
                  </a:tcPr>
                </a:tc>
                <a:tc>
                  <a:txBody>
                    <a:bodyPr/>
                    <a:lstStyle/>
                    <a:p>
                      <a:pPr algn="ctr" fontAlgn="b"/>
                      <a:r>
                        <a:rPr lang="en-US" sz="2200" b="1" u="none" strike="noStrike" dirty="0">
                          <a:solidFill>
                            <a:schemeClr val="tx2">
                              <a:lumMod val="10000"/>
                            </a:schemeClr>
                          </a:solidFill>
                          <a:effectLst/>
                        </a:rPr>
                        <a:t>Standard LFS Methodology (ILO)</a:t>
                      </a:r>
                      <a:br>
                        <a:rPr lang="en-US" sz="2200" b="1" u="none" strike="noStrike" dirty="0">
                          <a:solidFill>
                            <a:schemeClr val="tx2">
                              <a:lumMod val="10000"/>
                            </a:schemeClr>
                          </a:solidFill>
                          <a:effectLst/>
                        </a:rPr>
                      </a:br>
                      <a:r>
                        <a:rPr lang="en-US" sz="2200" b="1" u="none" strike="noStrike" dirty="0">
                          <a:solidFill>
                            <a:schemeClr val="tx2">
                              <a:lumMod val="10000"/>
                            </a:schemeClr>
                          </a:solidFill>
                          <a:effectLst/>
                        </a:rPr>
                        <a:t>Q3 2021</a:t>
                      </a:r>
                      <a:endParaRPr lang="en-US" sz="2200" b="1" i="0" u="none" strike="noStrike" dirty="0">
                        <a:solidFill>
                          <a:schemeClr val="tx2">
                            <a:lumMod val="10000"/>
                          </a:schemeClr>
                        </a:solidFill>
                        <a:effectLst/>
                        <a:latin typeface="Arial" panose="020B0604020202020204" pitchFamily="34" charset="0"/>
                      </a:endParaRPr>
                    </a:p>
                  </a:txBody>
                  <a:tcPr marL="9525" marR="9525" marT="9525" marB="0"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4BC1BB"/>
                    </a:solidFill>
                  </a:tcPr>
                </a:tc>
                <a:tc>
                  <a:txBody>
                    <a:bodyPr/>
                    <a:lstStyle/>
                    <a:p>
                      <a:pPr algn="ctr" fontAlgn="b"/>
                      <a:r>
                        <a:rPr lang="en-US" sz="2200" b="1" u="none" strike="noStrike" dirty="0">
                          <a:solidFill>
                            <a:schemeClr val="tx2">
                              <a:lumMod val="10000"/>
                            </a:schemeClr>
                          </a:solidFill>
                          <a:effectLst/>
                        </a:rPr>
                        <a:t>COVID-19 Adjusted  Estimates (lower bound)</a:t>
                      </a:r>
                      <a:br>
                        <a:rPr lang="en-US" sz="2200" b="1" u="none" strike="noStrike" dirty="0">
                          <a:solidFill>
                            <a:schemeClr val="tx2">
                              <a:lumMod val="10000"/>
                            </a:schemeClr>
                          </a:solidFill>
                          <a:effectLst/>
                        </a:rPr>
                      </a:br>
                      <a:r>
                        <a:rPr lang="en-US" sz="2200" b="1" u="none" strike="noStrike" dirty="0">
                          <a:solidFill>
                            <a:schemeClr val="tx2">
                              <a:lumMod val="10000"/>
                            </a:schemeClr>
                          </a:solidFill>
                          <a:effectLst/>
                        </a:rPr>
                        <a:t>September 2021</a:t>
                      </a:r>
                    </a:p>
                    <a:p>
                      <a:pPr algn="ctr" fontAlgn="b"/>
                      <a:r>
                        <a:rPr lang="en-US" sz="2200" b="1" u="none" strike="noStrike" dirty="0">
                          <a:solidFill>
                            <a:schemeClr val="tx2">
                              <a:lumMod val="10000"/>
                            </a:schemeClr>
                          </a:solidFill>
                          <a:effectLst/>
                        </a:rPr>
                        <a:t>(end of Q3 2021)</a:t>
                      </a:r>
                      <a:endParaRPr lang="en-US" sz="2200" b="1" i="0" u="none" strike="noStrike" dirty="0">
                        <a:solidFill>
                          <a:schemeClr val="tx2">
                            <a:lumMod val="10000"/>
                          </a:schemeClr>
                        </a:solidFill>
                        <a:effectLst/>
                        <a:latin typeface="Arial" panose="020B0604020202020204" pitchFamily="34" charset="0"/>
                      </a:endParaRPr>
                    </a:p>
                  </a:txBody>
                  <a:tcPr marL="9525" marR="9525" marT="9525" marB="0"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4BC1BB"/>
                    </a:solidFill>
                  </a:tcPr>
                </a:tc>
                <a:extLst>
                  <a:ext uri="{0D108BD9-81ED-4DB2-BD59-A6C34878D82A}">
                    <a16:rowId xmlns:a16="http://schemas.microsoft.com/office/drawing/2014/main" val="434360822"/>
                  </a:ext>
                </a:extLst>
              </a:tr>
              <a:tr h="723165">
                <a:tc>
                  <a:txBody>
                    <a:bodyPr/>
                    <a:lstStyle/>
                    <a:p>
                      <a:pPr algn="l" fontAlgn="b"/>
                      <a:r>
                        <a:rPr lang="en-US" sz="2200" b="1" u="none" strike="noStrike" dirty="0">
                          <a:solidFill>
                            <a:schemeClr val="tx2">
                              <a:lumMod val="10000"/>
                            </a:schemeClr>
                          </a:solidFill>
                          <a:effectLst/>
                        </a:rPr>
                        <a:t>Employed persons aged 15-89 years </a:t>
                      </a:r>
                      <a:endParaRPr lang="en-US" sz="2200" b="1" i="0" u="none" strike="noStrike" dirty="0">
                        <a:solidFill>
                          <a:schemeClr val="tx2">
                            <a:lumMod val="10000"/>
                          </a:schemeClr>
                        </a:solidFill>
                        <a:effectLst/>
                        <a:latin typeface="Arial" panose="020B0604020202020204" pitchFamily="34" charset="0"/>
                      </a:endParaRPr>
                    </a:p>
                  </a:txBody>
                  <a:tcPr marL="9525" marR="9525" marT="9525" marB="0" anchor="b">
                    <a:lnT w="12700" cap="flat" cmpd="sng" algn="ctr">
                      <a:solidFill>
                        <a:schemeClr val="tx1"/>
                      </a:solidFill>
                      <a:prstDash val="solid"/>
                      <a:round/>
                      <a:headEnd type="none" w="med" len="med"/>
                      <a:tailEnd type="none" w="med" len="med"/>
                    </a:lnT>
                  </a:tcPr>
                </a:tc>
                <a:tc>
                  <a:txBody>
                    <a:bodyPr/>
                    <a:lstStyle/>
                    <a:p>
                      <a:pPr algn="r" fontAlgn="b"/>
                      <a:r>
                        <a:rPr lang="en-IE" sz="2200" b="1" u="none" strike="noStrike" dirty="0">
                          <a:solidFill>
                            <a:schemeClr val="tx2">
                              <a:lumMod val="10000"/>
                            </a:schemeClr>
                          </a:solidFill>
                          <a:effectLst/>
                        </a:rPr>
                        <a:t>2,471,200</a:t>
                      </a:r>
                      <a:endParaRPr lang="en-IE" sz="2200" b="1" i="0" u="none" strike="noStrike" dirty="0">
                        <a:solidFill>
                          <a:schemeClr val="tx2">
                            <a:lumMod val="10000"/>
                          </a:schemeClr>
                        </a:solidFill>
                        <a:effectLst/>
                        <a:latin typeface="Arial" panose="020B0604020202020204" pitchFamily="34" charset="0"/>
                      </a:endParaRPr>
                    </a:p>
                  </a:txBody>
                  <a:tcPr marL="9525" marR="9525" marT="9525" marB="0" anchor="b">
                    <a:lnT w="12700" cap="flat" cmpd="sng" algn="ctr">
                      <a:solidFill>
                        <a:schemeClr val="tx1"/>
                      </a:solidFill>
                      <a:prstDash val="solid"/>
                      <a:round/>
                      <a:headEnd type="none" w="med" len="med"/>
                      <a:tailEnd type="none" w="med" len="med"/>
                    </a:lnT>
                  </a:tcPr>
                </a:tc>
                <a:tc>
                  <a:txBody>
                    <a:bodyPr/>
                    <a:lstStyle/>
                    <a:p>
                      <a:pPr algn="r" fontAlgn="b"/>
                      <a:r>
                        <a:rPr lang="en-GB" sz="2200" b="1" i="0" u="none" strike="noStrike" dirty="0">
                          <a:solidFill>
                            <a:schemeClr val="bg2">
                              <a:lumMod val="50000"/>
                            </a:schemeClr>
                          </a:solidFill>
                          <a:effectLst/>
                          <a:latin typeface="+mn-lt"/>
                        </a:rPr>
                        <a:t>2,369,731</a:t>
                      </a:r>
                      <a:endParaRPr lang="en-IE" sz="2200" b="1" i="0" u="none" strike="noStrike" dirty="0">
                        <a:solidFill>
                          <a:schemeClr val="bg2">
                            <a:lumMod val="50000"/>
                          </a:schemeClr>
                        </a:solidFill>
                        <a:effectLst/>
                        <a:latin typeface="+mn-lt"/>
                      </a:endParaRPr>
                    </a:p>
                  </a:txBody>
                  <a:tcPr marL="9525" marR="9525" marT="9525" marB="0" anchor="b">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750444543"/>
                  </a:ext>
                </a:extLst>
              </a:tr>
              <a:tr h="723165">
                <a:tc>
                  <a:txBody>
                    <a:bodyPr/>
                    <a:lstStyle/>
                    <a:p>
                      <a:pPr algn="l" fontAlgn="b"/>
                      <a:r>
                        <a:rPr lang="en-US" sz="2200" b="1" u="none" strike="noStrike" dirty="0">
                          <a:solidFill>
                            <a:schemeClr val="tx2">
                              <a:lumMod val="10000"/>
                            </a:schemeClr>
                          </a:solidFill>
                          <a:effectLst/>
                        </a:rPr>
                        <a:t>Employment rate for those aged 15-64 years</a:t>
                      </a:r>
                      <a:endParaRPr lang="en-US" sz="2200" b="1" i="0" u="none" strike="noStrike" dirty="0">
                        <a:solidFill>
                          <a:schemeClr val="tx2">
                            <a:lumMod val="10000"/>
                          </a:schemeClr>
                        </a:solidFill>
                        <a:effectLst/>
                        <a:latin typeface="Arial" panose="020B0604020202020204" pitchFamily="34" charset="0"/>
                      </a:endParaRPr>
                    </a:p>
                  </a:txBody>
                  <a:tcPr marL="9525" marR="9525" marT="9525" marB="0" anchor="b"/>
                </a:tc>
                <a:tc>
                  <a:txBody>
                    <a:bodyPr/>
                    <a:lstStyle/>
                    <a:p>
                      <a:pPr algn="r" fontAlgn="b"/>
                      <a:r>
                        <a:rPr lang="en-IE" sz="2200" b="1" u="none" strike="noStrike" dirty="0">
                          <a:solidFill>
                            <a:schemeClr val="tx2">
                              <a:lumMod val="10000"/>
                            </a:schemeClr>
                          </a:solidFill>
                          <a:effectLst/>
                        </a:rPr>
                        <a:t>72.2%</a:t>
                      </a:r>
                      <a:endParaRPr lang="en-IE" sz="2200" b="1" i="0" u="none" strike="noStrike" dirty="0">
                        <a:solidFill>
                          <a:schemeClr val="tx2">
                            <a:lumMod val="10000"/>
                          </a:schemeClr>
                        </a:solidFill>
                        <a:effectLst/>
                        <a:latin typeface="Arial" panose="020B0604020202020204" pitchFamily="34" charset="0"/>
                      </a:endParaRPr>
                    </a:p>
                  </a:txBody>
                  <a:tcPr marL="9525" marR="9525" marT="9525" marB="0" anchor="b"/>
                </a:tc>
                <a:tc>
                  <a:txBody>
                    <a:bodyPr/>
                    <a:lstStyle/>
                    <a:p>
                      <a:pPr algn="r" fontAlgn="b"/>
                      <a:r>
                        <a:rPr lang="en-IE" sz="2200" b="1" u="none" strike="noStrike" dirty="0">
                          <a:solidFill>
                            <a:schemeClr val="bg2">
                              <a:lumMod val="50000"/>
                            </a:schemeClr>
                          </a:solidFill>
                          <a:effectLst/>
                        </a:rPr>
                        <a:t>69.1%</a:t>
                      </a:r>
                      <a:endParaRPr lang="en-IE" sz="2200" b="1" i="0" u="none" strike="noStrike" dirty="0">
                        <a:solidFill>
                          <a:schemeClr val="bg2">
                            <a:lumMod val="50000"/>
                          </a:schemeClr>
                        </a:solidFill>
                        <a:effectLst/>
                        <a:latin typeface="Arial" panose="020B0604020202020204" pitchFamily="34" charset="0"/>
                      </a:endParaRPr>
                    </a:p>
                  </a:txBody>
                  <a:tcPr marL="9525" marR="9525" marT="9525" marB="0" anchor="b"/>
                </a:tc>
                <a:extLst>
                  <a:ext uri="{0D108BD9-81ED-4DB2-BD59-A6C34878D82A}">
                    <a16:rowId xmlns:a16="http://schemas.microsoft.com/office/drawing/2014/main" val="3201383259"/>
                  </a:ext>
                </a:extLst>
              </a:tr>
            </a:tbl>
          </a:graphicData>
        </a:graphic>
      </p:graphicFrame>
    </p:spTree>
    <p:extLst>
      <p:ext uri="{BB962C8B-B14F-4D97-AF65-F5344CB8AC3E}">
        <p14:creationId xmlns:p14="http://schemas.microsoft.com/office/powerpoint/2010/main" val="11668759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4B88940-2E8F-438F-9397-C5E29F65870D}"/>
              </a:ext>
            </a:extLst>
          </p:cNvPr>
          <p:cNvSpPr>
            <a:spLocks noGrp="1"/>
          </p:cNvSpPr>
          <p:nvPr>
            <p:ph type="sldNum" sz="quarter" idx="4"/>
          </p:nvPr>
        </p:nvSpPr>
        <p:spPr/>
        <p:txBody>
          <a:bodyPr/>
          <a:lstStyle/>
          <a:p>
            <a:fld id="{517A7B32-69DB-4CF1-942C-111B3EAEDE95}" type="slidenum">
              <a:rPr lang="en-IE" smtClean="0"/>
              <a:t>7</a:t>
            </a:fld>
            <a:endParaRPr lang="en-IE" dirty="0"/>
          </a:p>
        </p:txBody>
      </p:sp>
      <p:sp>
        <p:nvSpPr>
          <p:cNvPr id="2" name="Title 1">
            <a:extLst>
              <a:ext uri="{FF2B5EF4-FFF2-40B4-BE49-F238E27FC236}">
                <a16:creationId xmlns:a16="http://schemas.microsoft.com/office/drawing/2014/main" id="{C8B407E7-F1A1-4C86-AA4C-DC896B9BABDE}"/>
              </a:ext>
            </a:extLst>
          </p:cNvPr>
          <p:cNvSpPr>
            <a:spLocks noGrp="1"/>
          </p:cNvSpPr>
          <p:nvPr>
            <p:ph type="title" idx="4294967295"/>
          </p:nvPr>
        </p:nvSpPr>
        <p:spPr>
          <a:xfrm>
            <a:off x="0" y="315913"/>
            <a:ext cx="8243888" cy="857250"/>
          </a:xfrm>
        </p:spPr>
        <p:txBody>
          <a:bodyPr/>
          <a:lstStyle/>
          <a:p>
            <a:r>
              <a:rPr lang="en-IE" dirty="0"/>
              <a:t>LFS Q3 2021 headline estimates</a:t>
            </a:r>
          </a:p>
        </p:txBody>
      </p:sp>
      <p:graphicFrame>
        <p:nvGraphicFramePr>
          <p:cNvPr id="6" name="Content Placeholder 4">
            <a:extLst>
              <a:ext uri="{FF2B5EF4-FFF2-40B4-BE49-F238E27FC236}">
                <a16:creationId xmlns:a16="http://schemas.microsoft.com/office/drawing/2014/main" id="{206DC5A2-9F4F-4EE7-8464-17E60177071E}"/>
              </a:ext>
            </a:extLst>
          </p:cNvPr>
          <p:cNvGraphicFramePr>
            <a:graphicFrameLocks/>
          </p:cNvGraphicFramePr>
          <p:nvPr>
            <p:extLst>
              <p:ext uri="{D42A27DB-BD31-4B8C-83A1-F6EECF244321}">
                <p14:modId xmlns:p14="http://schemas.microsoft.com/office/powerpoint/2010/main" val="3952004952"/>
              </p:ext>
            </p:extLst>
          </p:nvPr>
        </p:nvGraphicFramePr>
        <p:xfrm>
          <a:off x="107504" y="1201271"/>
          <a:ext cx="8928992" cy="2882647"/>
        </p:xfrm>
        <a:graphic>
          <a:graphicData uri="http://schemas.openxmlformats.org/drawingml/2006/table">
            <a:tbl>
              <a:tblPr>
                <a:tableStyleId>{5C22544A-7EE6-4342-B048-85BDC9FD1C3A}</a:tableStyleId>
              </a:tblPr>
              <a:tblGrid>
                <a:gridCol w="3622177">
                  <a:extLst>
                    <a:ext uri="{9D8B030D-6E8A-4147-A177-3AD203B41FA5}">
                      <a16:colId xmlns:a16="http://schemas.microsoft.com/office/drawing/2014/main" val="3651989155"/>
                    </a:ext>
                  </a:extLst>
                </a:gridCol>
                <a:gridCol w="2426495">
                  <a:extLst>
                    <a:ext uri="{9D8B030D-6E8A-4147-A177-3AD203B41FA5}">
                      <a16:colId xmlns:a16="http://schemas.microsoft.com/office/drawing/2014/main" val="1610416090"/>
                    </a:ext>
                  </a:extLst>
                </a:gridCol>
                <a:gridCol w="2880320">
                  <a:extLst>
                    <a:ext uri="{9D8B030D-6E8A-4147-A177-3AD203B41FA5}">
                      <a16:colId xmlns:a16="http://schemas.microsoft.com/office/drawing/2014/main" val="3430262582"/>
                    </a:ext>
                  </a:extLst>
                </a:gridCol>
              </a:tblGrid>
              <a:tr h="1374443">
                <a:tc>
                  <a:txBody>
                    <a:bodyPr/>
                    <a:lstStyle/>
                    <a:p>
                      <a:pPr algn="l" fontAlgn="b"/>
                      <a:r>
                        <a:rPr lang="en-IE" sz="2200" b="1" u="none" strike="noStrike" dirty="0">
                          <a:solidFill>
                            <a:schemeClr val="tx2">
                              <a:lumMod val="10000"/>
                            </a:schemeClr>
                          </a:solidFill>
                          <a:effectLst/>
                        </a:rPr>
                        <a:t>Indicator</a:t>
                      </a:r>
                      <a:endParaRPr lang="en-IE" sz="2200" b="1" i="0" u="none" strike="noStrike" dirty="0">
                        <a:solidFill>
                          <a:schemeClr val="tx2">
                            <a:lumMod val="10000"/>
                          </a:schemeClr>
                        </a:solidFill>
                        <a:effectLst/>
                        <a:latin typeface="Arial" panose="020B0604020202020204" pitchFamily="34" charset="0"/>
                      </a:endParaRPr>
                    </a:p>
                  </a:txBody>
                  <a:tcPr marL="9525" marR="9525" marT="9525" marB="0"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4BC1BB"/>
                    </a:solidFill>
                  </a:tcPr>
                </a:tc>
                <a:tc>
                  <a:txBody>
                    <a:bodyPr/>
                    <a:lstStyle/>
                    <a:p>
                      <a:pPr algn="ctr" fontAlgn="b"/>
                      <a:r>
                        <a:rPr lang="en-US" sz="2200" b="1" u="none" strike="noStrike" dirty="0">
                          <a:solidFill>
                            <a:schemeClr val="tx2">
                              <a:lumMod val="10000"/>
                            </a:schemeClr>
                          </a:solidFill>
                          <a:effectLst/>
                        </a:rPr>
                        <a:t>Standard LFS Methodology (ILO)</a:t>
                      </a:r>
                      <a:br>
                        <a:rPr lang="en-US" sz="2200" b="1" u="none" strike="noStrike" dirty="0">
                          <a:solidFill>
                            <a:schemeClr val="tx2">
                              <a:lumMod val="10000"/>
                            </a:schemeClr>
                          </a:solidFill>
                          <a:effectLst/>
                        </a:rPr>
                      </a:br>
                      <a:r>
                        <a:rPr lang="en-US" sz="2200" b="1" u="none" strike="noStrike" dirty="0">
                          <a:solidFill>
                            <a:schemeClr val="tx2">
                              <a:lumMod val="10000"/>
                            </a:schemeClr>
                          </a:solidFill>
                          <a:effectLst/>
                        </a:rPr>
                        <a:t>Q3 2021</a:t>
                      </a:r>
                      <a:endParaRPr lang="en-US" sz="2200" b="1" i="0" u="none" strike="noStrike" dirty="0">
                        <a:solidFill>
                          <a:schemeClr val="tx2">
                            <a:lumMod val="10000"/>
                          </a:schemeClr>
                        </a:solidFill>
                        <a:effectLst/>
                        <a:latin typeface="Arial" panose="020B0604020202020204" pitchFamily="34" charset="0"/>
                      </a:endParaRPr>
                    </a:p>
                  </a:txBody>
                  <a:tcPr marL="9525" marR="9525" marT="9525" marB="0"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4BC1BB"/>
                    </a:solidFill>
                  </a:tcPr>
                </a:tc>
                <a:tc>
                  <a:txBody>
                    <a:bodyPr/>
                    <a:lstStyle/>
                    <a:p>
                      <a:pPr algn="ctr" fontAlgn="b"/>
                      <a:r>
                        <a:rPr lang="en-US" sz="2200" b="1" u="none" strike="noStrike" dirty="0">
                          <a:solidFill>
                            <a:schemeClr val="tx2">
                              <a:lumMod val="10000"/>
                            </a:schemeClr>
                          </a:solidFill>
                          <a:effectLst/>
                        </a:rPr>
                        <a:t>COVID-19 Adjusted Estimates (upper bound)</a:t>
                      </a:r>
                      <a:br>
                        <a:rPr lang="en-US" sz="2200" b="1" u="none" strike="noStrike" dirty="0">
                          <a:solidFill>
                            <a:schemeClr val="tx2">
                              <a:lumMod val="10000"/>
                            </a:schemeClr>
                          </a:solidFill>
                          <a:effectLst/>
                        </a:rPr>
                      </a:br>
                      <a:r>
                        <a:rPr lang="en-US" sz="2200" b="1" u="none" strike="noStrike" dirty="0">
                          <a:solidFill>
                            <a:schemeClr val="tx2">
                              <a:lumMod val="10000"/>
                            </a:schemeClr>
                          </a:solidFill>
                          <a:effectLst/>
                        </a:rPr>
                        <a:t>September 2021 </a:t>
                      </a:r>
                    </a:p>
                    <a:p>
                      <a:pPr algn="ctr" fontAlgn="b"/>
                      <a:r>
                        <a:rPr lang="en-US" sz="2200" b="1" u="none" strike="noStrike" dirty="0">
                          <a:solidFill>
                            <a:schemeClr val="tx2">
                              <a:lumMod val="10000"/>
                            </a:schemeClr>
                          </a:solidFill>
                          <a:effectLst/>
                        </a:rPr>
                        <a:t>(end of Q3 2021)</a:t>
                      </a:r>
                      <a:endParaRPr lang="en-US" sz="2200" b="1" i="0" u="none" strike="noStrike" dirty="0">
                        <a:solidFill>
                          <a:schemeClr val="tx2">
                            <a:lumMod val="10000"/>
                          </a:schemeClr>
                        </a:solidFill>
                        <a:effectLst/>
                        <a:latin typeface="Arial" panose="020B0604020202020204" pitchFamily="34" charset="0"/>
                      </a:endParaRPr>
                    </a:p>
                  </a:txBody>
                  <a:tcPr marL="9525" marR="9525" marT="9525" marB="0"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4BC1BB"/>
                    </a:solidFill>
                  </a:tcPr>
                </a:tc>
                <a:extLst>
                  <a:ext uri="{0D108BD9-81ED-4DB2-BD59-A6C34878D82A}">
                    <a16:rowId xmlns:a16="http://schemas.microsoft.com/office/drawing/2014/main" val="434360822"/>
                  </a:ext>
                </a:extLst>
              </a:tr>
              <a:tr h="754102">
                <a:tc>
                  <a:txBody>
                    <a:bodyPr/>
                    <a:lstStyle/>
                    <a:p>
                      <a:pPr algn="l" fontAlgn="b"/>
                      <a:r>
                        <a:rPr lang="en-US" sz="2200" b="1" u="none" strike="noStrike" dirty="0">
                          <a:solidFill>
                            <a:schemeClr val="tx2">
                              <a:lumMod val="10000"/>
                            </a:schemeClr>
                          </a:solidFill>
                          <a:effectLst/>
                        </a:rPr>
                        <a:t>Unemployed persons aged 15-74 years</a:t>
                      </a:r>
                      <a:endParaRPr lang="en-US" sz="2200" b="1" i="0" u="none" strike="noStrike" dirty="0">
                        <a:solidFill>
                          <a:schemeClr val="tx2">
                            <a:lumMod val="10000"/>
                          </a:schemeClr>
                        </a:solidFill>
                        <a:effectLst/>
                        <a:latin typeface="Arial" panose="020B0604020202020204" pitchFamily="34" charset="0"/>
                      </a:endParaRPr>
                    </a:p>
                  </a:txBody>
                  <a:tcPr marL="9525" marR="9525" marT="9525" marB="0" anchor="b">
                    <a:lnT w="12700" cap="flat" cmpd="sng" algn="ctr">
                      <a:solidFill>
                        <a:schemeClr val="tx1"/>
                      </a:solidFill>
                      <a:prstDash val="solid"/>
                      <a:round/>
                      <a:headEnd type="none" w="med" len="med"/>
                      <a:tailEnd type="none" w="med" len="med"/>
                    </a:lnT>
                  </a:tcPr>
                </a:tc>
                <a:tc>
                  <a:txBody>
                    <a:bodyPr/>
                    <a:lstStyle/>
                    <a:p>
                      <a:pPr algn="r" fontAlgn="b"/>
                      <a:r>
                        <a:rPr lang="en-IE" sz="2200" b="1" u="none" strike="noStrike" dirty="0">
                          <a:solidFill>
                            <a:schemeClr val="tx2">
                              <a:lumMod val="10000"/>
                            </a:schemeClr>
                          </a:solidFill>
                          <a:effectLst/>
                        </a:rPr>
                        <a:t>149,100</a:t>
                      </a:r>
                      <a:endParaRPr lang="en-IE" sz="2200" b="1" i="0" u="none" strike="noStrike" dirty="0">
                        <a:solidFill>
                          <a:schemeClr val="tx2">
                            <a:lumMod val="10000"/>
                          </a:schemeClr>
                        </a:solidFill>
                        <a:effectLst/>
                        <a:latin typeface="Arial" panose="020B0604020202020204" pitchFamily="34" charset="0"/>
                      </a:endParaRPr>
                    </a:p>
                  </a:txBody>
                  <a:tcPr marL="9525" marR="9525" marT="9525" marB="0" anchor="b">
                    <a:lnT w="12700" cap="flat" cmpd="sng" algn="ctr">
                      <a:solidFill>
                        <a:schemeClr val="tx1"/>
                      </a:solidFill>
                      <a:prstDash val="solid"/>
                      <a:round/>
                      <a:headEnd type="none" w="med" len="med"/>
                      <a:tailEnd type="none" w="med" len="med"/>
                    </a:lnT>
                  </a:tcPr>
                </a:tc>
                <a:tc>
                  <a:txBody>
                    <a:bodyPr/>
                    <a:lstStyle/>
                    <a:p>
                      <a:pPr algn="r" fontAlgn="b"/>
                      <a:r>
                        <a:rPr lang="en-GB" sz="2200" b="1" i="0" u="none" strike="noStrike" dirty="0">
                          <a:solidFill>
                            <a:schemeClr val="bg2">
                              <a:lumMod val="50000"/>
                            </a:schemeClr>
                          </a:solidFill>
                          <a:effectLst/>
                          <a:latin typeface="+mn-lt"/>
                        </a:rPr>
                        <a:t>232,866</a:t>
                      </a:r>
                      <a:endParaRPr lang="en-IE" sz="2200" b="1" i="0" u="none" strike="noStrike" dirty="0">
                        <a:solidFill>
                          <a:schemeClr val="bg2">
                            <a:lumMod val="50000"/>
                          </a:schemeClr>
                        </a:solidFill>
                        <a:effectLst/>
                        <a:latin typeface="+mn-lt"/>
                      </a:endParaRPr>
                    </a:p>
                  </a:txBody>
                  <a:tcPr marL="9525" marR="9525" marT="9525" marB="0" anchor="b">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778813266"/>
                  </a:ext>
                </a:extLst>
              </a:tr>
              <a:tr h="754102">
                <a:tc>
                  <a:txBody>
                    <a:bodyPr/>
                    <a:lstStyle/>
                    <a:p>
                      <a:pPr algn="l" fontAlgn="b"/>
                      <a:r>
                        <a:rPr lang="en-US" sz="2200" b="1" u="none" strike="noStrike" dirty="0">
                          <a:solidFill>
                            <a:schemeClr val="tx2">
                              <a:lumMod val="10000"/>
                            </a:schemeClr>
                          </a:solidFill>
                          <a:effectLst/>
                        </a:rPr>
                        <a:t>Unemployment rate for those aged 15-74 years</a:t>
                      </a:r>
                      <a:endParaRPr lang="en-US" sz="2200" b="1" i="0" u="none" strike="noStrike" dirty="0">
                        <a:solidFill>
                          <a:schemeClr val="tx2">
                            <a:lumMod val="10000"/>
                          </a:schemeClr>
                        </a:solidFill>
                        <a:effectLst/>
                        <a:latin typeface="Arial" panose="020B0604020202020204" pitchFamily="34" charset="0"/>
                      </a:endParaRPr>
                    </a:p>
                  </a:txBody>
                  <a:tcPr marL="9525" marR="9525" marT="9525" marB="0" anchor="b"/>
                </a:tc>
                <a:tc>
                  <a:txBody>
                    <a:bodyPr/>
                    <a:lstStyle/>
                    <a:p>
                      <a:pPr algn="r" fontAlgn="b"/>
                      <a:r>
                        <a:rPr lang="en-IE" sz="2200" b="1" u="none" strike="noStrike" dirty="0">
                          <a:solidFill>
                            <a:schemeClr val="tx2">
                              <a:lumMod val="10000"/>
                            </a:schemeClr>
                          </a:solidFill>
                          <a:effectLst/>
                        </a:rPr>
                        <a:t>5.7%</a:t>
                      </a:r>
                      <a:endParaRPr lang="en-IE" sz="2200" b="1" i="0" u="none" strike="noStrike" dirty="0">
                        <a:solidFill>
                          <a:schemeClr val="tx2">
                            <a:lumMod val="10000"/>
                          </a:schemeClr>
                        </a:solidFill>
                        <a:effectLst/>
                        <a:latin typeface="Arial" panose="020B0604020202020204" pitchFamily="34" charset="0"/>
                      </a:endParaRPr>
                    </a:p>
                  </a:txBody>
                  <a:tcPr marL="9525" marR="9525" marT="9525" marB="0" anchor="b"/>
                </a:tc>
                <a:tc>
                  <a:txBody>
                    <a:bodyPr/>
                    <a:lstStyle/>
                    <a:p>
                      <a:pPr algn="r" fontAlgn="b"/>
                      <a:r>
                        <a:rPr lang="en-IE" sz="2200" b="1" u="none" strike="noStrike" dirty="0">
                          <a:solidFill>
                            <a:schemeClr val="bg2">
                              <a:lumMod val="50000"/>
                            </a:schemeClr>
                          </a:solidFill>
                          <a:effectLst/>
                        </a:rPr>
                        <a:t>8.9%</a:t>
                      </a:r>
                      <a:endParaRPr lang="en-IE" sz="2200" b="1" i="0" u="none" strike="noStrike" dirty="0">
                        <a:solidFill>
                          <a:schemeClr val="bg2">
                            <a:lumMod val="50000"/>
                          </a:schemeClr>
                        </a:solidFill>
                        <a:effectLst/>
                        <a:latin typeface="Arial" panose="020B0604020202020204" pitchFamily="34" charset="0"/>
                      </a:endParaRPr>
                    </a:p>
                  </a:txBody>
                  <a:tcPr marL="9525" marR="9525" marT="9525" marB="0" anchor="b"/>
                </a:tc>
                <a:extLst>
                  <a:ext uri="{0D108BD9-81ED-4DB2-BD59-A6C34878D82A}">
                    <a16:rowId xmlns:a16="http://schemas.microsoft.com/office/drawing/2014/main" val="815972929"/>
                  </a:ext>
                </a:extLst>
              </a:tr>
            </a:tbl>
          </a:graphicData>
        </a:graphic>
      </p:graphicFrame>
    </p:spTree>
    <p:extLst>
      <p:ext uri="{BB962C8B-B14F-4D97-AF65-F5344CB8AC3E}">
        <p14:creationId xmlns:p14="http://schemas.microsoft.com/office/powerpoint/2010/main" val="21272129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4B88940-2E8F-438F-9397-C5E29F65870D}"/>
              </a:ext>
            </a:extLst>
          </p:cNvPr>
          <p:cNvSpPr>
            <a:spLocks noGrp="1"/>
          </p:cNvSpPr>
          <p:nvPr>
            <p:ph type="sldNum" sz="quarter" idx="4"/>
          </p:nvPr>
        </p:nvSpPr>
        <p:spPr/>
        <p:txBody>
          <a:bodyPr/>
          <a:lstStyle/>
          <a:p>
            <a:fld id="{517A7B32-69DB-4CF1-942C-111B3EAEDE95}" type="slidenum">
              <a:rPr lang="en-IE" smtClean="0"/>
              <a:t>8</a:t>
            </a:fld>
            <a:endParaRPr lang="en-IE" dirty="0"/>
          </a:p>
        </p:txBody>
      </p:sp>
      <p:sp>
        <p:nvSpPr>
          <p:cNvPr id="2" name="Title 1">
            <a:extLst>
              <a:ext uri="{FF2B5EF4-FFF2-40B4-BE49-F238E27FC236}">
                <a16:creationId xmlns:a16="http://schemas.microsoft.com/office/drawing/2014/main" id="{C8B407E7-F1A1-4C86-AA4C-DC896B9BABDE}"/>
              </a:ext>
            </a:extLst>
          </p:cNvPr>
          <p:cNvSpPr>
            <a:spLocks noGrp="1"/>
          </p:cNvSpPr>
          <p:nvPr>
            <p:ph type="title" idx="4294967295"/>
          </p:nvPr>
        </p:nvSpPr>
        <p:spPr>
          <a:xfrm>
            <a:off x="0" y="315913"/>
            <a:ext cx="8243888" cy="857250"/>
          </a:xfrm>
        </p:spPr>
        <p:txBody>
          <a:bodyPr/>
          <a:lstStyle/>
          <a:p>
            <a:r>
              <a:rPr lang="en-IE" dirty="0"/>
              <a:t>LFS Q3 2021 headline estimates</a:t>
            </a:r>
          </a:p>
        </p:txBody>
      </p:sp>
      <p:graphicFrame>
        <p:nvGraphicFramePr>
          <p:cNvPr id="7" name="Content Placeholder 4">
            <a:extLst>
              <a:ext uri="{FF2B5EF4-FFF2-40B4-BE49-F238E27FC236}">
                <a16:creationId xmlns:a16="http://schemas.microsoft.com/office/drawing/2014/main" id="{EECF27AD-DD76-4021-92BB-8B47BCDCA06E}"/>
              </a:ext>
            </a:extLst>
          </p:cNvPr>
          <p:cNvGraphicFramePr>
            <a:graphicFrameLocks/>
          </p:cNvGraphicFramePr>
          <p:nvPr>
            <p:extLst>
              <p:ext uri="{D42A27DB-BD31-4B8C-83A1-F6EECF244321}">
                <p14:modId xmlns:p14="http://schemas.microsoft.com/office/powerpoint/2010/main" val="3843964693"/>
              </p:ext>
            </p:extLst>
          </p:nvPr>
        </p:nvGraphicFramePr>
        <p:xfrm>
          <a:off x="107504" y="1203598"/>
          <a:ext cx="8928993" cy="2729865"/>
        </p:xfrm>
        <a:graphic>
          <a:graphicData uri="http://schemas.openxmlformats.org/drawingml/2006/table">
            <a:tbl>
              <a:tblPr>
                <a:tableStyleId>{5C22544A-7EE6-4342-B048-85BDC9FD1C3A}</a:tableStyleId>
              </a:tblPr>
              <a:tblGrid>
                <a:gridCol w="3591738">
                  <a:extLst>
                    <a:ext uri="{9D8B030D-6E8A-4147-A177-3AD203B41FA5}">
                      <a16:colId xmlns:a16="http://schemas.microsoft.com/office/drawing/2014/main" val="3651989155"/>
                    </a:ext>
                  </a:extLst>
                </a:gridCol>
                <a:gridCol w="2786114">
                  <a:extLst>
                    <a:ext uri="{9D8B030D-6E8A-4147-A177-3AD203B41FA5}">
                      <a16:colId xmlns:a16="http://schemas.microsoft.com/office/drawing/2014/main" val="1610416090"/>
                    </a:ext>
                  </a:extLst>
                </a:gridCol>
                <a:gridCol w="2551141">
                  <a:extLst>
                    <a:ext uri="{9D8B030D-6E8A-4147-A177-3AD203B41FA5}">
                      <a16:colId xmlns:a16="http://schemas.microsoft.com/office/drawing/2014/main" val="3430262582"/>
                    </a:ext>
                  </a:extLst>
                </a:gridCol>
              </a:tblGrid>
              <a:tr h="408045">
                <a:tc>
                  <a:txBody>
                    <a:bodyPr/>
                    <a:lstStyle/>
                    <a:p>
                      <a:pPr algn="l" fontAlgn="b"/>
                      <a:r>
                        <a:rPr lang="en-IE" sz="2200" b="1" u="none" strike="noStrike" dirty="0">
                          <a:solidFill>
                            <a:schemeClr val="tx2">
                              <a:lumMod val="10000"/>
                            </a:schemeClr>
                          </a:solidFill>
                          <a:effectLst/>
                        </a:rPr>
                        <a:t>Indicator</a:t>
                      </a:r>
                      <a:endParaRPr lang="en-IE" sz="2200" b="1" i="0" u="none" strike="noStrike" dirty="0">
                        <a:solidFill>
                          <a:schemeClr val="tx2">
                            <a:lumMod val="10000"/>
                          </a:schemeClr>
                        </a:solidFill>
                        <a:effectLst/>
                        <a:latin typeface="Arial" panose="020B0604020202020204" pitchFamily="34" charset="0"/>
                      </a:endParaRPr>
                    </a:p>
                  </a:txBody>
                  <a:tcPr marL="9525" marR="9525" marT="9525" marB="0"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4BC1BB"/>
                    </a:solidFill>
                  </a:tcPr>
                </a:tc>
                <a:tc>
                  <a:txBody>
                    <a:bodyPr/>
                    <a:lstStyle/>
                    <a:p>
                      <a:pPr algn="ctr" fontAlgn="b"/>
                      <a:r>
                        <a:rPr lang="en-US" sz="2200" b="1" u="none" strike="noStrike" dirty="0">
                          <a:solidFill>
                            <a:schemeClr val="tx2">
                              <a:lumMod val="10000"/>
                            </a:schemeClr>
                          </a:solidFill>
                          <a:effectLst/>
                        </a:rPr>
                        <a:t>Standard LFS Methodology (ILO)</a:t>
                      </a:r>
                      <a:br>
                        <a:rPr lang="en-US" sz="2200" b="1" u="none" strike="noStrike" dirty="0">
                          <a:solidFill>
                            <a:schemeClr val="tx2">
                              <a:lumMod val="10000"/>
                            </a:schemeClr>
                          </a:solidFill>
                          <a:effectLst/>
                        </a:rPr>
                      </a:br>
                      <a:r>
                        <a:rPr lang="en-US" sz="2200" b="1" u="none" strike="noStrike" dirty="0">
                          <a:solidFill>
                            <a:schemeClr val="tx2">
                              <a:lumMod val="10000"/>
                            </a:schemeClr>
                          </a:solidFill>
                          <a:effectLst/>
                        </a:rPr>
                        <a:t>Q3 2021</a:t>
                      </a:r>
                      <a:endParaRPr lang="en-US" sz="2200" b="1" i="0" u="none" strike="noStrike" dirty="0">
                        <a:solidFill>
                          <a:schemeClr val="tx2">
                            <a:lumMod val="10000"/>
                          </a:schemeClr>
                        </a:solidFill>
                        <a:effectLst/>
                        <a:latin typeface="Arial" panose="020B0604020202020204" pitchFamily="34" charset="0"/>
                      </a:endParaRPr>
                    </a:p>
                  </a:txBody>
                  <a:tcPr marL="9525" marR="9525" marT="9525" marB="0"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4BC1BB"/>
                    </a:solidFill>
                  </a:tcPr>
                </a:tc>
                <a:tc>
                  <a:txBody>
                    <a:bodyPr/>
                    <a:lstStyle/>
                    <a:p>
                      <a:pPr algn="ctr" fontAlgn="b"/>
                      <a:r>
                        <a:rPr lang="en-US" sz="2200" b="1" u="none" strike="noStrike" dirty="0">
                          <a:solidFill>
                            <a:schemeClr val="tx2">
                              <a:lumMod val="10000"/>
                            </a:schemeClr>
                          </a:solidFill>
                          <a:effectLst/>
                        </a:rPr>
                        <a:t>COVID-19 Adjusted Estimates</a:t>
                      </a:r>
                      <a:br>
                        <a:rPr lang="en-US" sz="2200" b="1" u="none" strike="noStrike" dirty="0">
                          <a:solidFill>
                            <a:schemeClr val="tx2">
                              <a:lumMod val="10000"/>
                            </a:schemeClr>
                          </a:solidFill>
                          <a:effectLst/>
                        </a:rPr>
                      </a:br>
                      <a:r>
                        <a:rPr lang="en-US" sz="2200" b="1" u="none" strike="noStrike" dirty="0">
                          <a:solidFill>
                            <a:schemeClr val="tx2">
                              <a:lumMod val="10000"/>
                            </a:schemeClr>
                          </a:solidFill>
                          <a:effectLst/>
                        </a:rPr>
                        <a:t>September 2021 </a:t>
                      </a:r>
                    </a:p>
                    <a:p>
                      <a:pPr algn="ctr" fontAlgn="b"/>
                      <a:r>
                        <a:rPr lang="en-US" sz="2200" b="1" u="none" strike="noStrike" dirty="0">
                          <a:solidFill>
                            <a:schemeClr val="tx2">
                              <a:lumMod val="10000"/>
                            </a:schemeClr>
                          </a:solidFill>
                          <a:effectLst/>
                        </a:rPr>
                        <a:t>(end of Q3 2021)</a:t>
                      </a:r>
                      <a:endParaRPr lang="en-US" sz="2200" b="1" i="0" u="none" strike="noStrike" dirty="0">
                        <a:solidFill>
                          <a:schemeClr val="tx2">
                            <a:lumMod val="10000"/>
                          </a:schemeClr>
                        </a:solidFill>
                        <a:effectLst/>
                        <a:latin typeface="Arial" panose="020B0604020202020204" pitchFamily="34" charset="0"/>
                      </a:endParaRPr>
                    </a:p>
                  </a:txBody>
                  <a:tcPr marL="9525" marR="9525" marT="9525" marB="0"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4BC1BB"/>
                    </a:solidFill>
                  </a:tcPr>
                </a:tc>
                <a:extLst>
                  <a:ext uri="{0D108BD9-81ED-4DB2-BD59-A6C34878D82A}">
                    <a16:rowId xmlns:a16="http://schemas.microsoft.com/office/drawing/2014/main" val="434360822"/>
                  </a:ext>
                </a:extLst>
              </a:tr>
              <a:tr h="204023">
                <a:tc>
                  <a:txBody>
                    <a:bodyPr/>
                    <a:lstStyle/>
                    <a:p>
                      <a:pPr algn="l" fontAlgn="b"/>
                      <a:r>
                        <a:rPr lang="en-IE" sz="2200" b="1" u="none" strike="noStrike" dirty="0">
                          <a:solidFill>
                            <a:schemeClr val="tx2">
                              <a:lumMod val="10000"/>
                            </a:schemeClr>
                          </a:solidFill>
                          <a:effectLst/>
                        </a:rPr>
                        <a:t>In labour force (15-89 years)</a:t>
                      </a:r>
                      <a:endParaRPr lang="en-IE" sz="2200" b="1" i="0" u="none" strike="noStrike" dirty="0">
                        <a:solidFill>
                          <a:schemeClr val="tx2">
                            <a:lumMod val="10000"/>
                          </a:schemeClr>
                        </a:solidFill>
                        <a:effectLst/>
                        <a:latin typeface="Arial" panose="020B0604020202020204" pitchFamily="34" charset="0"/>
                      </a:endParaRPr>
                    </a:p>
                  </a:txBody>
                  <a:tcPr marL="9525" marR="9525" marT="9525" marB="0" anchor="b">
                    <a:lnT w="12700" cap="flat" cmpd="sng" algn="ctr">
                      <a:solidFill>
                        <a:schemeClr val="tx1"/>
                      </a:solidFill>
                      <a:prstDash val="solid"/>
                      <a:round/>
                      <a:headEnd type="none" w="med" len="med"/>
                      <a:tailEnd type="none" w="med" len="med"/>
                    </a:lnT>
                  </a:tcPr>
                </a:tc>
                <a:tc>
                  <a:txBody>
                    <a:bodyPr/>
                    <a:lstStyle/>
                    <a:p>
                      <a:pPr algn="r" fontAlgn="b"/>
                      <a:r>
                        <a:rPr lang="en-IE" sz="2200" b="1" u="none" strike="noStrike" dirty="0">
                          <a:solidFill>
                            <a:schemeClr val="tx2">
                              <a:lumMod val="10000"/>
                            </a:schemeClr>
                          </a:solidFill>
                          <a:effectLst/>
                        </a:rPr>
                        <a:t>2,620,300</a:t>
                      </a:r>
                      <a:endParaRPr lang="en-IE" sz="2200" b="1" i="0" u="none" strike="noStrike" dirty="0">
                        <a:solidFill>
                          <a:schemeClr val="tx2">
                            <a:lumMod val="10000"/>
                          </a:schemeClr>
                        </a:solidFill>
                        <a:effectLst/>
                        <a:latin typeface="Arial" panose="020B0604020202020204" pitchFamily="34" charset="0"/>
                      </a:endParaRPr>
                    </a:p>
                  </a:txBody>
                  <a:tcPr marL="9525" marR="9525" marT="9525" marB="0" anchor="b">
                    <a:lnT w="12700" cap="flat" cmpd="sng" algn="ctr">
                      <a:solidFill>
                        <a:schemeClr val="tx1"/>
                      </a:solidFill>
                      <a:prstDash val="solid"/>
                      <a:round/>
                      <a:headEnd type="none" w="med" len="med"/>
                      <a:tailEnd type="none" w="med" len="med"/>
                    </a:lnT>
                  </a:tcPr>
                </a:tc>
                <a:tc>
                  <a:txBody>
                    <a:bodyPr/>
                    <a:lstStyle/>
                    <a:p>
                      <a:pPr algn="r" fontAlgn="b"/>
                      <a:r>
                        <a:rPr lang="en-IE" sz="2200" b="1" u="none" strike="noStrike" dirty="0">
                          <a:solidFill>
                            <a:schemeClr val="tx2">
                              <a:lumMod val="10000"/>
                            </a:schemeClr>
                          </a:solidFill>
                          <a:effectLst/>
                        </a:rPr>
                        <a:t> -</a:t>
                      </a:r>
                      <a:endParaRPr lang="en-IE" sz="2200" b="1" i="0" u="none" strike="noStrike" dirty="0">
                        <a:solidFill>
                          <a:schemeClr val="tx2">
                            <a:lumMod val="10000"/>
                          </a:schemeClr>
                        </a:solidFill>
                        <a:effectLst/>
                        <a:latin typeface="Arial" panose="020B0604020202020204" pitchFamily="34" charset="0"/>
                      </a:endParaRPr>
                    </a:p>
                  </a:txBody>
                  <a:tcPr marL="9525" marR="9525" marT="9525" marB="0" anchor="b">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575828822"/>
                  </a:ext>
                </a:extLst>
              </a:tr>
              <a:tr h="204023">
                <a:tc>
                  <a:txBody>
                    <a:bodyPr/>
                    <a:lstStyle/>
                    <a:p>
                      <a:pPr algn="l" fontAlgn="b"/>
                      <a:r>
                        <a:rPr lang="en-IE" sz="2200" b="1" u="none" strike="noStrike" dirty="0">
                          <a:solidFill>
                            <a:schemeClr val="tx2">
                              <a:lumMod val="10000"/>
                            </a:schemeClr>
                          </a:solidFill>
                          <a:effectLst/>
                        </a:rPr>
                        <a:t>Participation rate</a:t>
                      </a:r>
                      <a:endParaRPr lang="en-IE" sz="2200" b="1" i="0" u="none" strike="noStrike" dirty="0">
                        <a:solidFill>
                          <a:schemeClr val="tx2">
                            <a:lumMod val="10000"/>
                          </a:schemeClr>
                        </a:solidFill>
                        <a:effectLst/>
                        <a:latin typeface="Arial" panose="020B0604020202020204" pitchFamily="34" charset="0"/>
                      </a:endParaRPr>
                    </a:p>
                  </a:txBody>
                  <a:tcPr marL="9525" marR="9525" marT="9525" marB="0" anchor="b"/>
                </a:tc>
                <a:tc>
                  <a:txBody>
                    <a:bodyPr/>
                    <a:lstStyle/>
                    <a:p>
                      <a:pPr algn="r" fontAlgn="b"/>
                      <a:r>
                        <a:rPr lang="en-IE" sz="2200" b="1" u="none" strike="noStrike" dirty="0">
                          <a:solidFill>
                            <a:schemeClr val="tx2">
                              <a:lumMod val="10000"/>
                            </a:schemeClr>
                          </a:solidFill>
                          <a:effectLst/>
                        </a:rPr>
                        <a:t>65.1%</a:t>
                      </a:r>
                      <a:endParaRPr lang="en-IE" sz="2200" b="1" i="0" u="none" strike="noStrike" dirty="0">
                        <a:solidFill>
                          <a:schemeClr val="tx2">
                            <a:lumMod val="10000"/>
                          </a:schemeClr>
                        </a:solidFill>
                        <a:effectLst/>
                        <a:latin typeface="Arial" panose="020B0604020202020204" pitchFamily="34" charset="0"/>
                      </a:endParaRPr>
                    </a:p>
                  </a:txBody>
                  <a:tcPr marL="9525" marR="9525" marT="9525" marB="0" anchor="b"/>
                </a:tc>
                <a:tc>
                  <a:txBody>
                    <a:bodyPr/>
                    <a:lstStyle/>
                    <a:p>
                      <a:pPr algn="r" fontAlgn="b"/>
                      <a:r>
                        <a:rPr lang="en-IE" sz="2200" b="1" u="none" strike="noStrike" dirty="0">
                          <a:solidFill>
                            <a:schemeClr val="tx2">
                              <a:lumMod val="10000"/>
                            </a:schemeClr>
                          </a:solidFill>
                          <a:effectLst/>
                        </a:rPr>
                        <a:t>-</a:t>
                      </a:r>
                      <a:endParaRPr lang="en-IE" sz="2200" b="1" i="0" u="none" strike="noStrike" dirty="0">
                        <a:solidFill>
                          <a:schemeClr val="tx2">
                            <a:lumMod val="10000"/>
                          </a:schemeClr>
                        </a:solidFill>
                        <a:effectLst/>
                        <a:latin typeface="Arial" panose="020B0604020202020204" pitchFamily="34" charset="0"/>
                      </a:endParaRPr>
                    </a:p>
                  </a:txBody>
                  <a:tcPr marL="9525" marR="9525" marT="9525" marB="0" anchor="b"/>
                </a:tc>
                <a:extLst>
                  <a:ext uri="{0D108BD9-81ED-4DB2-BD59-A6C34878D82A}">
                    <a16:rowId xmlns:a16="http://schemas.microsoft.com/office/drawing/2014/main" val="2676278893"/>
                  </a:ext>
                </a:extLst>
              </a:tr>
              <a:tr h="204023">
                <a:tc>
                  <a:txBody>
                    <a:bodyPr/>
                    <a:lstStyle/>
                    <a:p>
                      <a:pPr algn="l" fontAlgn="b"/>
                      <a:r>
                        <a:rPr lang="en-IE" sz="2200" b="1" u="none" strike="noStrike" dirty="0">
                          <a:solidFill>
                            <a:schemeClr val="tx2">
                              <a:lumMod val="10000"/>
                            </a:schemeClr>
                          </a:solidFill>
                          <a:effectLst/>
                        </a:rPr>
                        <a:t> </a:t>
                      </a:r>
                      <a:endParaRPr lang="en-IE" sz="2200" b="1" i="0" u="none" strike="noStrike" dirty="0">
                        <a:solidFill>
                          <a:schemeClr val="tx2">
                            <a:lumMod val="10000"/>
                          </a:schemeClr>
                        </a:solidFill>
                        <a:effectLst/>
                        <a:latin typeface="Arial" panose="020B0604020202020204" pitchFamily="34" charset="0"/>
                      </a:endParaRPr>
                    </a:p>
                  </a:txBody>
                  <a:tcPr marL="9525" marR="9525" marT="9525" marB="0" anchor="b"/>
                </a:tc>
                <a:tc>
                  <a:txBody>
                    <a:bodyPr/>
                    <a:lstStyle/>
                    <a:p>
                      <a:pPr algn="r" fontAlgn="b"/>
                      <a:r>
                        <a:rPr lang="en-IE" sz="2200" b="1" u="none" strike="noStrike" dirty="0">
                          <a:solidFill>
                            <a:schemeClr val="tx2">
                              <a:lumMod val="10000"/>
                            </a:schemeClr>
                          </a:solidFill>
                          <a:effectLst/>
                        </a:rPr>
                        <a:t> </a:t>
                      </a:r>
                      <a:endParaRPr lang="en-IE" sz="2200" b="1" i="0" u="none" strike="noStrike" dirty="0">
                        <a:solidFill>
                          <a:schemeClr val="tx2">
                            <a:lumMod val="10000"/>
                          </a:schemeClr>
                        </a:solidFill>
                        <a:effectLst/>
                        <a:latin typeface="Arial" panose="020B0604020202020204" pitchFamily="34" charset="0"/>
                      </a:endParaRPr>
                    </a:p>
                  </a:txBody>
                  <a:tcPr marL="9525" marR="9525" marT="9525" marB="0" anchor="b"/>
                </a:tc>
                <a:tc>
                  <a:txBody>
                    <a:bodyPr/>
                    <a:lstStyle/>
                    <a:p>
                      <a:pPr algn="r" fontAlgn="b"/>
                      <a:r>
                        <a:rPr lang="en-IE" sz="2200" b="1" u="none" strike="noStrike" dirty="0">
                          <a:solidFill>
                            <a:schemeClr val="tx2">
                              <a:lumMod val="10000"/>
                            </a:schemeClr>
                          </a:solidFill>
                          <a:effectLst/>
                        </a:rPr>
                        <a:t> </a:t>
                      </a:r>
                      <a:endParaRPr lang="en-IE" sz="2200" b="1" i="0" u="none" strike="noStrike" dirty="0">
                        <a:solidFill>
                          <a:schemeClr val="tx2">
                            <a:lumMod val="10000"/>
                          </a:schemeClr>
                        </a:solidFill>
                        <a:effectLst/>
                        <a:latin typeface="Arial" panose="020B0604020202020204" pitchFamily="34" charset="0"/>
                      </a:endParaRPr>
                    </a:p>
                  </a:txBody>
                  <a:tcPr marL="9525" marR="9525" marT="9525" marB="0" anchor="b"/>
                </a:tc>
                <a:extLst>
                  <a:ext uri="{0D108BD9-81ED-4DB2-BD59-A6C34878D82A}">
                    <a16:rowId xmlns:a16="http://schemas.microsoft.com/office/drawing/2014/main" val="682485412"/>
                  </a:ext>
                </a:extLst>
              </a:tr>
              <a:tr h="204023">
                <a:tc>
                  <a:txBody>
                    <a:bodyPr/>
                    <a:lstStyle/>
                    <a:p>
                      <a:pPr algn="l" fontAlgn="b"/>
                      <a:r>
                        <a:rPr lang="en-IE" sz="2200" b="1" u="none" strike="noStrike" dirty="0">
                          <a:solidFill>
                            <a:schemeClr val="tx2">
                              <a:lumMod val="10000"/>
                            </a:schemeClr>
                          </a:solidFill>
                          <a:effectLst/>
                        </a:rPr>
                        <a:t>Not in labour force </a:t>
                      </a:r>
                      <a:r>
                        <a:rPr lang="en-IE" sz="2100" b="1" u="none" strike="noStrike" dirty="0">
                          <a:solidFill>
                            <a:schemeClr val="tx2">
                              <a:lumMod val="10000"/>
                            </a:schemeClr>
                          </a:solidFill>
                          <a:effectLst/>
                        </a:rPr>
                        <a:t>(15+ years)</a:t>
                      </a:r>
                      <a:endParaRPr lang="en-IE" sz="2100" b="1" i="0" u="none" strike="noStrike" dirty="0">
                        <a:solidFill>
                          <a:schemeClr val="tx2">
                            <a:lumMod val="10000"/>
                          </a:schemeClr>
                        </a:solidFill>
                        <a:effectLst/>
                        <a:latin typeface="Arial" panose="020B0604020202020204" pitchFamily="34" charset="0"/>
                      </a:endParaRPr>
                    </a:p>
                  </a:txBody>
                  <a:tcPr marL="9525" marR="9525" marT="9525" marB="0" anchor="b"/>
                </a:tc>
                <a:tc>
                  <a:txBody>
                    <a:bodyPr/>
                    <a:lstStyle/>
                    <a:p>
                      <a:pPr algn="r" fontAlgn="b"/>
                      <a:r>
                        <a:rPr lang="en-IE" sz="2200" b="1" u="none" strike="noStrike" dirty="0">
                          <a:solidFill>
                            <a:schemeClr val="tx2">
                              <a:lumMod val="10000"/>
                            </a:schemeClr>
                          </a:solidFill>
                          <a:effectLst/>
                        </a:rPr>
                        <a:t>1,407,700</a:t>
                      </a:r>
                      <a:endParaRPr lang="en-IE" sz="2200" b="1" i="0" u="none" strike="noStrike" dirty="0">
                        <a:solidFill>
                          <a:schemeClr val="tx2">
                            <a:lumMod val="10000"/>
                          </a:schemeClr>
                        </a:solidFill>
                        <a:effectLst/>
                        <a:latin typeface="Arial" panose="020B0604020202020204" pitchFamily="34" charset="0"/>
                      </a:endParaRPr>
                    </a:p>
                  </a:txBody>
                  <a:tcPr marL="9525" marR="9525" marT="9525" marB="0" anchor="b"/>
                </a:tc>
                <a:tc>
                  <a:txBody>
                    <a:bodyPr/>
                    <a:lstStyle/>
                    <a:p>
                      <a:pPr algn="r" fontAlgn="b"/>
                      <a:r>
                        <a:rPr lang="en-IE" sz="2200" b="1" u="none" strike="noStrike" dirty="0">
                          <a:solidFill>
                            <a:schemeClr val="tx2">
                              <a:lumMod val="10000"/>
                            </a:schemeClr>
                          </a:solidFill>
                          <a:effectLst/>
                        </a:rPr>
                        <a:t>-</a:t>
                      </a:r>
                      <a:endParaRPr lang="en-IE" sz="2200" b="1" i="0" u="none" strike="noStrike" dirty="0">
                        <a:solidFill>
                          <a:schemeClr val="tx2">
                            <a:lumMod val="10000"/>
                          </a:schemeClr>
                        </a:solidFill>
                        <a:effectLst/>
                        <a:latin typeface="Arial" panose="020B0604020202020204" pitchFamily="34" charset="0"/>
                      </a:endParaRPr>
                    </a:p>
                  </a:txBody>
                  <a:tcPr marL="9525" marR="9525" marT="9525" marB="0" anchor="b"/>
                </a:tc>
                <a:extLst>
                  <a:ext uri="{0D108BD9-81ED-4DB2-BD59-A6C34878D82A}">
                    <a16:rowId xmlns:a16="http://schemas.microsoft.com/office/drawing/2014/main" val="1310089874"/>
                  </a:ext>
                </a:extLst>
              </a:tr>
            </a:tbl>
          </a:graphicData>
        </a:graphic>
      </p:graphicFrame>
    </p:spTree>
    <p:extLst>
      <p:ext uri="{BB962C8B-B14F-4D97-AF65-F5344CB8AC3E}">
        <p14:creationId xmlns:p14="http://schemas.microsoft.com/office/powerpoint/2010/main" val="4411972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54AC5F-906E-44B3-AF5A-3EB0FE026994}"/>
              </a:ext>
            </a:extLst>
          </p:cNvPr>
          <p:cNvSpPr>
            <a:spLocks noGrp="1"/>
          </p:cNvSpPr>
          <p:nvPr>
            <p:ph type="title"/>
          </p:nvPr>
        </p:nvSpPr>
        <p:spPr/>
        <p:txBody>
          <a:bodyPr>
            <a:noAutofit/>
          </a:bodyPr>
          <a:lstStyle/>
          <a:p>
            <a:r>
              <a:rPr lang="en-IE" sz="2400" dirty="0"/>
              <a:t>Comparison of key labour market indicators – Q3 of 2019-2021 </a:t>
            </a:r>
          </a:p>
        </p:txBody>
      </p:sp>
      <p:sp>
        <p:nvSpPr>
          <p:cNvPr id="4" name="Slide Number Placeholder 3">
            <a:extLst>
              <a:ext uri="{FF2B5EF4-FFF2-40B4-BE49-F238E27FC236}">
                <a16:creationId xmlns:a16="http://schemas.microsoft.com/office/drawing/2014/main" id="{B74AAD61-3C19-4463-AE27-65195A25F5C8}"/>
              </a:ext>
            </a:extLst>
          </p:cNvPr>
          <p:cNvSpPr>
            <a:spLocks noGrp="1"/>
          </p:cNvSpPr>
          <p:nvPr>
            <p:ph type="sldNum" sz="quarter" idx="4"/>
          </p:nvPr>
        </p:nvSpPr>
        <p:spPr/>
        <p:txBody>
          <a:bodyPr/>
          <a:lstStyle/>
          <a:p>
            <a:fld id="{517A7B32-69DB-4CF1-942C-111B3EAEDE95}" type="slidenum">
              <a:rPr lang="en-IE" smtClean="0"/>
              <a:t>9</a:t>
            </a:fld>
            <a:endParaRPr lang="en-IE" dirty="0"/>
          </a:p>
        </p:txBody>
      </p:sp>
      <p:graphicFrame>
        <p:nvGraphicFramePr>
          <p:cNvPr id="10" name="Content Placeholder 9">
            <a:extLst>
              <a:ext uri="{FF2B5EF4-FFF2-40B4-BE49-F238E27FC236}">
                <a16:creationId xmlns:a16="http://schemas.microsoft.com/office/drawing/2014/main" id="{0E1A1D17-FCAD-45A8-91F0-A55205006B5D}"/>
              </a:ext>
            </a:extLst>
          </p:cNvPr>
          <p:cNvGraphicFramePr>
            <a:graphicFrameLocks noGrp="1"/>
          </p:cNvGraphicFramePr>
          <p:nvPr>
            <p:ph idx="1"/>
            <p:extLst>
              <p:ext uri="{D42A27DB-BD31-4B8C-83A1-F6EECF244321}">
                <p14:modId xmlns:p14="http://schemas.microsoft.com/office/powerpoint/2010/main" val="722983969"/>
              </p:ext>
            </p:extLst>
          </p:nvPr>
        </p:nvGraphicFramePr>
        <p:xfrm>
          <a:off x="755577" y="1063230"/>
          <a:ext cx="7344816" cy="3161978"/>
        </p:xfrm>
        <a:graphic>
          <a:graphicData uri="http://schemas.openxmlformats.org/drawingml/2006/table">
            <a:tbl>
              <a:tblPr/>
              <a:tblGrid>
                <a:gridCol w="2938855">
                  <a:extLst>
                    <a:ext uri="{9D8B030D-6E8A-4147-A177-3AD203B41FA5}">
                      <a16:colId xmlns:a16="http://schemas.microsoft.com/office/drawing/2014/main" val="545137035"/>
                    </a:ext>
                  </a:extLst>
                </a:gridCol>
                <a:gridCol w="1169970">
                  <a:extLst>
                    <a:ext uri="{9D8B030D-6E8A-4147-A177-3AD203B41FA5}">
                      <a16:colId xmlns:a16="http://schemas.microsoft.com/office/drawing/2014/main" val="2677336936"/>
                    </a:ext>
                  </a:extLst>
                </a:gridCol>
                <a:gridCol w="1132830">
                  <a:extLst>
                    <a:ext uri="{9D8B030D-6E8A-4147-A177-3AD203B41FA5}">
                      <a16:colId xmlns:a16="http://schemas.microsoft.com/office/drawing/2014/main" val="1913962592"/>
                    </a:ext>
                  </a:extLst>
                </a:gridCol>
                <a:gridCol w="1058544">
                  <a:extLst>
                    <a:ext uri="{9D8B030D-6E8A-4147-A177-3AD203B41FA5}">
                      <a16:colId xmlns:a16="http://schemas.microsoft.com/office/drawing/2014/main" val="2914068082"/>
                    </a:ext>
                  </a:extLst>
                </a:gridCol>
                <a:gridCol w="1044617">
                  <a:extLst>
                    <a:ext uri="{9D8B030D-6E8A-4147-A177-3AD203B41FA5}">
                      <a16:colId xmlns:a16="http://schemas.microsoft.com/office/drawing/2014/main" val="3625352541"/>
                    </a:ext>
                  </a:extLst>
                </a:gridCol>
              </a:tblGrid>
              <a:tr h="274271">
                <a:tc gridSpan="5">
                  <a:txBody>
                    <a:bodyPr/>
                    <a:lstStyle/>
                    <a:p>
                      <a:pPr algn="l" fontAlgn="b"/>
                      <a:r>
                        <a:rPr lang="en-US" sz="1800" b="1" i="0" u="none" strike="noStrike" dirty="0">
                          <a:solidFill>
                            <a:srgbClr val="000000"/>
                          </a:solidFill>
                          <a:effectLst/>
                          <a:latin typeface="Calibri" panose="020F0502020204030204" pitchFamily="34" charset="0"/>
                        </a:rPr>
                        <a:t>Comparison of key </a:t>
                      </a:r>
                      <a:r>
                        <a:rPr lang="en-US" sz="1800" b="1" i="0" u="none" strike="noStrike" dirty="0" err="1">
                          <a:solidFill>
                            <a:srgbClr val="000000"/>
                          </a:solidFill>
                          <a:effectLst/>
                          <a:latin typeface="Calibri" panose="020F0502020204030204" pitchFamily="34" charset="0"/>
                        </a:rPr>
                        <a:t>labour</a:t>
                      </a:r>
                      <a:r>
                        <a:rPr lang="en-US" sz="1800" b="1" i="0" u="none" strike="noStrike" dirty="0">
                          <a:solidFill>
                            <a:srgbClr val="000000"/>
                          </a:solidFill>
                          <a:effectLst/>
                          <a:latin typeface="Calibri" panose="020F0502020204030204" pitchFamily="34" charset="0"/>
                        </a:rPr>
                        <a:t> market indicators - Q3 of 2019-2021</a:t>
                      </a:r>
                    </a:p>
                  </a:txBody>
                  <a:tcPr marL="9466" marR="9466" marT="9466" marB="0" anchor="b">
                    <a:lnL>
                      <a:noFill/>
                    </a:lnL>
                    <a:lnR>
                      <a:noFill/>
                    </a:lnR>
                    <a:lnT>
                      <a:noFill/>
                    </a:lnT>
                    <a:lnB>
                      <a:noFill/>
                    </a:lnB>
                  </a:tcPr>
                </a:tc>
                <a:tc hMerge="1">
                  <a:txBody>
                    <a:bodyPr/>
                    <a:lstStyle/>
                    <a:p>
                      <a:endParaRPr lang="en-IE"/>
                    </a:p>
                  </a:txBody>
                  <a:tcPr/>
                </a:tc>
                <a:tc hMerge="1">
                  <a:txBody>
                    <a:bodyPr/>
                    <a:lstStyle/>
                    <a:p>
                      <a:endParaRPr lang="en-IE"/>
                    </a:p>
                  </a:txBody>
                  <a:tcPr/>
                </a:tc>
                <a:tc hMerge="1">
                  <a:txBody>
                    <a:bodyPr/>
                    <a:lstStyle/>
                    <a:p>
                      <a:endParaRPr lang="en-IE"/>
                    </a:p>
                  </a:txBody>
                  <a:tcPr/>
                </a:tc>
                <a:tc hMerge="1">
                  <a:txBody>
                    <a:bodyPr/>
                    <a:lstStyle/>
                    <a:p>
                      <a:endParaRPr lang="en-IE"/>
                    </a:p>
                  </a:txBody>
                  <a:tcPr/>
                </a:tc>
                <a:extLst>
                  <a:ext uri="{0D108BD9-81ED-4DB2-BD59-A6C34878D82A}">
                    <a16:rowId xmlns:a16="http://schemas.microsoft.com/office/drawing/2014/main" val="1079833497"/>
                  </a:ext>
                </a:extLst>
              </a:tr>
              <a:tr h="178669">
                <a:tc>
                  <a:txBody>
                    <a:bodyPr/>
                    <a:lstStyle/>
                    <a:p>
                      <a:pPr algn="l" fontAlgn="b"/>
                      <a:endParaRPr lang="en-IE" sz="1100" b="0" i="0" u="none" strike="noStrike" dirty="0">
                        <a:solidFill>
                          <a:srgbClr val="000000"/>
                        </a:solidFill>
                        <a:effectLst/>
                        <a:latin typeface="Calibri" panose="020F0502020204030204" pitchFamily="34" charset="0"/>
                      </a:endParaRPr>
                    </a:p>
                  </a:txBody>
                  <a:tcPr marL="9466" marR="9466" marT="9466"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IE" sz="1100" b="0" i="0" u="none" strike="noStrike">
                        <a:solidFill>
                          <a:srgbClr val="000000"/>
                        </a:solidFill>
                        <a:effectLst/>
                        <a:latin typeface="Calibri" panose="020F0502020204030204" pitchFamily="34" charset="0"/>
                      </a:endParaRPr>
                    </a:p>
                  </a:txBody>
                  <a:tcPr marL="9466" marR="9466" marT="9466"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IE" sz="1100" b="0" i="0" u="none" strike="noStrike" dirty="0">
                        <a:solidFill>
                          <a:srgbClr val="000000"/>
                        </a:solidFill>
                        <a:effectLst/>
                        <a:latin typeface="Calibri" panose="020F0502020204030204" pitchFamily="34" charset="0"/>
                      </a:endParaRPr>
                    </a:p>
                  </a:txBody>
                  <a:tcPr marL="9466" marR="9466" marT="9466"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IE" sz="1100" b="0" i="0" u="none" strike="noStrike">
                        <a:solidFill>
                          <a:srgbClr val="000000"/>
                        </a:solidFill>
                        <a:effectLst/>
                        <a:latin typeface="Calibri" panose="020F0502020204030204" pitchFamily="34" charset="0"/>
                      </a:endParaRPr>
                    </a:p>
                  </a:txBody>
                  <a:tcPr marL="9466" marR="9466" marT="9466"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IE" sz="1100" b="0" i="0" u="none" strike="noStrike">
                        <a:solidFill>
                          <a:srgbClr val="000000"/>
                        </a:solidFill>
                        <a:effectLst/>
                        <a:latin typeface="Calibri" panose="020F0502020204030204" pitchFamily="34" charset="0"/>
                      </a:endParaRPr>
                    </a:p>
                  </a:txBody>
                  <a:tcPr marL="9466" marR="9466" marT="9466"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30603824"/>
                  </a:ext>
                </a:extLst>
              </a:tr>
              <a:tr h="562807">
                <a:tc>
                  <a:txBody>
                    <a:bodyPr/>
                    <a:lstStyle/>
                    <a:p>
                      <a:pPr algn="l" fontAlgn="ctr"/>
                      <a:r>
                        <a:rPr lang="en-IE" sz="1400" b="1" i="0" u="none" strike="noStrike" dirty="0">
                          <a:solidFill>
                            <a:srgbClr val="000000"/>
                          </a:solidFill>
                          <a:effectLst/>
                          <a:latin typeface="Calibri" panose="020F0502020204030204" pitchFamily="34" charset="0"/>
                        </a:rPr>
                        <a:t>Indicator</a:t>
                      </a:r>
                    </a:p>
                  </a:txBody>
                  <a:tcPr marL="9466" marR="9466" marT="9466"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IE" sz="1400" b="1" i="0" u="none" strike="noStrike">
                          <a:solidFill>
                            <a:srgbClr val="000000"/>
                          </a:solidFill>
                          <a:effectLst/>
                          <a:latin typeface="Calibri" panose="020F0502020204030204" pitchFamily="34" charset="0"/>
                        </a:rPr>
                        <a:t>2019</a:t>
                      </a:r>
                    </a:p>
                  </a:txBody>
                  <a:tcPr marL="9466" marR="9466" marT="9466"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IE" sz="1400" b="1" i="0" u="none" strike="noStrike">
                          <a:solidFill>
                            <a:srgbClr val="000000"/>
                          </a:solidFill>
                          <a:effectLst/>
                          <a:latin typeface="Calibri" panose="020F0502020204030204" pitchFamily="34" charset="0"/>
                        </a:rPr>
                        <a:t>2020</a:t>
                      </a:r>
                    </a:p>
                  </a:txBody>
                  <a:tcPr marL="9466" marR="9466" marT="9466"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IE" sz="1400" b="1" i="0" u="none" strike="noStrike">
                          <a:solidFill>
                            <a:srgbClr val="000000"/>
                          </a:solidFill>
                          <a:effectLst/>
                          <a:latin typeface="Calibri" panose="020F0502020204030204" pitchFamily="34" charset="0"/>
                        </a:rPr>
                        <a:t>2021</a:t>
                      </a:r>
                    </a:p>
                  </a:txBody>
                  <a:tcPr marL="9466" marR="9466" marT="9466"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E" sz="1400" b="1" i="0" u="none" strike="noStrike">
                          <a:solidFill>
                            <a:srgbClr val="000000"/>
                          </a:solidFill>
                          <a:effectLst/>
                          <a:latin typeface="Calibri" panose="020F0502020204030204" pitchFamily="34" charset="0"/>
                        </a:rPr>
                        <a:t>Change 2019-2021</a:t>
                      </a:r>
                    </a:p>
                  </a:txBody>
                  <a:tcPr marL="9466" marR="9466" marT="9466"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55618449"/>
                  </a:ext>
                </a:extLst>
              </a:tr>
              <a:tr h="215355">
                <a:tc>
                  <a:txBody>
                    <a:bodyPr/>
                    <a:lstStyle/>
                    <a:p>
                      <a:pPr algn="l" fontAlgn="b"/>
                      <a:r>
                        <a:rPr lang="en-IE" sz="1400" b="1" i="0" u="none" strike="noStrike" dirty="0">
                          <a:solidFill>
                            <a:srgbClr val="000000"/>
                          </a:solidFill>
                          <a:effectLst/>
                          <a:latin typeface="Calibri" panose="020F0502020204030204" pitchFamily="34" charset="0"/>
                        </a:rPr>
                        <a:t>Labour Force (thousands)</a:t>
                      </a:r>
                    </a:p>
                  </a:txBody>
                  <a:tcPr marL="9466" marR="9466" marT="9466" marB="0" anchor="b">
                    <a:lnL>
                      <a:noFill/>
                    </a:lnL>
                    <a:lnR>
                      <a:noFill/>
                    </a:lnR>
                    <a:lnT w="6350" cap="flat" cmpd="sng" algn="ctr">
                      <a:solidFill>
                        <a:srgbClr val="000000"/>
                      </a:solidFill>
                      <a:prstDash val="solid"/>
                      <a:round/>
                      <a:headEnd type="none" w="med" len="med"/>
                      <a:tailEnd type="none" w="med" len="med"/>
                    </a:lnT>
                    <a:lnB>
                      <a:noFill/>
                    </a:lnB>
                    <a:solidFill>
                      <a:srgbClr val="E2EFDA"/>
                    </a:solidFill>
                  </a:tcPr>
                </a:tc>
                <a:tc>
                  <a:txBody>
                    <a:bodyPr/>
                    <a:lstStyle/>
                    <a:p>
                      <a:pPr algn="r" fontAlgn="b"/>
                      <a:r>
                        <a:rPr lang="en-IE" sz="1400" b="0" i="0" u="none" strike="noStrike">
                          <a:solidFill>
                            <a:srgbClr val="000000"/>
                          </a:solidFill>
                          <a:effectLst/>
                          <a:latin typeface="Calibri" panose="020F0502020204030204" pitchFamily="34" charset="0"/>
                        </a:rPr>
                        <a:t>2,451.6</a:t>
                      </a:r>
                    </a:p>
                  </a:txBody>
                  <a:tcPr marL="9466" marR="9466" marT="9466"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IE" sz="1400" b="0" i="0" u="none" strike="noStrike">
                          <a:solidFill>
                            <a:srgbClr val="000000"/>
                          </a:solidFill>
                          <a:effectLst/>
                          <a:latin typeface="Calibri" panose="020F0502020204030204" pitchFamily="34" charset="0"/>
                        </a:rPr>
                        <a:t>2,429.2</a:t>
                      </a:r>
                    </a:p>
                  </a:txBody>
                  <a:tcPr marL="9466" marR="9466" marT="9466"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IE" sz="1400" b="0" i="0" u="none" strike="noStrike">
                          <a:solidFill>
                            <a:srgbClr val="000000"/>
                          </a:solidFill>
                          <a:effectLst/>
                          <a:latin typeface="Calibri" panose="020F0502020204030204" pitchFamily="34" charset="0"/>
                        </a:rPr>
                        <a:t>2,620.3</a:t>
                      </a:r>
                    </a:p>
                  </a:txBody>
                  <a:tcPr marL="9466" marR="9466" marT="9466"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IE" sz="1400" b="0" i="0" u="none" strike="noStrike">
                          <a:solidFill>
                            <a:srgbClr val="000000"/>
                          </a:solidFill>
                          <a:effectLst/>
                          <a:latin typeface="Calibri" panose="020F0502020204030204" pitchFamily="34" charset="0"/>
                        </a:rPr>
                        <a:t>168.7</a:t>
                      </a:r>
                    </a:p>
                  </a:txBody>
                  <a:tcPr marL="9466" marR="9466" marT="9466" marB="0" anchor="b">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3497512479"/>
                  </a:ext>
                </a:extLst>
              </a:tr>
              <a:tr h="215355">
                <a:tc>
                  <a:txBody>
                    <a:bodyPr/>
                    <a:lstStyle/>
                    <a:p>
                      <a:pPr algn="l" fontAlgn="b"/>
                      <a:r>
                        <a:rPr lang="en-IE" sz="1400" b="1" i="0" u="none" strike="noStrike">
                          <a:solidFill>
                            <a:srgbClr val="000000"/>
                          </a:solidFill>
                          <a:effectLst/>
                          <a:latin typeface="Calibri" panose="020F0502020204030204" pitchFamily="34" charset="0"/>
                        </a:rPr>
                        <a:t>Employment (thousands)</a:t>
                      </a:r>
                    </a:p>
                  </a:txBody>
                  <a:tcPr marL="9466" marR="9466" marT="9466" marB="0" anchor="b">
                    <a:lnL>
                      <a:noFill/>
                    </a:lnL>
                    <a:lnR>
                      <a:noFill/>
                    </a:lnR>
                    <a:lnT>
                      <a:noFill/>
                    </a:lnT>
                    <a:lnB>
                      <a:noFill/>
                    </a:lnB>
                    <a:solidFill>
                      <a:srgbClr val="E2EFDA"/>
                    </a:solidFill>
                  </a:tcPr>
                </a:tc>
                <a:tc>
                  <a:txBody>
                    <a:bodyPr/>
                    <a:lstStyle/>
                    <a:p>
                      <a:pPr algn="r" fontAlgn="b"/>
                      <a:r>
                        <a:rPr lang="en-IE" sz="1400" b="0" i="0" u="none" strike="noStrike">
                          <a:solidFill>
                            <a:srgbClr val="000000"/>
                          </a:solidFill>
                          <a:effectLst/>
                          <a:latin typeface="Calibri" panose="020F0502020204030204" pitchFamily="34" charset="0"/>
                        </a:rPr>
                        <a:t>2,323.4</a:t>
                      </a:r>
                    </a:p>
                  </a:txBody>
                  <a:tcPr marL="9466" marR="9466" marT="9466" marB="0" anchor="b">
                    <a:lnL>
                      <a:noFill/>
                    </a:lnL>
                    <a:lnR>
                      <a:noFill/>
                    </a:lnR>
                    <a:lnT>
                      <a:noFill/>
                    </a:lnT>
                    <a:lnB>
                      <a:noFill/>
                    </a:lnB>
                  </a:tcPr>
                </a:tc>
                <a:tc>
                  <a:txBody>
                    <a:bodyPr/>
                    <a:lstStyle/>
                    <a:p>
                      <a:pPr algn="r" fontAlgn="b"/>
                      <a:r>
                        <a:rPr lang="en-IE" sz="1400" b="0" i="0" u="none" strike="noStrike">
                          <a:solidFill>
                            <a:srgbClr val="000000"/>
                          </a:solidFill>
                          <a:effectLst/>
                          <a:latin typeface="Calibri" panose="020F0502020204030204" pitchFamily="34" charset="0"/>
                        </a:rPr>
                        <a:t>2,250.0</a:t>
                      </a:r>
                    </a:p>
                  </a:txBody>
                  <a:tcPr marL="9466" marR="9466" marT="9466" marB="0" anchor="b">
                    <a:lnL>
                      <a:noFill/>
                    </a:lnL>
                    <a:lnR>
                      <a:noFill/>
                    </a:lnR>
                    <a:lnT>
                      <a:noFill/>
                    </a:lnT>
                    <a:lnB>
                      <a:noFill/>
                    </a:lnB>
                  </a:tcPr>
                </a:tc>
                <a:tc>
                  <a:txBody>
                    <a:bodyPr/>
                    <a:lstStyle/>
                    <a:p>
                      <a:pPr algn="r" fontAlgn="b"/>
                      <a:r>
                        <a:rPr lang="en-IE" sz="1400" b="0" i="0" u="none" strike="noStrike">
                          <a:solidFill>
                            <a:srgbClr val="000000"/>
                          </a:solidFill>
                          <a:effectLst/>
                          <a:latin typeface="Calibri" panose="020F0502020204030204" pitchFamily="34" charset="0"/>
                        </a:rPr>
                        <a:t>2,471.2</a:t>
                      </a:r>
                    </a:p>
                  </a:txBody>
                  <a:tcPr marL="9466" marR="9466" marT="9466" marB="0" anchor="b">
                    <a:lnL>
                      <a:noFill/>
                    </a:lnL>
                    <a:lnR>
                      <a:noFill/>
                    </a:lnR>
                    <a:lnT>
                      <a:noFill/>
                    </a:lnT>
                    <a:lnB>
                      <a:noFill/>
                    </a:lnB>
                  </a:tcPr>
                </a:tc>
                <a:tc>
                  <a:txBody>
                    <a:bodyPr/>
                    <a:lstStyle/>
                    <a:p>
                      <a:pPr algn="r" fontAlgn="b"/>
                      <a:r>
                        <a:rPr lang="en-IE" sz="1400" b="0" i="0" u="none" strike="noStrike">
                          <a:solidFill>
                            <a:srgbClr val="000000"/>
                          </a:solidFill>
                          <a:effectLst/>
                          <a:latin typeface="Calibri" panose="020F0502020204030204" pitchFamily="34" charset="0"/>
                        </a:rPr>
                        <a:t>147.8</a:t>
                      </a:r>
                    </a:p>
                  </a:txBody>
                  <a:tcPr marL="9466" marR="9466" marT="9466" marB="0" anchor="b">
                    <a:lnL>
                      <a:noFill/>
                    </a:lnL>
                    <a:lnR>
                      <a:noFill/>
                    </a:lnR>
                    <a:lnT>
                      <a:noFill/>
                    </a:lnT>
                    <a:lnB>
                      <a:noFill/>
                    </a:lnB>
                  </a:tcPr>
                </a:tc>
                <a:extLst>
                  <a:ext uri="{0D108BD9-81ED-4DB2-BD59-A6C34878D82A}">
                    <a16:rowId xmlns:a16="http://schemas.microsoft.com/office/drawing/2014/main" val="597436534"/>
                  </a:ext>
                </a:extLst>
              </a:tr>
              <a:tr h="215355">
                <a:tc>
                  <a:txBody>
                    <a:bodyPr/>
                    <a:lstStyle/>
                    <a:p>
                      <a:pPr algn="l" fontAlgn="b"/>
                      <a:r>
                        <a:rPr lang="en-IE" sz="1400" b="1" i="0" u="none" strike="noStrike" dirty="0">
                          <a:solidFill>
                            <a:srgbClr val="000000"/>
                          </a:solidFill>
                          <a:effectLst/>
                          <a:latin typeface="Calibri" panose="020F0502020204030204" pitchFamily="34" charset="0"/>
                        </a:rPr>
                        <a:t>Unemployment (thousands)</a:t>
                      </a:r>
                    </a:p>
                  </a:txBody>
                  <a:tcPr marL="9466" marR="9466" marT="9466" marB="0" anchor="b">
                    <a:lnL>
                      <a:noFill/>
                    </a:lnL>
                    <a:lnR>
                      <a:noFill/>
                    </a:lnR>
                    <a:lnT>
                      <a:noFill/>
                    </a:lnT>
                    <a:lnB>
                      <a:noFill/>
                    </a:lnB>
                    <a:solidFill>
                      <a:srgbClr val="E2EFDA"/>
                    </a:solidFill>
                  </a:tcPr>
                </a:tc>
                <a:tc>
                  <a:txBody>
                    <a:bodyPr/>
                    <a:lstStyle/>
                    <a:p>
                      <a:pPr algn="r" fontAlgn="b"/>
                      <a:r>
                        <a:rPr lang="en-IE" sz="1400" b="0" i="0" u="none" strike="noStrike" dirty="0">
                          <a:solidFill>
                            <a:srgbClr val="000000"/>
                          </a:solidFill>
                          <a:effectLst/>
                          <a:latin typeface="Calibri" panose="020F0502020204030204" pitchFamily="34" charset="0"/>
                        </a:rPr>
                        <a:t>128.1</a:t>
                      </a:r>
                    </a:p>
                  </a:txBody>
                  <a:tcPr marL="9466" marR="9466" marT="9466" marB="0" anchor="b">
                    <a:lnL>
                      <a:noFill/>
                    </a:lnL>
                    <a:lnR>
                      <a:noFill/>
                    </a:lnR>
                    <a:lnT>
                      <a:noFill/>
                    </a:lnT>
                    <a:lnB>
                      <a:noFill/>
                    </a:lnB>
                  </a:tcPr>
                </a:tc>
                <a:tc>
                  <a:txBody>
                    <a:bodyPr/>
                    <a:lstStyle/>
                    <a:p>
                      <a:pPr algn="r" fontAlgn="b"/>
                      <a:r>
                        <a:rPr lang="en-IE" sz="1400" b="0" i="0" u="none" strike="noStrike" dirty="0">
                          <a:solidFill>
                            <a:srgbClr val="000000"/>
                          </a:solidFill>
                          <a:effectLst/>
                          <a:latin typeface="Calibri" panose="020F0502020204030204" pitchFamily="34" charset="0"/>
                        </a:rPr>
                        <a:t>179.2</a:t>
                      </a:r>
                    </a:p>
                  </a:txBody>
                  <a:tcPr marL="9466" marR="9466" marT="9466" marB="0" anchor="b">
                    <a:lnL>
                      <a:noFill/>
                    </a:lnL>
                    <a:lnR>
                      <a:noFill/>
                    </a:lnR>
                    <a:lnT>
                      <a:noFill/>
                    </a:lnT>
                    <a:lnB>
                      <a:noFill/>
                    </a:lnB>
                  </a:tcPr>
                </a:tc>
                <a:tc>
                  <a:txBody>
                    <a:bodyPr/>
                    <a:lstStyle/>
                    <a:p>
                      <a:pPr algn="r" fontAlgn="b"/>
                      <a:r>
                        <a:rPr lang="en-IE" sz="1400" b="0" i="0" u="none" strike="noStrike">
                          <a:solidFill>
                            <a:srgbClr val="000000"/>
                          </a:solidFill>
                          <a:effectLst/>
                          <a:latin typeface="Calibri" panose="020F0502020204030204" pitchFamily="34" charset="0"/>
                        </a:rPr>
                        <a:t>149.1</a:t>
                      </a:r>
                    </a:p>
                  </a:txBody>
                  <a:tcPr marL="9466" marR="9466" marT="9466" marB="0" anchor="b">
                    <a:lnL>
                      <a:noFill/>
                    </a:lnL>
                    <a:lnR>
                      <a:noFill/>
                    </a:lnR>
                    <a:lnT>
                      <a:noFill/>
                    </a:lnT>
                    <a:lnB>
                      <a:noFill/>
                    </a:lnB>
                  </a:tcPr>
                </a:tc>
                <a:tc>
                  <a:txBody>
                    <a:bodyPr/>
                    <a:lstStyle/>
                    <a:p>
                      <a:pPr algn="r" fontAlgn="b"/>
                      <a:r>
                        <a:rPr lang="en-IE" sz="1400" b="0" i="0" u="none" strike="noStrike">
                          <a:solidFill>
                            <a:srgbClr val="000000"/>
                          </a:solidFill>
                          <a:effectLst/>
                          <a:latin typeface="Calibri" panose="020F0502020204030204" pitchFamily="34" charset="0"/>
                        </a:rPr>
                        <a:t>21.0</a:t>
                      </a:r>
                    </a:p>
                  </a:txBody>
                  <a:tcPr marL="9466" marR="9466" marT="9466" marB="0" anchor="b">
                    <a:lnL>
                      <a:noFill/>
                    </a:lnL>
                    <a:lnR>
                      <a:noFill/>
                    </a:lnR>
                    <a:lnT>
                      <a:noFill/>
                    </a:lnT>
                    <a:lnB>
                      <a:noFill/>
                    </a:lnB>
                  </a:tcPr>
                </a:tc>
                <a:extLst>
                  <a:ext uri="{0D108BD9-81ED-4DB2-BD59-A6C34878D82A}">
                    <a16:rowId xmlns:a16="http://schemas.microsoft.com/office/drawing/2014/main" val="1960010871"/>
                  </a:ext>
                </a:extLst>
              </a:tr>
              <a:tr h="354108">
                <a:tc>
                  <a:txBody>
                    <a:bodyPr/>
                    <a:lstStyle/>
                    <a:p>
                      <a:pPr algn="l" fontAlgn="b"/>
                      <a:r>
                        <a:rPr lang="en-US" sz="1400" b="1" i="0" u="none" strike="noStrike" dirty="0">
                          <a:solidFill>
                            <a:srgbClr val="000000"/>
                          </a:solidFill>
                          <a:effectLst/>
                          <a:latin typeface="Calibri" panose="020F0502020204030204" pitchFamily="34" charset="0"/>
                        </a:rPr>
                        <a:t>Not in </a:t>
                      </a:r>
                      <a:r>
                        <a:rPr lang="en-US" sz="1400" b="1" i="0" u="none" strike="noStrike" dirty="0" err="1">
                          <a:solidFill>
                            <a:srgbClr val="000000"/>
                          </a:solidFill>
                          <a:effectLst/>
                          <a:latin typeface="Calibri" panose="020F0502020204030204" pitchFamily="34" charset="0"/>
                        </a:rPr>
                        <a:t>labour</a:t>
                      </a:r>
                      <a:r>
                        <a:rPr lang="en-US" sz="1400" b="1" i="0" u="none" strike="noStrike" dirty="0">
                          <a:solidFill>
                            <a:srgbClr val="000000"/>
                          </a:solidFill>
                          <a:effectLst/>
                          <a:latin typeface="Calibri" panose="020F0502020204030204" pitchFamily="34" charset="0"/>
                        </a:rPr>
                        <a:t> force (thousands)</a:t>
                      </a:r>
                    </a:p>
                  </a:txBody>
                  <a:tcPr marL="9466" marR="9466" marT="9466" marB="0" anchor="b">
                    <a:lnL>
                      <a:noFill/>
                    </a:lnL>
                    <a:lnR>
                      <a:noFill/>
                    </a:lnR>
                    <a:lnT>
                      <a:noFill/>
                    </a:lnT>
                    <a:lnB>
                      <a:noFill/>
                    </a:lnB>
                    <a:solidFill>
                      <a:srgbClr val="E2EFDA"/>
                    </a:solidFill>
                  </a:tcPr>
                </a:tc>
                <a:tc>
                  <a:txBody>
                    <a:bodyPr/>
                    <a:lstStyle/>
                    <a:p>
                      <a:pPr algn="r" fontAlgn="b"/>
                      <a:r>
                        <a:rPr lang="en-IE" sz="1400" b="0" i="0" u="none" strike="noStrike">
                          <a:solidFill>
                            <a:srgbClr val="000000"/>
                          </a:solidFill>
                          <a:effectLst/>
                          <a:latin typeface="Calibri" panose="020F0502020204030204" pitchFamily="34" charset="0"/>
                        </a:rPr>
                        <a:t>1,474.0</a:t>
                      </a:r>
                    </a:p>
                  </a:txBody>
                  <a:tcPr marL="9466" marR="9466" marT="9466" marB="0" anchor="b">
                    <a:lnL>
                      <a:noFill/>
                    </a:lnL>
                    <a:lnR>
                      <a:noFill/>
                    </a:lnR>
                    <a:lnT>
                      <a:noFill/>
                    </a:lnT>
                    <a:lnB>
                      <a:noFill/>
                    </a:lnB>
                  </a:tcPr>
                </a:tc>
                <a:tc>
                  <a:txBody>
                    <a:bodyPr/>
                    <a:lstStyle/>
                    <a:p>
                      <a:pPr algn="r" fontAlgn="b"/>
                      <a:r>
                        <a:rPr lang="en-IE" sz="1400" b="0" i="0" u="none" strike="noStrike">
                          <a:solidFill>
                            <a:srgbClr val="000000"/>
                          </a:solidFill>
                          <a:effectLst/>
                          <a:latin typeface="Calibri" panose="020F0502020204030204" pitchFamily="34" charset="0"/>
                        </a:rPr>
                        <a:t>1,554.9</a:t>
                      </a:r>
                    </a:p>
                  </a:txBody>
                  <a:tcPr marL="9466" marR="9466" marT="9466" marB="0" anchor="b">
                    <a:lnL>
                      <a:noFill/>
                    </a:lnL>
                    <a:lnR>
                      <a:noFill/>
                    </a:lnR>
                    <a:lnT>
                      <a:noFill/>
                    </a:lnT>
                    <a:lnB>
                      <a:noFill/>
                    </a:lnB>
                  </a:tcPr>
                </a:tc>
                <a:tc>
                  <a:txBody>
                    <a:bodyPr/>
                    <a:lstStyle/>
                    <a:p>
                      <a:pPr algn="r" fontAlgn="b"/>
                      <a:r>
                        <a:rPr lang="en-IE" sz="1400" b="0" i="0" u="none" strike="noStrike">
                          <a:solidFill>
                            <a:srgbClr val="000000"/>
                          </a:solidFill>
                          <a:effectLst/>
                          <a:latin typeface="Calibri" panose="020F0502020204030204" pitchFamily="34" charset="0"/>
                        </a:rPr>
                        <a:t>1,407.7</a:t>
                      </a:r>
                    </a:p>
                  </a:txBody>
                  <a:tcPr marL="9466" marR="9466" marT="9466" marB="0" anchor="b">
                    <a:lnL>
                      <a:noFill/>
                    </a:lnL>
                    <a:lnR>
                      <a:noFill/>
                    </a:lnR>
                    <a:lnT>
                      <a:noFill/>
                    </a:lnT>
                    <a:lnB>
                      <a:noFill/>
                    </a:lnB>
                  </a:tcPr>
                </a:tc>
                <a:tc>
                  <a:txBody>
                    <a:bodyPr/>
                    <a:lstStyle/>
                    <a:p>
                      <a:pPr algn="r" fontAlgn="b"/>
                      <a:r>
                        <a:rPr lang="en-IE" sz="1400" b="0" i="0" u="none" strike="noStrike">
                          <a:solidFill>
                            <a:srgbClr val="000000"/>
                          </a:solidFill>
                          <a:effectLst/>
                          <a:latin typeface="Calibri" panose="020F0502020204030204" pitchFamily="34" charset="0"/>
                        </a:rPr>
                        <a:t>-66.3</a:t>
                      </a:r>
                    </a:p>
                  </a:txBody>
                  <a:tcPr marL="9466" marR="9466" marT="9466" marB="0" anchor="b">
                    <a:lnL>
                      <a:noFill/>
                    </a:lnL>
                    <a:lnR>
                      <a:noFill/>
                    </a:lnR>
                    <a:lnT>
                      <a:noFill/>
                    </a:lnT>
                    <a:lnB>
                      <a:noFill/>
                    </a:lnB>
                  </a:tcPr>
                </a:tc>
                <a:extLst>
                  <a:ext uri="{0D108BD9-81ED-4DB2-BD59-A6C34878D82A}">
                    <a16:rowId xmlns:a16="http://schemas.microsoft.com/office/drawing/2014/main" val="4285841591"/>
                  </a:ext>
                </a:extLst>
              </a:tr>
              <a:tr h="215355">
                <a:tc>
                  <a:txBody>
                    <a:bodyPr/>
                    <a:lstStyle/>
                    <a:p>
                      <a:pPr algn="l" fontAlgn="b"/>
                      <a:r>
                        <a:rPr lang="en-IE" sz="1400" b="1" i="0" u="none" strike="noStrike">
                          <a:solidFill>
                            <a:srgbClr val="000000"/>
                          </a:solidFill>
                          <a:effectLst/>
                          <a:latin typeface="Calibri" panose="020F0502020204030204" pitchFamily="34" charset="0"/>
                        </a:rPr>
                        <a:t> </a:t>
                      </a:r>
                    </a:p>
                  </a:txBody>
                  <a:tcPr marL="9466" marR="9466" marT="9466" marB="0" anchor="b">
                    <a:lnL>
                      <a:noFill/>
                    </a:lnL>
                    <a:lnR>
                      <a:noFill/>
                    </a:lnR>
                    <a:lnT>
                      <a:noFill/>
                    </a:lnT>
                    <a:lnB>
                      <a:noFill/>
                    </a:lnB>
                    <a:solidFill>
                      <a:srgbClr val="E2EFDA"/>
                    </a:solidFill>
                  </a:tcPr>
                </a:tc>
                <a:tc>
                  <a:txBody>
                    <a:bodyPr/>
                    <a:lstStyle/>
                    <a:p>
                      <a:pPr algn="r" fontAlgn="b"/>
                      <a:endParaRPr lang="en-IE" sz="1400" b="0" i="0" u="none" strike="noStrike">
                        <a:solidFill>
                          <a:srgbClr val="000000"/>
                        </a:solidFill>
                        <a:effectLst/>
                        <a:latin typeface="Calibri" panose="020F0502020204030204" pitchFamily="34" charset="0"/>
                      </a:endParaRPr>
                    </a:p>
                  </a:txBody>
                  <a:tcPr marL="9466" marR="9466" marT="9466" marB="0" anchor="b">
                    <a:lnL>
                      <a:noFill/>
                    </a:lnL>
                    <a:lnR>
                      <a:noFill/>
                    </a:lnR>
                    <a:lnT>
                      <a:noFill/>
                    </a:lnT>
                    <a:lnB>
                      <a:noFill/>
                    </a:lnB>
                  </a:tcPr>
                </a:tc>
                <a:tc>
                  <a:txBody>
                    <a:bodyPr/>
                    <a:lstStyle/>
                    <a:p>
                      <a:pPr algn="r" fontAlgn="b"/>
                      <a:endParaRPr lang="en-IE" sz="1400" b="0" i="0" u="none" strike="noStrike">
                        <a:solidFill>
                          <a:srgbClr val="000000"/>
                        </a:solidFill>
                        <a:effectLst/>
                        <a:latin typeface="Calibri" panose="020F0502020204030204" pitchFamily="34" charset="0"/>
                      </a:endParaRPr>
                    </a:p>
                  </a:txBody>
                  <a:tcPr marL="9466" marR="9466" marT="9466" marB="0" anchor="b">
                    <a:lnL>
                      <a:noFill/>
                    </a:lnL>
                    <a:lnR>
                      <a:noFill/>
                    </a:lnR>
                    <a:lnT>
                      <a:noFill/>
                    </a:lnT>
                    <a:lnB>
                      <a:noFill/>
                    </a:lnB>
                  </a:tcPr>
                </a:tc>
                <a:tc>
                  <a:txBody>
                    <a:bodyPr/>
                    <a:lstStyle/>
                    <a:p>
                      <a:pPr algn="r" fontAlgn="b"/>
                      <a:endParaRPr lang="en-IE" sz="1400" b="0" i="0" u="none" strike="noStrike">
                        <a:solidFill>
                          <a:srgbClr val="000000"/>
                        </a:solidFill>
                        <a:effectLst/>
                        <a:latin typeface="Calibri" panose="020F0502020204030204" pitchFamily="34" charset="0"/>
                      </a:endParaRPr>
                    </a:p>
                  </a:txBody>
                  <a:tcPr marL="9466" marR="9466" marT="9466" marB="0" anchor="b">
                    <a:lnL>
                      <a:noFill/>
                    </a:lnL>
                    <a:lnR>
                      <a:noFill/>
                    </a:lnR>
                    <a:lnT>
                      <a:noFill/>
                    </a:lnT>
                    <a:lnB>
                      <a:noFill/>
                    </a:lnB>
                  </a:tcPr>
                </a:tc>
                <a:tc>
                  <a:txBody>
                    <a:bodyPr/>
                    <a:lstStyle/>
                    <a:p>
                      <a:pPr algn="r" fontAlgn="b"/>
                      <a:endParaRPr lang="en-IE" sz="1400" b="0" i="0" u="none" strike="noStrike">
                        <a:solidFill>
                          <a:srgbClr val="000000"/>
                        </a:solidFill>
                        <a:effectLst/>
                        <a:latin typeface="Calibri" panose="020F0502020204030204" pitchFamily="34" charset="0"/>
                      </a:endParaRPr>
                    </a:p>
                  </a:txBody>
                  <a:tcPr marL="9466" marR="9466" marT="9466" marB="0" anchor="b">
                    <a:lnL>
                      <a:noFill/>
                    </a:lnL>
                    <a:lnR>
                      <a:noFill/>
                    </a:lnR>
                    <a:lnT>
                      <a:noFill/>
                    </a:lnT>
                    <a:lnB>
                      <a:noFill/>
                    </a:lnB>
                  </a:tcPr>
                </a:tc>
                <a:extLst>
                  <a:ext uri="{0D108BD9-81ED-4DB2-BD59-A6C34878D82A}">
                    <a16:rowId xmlns:a16="http://schemas.microsoft.com/office/drawing/2014/main" val="3558423511"/>
                  </a:ext>
                </a:extLst>
              </a:tr>
              <a:tr h="215355">
                <a:tc>
                  <a:txBody>
                    <a:bodyPr/>
                    <a:lstStyle/>
                    <a:p>
                      <a:pPr algn="l" fontAlgn="b"/>
                      <a:r>
                        <a:rPr lang="en-IE" sz="1400" b="1" i="0" u="none" strike="noStrike">
                          <a:solidFill>
                            <a:srgbClr val="000000"/>
                          </a:solidFill>
                          <a:effectLst/>
                          <a:latin typeface="Calibri" panose="020F0502020204030204" pitchFamily="34" charset="0"/>
                        </a:rPr>
                        <a:t>Participation rate</a:t>
                      </a:r>
                    </a:p>
                  </a:txBody>
                  <a:tcPr marL="9466" marR="9466" marT="9466" marB="0" anchor="b">
                    <a:lnL>
                      <a:noFill/>
                    </a:lnL>
                    <a:lnR>
                      <a:noFill/>
                    </a:lnR>
                    <a:lnT>
                      <a:noFill/>
                    </a:lnT>
                    <a:lnB>
                      <a:noFill/>
                    </a:lnB>
                    <a:solidFill>
                      <a:srgbClr val="E2EFDA"/>
                    </a:solidFill>
                  </a:tcPr>
                </a:tc>
                <a:tc>
                  <a:txBody>
                    <a:bodyPr/>
                    <a:lstStyle/>
                    <a:p>
                      <a:pPr algn="r" fontAlgn="b"/>
                      <a:r>
                        <a:rPr lang="en-IE" sz="1400" b="0" i="0" u="none" strike="noStrike" dirty="0">
                          <a:solidFill>
                            <a:srgbClr val="000000"/>
                          </a:solidFill>
                          <a:effectLst/>
                          <a:latin typeface="Calibri" panose="020F0502020204030204" pitchFamily="34" charset="0"/>
                        </a:rPr>
                        <a:t>62.5%</a:t>
                      </a:r>
                    </a:p>
                  </a:txBody>
                  <a:tcPr marL="9466" marR="9466" marT="9466" marB="0" anchor="b">
                    <a:lnL>
                      <a:noFill/>
                    </a:lnL>
                    <a:lnR>
                      <a:noFill/>
                    </a:lnR>
                    <a:lnT>
                      <a:noFill/>
                    </a:lnT>
                    <a:lnB>
                      <a:noFill/>
                    </a:lnB>
                  </a:tcPr>
                </a:tc>
                <a:tc>
                  <a:txBody>
                    <a:bodyPr/>
                    <a:lstStyle/>
                    <a:p>
                      <a:pPr algn="r" fontAlgn="b"/>
                      <a:r>
                        <a:rPr lang="en-IE" sz="1400" b="0" i="0" u="none" strike="noStrike">
                          <a:solidFill>
                            <a:srgbClr val="000000"/>
                          </a:solidFill>
                          <a:effectLst/>
                          <a:latin typeface="Calibri" panose="020F0502020204030204" pitchFamily="34" charset="0"/>
                        </a:rPr>
                        <a:t>61.0%</a:t>
                      </a:r>
                    </a:p>
                  </a:txBody>
                  <a:tcPr marL="9466" marR="9466" marT="9466" marB="0" anchor="b">
                    <a:lnL>
                      <a:noFill/>
                    </a:lnL>
                    <a:lnR>
                      <a:noFill/>
                    </a:lnR>
                    <a:lnT>
                      <a:noFill/>
                    </a:lnT>
                    <a:lnB>
                      <a:noFill/>
                    </a:lnB>
                  </a:tcPr>
                </a:tc>
                <a:tc>
                  <a:txBody>
                    <a:bodyPr/>
                    <a:lstStyle/>
                    <a:p>
                      <a:pPr algn="r" fontAlgn="b"/>
                      <a:r>
                        <a:rPr lang="en-IE" sz="1400" b="0" i="0" u="none" strike="noStrike">
                          <a:solidFill>
                            <a:srgbClr val="000000"/>
                          </a:solidFill>
                          <a:effectLst/>
                          <a:latin typeface="Calibri" panose="020F0502020204030204" pitchFamily="34" charset="0"/>
                        </a:rPr>
                        <a:t>65.1%</a:t>
                      </a:r>
                    </a:p>
                  </a:txBody>
                  <a:tcPr marL="9466" marR="9466" marT="9466" marB="0" anchor="b">
                    <a:lnL>
                      <a:noFill/>
                    </a:lnL>
                    <a:lnR>
                      <a:noFill/>
                    </a:lnR>
                    <a:lnT>
                      <a:noFill/>
                    </a:lnT>
                    <a:lnB>
                      <a:noFill/>
                    </a:lnB>
                  </a:tcPr>
                </a:tc>
                <a:tc>
                  <a:txBody>
                    <a:bodyPr/>
                    <a:lstStyle/>
                    <a:p>
                      <a:pPr algn="r" fontAlgn="b"/>
                      <a:r>
                        <a:rPr lang="en-IE" sz="1400" b="0" i="0" u="none" strike="noStrike">
                          <a:solidFill>
                            <a:srgbClr val="000000"/>
                          </a:solidFill>
                          <a:effectLst/>
                          <a:latin typeface="Calibri" panose="020F0502020204030204" pitchFamily="34" charset="0"/>
                        </a:rPr>
                        <a:t>+2.6pp</a:t>
                      </a:r>
                    </a:p>
                  </a:txBody>
                  <a:tcPr marL="9466" marR="9466" marT="9466" marB="0" anchor="b">
                    <a:lnL>
                      <a:noFill/>
                    </a:lnL>
                    <a:lnR>
                      <a:noFill/>
                    </a:lnR>
                    <a:lnT>
                      <a:noFill/>
                    </a:lnT>
                    <a:lnB>
                      <a:noFill/>
                    </a:lnB>
                  </a:tcPr>
                </a:tc>
                <a:extLst>
                  <a:ext uri="{0D108BD9-81ED-4DB2-BD59-A6C34878D82A}">
                    <a16:rowId xmlns:a16="http://schemas.microsoft.com/office/drawing/2014/main" val="2579685227"/>
                  </a:ext>
                </a:extLst>
              </a:tr>
              <a:tr h="215355">
                <a:tc>
                  <a:txBody>
                    <a:bodyPr/>
                    <a:lstStyle/>
                    <a:p>
                      <a:pPr algn="l" fontAlgn="b"/>
                      <a:r>
                        <a:rPr lang="en-IE" sz="1400" b="1" i="0" u="none" strike="noStrike">
                          <a:solidFill>
                            <a:srgbClr val="000000"/>
                          </a:solidFill>
                          <a:effectLst/>
                          <a:latin typeface="Calibri" panose="020F0502020204030204" pitchFamily="34" charset="0"/>
                        </a:rPr>
                        <a:t>Employment rate (15-64 years)</a:t>
                      </a:r>
                    </a:p>
                  </a:txBody>
                  <a:tcPr marL="9466" marR="9466" marT="9466" marB="0" anchor="b">
                    <a:lnL>
                      <a:noFill/>
                    </a:lnL>
                    <a:lnR>
                      <a:noFill/>
                    </a:lnR>
                    <a:lnT>
                      <a:noFill/>
                    </a:lnT>
                    <a:lnB>
                      <a:noFill/>
                    </a:lnB>
                    <a:solidFill>
                      <a:srgbClr val="E2EFDA"/>
                    </a:solidFill>
                  </a:tcPr>
                </a:tc>
                <a:tc>
                  <a:txBody>
                    <a:bodyPr/>
                    <a:lstStyle/>
                    <a:p>
                      <a:pPr algn="r" fontAlgn="b"/>
                      <a:r>
                        <a:rPr lang="en-IE" sz="1400" b="0" i="0" u="none" strike="noStrike" dirty="0">
                          <a:solidFill>
                            <a:srgbClr val="000000"/>
                          </a:solidFill>
                          <a:effectLst/>
                          <a:latin typeface="Calibri" panose="020F0502020204030204" pitchFamily="34" charset="0"/>
                        </a:rPr>
                        <a:t>69.5%</a:t>
                      </a:r>
                    </a:p>
                  </a:txBody>
                  <a:tcPr marL="9466" marR="9466" marT="9466" marB="0" anchor="b">
                    <a:lnL>
                      <a:noFill/>
                    </a:lnL>
                    <a:lnR>
                      <a:noFill/>
                    </a:lnR>
                    <a:lnT>
                      <a:noFill/>
                    </a:lnT>
                    <a:lnB>
                      <a:noFill/>
                    </a:lnB>
                  </a:tcPr>
                </a:tc>
                <a:tc>
                  <a:txBody>
                    <a:bodyPr/>
                    <a:lstStyle/>
                    <a:p>
                      <a:pPr algn="r" fontAlgn="b"/>
                      <a:r>
                        <a:rPr lang="en-IE" sz="1400" b="0" i="0" u="none" strike="noStrike" dirty="0">
                          <a:solidFill>
                            <a:srgbClr val="000000"/>
                          </a:solidFill>
                          <a:effectLst/>
                          <a:latin typeface="Calibri" panose="020F0502020204030204" pitchFamily="34" charset="0"/>
                        </a:rPr>
                        <a:t>66.4%</a:t>
                      </a:r>
                    </a:p>
                  </a:txBody>
                  <a:tcPr marL="9466" marR="9466" marT="9466" marB="0" anchor="b">
                    <a:lnL>
                      <a:noFill/>
                    </a:lnL>
                    <a:lnR>
                      <a:noFill/>
                    </a:lnR>
                    <a:lnT>
                      <a:noFill/>
                    </a:lnT>
                    <a:lnB>
                      <a:noFill/>
                    </a:lnB>
                  </a:tcPr>
                </a:tc>
                <a:tc>
                  <a:txBody>
                    <a:bodyPr/>
                    <a:lstStyle/>
                    <a:p>
                      <a:pPr algn="r" fontAlgn="b"/>
                      <a:r>
                        <a:rPr lang="en-IE" sz="1400" b="0" i="0" u="none" strike="noStrike" dirty="0">
                          <a:solidFill>
                            <a:srgbClr val="000000"/>
                          </a:solidFill>
                          <a:effectLst/>
                          <a:latin typeface="Calibri" panose="020F0502020204030204" pitchFamily="34" charset="0"/>
                        </a:rPr>
                        <a:t>72.2%</a:t>
                      </a:r>
                    </a:p>
                  </a:txBody>
                  <a:tcPr marL="9466" marR="9466" marT="9466" marB="0" anchor="b">
                    <a:lnL>
                      <a:noFill/>
                    </a:lnL>
                    <a:lnR>
                      <a:noFill/>
                    </a:lnR>
                    <a:lnT>
                      <a:noFill/>
                    </a:lnT>
                    <a:lnB>
                      <a:noFill/>
                    </a:lnB>
                  </a:tcPr>
                </a:tc>
                <a:tc>
                  <a:txBody>
                    <a:bodyPr/>
                    <a:lstStyle/>
                    <a:p>
                      <a:pPr algn="r" fontAlgn="b"/>
                      <a:r>
                        <a:rPr lang="en-IE" sz="1400" b="0" i="0" u="none" strike="noStrike">
                          <a:solidFill>
                            <a:srgbClr val="000000"/>
                          </a:solidFill>
                          <a:effectLst/>
                          <a:latin typeface="Calibri" panose="020F0502020204030204" pitchFamily="34" charset="0"/>
                        </a:rPr>
                        <a:t>+2.7pp</a:t>
                      </a:r>
                    </a:p>
                  </a:txBody>
                  <a:tcPr marL="9466" marR="9466" marT="9466" marB="0" anchor="b">
                    <a:lnL>
                      <a:noFill/>
                    </a:lnL>
                    <a:lnR>
                      <a:noFill/>
                    </a:lnR>
                    <a:lnT>
                      <a:noFill/>
                    </a:lnT>
                    <a:lnB>
                      <a:noFill/>
                    </a:lnB>
                  </a:tcPr>
                </a:tc>
                <a:extLst>
                  <a:ext uri="{0D108BD9-81ED-4DB2-BD59-A6C34878D82A}">
                    <a16:rowId xmlns:a16="http://schemas.microsoft.com/office/drawing/2014/main" val="850106143"/>
                  </a:ext>
                </a:extLst>
              </a:tr>
              <a:tr h="215355">
                <a:tc>
                  <a:txBody>
                    <a:bodyPr/>
                    <a:lstStyle/>
                    <a:p>
                      <a:pPr algn="l" fontAlgn="b"/>
                      <a:r>
                        <a:rPr lang="en-IE" sz="1400" b="1" i="0" u="none" strike="noStrike">
                          <a:solidFill>
                            <a:srgbClr val="000000"/>
                          </a:solidFill>
                          <a:effectLst/>
                          <a:latin typeface="Calibri" panose="020F0502020204030204" pitchFamily="34" charset="0"/>
                        </a:rPr>
                        <a:t>Unemployment rate</a:t>
                      </a:r>
                    </a:p>
                  </a:txBody>
                  <a:tcPr marL="9466" marR="9466" marT="9466" marB="0" anchor="b">
                    <a:lnL>
                      <a:noFill/>
                    </a:lnL>
                    <a:lnR>
                      <a:noFill/>
                    </a:lnR>
                    <a:lnT>
                      <a:noFill/>
                    </a:lnT>
                    <a:lnB>
                      <a:noFill/>
                    </a:lnB>
                    <a:solidFill>
                      <a:srgbClr val="E2EFDA"/>
                    </a:solidFill>
                  </a:tcPr>
                </a:tc>
                <a:tc>
                  <a:txBody>
                    <a:bodyPr/>
                    <a:lstStyle/>
                    <a:p>
                      <a:pPr algn="r" fontAlgn="b"/>
                      <a:r>
                        <a:rPr lang="en-IE" sz="1400" b="0" i="0" u="none" strike="noStrike">
                          <a:solidFill>
                            <a:srgbClr val="000000"/>
                          </a:solidFill>
                          <a:effectLst/>
                          <a:latin typeface="Calibri" panose="020F0502020204030204" pitchFamily="34" charset="0"/>
                        </a:rPr>
                        <a:t>5.2%</a:t>
                      </a:r>
                    </a:p>
                  </a:txBody>
                  <a:tcPr marL="9466" marR="9466" marT="9466" marB="0" anchor="b">
                    <a:lnL>
                      <a:noFill/>
                    </a:lnL>
                    <a:lnR>
                      <a:noFill/>
                    </a:lnR>
                    <a:lnT>
                      <a:noFill/>
                    </a:lnT>
                    <a:lnB>
                      <a:noFill/>
                    </a:lnB>
                  </a:tcPr>
                </a:tc>
                <a:tc>
                  <a:txBody>
                    <a:bodyPr/>
                    <a:lstStyle/>
                    <a:p>
                      <a:pPr algn="r" fontAlgn="b"/>
                      <a:r>
                        <a:rPr lang="en-IE" sz="1400" b="0" i="0" u="none" strike="noStrike">
                          <a:solidFill>
                            <a:srgbClr val="000000"/>
                          </a:solidFill>
                          <a:effectLst/>
                          <a:latin typeface="Calibri" panose="020F0502020204030204" pitchFamily="34" charset="0"/>
                        </a:rPr>
                        <a:t>7.4%</a:t>
                      </a:r>
                    </a:p>
                  </a:txBody>
                  <a:tcPr marL="9466" marR="9466" marT="9466" marB="0" anchor="b">
                    <a:lnL>
                      <a:noFill/>
                    </a:lnL>
                    <a:lnR>
                      <a:noFill/>
                    </a:lnR>
                    <a:lnT>
                      <a:noFill/>
                    </a:lnT>
                    <a:lnB>
                      <a:noFill/>
                    </a:lnB>
                  </a:tcPr>
                </a:tc>
                <a:tc>
                  <a:txBody>
                    <a:bodyPr/>
                    <a:lstStyle/>
                    <a:p>
                      <a:pPr algn="r" fontAlgn="b"/>
                      <a:r>
                        <a:rPr lang="en-IE" sz="1400" b="0" i="0" u="none" strike="noStrike" dirty="0">
                          <a:solidFill>
                            <a:srgbClr val="000000"/>
                          </a:solidFill>
                          <a:effectLst/>
                          <a:latin typeface="Calibri" panose="020F0502020204030204" pitchFamily="34" charset="0"/>
                        </a:rPr>
                        <a:t>5.7%</a:t>
                      </a:r>
                    </a:p>
                  </a:txBody>
                  <a:tcPr marL="9466" marR="9466" marT="9466" marB="0" anchor="b">
                    <a:lnL>
                      <a:noFill/>
                    </a:lnL>
                    <a:lnR>
                      <a:noFill/>
                    </a:lnR>
                    <a:lnT>
                      <a:noFill/>
                    </a:lnT>
                    <a:lnB>
                      <a:noFill/>
                    </a:lnB>
                  </a:tcPr>
                </a:tc>
                <a:tc>
                  <a:txBody>
                    <a:bodyPr/>
                    <a:lstStyle/>
                    <a:p>
                      <a:pPr algn="r" fontAlgn="b"/>
                      <a:r>
                        <a:rPr lang="en-IE" sz="1400" b="0" i="0" u="none" strike="noStrike" dirty="0">
                          <a:solidFill>
                            <a:srgbClr val="000000"/>
                          </a:solidFill>
                          <a:effectLst/>
                          <a:latin typeface="Calibri" panose="020F0502020204030204" pitchFamily="34" charset="0"/>
                        </a:rPr>
                        <a:t>+0.5pp</a:t>
                      </a:r>
                    </a:p>
                  </a:txBody>
                  <a:tcPr marL="9466" marR="9466" marT="9466" marB="0" anchor="b">
                    <a:lnL>
                      <a:noFill/>
                    </a:lnL>
                    <a:lnR>
                      <a:noFill/>
                    </a:lnR>
                    <a:lnT>
                      <a:noFill/>
                    </a:lnT>
                    <a:lnB>
                      <a:noFill/>
                    </a:lnB>
                  </a:tcPr>
                </a:tc>
                <a:extLst>
                  <a:ext uri="{0D108BD9-81ED-4DB2-BD59-A6C34878D82A}">
                    <a16:rowId xmlns:a16="http://schemas.microsoft.com/office/drawing/2014/main" val="1265676130"/>
                  </a:ext>
                </a:extLst>
              </a:tr>
              <a:tr h="215355">
                <a:tc>
                  <a:txBody>
                    <a:bodyPr/>
                    <a:lstStyle/>
                    <a:p>
                      <a:pPr algn="l" fontAlgn="b"/>
                      <a:r>
                        <a:rPr lang="en-IE" sz="1400" b="1" i="0" u="none" strike="noStrike">
                          <a:solidFill>
                            <a:srgbClr val="000000"/>
                          </a:solidFill>
                          <a:effectLst/>
                          <a:latin typeface="Calibri" panose="020F0502020204030204" pitchFamily="34" charset="0"/>
                        </a:rPr>
                        <a:t>Population (15+) (thousands)</a:t>
                      </a:r>
                    </a:p>
                  </a:txBody>
                  <a:tcPr marL="9466" marR="9466" marT="9466" marB="0" anchor="b">
                    <a:lnL>
                      <a:noFill/>
                    </a:lnL>
                    <a:lnR>
                      <a:noFill/>
                    </a:lnR>
                    <a:lnT>
                      <a:noFill/>
                    </a:lnT>
                    <a:lnB w="6350" cap="flat" cmpd="sng" algn="ctr">
                      <a:solidFill>
                        <a:srgbClr val="000000"/>
                      </a:solidFill>
                      <a:prstDash val="solid"/>
                      <a:round/>
                      <a:headEnd type="none" w="med" len="med"/>
                      <a:tailEnd type="none" w="med" len="med"/>
                    </a:lnB>
                    <a:solidFill>
                      <a:srgbClr val="E2EFDA"/>
                    </a:solidFill>
                  </a:tcPr>
                </a:tc>
                <a:tc>
                  <a:txBody>
                    <a:bodyPr/>
                    <a:lstStyle/>
                    <a:p>
                      <a:pPr algn="r" fontAlgn="b"/>
                      <a:r>
                        <a:rPr lang="en-IE" sz="1400" b="0" i="0" u="none" strike="noStrike">
                          <a:solidFill>
                            <a:srgbClr val="000000"/>
                          </a:solidFill>
                          <a:effectLst/>
                          <a:latin typeface="Calibri" panose="020F0502020204030204" pitchFamily="34" charset="0"/>
                        </a:rPr>
                        <a:t>3,925.6</a:t>
                      </a:r>
                    </a:p>
                  </a:txBody>
                  <a:tcPr marL="9466" marR="9466" marT="9466"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IE" sz="1400" b="0" i="0" u="none" strike="noStrike">
                          <a:solidFill>
                            <a:srgbClr val="000000"/>
                          </a:solidFill>
                          <a:effectLst/>
                          <a:latin typeface="Calibri" panose="020F0502020204030204" pitchFamily="34" charset="0"/>
                        </a:rPr>
                        <a:t>3,984.1</a:t>
                      </a:r>
                    </a:p>
                  </a:txBody>
                  <a:tcPr marL="9466" marR="9466" marT="9466"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IE" sz="1400" b="0" i="0" u="none" strike="noStrike">
                          <a:solidFill>
                            <a:srgbClr val="000000"/>
                          </a:solidFill>
                          <a:effectLst/>
                          <a:latin typeface="Calibri" panose="020F0502020204030204" pitchFamily="34" charset="0"/>
                        </a:rPr>
                        <a:t>4,028.1</a:t>
                      </a:r>
                    </a:p>
                  </a:txBody>
                  <a:tcPr marL="9466" marR="9466" marT="9466"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IE" sz="1400" b="0" i="0" u="none" strike="noStrike" dirty="0">
                          <a:solidFill>
                            <a:srgbClr val="000000"/>
                          </a:solidFill>
                          <a:effectLst/>
                          <a:latin typeface="Calibri" panose="020F0502020204030204" pitchFamily="34" charset="0"/>
                        </a:rPr>
                        <a:t>+102.5</a:t>
                      </a:r>
                    </a:p>
                  </a:txBody>
                  <a:tcPr marL="9466" marR="9466" marT="9466"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56298523"/>
                  </a:ext>
                </a:extLst>
              </a:tr>
            </a:tbl>
          </a:graphicData>
        </a:graphic>
      </p:graphicFrame>
    </p:spTree>
    <p:extLst>
      <p:ext uri="{BB962C8B-B14F-4D97-AF65-F5344CB8AC3E}">
        <p14:creationId xmlns:p14="http://schemas.microsoft.com/office/powerpoint/2010/main" val="345384543"/>
      </p:ext>
    </p:extLst>
  </p:cSld>
  <p:clrMapOvr>
    <a:masterClrMapping/>
  </p:clrMapOvr>
</p:sld>
</file>

<file path=ppt/theme/theme1.xml><?xml version="1.0" encoding="utf-8"?>
<a:theme xmlns:a="http://schemas.openxmlformats.org/drawingml/2006/main" name="CSO Standard Text 2">
  <a:themeElements>
    <a:clrScheme name="CSO Colours">
      <a:dk1>
        <a:srgbClr val="006168"/>
      </a:dk1>
      <a:lt1>
        <a:sysClr val="window" lastClr="FFFFFF"/>
      </a:lt1>
      <a:dk2>
        <a:srgbClr val="006F74"/>
      </a:dk2>
      <a:lt2>
        <a:srgbClr val="F8F8F8"/>
      </a:lt2>
      <a:accent1>
        <a:srgbClr val="45C1C0"/>
      </a:accent1>
      <a:accent2>
        <a:srgbClr val="FAA21B"/>
      </a:accent2>
      <a:accent3>
        <a:srgbClr val="5BC1A5"/>
      </a:accent3>
      <a:accent4>
        <a:srgbClr val="35456B"/>
      </a:accent4>
      <a:accent5>
        <a:srgbClr val="639FA2"/>
      </a:accent5>
      <a:accent6>
        <a:srgbClr val="9BBDBF"/>
      </a:accent6>
      <a:hlink>
        <a:srgbClr val="45C1C0"/>
      </a:hlink>
      <a:folHlink>
        <a:srgbClr val="45C1C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
  <TotalTime>39987</TotalTime>
  <Words>2499</Words>
  <Application>Microsoft Office PowerPoint</Application>
  <PresentationFormat>On-screen Show (16:9)</PresentationFormat>
  <Paragraphs>581</Paragraphs>
  <Slides>49</Slides>
  <Notes>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49</vt:i4>
      </vt:variant>
    </vt:vector>
  </HeadingPairs>
  <TitlesOfParts>
    <vt:vector size="55" baseType="lpstr">
      <vt:lpstr>Arial</vt:lpstr>
      <vt:lpstr>Calibri</vt:lpstr>
      <vt:lpstr>Roboto Slab</vt:lpstr>
      <vt:lpstr>Roboto Slab Bold</vt:lpstr>
      <vt:lpstr>Roboto Slab Light</vt:lpstr>
      <vt:lpstr>CSO Standard Text 2</vt:lpstr>
      <vt:lpstr>Labour Force Survey Quarter 3 2021 Results 25 November 2021</vt:lpstr>
      <vt:lpstr>Section 1:   Introduction</vt:lpstr>
      <vt:lpstr>Labour Market classification in the Labour Force Survey</vt:lpstr>
      <vt:lpstr>COVID-19 Adjusted Unemployment Estimates</vt:lpstr>
      <vt:lpstr>Section 2: Headline Statistics</vt:lpstr>
      <vt:lpstr>LFS Q3 2021 headline estimates</vt:lpstr>
      <vt:lpstr>LFS Q3 2021 headline estimates</vt:lpstr>
      <vt:lpstr>LFS Q3 2021 headline estimates</vt:lpstr>
      <vt:lpstr>Comparison of key labour market indicators – Q3 of 2019-2021 </vt:lpstr>
      <vt:lpstr>PowerPoint Presentation</vt:lpstr>
      <vt:lpstr>ILO Status of PUP/EWSS Recipients – Q3 2021</vt:lpstr>
      <vt:lpstr>Section 3: Employment</vt:lpstr>
      <vt:lpstr>Employment and hours worked</vt:lpstr>
      <vt:lpstr>PowerPoint Presentation</vt:lpstr>
      <vt:lpstr>PowerPoint Presentation</vt:lpstr>
      <vt:lpstr>PowerPoint Presentation</vt:lpstr>
      <vt:lpstr>PowerPoint Presentation</vt:lpstr>
      <vt:lpstr>Unadjusted Employment by gender</vt:lpstr>
      <vt:lpstr>PowerPoint Presentation</vt:lpstr>
      <vt:lpstr>Part-time underemployment</vt:lpstr>
      <vt:lpstr>Employment status</vt:lpstr>
      <vt:lpstr>PowerPoint Presentation</vt:lpstr>
      <vt:lpstr>Section 4: Unemployment</vt:lpstr>
      <vt:lpstr>PowerPoint Presentation</vt:lpstr>
      <vt:lpstr>Unemployment by gender</vt:lpstr>
      <vt:lpstr>Unemployment - duration</vt:lpstr>
      <vt:lpstr>PowerPoint Presentation</vt:lpstr>
      <vt:lpstr>Section 5: Labour Force</vt:lpstr>
      <vt:lpstr>Labour Force</vt:lpstr>
      <vt:lpstr>Section 6: Comparing key indicators (seasonally adjusted): 2005-2008, Q4 2019, Q3 2021 </vt:lpstr>
      <vt:lpstr>Comparison of some key indicators for males– 2005-2008 (pre-crash), Q4 2019 (pre-pandemic) and Q3 2021  (Seasonally adjusted) </vt:lpstr>
      <vt:lpstr>Comparison of some key indicators for females– 2005-2008 (pre-crash), Q4 2019 (pre-pandemic) and Q3 2021  (Seasonally adjusted) </vt:lpstr>
      <vt:lpstr>Comparison of some key indicators for all persons– 2005-2008 (pre-crash), Q4 2019 (pre-pandemic) and Q3 2021  (Seasonally adjusted) </vt:lpstr>
      <vt:lpstr>Well-being Information Hub</vt:lpstr>
      <vt:lpstr>‘Work and Job Quality’ Indicators from the LFS</vt:lpstr>
      <vt:lpstr>Well-being indicator themes</vt:lpstr>
      <vt:lpstr>Section 7: Forthcoming releases and Summary of Q3 2021 LFS results</vt:lpstr>
      <vt:lpstr>Forthcoming releases  </vt:lpstr>
      <vt:lpstr>In summary…. </vt:lpstr>
      <vt:lpstr>In summary…. </vt:lpstr>
      <vt:lpstr> </vt:lpstr>
      <vt:lpstr>PowerPoint Presentation</vt:lpstr>
      <vt:lpstr>Annex: Impact of COVID-19 on LFS  ILO Definitions and concepts   IESS Regulation</vt:lpstr>
      <vt:lpstr>COVID-19 and the Labour Force Survey (LFS)</vt:lpstr>
      <vt:lpstr>ILO classification in the LFS</vt:lpstr>
      <vt:lpstr>Attachment to job </vt:lpstr>
      <vt:lpstr>ILO classification in the LFS</vt:lpstr>
      <vt:lpstr>ILO classification and LFS </vt:lpstr>
      <vt:lpstr>Integration of European Social Statistics (IESS) Regulation</vt:lpstr>
    </vt:vector>
  </TitlesOfParts>
  <Company>Central Statistics Office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Lester</dc:creator>
  <cp:lastModifiedBy>James Dalton</cp:lastModifiedBy>
  <cp:revision>1350</cp:revision>
  <cp:lastPrinted>2021-09-21T13:58:19Z</cp:lastPrinted>
  <dcterms:created xsi:type="dcterms:W3CDTF">2017-12-13T09:54:14Z</dcterms:created>
  <dcterms:modified xsi:type="dcterms:W3CDTF">2021-11-24T11:11:22Z</dcterms:modified>
</cp:coreProperties>
</file>