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3" r:id="rId2"/>
  </p:sldMasterIdLst>
  <p:notesMasterIdLst>
    <p:notesMasterId r:id="rId35"/>
  </p:notesMasterIdLst>
  <p:handoutMasterIdLst>
    <p:handoutMasterId r:id="rId36"/>
  </p:handoutMasterIdLst>
  <p:sldIdLst>
    <p:sldId id="256" r:id="rId3"/>
    <p:sldId id="840" r:id="rId4"/>
    <p:sldId id="824" r:id="rId5"/>
    <p:sldId id="816" r:id="rId6"/>
    <p:sldId id="823" r:id="rId7"/>
    <p:sldId id="829" r:id="rId8"/>
    <p:sldId id="814" r:id="rId9"/>
    <p:sldId id="830" r:id="rId10"/>
    <p:sldId id="818" r:id="rId11"/>
    <p:sldId id="832" r:id="rId12"/>
    <p:sldId id="809" r:id="rId13"/>
    <p:sldId id="835" r:id="rId14"/>
    <p:sldId id="838" r:id="rId15"/>
    <p:sldId id="819" r:id="rId16"/>
    <p:sldId id="833" r:id="rId17"/>
    <p:sldId id="820" r:id="rId18"/>
    <p:sldId id="839" r:id="rId19"/>
    <p:sldId id="812" r:id="rId20"/>
    <p:sldId id="690" r:id="rId21"/>
    <p:sldId id="513" r:id="rId22"/>
    <p:sldId id="841" r:id="rId23"/>
    <p:sldId id="501" r:id="rId24"/>
    <p:sldId id="459" r:id="rId25"/>
    <p:sldId id="462" r:id="rId26"/>
    <p:sldId id="500" r:id="rId27"/>
    <p:sldId id="606" r:id="rId28"/>
    <p:sldId id="300" r:id="rId29"/>
    <p:sldId id="781" r:id="rId30"/>
    <p:sldId id="825" r:id="rId31"/>
    <p:sldId id="826" r:id="rId32"/>
    <p:sldId id="837" r:id="rId33"/>
    <p:sldId id="836" r:id="rId34"/>
  </p:sldIdLst>
  <p:sldSz cx="9144000" cy="5143500" type="screen16x9"/>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6828BA1-2D15-4581-9F75-6E10D5626921}">
          <p14:sldIdLst>
            <p14:sldId id="256"/>
            <p14:sldId id="840"/>
            <p14:sldId id="824"/>
            <p14:sldId id="816"/>
            <p14:sldId id="823"/>
            <p14:sldId id="829"/>
            <p14:sldId id="814"/>
            <p14:sldId id="830"/>
            <p14:sldId id="818"/>
            <p14:sldId id="832"/>
            <p14:sldId id="809"/>
            <p14:sldId id="835"/>
            <p14:sldId id="838"/>
            <p14:sldId id="819"/>
            <p14:sldId id="833"/>
            <p14:sldId id="820"/>
            <p14:sldId id="839"/>
            <p14:sldId id="812"/>
            <p14:sldId id="690"/>
            <p14:sldId id="513"/>
            <p14:sldId id="841"/>
            <p14:sldId id="501"/>
            <p14:sldId id="459"/>
            <p14:sldId id="462"/>
            <p14:sldId id="500"/>
            <p14:sldId id="606"/>
            <p14:sldId id="300"/>
            <p14:sldId id="781"/>
            <p14:sldId id="825"/>
            <p14:sldId id="826"/>
            <p14:sldId id="837"/>
            <p14:sldId id="836"/>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ara Davis" initials="TD" lastIdx="11" clrIdx="0">
    <p:extLst>
      <p:ext uri="{19B8F6BF-5375-455C-9EA6-DF929625EA0E}">
        <p15:presenceInfo xmlns:p15="http://schemas.microsoft.com/office/powerpoint/2012/main" userId="S::tara.davis@cso.ie::3a679252-3e27-4641-9950-78e7c0b4626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168"/>
    <a:srgbClr val="FFFFFF"/>
    <a:srgbClr val="006668"/>
    <a:srgbClr val="000000"/>
    <a:srgbClr val="57A3B5"/>
    <a:srgbClr val="3EC7CE"/>
    <a:srgbClr val="E9F4F4"/>
    <a:srgbClr val="4BC1BB"/>
    <a:srgbClr val="52A6BA"/>
    <a:srgbClr val="63A9A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32" autoAdjust="0"/>
    <p:restoredTop sz="87822" autoAdjust="0"/>
  </p:normalViewPr>
  <p:slideViewPr>
    <p:cSldViewPr>
      <p:cViewPr varScale="1">
        <p:scale>
          <a:sx n="128" d="100"/>
          <a:sy n="128" d="100"/>
        </p:scale>
        <p:origin x="348" y="120"/>
      </p:cViewPr>
      <p:guideLst>
        <p:guide orient="horz" pos="1620"/>
        <p:guide pos="2880"/>
      </p:guideLst>
    </p:cSldViewPr>
  </p:slideViewPr>
  <p:outlineViewPr>
    <p:cViewPr>
      <p:scale>
        <a:sx n="33" d="100"/>
        <a:sy n="33" d="100"/>
      </p:scale>
      <p:origin x="0" y="-2336"/>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2946346" cy="496175"/>
          </a:xfrm>
          <a:prstGeom prst="rect">
            <a:avLst/>
          </a:prstGeom>
        </p:spPr>
        <p:txBody>
          <a:bodyPr vert="horz" lIns="91285" tIns="45643" rIns="91285" bIns="45643" rtlCol="0"/>
          <a:lstStyle>
            <a:lvl1pPr algn="l">
              <a:defRPr sz="1200"/>
            </a:lvl1pPr>
          </a:lstStyle>
          <a:p>
            <a:endParaRPr lang="en-GB" dirty="0">
              <a:latin typeface="Roboto Slab Light"/>
            </a:endParaRPr>
          </a:p>
        </p:txBody>
      </p:sp>
      <p:sp>
        <p:nvSpPr>
          <p:cNvPr id="3" name="Date Placeholder 2"/>
          <p:cNvSpPr>
            <a:spLocks noGrp="1"/>
          </p:cNvSpPr>
          <p:nvPr>
            <p:ph type="dt" sz="quarter" idx="1"/>
          </p:nvPr>
        </p:nvSpPr>
        <p:spPr>
          <a:xfrm>
            <a:off x="3849745" y="0"/>
            <a:ext cx="2946345" cy="496175"/>
          </a:xfrm>
          <a:prstGeom prst="rect">
            <a:avLst/>
          </a:prstGeom>
        </p:spPr>
        <p:txBody>
          <a:bodyPr vert="horz" lIns="91285" tIns="45643" rIns="91285" bIns="45643" rtlCol="0"/>
          <a:lstStyle>
            <a:lvl1pPr algn="r">
              <a:defRPr sz="1200"/>
            </a:lvl1pPr>
          </a:lstStyle>
          <a:p>
            <a:fld id="{FAB6C422-590E-9E48-81E4-DE38BE76C08D}" type="datetimeFigureOut">
              <a:rPr lang="en-GB" smtClean="0">
                <a:latin typeface="Roboto Slab Light"/>
              </a:rPr>
              <a:pPr/>
              <a:t>18/08/2026</a:t>
            </a:fld>
            <a:endParaRPr lang="en-GB" dirty="0">
              <a:latin typeface="Roboto Slab Light"/>
            </a:endParaRPr>
          </a:p>
        </p:txBody>
      </p:sp>
      <p:sp>
        <p:nvSpPr>
          <p:cNvPr id="4" name="Footer Placeholder 3"/>
          <p:cNvSpPr>
            <a:spLocks noGrp="1"/>
          </p:cNvSpPr>
          <p:nvPr>
            <p:ph type="ftr" sz="quarter" idx="2"/>
          </p:nvPr>
        </p:nvSpPr>
        <p:spPr>
          <a:xfrm>
            <a:off x="3" y="9428880"/>
            <a:ext cx="2946346" cy="496175"/>
          </a:xfrm>
          <a:prstGeom prst="rect">
            <a:avLst/>
          </a:prstGeom>
        </p:spPr>
        <p:txBody>
          <a:bodyPr vert="horz" lIns="91285" tIns="45643" rIns="91285" bIns="45643" rtlCol="0" anchor="b"/>
          <a:lstStyle>
            <a:lvl1pPr algn="l">
              <a:defRPr sz="1200"/>
            </a:lvl1pPr>
          </a:lstStyle>
          <a:p>
            <a:endParaRPr lang="en-GB" dirty="0">
              <a:latin typeface="Roboto Slab Light"/>
            </a:endParaRPr>
          </a:p>
        </p:txBody>
      </p:sp>
      <p:sp>
        <p:nvSpPr>
          <p:cNvPr id="5" name="Slide Number Placeholder 4"/>
          <p:cNvSpPr>
            <a:spLocks noGrp="1"/>
          </p:cNvSpPr>
          <p:nvPr>
            <p:ph type="sldNum" sz="quarter" idx="3"/>
          </p:nvPr>
        </p:nvSpPr>
        <p:spPr>
          <a:xfrm>
            <a:off x="3849745" y="9428880"/>
            <a:ext cx="2946345" cy="496175"/>
          </a:xfrm>
          <a:prstGeom prst="rect">
            <a:avLst/>
          </a:prstGeom>
        </p:spPr>
        <p:txBody>
          <a:bodyPr vert="horz" lIns="91285" tIns="45643" rIns="91285" bIns="45643" rtlCol="0" anchor="b"/>
          <a:lstStyle>
            <a:lvl1pPr algn="r">
              <a:defRPr sz="1200"/>
            </a:lvl1pPr>
          </a:lstStyle>
          <a:p>
            <a:fld id="{6E2EBEBA-3409-0F4E-B713-CAADD7383708}" type="slidenum">
              <a:rPr lang="en-GB" smtClean="0">
                <a:latin typeface="Roboto Slab Light"/>
              </a:rPr>
              <a:pPr/>
              <a:t>‹#›</a:t>
            </a:fld>
            <a:endParaRPr lang="en-GB" dirty="0">
              <a:latin typeface="Roboto Slab Light"/>
            </a:endParaRPr>
          </a:p>
        </p:txBody>
      </p:sp>
    </p:spTree>
    <p:extLst>
      <p:ext uri="{BB962C8B-B14F-4D97-AF65-F5344CB8AC3E}">
        <p14:creationId xmlns:p14="http://schemas.microsoft.com/office/powerpoint/2010/main" val="14418817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2"/>
            <a:ext cx="2945659" cy="496332"/>
          </a:xfrm>
          <a:prstGeom prst="rect">
            <a:avLst/>
          </a:prstGeom>
        </p:spPr>
        <p:txBody>
          <a:bodyPr vert="horz" lIns="91285" tIns="45643" rIns="91285" bIns="45643" rtlCol="0"/>
          <a:lstStyle>
            <a:lvl1pPr algn="l">
              <a:defRPr sz="1200">
                <a:latin typeface="Roboto Slab Light"/>
              </a:defRPr>
            </a:lvl1pPr>
          </a:lstStyle>
          <a:p>
            <a:endParaRPr lang="en-IE" dirty="0"/>
          </a:p>
        </p:txBody>
      </p:sp>
      <p:sp>
        <p:nvSpPr>
          <p:cNvPr id="3" name="Date Placeholder 2"/>
          <p:cNvSpPr>
            <a:spLocks noGrp="1"/>
          </p:cNvSpPr>
          <p:nvPr>
            <p:ph type="dt" idx="1"/>
          </p:nvPr>
        </p:nvSpPr>
        <p:spPr>
          <a:xfrm>
            <a:off x="3850445" y="2"/>
            <a:ext cx="2945659" cy="496332"/>
          </a:xfrm>
          <a:prstGeom prst="rect">
            <a:avLst/>
          </a:prstGeom>
        </p:spPr>
        <p:txBody>
          <a:bodyPr vert="horz" lIns="91285" tIns="45643" rIns="91285" bIns="45643" rtlCol="0"/>
          <a:lstStyle>
            <a:lvl1pPr algn="r">
              <a:defRPr sz="1200">
                <a:latin typeface="Roboto Slab Light"/>
              </a:defRPr>
            </a:lvl1pPr>
          </a:lstStyle>
          <a:p>
            <a:fld id="{5EB32EF4-9F0D-4B18-BFD1-268924FFDE11}" type="datetimeFigureOut">
              <a:rPr lang="en-IE" smtClean="0"/>
              <a:pPr/>
              <a:t>18/08/2026</a:t>
            </a:fld>
            <a:endParaRPr lang="en-IE" dirty="0"/>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285" tIns="45643" rIns="91285" bIns="45643" rtlCol="0" anchor="ctr"/>
          <a:lstStyle/>
          <a:p>
            <a:endParaRPr lang="en-IE" dirty="0"/>
          </a:p>
        </p:txBody>
      </p:sp>
      <p:sp>
        <p:nvSpPr>
          <p:cNvPr id="5" name="Notes Placeholder 4"/>
          <p:cNvSpPr>
            <a:spLocks noGrp="1"/>
          </p:cNvSpPr>
          <p:nvPr>
            <p:ph type="body" sz="quarter" idx="3"/>
          </p:nvPr>
        </p:nvSpPr>
        <p:spPr>
          <a:xfrm>
            <a:off x="679768" y="4715155"/>
            <a:ext cx="5438140" cy="4466987"/>
          </a:xfrm>
          <a:prstGeom prst="rect">
            <a:avLst/>
          </a:prstGeom>
        </p:spPr>
        <p:txBody>
          <a:bodyPr vert="horz" lIns="91285" tIns="45643" rIns="91285" bIns="45643"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6" name="Footer Placeholder 5"/>
          <p:cNvSpPr>
            <a:spLocks noGrp="1"/>
          </p:cNvSpPr>
          <p:nvPr>
            <p:ph type="ftr" sz="quarter" idx="4"/>
          </p:nvPr>
        </p:nvSpPr>
        <p:spPr>
          <a:xfrm>
            <a:off x="3" y="9428586"/>
            <a:ext cx="2945659" cy="496332"/>
          </a:xfrm>
          <a:prstGeom prst="rect">
            <a:avLst/>
          </a:prstGeom>
        </p:spPr>
        <p:txBody>
          <a:bodyPr vert="horz" lIns="91285" tIns="45643" rIns="91285" bIns="45643" rtlCol="0" anchor="b"/>
          <a:lstStyle>
            <a:lvl1pPr algn="l">
              <a:defRPr sz="1200">
                <a:latin typeface="Roboto Slab Light"/>
              </a:defRPr>
            </a:lvl1pPr>
          </a:lstStyle>
          <a:p>
            <a:endParaRPr lang="en-IE" dirty="0"/>
          </a:p>
        </p:txBody>
      </p:sp>
      <p:sp>
        <p:nvSpPr>
          <p:cNvPr id="7" name="Slide Number Placeholder 6"/>
          <p:cNvSpPr>
            <a:spLocks noGrp="1"/>
          </p:cNvSpPr>
          <p:nvPr>
            <p:ph type="sldNum" sz="quarter" idx="5"/>
          </p:nvPr>
        </p:nvSpPr>
        <p:spPr>
          <a:xfrm>
            <a:off x="3850445" y="9428586"/>
            <a:ext cx="2945659" cy="496332"/>
          </a:xfrm>
          <a:prstGeom prst="rect">
            <a:avLst/>
          </a:prstGeom>
        </p:spPr>
        <p:txBody>
          <a:bodyPr vert="horz" lIns="91285" tIns="45643" rIns="91285" bIns="45643" rtlCol="0" anchor="b"/>
          <a:lstStyle>
            <a:lvl1pPr algn="r">
              <a:defRPr sz="1200">
                <a:latin typeface="Roboto Slab Light"/>
              </a:defRPr>
            </a:lvl1pPr>
          </a:lstStyle>
          <a:p>
            <a:fld id="{5641690F-5CE8-4B96-9588-F78D757180BA}" type="slidenum">
              <a:rPr lang="en-IE" smtClean="0"/>
              <a:pPr/>
              <a:t>‹#›</a:t>
            </a:fld>
            <a:endParaRPr lang="en-IE" dirty="0"/>
          </a:p>
        </p:txBody>
      </p:sp>
    </p:spTree>
    <p:extLst>
      <p:ext uri="{BB962C8B-B14F-4D97-AF65-F5344CB8AC3E}">
        <p14:creationId xmlns:p14="http://schemas.microsoft.com/office/powerpoint/2010/main" val="1022235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Roboto Slab Light"/>
        <a:ea typeface="+mn-ea"/>
        <a:cs typeface="+mn-cs"/>
      </a:defRPr>
    </a:lvl1pPr>
    <a:lvl2pPr marL="457200" algn="l" defTabSz="914400" rtl="0" eaLnBrk="1" latinLnBrk="0" hangingPunct="1">
      <a:defRPr sz="1200" kern="1200">
        <a:solidFill>
          <a:schemeClr val="tx1"/>
        </a:solidFill>
        <a:latin typeface="Roboto Slab Light"/>
        <a:ea typeface="+mn-ea"/>
        <a:cs typeface="+mn-cs"/>
      </a:defRPr>
    </a:lvl2pPr>
    <a:lvl3pPr marL="914400" algn="l" defTabSz="914400" rtl="0" eaLnBrk="1" latinLnBrk="0" hangingPunct="1">
      <a:defRPr sz="1200" kern="1200">
        <a:solidFill>
          <a:schemeClr val="tx1"/>
        </a:solidFill>
        <a:latin typeface="Roboto Slab Light"/>
        <a:ea typeface="+mn-ea"/>
        <a:cs typeface="+mn-cs"/>
      </a:defRPr>
    </a:lvl3pPr>
    <a:lvl4pPr marL="1371600" algn="l" defTabSz="914400" rtl="0" eaLnBrk="1" latinLnBrk="0" hangingPunct="1">
      <a:defRPr sz="1200" kern="1200">
        <a:solidFill>
          <a:schemeClr val="tx1"/>
        </a:solidFill>
        <a:latin typeface="Roboto Slab Light"/>
        <a:ea typeface="+mn-ea"/>
        <a:cs typeface="+mn-cs"/>
      </a:defRPr>
    </a:lvl4pPr>
    <a:lvl5pPr marL="1828800" algn="l" defTabSz="914400" rtl="0" eaLnBrk="1" latinLnBrk="0" hangingPunct="1">
      <a:defRPr sz="1200" kern="1200">
        <a:solidFill>
          <a:schemeClr val="tx1"/>
        </a:solidFill>
        <a:latin typeface="Roboto Slab Ligh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641690F-5CE8-4B96-9588-F78D757180BA}" type="slidenum">
              <a:rPr lang="en-IE" smtClean="0"/>
              <a:pPr/>
              <a:t>1</a:t>
            </a:fld>
            <a:endParaRPr lang="en-IE" dirty="0"/>
          </a:p>
        </p:txBody>
      </p:sp>
    </p:spTree>
    <p:extLst>
      <p:ext uri="{BB962C8B-B14F-4D97-AF65-F5344CB8AC3E}">
        <p14:creationId xmlns:p14="http://schemas.microsoft.com/office/powerpoint/2010/main" val="30728613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641690F-5CE8-4B96-9588-F78D757180BA}" type="slidenum">
              <a:rPr lang="en-IE" smtClean="0"/>
              <a:pPr/>
              <a:t>27</a:t>
            </a:fld>
            <a:endParaRPr lang="en-IE" dirty="0"/>
          </a:p>
        </p:txBody>
      </p:sp>
    </p:spTree>
    <p:extLst>
      <p:ext uri="{BB962C8B-B14F-4D97-AF65-F5344CB8AC3E}">
        <p14:creationId xmlns:p14="http://schemas.microsoft.com/office/powerpoint/2010/main" val="16604614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090E2-8113-F3FA-4938-7DC45A690D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B7FFA0-CBE5-E692-A765-267CB87DBC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45BD12-F383-3EA8-A917-45FA4454638B}"/>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C794055E-C238-AD46-6AF0-CDABDB3B735F}"/>
              </a:ext>
            </a:extLst>
          </p:cNvPr>
          <p:cNvSpPr>
            <a:spLocks noGrp="1"/>
          </p:cNvSpPr>
          <p:nvPr>
            <p:ph type="sldNum" sz="quarter" idx="5"/>
          </p:nvPr>
        </p:nvSpPr>
        <p:spPr/>
        <p:txBody>
          <a:bodyPr/>
          <a:lstStyle/>
          <a:p>
            <a:fld id="{5641690F-5CE8-4B96-9588-F78D757180BA}" type="slidenum">
              <a:rPr lang="en-IE" smtClean="0"/>
              <a:pPr/>
              <a:t>31</a:t>
            </a:fld>
            <a:endParaRPr lang="en-IE" dirty="0"/>
          </a:p>
        </p:txBody>
      </p:sp>
    </p:spTree>
    <p:extLst>
      <p:ext uri="{BB962C8B-B14F-4D97-AF65-F5344CB8AC3E}">
        <p14:creationId xmlns:p14="http://schemas.microsoft.com/office/powerpoint/2010/main" val="1594103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AD1AB-8B2B-4105-0CCE-F543694F6C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9E87AF-9D4A-B327-FD88-DFF148D0AA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C4EE4E-576F-2769-C663-FD48CEB4ED4B}"/>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3190A1BF-1565-EC54-79BF-9C37C0A769D0}"/>
              </a:ext>
            </a:extLst>
          </p:cNvPr>
          <p:cNvSpPr>
            <a:spLocks noGrp="1"/>
          </p:cNvSpPr>
          <p:nvPr>
            <p:ph type="sldNum" sz="quarter" idx="5"/>
          </p:nvPr>
        </p:nvSpPr>
        <p:spPr/>
        <p:txBody>
          <a:bodyPr/>
          <a:lstStyle/>
          <a:p>
            <a:fld id="{5641690F-5CE8-4B96-9588-F78D757180BA}" type="slidenum">
              <a:rPr lang="en-IE" smtClean="0"/>
              <a:pPr/>
              <a:t>32</a:t>
            </a:fld>
            <a:endParaRPr lang="en-IE" dirty="0"/>
          </a:p>
        </p:txBody>
      </p:sp>
    </p:spTree>
    <p:extLst>
      <p:ext uri="{BB962C8B-B14F-4D97-AF65-F5344CB8AC3E}">
        <p14:creationId xmlns:p14="http://schemas.microsoft.com/office/powerpoint/2010/main" val="1846377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54F5B-3C46-715C-6DC6-D3AE2DA3D3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4DE8B5-0738-3508-57FC-267F833069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2870E0-6850-A993-5C13-C6373A752B6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dirty="0">
              <a:solidFill>
                <a:schemeClr val="bg1"/>
              </a:solidFill>
            </a:endParaRPr>
          </a:p>
          <a:p>
            <a:endParaRPr lang="en-IE" dirty="0"/>
          </a:p>
        </p:txBody>
      </p:sp>
      <p:sp>
        <p:nvSpPr>
          <p:cNvPr id="4" name="Slide Number Placeholder 3">
            <a:extLst>
              <a:ext uri="{FF2B5EF4-FFF2-40B4-BE49-F238E27FC236}">
                <a16:creationId xmlns:a16="http://schemas.microsoft.com/office/drawing/2014/main" id="{BE12966F-B0D8-E81D-4B3A-A403D4153658}"/>
              </a:ext>
            </a:extLst>
          </p:cNvPr>
          <p:cNvSpPr>
            <a:spLocks noGrp="1"/>
          </p:cNvSpPr>
          <p:nvPr>
            <p:ph type="sldNum" sz="quarter" idx="5"/>
          </p:nvPr>
        </p:nvSpPr>
        <p:spPr/>
        <p:txBody>
          <a:bodyPr/>
          <a:lstStyle/>
          <a:p>
            <a:fld id="{5641690F-5CE8-4B96-9588-F78D757180BA}" type="slidenum">
              <a:rPr lang="en-IE" smtClean="0"/>
              <a:pPr/>
              <a:t>3</a:t>
            </a:fld>
            <a:endParaRPr lang="en-IE" dirty="0"/>
          </a:p>
        </p:txBody>
      </p:sp>
    </p:spTree>
    <p:extLst>
      <p:ext uri="{BB962C8B-B14F-4D97-AF65-F5344CB8AC3E}">
        <p14:creationId xmlns:p14="http://schemas.microsoft.com/office/powerpoint/2010/main" val="2532012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69712-983E-920A-1F0C-89269B32FA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2818A2-8AD3-A9AC-A48E-43219B0C8E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71FFE3-C87C-8569-CD7A-51276BAD10F4}"/>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1DAAB30C-F2B2-E799-8DD5-87D99EC42CE0}"/>
              </a:ext>
            </a:extLst>
          </p:cNvPr>
          <p:cNvSpPr>
            <a:spLocks noGrp="1"/>
          </p:cNvSpPr>
          <p:nvPr>
            <p:ph type="sldNum" sz="quarter" idx="5"/>
          </p:nvPr>
        </p:nvSpPr>
        <p:spPr/>
        <p:txBody>
          <a:bodyPr/>
          <a:lstStyle/>
          <a:p>
            <a:fld id="{5641690F-5CE8-4B96-9588-F78D757180BA}" type="slidenum">
              <a:rPr lang="en-IE" smtClean="0"/>
              <a:pPr/>
              <a:t>5</a:t>
            </a:fld>
            <a:endParaRPr lang="en-IE" dirty="0"/>
          </a:p>
        </p:txBody>
      </p:sp>
    </p:spTree>
    <p:extLst>
      <p:ext uri="{BB962C8B-B14F-4D97-AF65-F5344CB8AC3E}">
        <p14:creationId xmlns:p14="http://schemas.microsoft.com/office/powerpoint/2010/main" val="39122920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E23EC-2C65-EB72-12DF-6CE948E421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6EF949-C1ED-92A7-CB76-A756224B3C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38C88A-6453-CA8C-F363-AB77D80F01FE}"/>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8947EEC8-E467-8521-0D48-6DC8212BEE76}"/>
              </a:ext>
            </a:extLst>
          </p:cNvPr>
          <p:cNvSpPr>
            <a:spLocks noGrp="1"/>
          </p:cNvSpPr>
          <p:nvPr>
            <p:ph type="sldNum" sz="quarter" idx="5"/>
          </p:nvPr>
        </p:nvSpPr>
        <p:spPr/>
        <p:txBody>
          <a:bodyPr/>
          <a:lstStyle/>
          <a:p>
            <a:fld id="{5641690F-5CE8-4B96-9588-F78D757180BA}" type="slidenum">
              <a:rPr lang="en-IE" smtClean="0"/>
              <a:pPr/>
              <a:t>7</a:t>
            </a:fld>
            <a:endParaRPr lang="en-IE" dirty="0"/>
          </a:p>
        </p:txBody>
      </p:sp>
    </p:spTree>
    <p:extLst>
      <p:ext uri="{BB962C8B-B14F-4D97-AF65-F5344CB8AC3E}">
        <p14:creationId xmlns:p14="http://schemas.microsoft.com/office/powerpoint/2010/main" val="34032966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98436-5A6A-A998-CE02-CB26A503E8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F92023-7A55-FAA6-FEE6-5CF6C7824E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03A596-D4B4-DEC4-D999-490D5917CFAC}"/>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27E602FF-856E-C860-FAF5-F4E563831C31}"/>
              </a:ext>
            </a:extLst>
          </p:cNvPr>
          <p:cNvSpPr>
            <a:spLocks noGrp="1"/>
          </p:cNvSpPr>
          <p:nvPr>
            <p:ph type="sldNum" sz="quarter" idx="5"/>
          </p:nvPr>
        </p:nvSpPr>
        <p:spPr/>
        <p:txBody>
          <a:bodyPr/>
          <a:lstStyle/>
          <a:p>
            <a:fld id="{5641690F-5CE8-4B96-9588-F78D757180BA}" type="slidenum">
              <a:rPr lang="en-IE" smtClean="0"/>
              <a:pPr/>
              <a:t>8</a:t>
            </a:fld>
            <a:endParaRPr lang="en-IE" dirty="0"/>
          </a:p>
        </p:txBody>
      </p:sp>
    </p:spTree>
    <p:extLst>
      <p:ext uri="{BB962C8B-B14F-4D97-AF65-F5344CB8AC3E}">
        <p14:creationId xmlns:p14="http://schemas.microsoft.com/office/powerpoint/2010/main" val="14313532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F7327-FF15-96B4-01E8-6409730282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84FA87-8D36-CF09-3A71-551ED81405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3262C9-D3D3-982F-20B4-911ADAEAA875}"/>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FB7B3948-8D26-2CAB-9FBF-BF5C66827A0A}"/>
              </a:ext>
            </a:extLst>
          </p:cNvPr>
          <p:cNvSpPr>
            <a:spLocks noGrp="1"/>
          </p:cNvSpPr>
          <p:nvPr>
            <p:ph type="sldNum" sz="quarter" idx="5"/>
          </p:nvPr>
        </p:nvSpPr>
        <p:spPr/>
        <p:txBody>
          <a:bodyPr/>
          <a:lstStyle/>
          <a:p>
            <a:fld id="{5641690F-5CE8-4B96-9588-F78D757180BA}" type="slidenum">
              <a:rPr lang="en-IE" smtClean="0"/>
              <a:pPr/>
              <a:t>10</a:t>
            </a:fld>
            <a:endParaRPr lang="en-IE" dirty="0"/>
          </a:p>
        </p:txBody>
      </p:sp>
    </p:spTree>
    <p:extLst>
      <p:ext uri="{BB962C8B-B14F-4D97-AF65-F5344CB8AC3E}">
        <p14:creationId xmlns:p14="http://schemas.microsoft.com/office/powerpoint/2010/main" val="13316166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1E891-928C-CF11-0304-B2356FF888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2B6AD4-6E43-C110-3AD2-E39270CF66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A853D2-9197-0F81-4935-135FCD5BF320}"/>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6045F676-B4EC-78B6-D348-654C1EE06B86}"/>
              </a:ext>
            </a:extLst>
          </p:cNvPr>
          <p:cNvSpPr>
            <a:spLocks noGrp="1"/>
          </p:cNvSpPr>
          <p:nvPr>
            <p:ph type="sldNum" sz="quarter" idx="5"/>
          </p:nvPr>
        </p:nvSpPr>
        <p:spPr/>
        <p:txBody>
          <a:bodyPr/>
          <a:lstStyle/>
          <a:p>
            <a:fld id="{5641690F-5CE8-4B96-9588-F78D757180BA}" type="slidenum">
              <a:rPr lang="en-IE" smtClean="0"/>
              <a:pPr/>
              <a:t>15</a:t>
            </a:fld>
            <a:endParaRPr lang="en-IE" dirty="0"/>
          </a:p>
        </p:txBody>
      </p:sp>
    </p:spTree>
    <p:extLst>
      <p:ext uri="{BB962C8B-B14F-4D97-AF65-F5344CB8AC3E}">
        <p14:creationId xmlns:p14="http://schemas.microsoft.com/office/powerpoint/2010/main" val="8756588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641690F-5CE8-4B96-9588-F78D757180BA}" type="slidenum">
              <a:rPr lang="en-IE" smtClean="0"/>
              <a:pPr/>
              <a:t>19</a:t>
            </a:fld>
            <a:endParaRPr lang="en-IE" dirty="0"/>
          </a:p>
        </p:txBody>
      </p:sp>
    </p:spTree>
    <p:extLst>
      <p:ext uri="{BB962C8B-B14F-4D97-AF65-F5344CB8AC3E}">
        <p14:creationId xmlns:p14="http://schemas.microsoft.com/office/powerpoint/2010/main" val="19578122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641690F-5CE8-4B96-9588-F78D757180BA}" type="slidenum">
              <a:rPr lang="en-IE" smtClean="0"/>
              <a:pPr/>
              <a:t>23</a:t>
            </a:fld>
            <a:endParaRPr lang="en-IE" dirty="0"/>
          </a:p>
        </p:txBody>
      </p:sp>
    </p:spTree>
    <p:extLst>
      <p:ext uri="{BB962C8B-B14F-4D97-AF65-F5344CB8AC3E}">
        <p14:creationId xmlns:p14="http://schemas.microsoft.com/office/powerpoint/2010/main" val="3509449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39552" y="1597821"/>
            <a:ext cx="4032448" cy="2126057"/>
          </a:xfrm>
        </p:spPr>
        <p:txBody>
          <a:bodyPr tIns="0" bIns="0" anchor="t" anchorCtr="0">
            <a:normAutofit/>
          </a:bodyPr>
          <a:lstStyle>
            <a:lvl1pPr>
              <a:lnSpc>
                <a:spcPts val="4600"/>
              </a:lnSpc>
              <a:defRPr sz="4400" b="0" i="0" baseline="0">
                <a:solidFill>
                  <a:schemeClr val="tx1"/>
                </a:solidFill>
                <a:latin typeface="Roboto Slab Light"/>
                <a:cs typeface="Roboto Slab Light"/>
              </a:defRPr>
            </a:lvl1pPr>
          </a:lstStyle>
          <a:p>
            <a:r>
              <a:rPr lang="en-US" dirty="0"/>
              <a:t>Click to edit Master title style</a:t>
            </a:r>
            <a:endParaRPr lang="en-IE" dirty="0"/>
          </a:p>
        </p:txBody>
      </p:sp>
      <p:sp>
        <p:nvSpPr>
          <p:cNvPr id="3" name="Subtitle 2"/>
          <p:cNvSpPr>
            <a:spLocks noGrp="1"/>
          </p:cNvSpPr>
          <p:nvPr>
            <p:ph type="subTitle" idx="1"/>
          </p:nvPr>
        </p:nvSpPr>
        <p:spPr>
          <a:xfrm>
            <a:off x="539552" y="3795886"/>
            <a:ext cx="4032448" cy="1098426"/>
          </a:xfrm>
        </p:spPr>
        <p:txBody>
          <a:bodyPr>
            <a:normAutofit/>
          </a:bodyPr>
          <a:lstStyle>
            <a:lvl1pPr marL="0" indent="0" algn="l">
              <a:lnSpc>
                <a:spcPts val="2200"/>
              </a:lnSpc>
              <a:buNone/>
              <a:defRPr sz="2000" b="1" i="0">
                <a:solidFill>
                  <a:schemeClr val="accent1"/>
                </a:solidFill>
                <a:latin typeface="Roboto Slab Bold"/>
                <a:cs typeface="Roboto Slab Bold"/>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IE" dirty="0"/>
          </a:p>
        </p:txBody>
      </p:sp>
    </p:spTree>
    <p:extLst>
      <p:ext uri="{BB962C8B-B14F-4D97-AF65-F5344CB8AC3E}">
        <p14:creationId xmlns:p14="http://schemas.microsoft.com/office/powerpoint/2010/main" val="41137293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Slide Without Footer">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68CA9C13-5EBE-4D2F-86C4-EF6A873766FA}"/>
              </a:ext>
            </a:extLst>
          </p:cNvPr>
          <p:cNvSpPr>
            <a:spLocks noGrp="1"/>
          </p:cNvSpPr>
          <p:nvPr>
            <p:ph type="sldNum" sz="quarter" idx="4"/>
          </p:nvPr>
        </p:nvSpPr>
        <p:spPr>
          <a:xfrm>
            <a:off x="6629400" y="4800202"/>
            <a:ext cx="2057400" cy="274637"/>
          </a:xfrm>
          <a:prstGeom prst="rect">
            <a:avLst/>
          </a:prstGeom>
        </p:spPr>
        <p:txBody>
          <a:bodyPr vert="horz" lIns="91440" tIns="45720" rIns="91440" bIns="45720" rtlCol="0" anchor="ctr"/>
          <a:lstStyle>
            <a:lvl1pPr algn="r">
              <a:defRPr sz="1200">
                <a:solidFill>
                  <a:srgbClr val="52A6BA"/>
                </a:solidFill>
              </a:defRPr>
            </a:lvl1pPr>
          </a:lstStyle>
          <a:p>
            <a:fld id="{517A7B32-69DB-4CF1-942C-111B3EAEDE95}" type="slidenum">
              <a:rPr lang="en-IE" smtClean="0"/>
              <a:pPr/>
              <a:t>‹#›</a:t>
            </a:fld>
            <a:endParaRPr lang="en-IE" dirty="0"/>
          </a:p>
        </p:txBody>
      </p:sp>
    </p:spTree>
    <p:extLst>
      <p:ext uri="{BB962C8B-B14F-4D97-AF65-F5344CB8AC3E}">
        <p14:creationId xmlns:p14="http://schemas.microsoft.com/office/powerpoint/2010/main" val="4697629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Full Imag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9144000" cy="4248000"/>
          </a:xfrm>
        </p:spPr>
        <p:txBody>
          <a:bodyPr/>
          <a:lstStyle/>
          <a:p>
            <a:endParaRPr lang="en-US" dirty="0"/>
          </a:p>
        </p:txBody>
      </p:sp>
      <p:sp>
        <p:nvSpPr>
          <p:cNvPr id="4" name="Slide Number Placeholder 3">
            <a:extLst>
              <a:ext uri="{FF2B5EF4-FFF2-40B4-BE49-F238E27FC236}">
                <a16:creationId xmlns:a16="http://schemas.microsoft.com/office/drawing/2014/main" id="{68CA9C13-5EBE-4D2F-86C4-EF6A873766FA}"/>
              </a:ext>
            </a:extLst>
          </p:cNvPr>
          <p:cNvSpPr>
            <a:spLocks noGrp="1"/>
          </p:cNvSpPr>
          <p:nvPr>
            <p:ph type="sldNum" sz="quarter" idx="4"/>
          </p:nvPr>
        </p:nvSpPr>
        <p:spPr>
          <a:xfrm>
            <a:off x="6629400" y="4800202"/>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517A7B32-69DB-4CF1-942C-111B3EAEDE95}" type="slidenum">
              <a:rPr lang="en-IE" smtClean="0"/>
              <a:t>‹#›</a:t>
            </a:fld>
            <a:endParaRPr lang="en-IE" dirty="0"/>
          </a:p>
        </p:txBody>
      </p:sp>
    </p:spTree>
    <p:extLst>
      <p:ext uri="{BB962C8B-B14F-4D97-AF65-F5344CB8AC3E}">
        <p14:creationId xmlns:p14="http://schemas.microsoft.com/office/powerpoint/2010/main" val="35421424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ll Image With No Footer">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9144000" cy="4299942"/>
          </a:xfrm>
        </p:spPr>
        <p:txBody>
          <a:bodyPr/>
          <a:lstStyle/>
          <a:p>
            <a:endParaRPr lang="en-US" dirty="0"/>
          </a:p>
        </p:txBody>
      </p:sp>
      <p:sp>
        <p:nvSpPr>
          <p:cNvPr id="4" name="Slide Number Placeholder 3">
            <a:extLst>
              <a:ext uri="{FF2B5EF4-FFF2-40B4-BE49-F238E27FC236}">
                <a16:creationId xmlns:a16="http://schemas.microsoft.com/office/drawing/2014/main" id="{68CA9C13-5EBE-4D2F-86C4-EF6A873766FA}"/>
              </a:ext>
            </a:extLst>
          </p:cNvPr>
          <p:cNvSpPr>
            <a:spLocks noGrp="1"/>
          </p:cNvSpPr>
          <p:nvPr>
            <p:ph type="sldNum" sz="quarter" idx="4"/>
          </p:nvPr>
        </p:nvSpPr>
        <p:spPr>
          <a:xfrm>
            <a:off x="6629400" y="4800202"/>
            <a:ext cx="2057400" cy="274637"/>
          </a:xfrm>
          <a:prstGeom prst="rect">
            <a:avLst/>
          </a:prstGeom>
        </p:spPr>
        <p:txBody>
          <a:bodyPr vert="horz" lIns="91440" tIns="45720" rIns="91440" bIns="45720" rtlCol="0" anchor="ctr"/>
          <a:lstStyle>
            <a:lvl1pPr algn="r">
              <a:defRPr sz="1200">
                <a:solidFill>
                  <a:srgbClr val="52A6BA"/>
                </a:solidFill>
              </a:defRPr>
            </a:lvl1pPr>
          </a:lstStyle>
          <a:p>
            <a:fld id="{517A7B32-69DB-4CF1-942C-111B3EAEDE95}" type="slidenum">
              <a:rPr lang="en-IE" smtClean="0"/>
              <a:pPr/>
              <a:t>‹#›</a:t>
            </a:fld>
            <a:endParaRPr lang="en-IE" dirty="0"/>
          </a:p>
        </p:txBody>
      </p:sp>
    </p:spTree>
    <p:extLst>
      <p:ext uri="{BB962C8B-B14F-4D97-AF65-F5344CB8AC3E}">
        <p14:creationId xmlns:p14="http://schemas.microsoft.com/office/powerpoint/2010/main" val="39956885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67544" y="195486"/>
            <a:ext cx="2834406" cy="871538"/>
          </a:xfrm>
        </p:spPr>
        <p:txBody>
          <a:bodyPr anchor="t" anchorCtr="0"/>
          <a:lstStyle>
            <a:lvl1pPr algn="l">
              <a:defRPr sz="2000" b="1">
                <a:solidFill>
                  <a:schemeClr val="accent5"/>
                </a:solidFill>
                <a:latin typeface="Roboto Slab"/>
              </a:defRPr>
            </a:lvl1pPr>
          </a:lstStyle>
          <a:p>
            <a:r>
              <a:rPr lang="en-US" dirty="0"/>
              <a:t>Click to edit Master title style</a:t>
            </a:r>
            <a:endParaRPr lang="en-IE" dirty="0"/>
          </a:p>
        </p:txBody>
      </p:sp>
      <p:sp>
        <p:nvSpPr>
          <p:cNvPr id="3" name="Content Placeholder 2"/>
          <p:cNvSpPr>
            <a:spLocks noGrp="1"/>
          </p:cNvSpPr>
          <p:nvPr>
            <p:ph idx="1"/>
          </p:nvPr>
        </p:nvSpPr>
        <p:spPr>
          <a:xfrm>
            <a:off x="3575050" y="204791"/>
            <a:ext cx="5111750" cy="3879128"/>
          </a:xfrm>
        </p:spPr>
        <p:txBody>
          <a:bodyPr/>
          <a:lstStyle>
            <a:lvl1pPr marL="0" indent="0" algn="l">
              <a:buNone/>
              <a:defRPr sz="3200" b="1">
                <a:solidFill>
                  <a:srgbClr val="45C1C0"/>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4" name="Text Placeholder 3"/>
          <p:cNvSpPr>
            <a:spLocks noGrp="1"/>
          </p:cNvSpPr>
          <p:nvPr>
            <p:ph type="body" sz="half" idx="2"/>
          </p:nvPr>
        </p:nvSpPr>
        <p:spPr>
          <a:xfrm>
            <a:off x="467544" y="1067027"/>
            <a:ext cx="2834406" cy="300758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3323128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nd Slide">
    <p:bg>
      <p:bgPr>
        <a:blipFill rotWithShape="1">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75923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2991589B-38C6-42D8-989E-4CA3D4861FF0}"/>
              </a:ext>
            </a:extLst>
          </p:cNvPr>
          <p:cNvSpPr>
            <a:spLocks noGrp="1"/>
          </p:cNvSpPr>
          <p:nvPr>
            <p:ph type="body" sz="quarter" idx="10" hasCustomPrompt="1"/>
          </p:nvPr>
        </p:nvSpPr>
        <p:spPr>
          <a:xfrm>
            <a:off x="237908" y="1605595"/>
            <a:ext cx="3810000" cy="2393156"/>
          </a:xfrm>
        </p:spPr>
        <p:txBody>
          <a:bodyPr lIns="0" tIns="0" rIns="0" bIns="0"/>
          <a:lstStyle>
            <a:lvl1pPr>
              <a:defRPr>
                <a:solidFill>
                  <a:schemeClr val="tx2"/>
                </a:solidFill>
              </a:defRPr>
            </a:lvl1pPr>
          </a:lstStyle>
          <a:p>
            <a:pPr lvl="0"/>
            <a:r>
              <a:rPr lang="en-IE" dirty="0"/>
              <a:t>Title</a:t>
            </a:r>
          </a:p>
        </p:txBody>
      </p:sp>
      <p:sp>
        <p:nvSpPr>
          <p:cNvPr id="7" name="Name">
            <a:extLst>
              <a:ext uri="{FF2B5EF4-FFF2-40B4-BE49-F238E27FC236}">
                <a16:creationId xmlns:a16="http://schemas.microsoft.com/office/drawing/2014/main" id="{4E41D856-8491-40B2-ADD6-CA9A746082B1}"/>
              </a:ext>
            </a:extLst>
          </p:cNvPr>
          <p:cNvSpPr>
            <a:spLocks noGrp="1"/>
          </p:cNvSpPr>
          <p:nvPr>
            <p:ph type="body" sz="quarter" idx="11" hasCustomPrompt="1"/>
          </p:nvPr>
        </p:nvSpPr>
        <p:spPr>
          <a:xfrm>
            <a:off x="245269" y="4073129"/>
            <a:ext cx="3806429" cy="525065"/>
          </a:xfrm>
        </p:spPr>
        <p:txBody>
          <a:bodyPr lIns="0" tIns="0" rIns="0" bIns="0"/>
          <a:lstStyle>
            <a:lvl1pPr>
              <a:defRPr>
                <a:solidFill>
                  <a:schemeClr val="tx2"/>
                </a:solidFill>
              </a:defRPr>
            </a:lvl1pPr>
          </a:lstStyle>
          <a:p>
            <a:pPr lvl="0"/>
            <a:r>
              <a:rPr lang="en-IE" dirty="0"/>
              <a:t>Name</a:t>
            </a:r>
          </a:p>
        </p:txBody>
      </p:sp>
      <p:sp>
        <p:nvSpPr>
          <p:cNvPr id="9" name="Date">
            <a:extLst>
              <a:ext uri="{FF2B5EF4-FFF2-40B4-BE49-F238E27FC236}">
                <a16:creationId xmlns:a16="http://schemas.microsoft.com/office/drawing/2014/main" id="{E52B8E10-E7E7-4651-877F-71C8118E6023}"/>
              </a:ext>
            </a:extLst>
          </p:cNvPr>
          <p:cNvSpPr>
            <a:spLocks noGrp="1"/>
          </p:cNvSpPr>
          <p:nvPr>
            <p:ph type="body" sz="quarter" idx="12" hasCustomPrompt="1"/>
          </p:nvPr>
        </p:nvSpPr>
        <p:spPr>
          <a:xfrm>
            <a:off x="238125" y="4674394"/>
            <a:ext cx="3810000" cy="371475"/>
          </a:xfrm>
        </p:spPr>
        <p:txBody>
          <a:bodyPr lIns="0" tIns="0" rIns="0" bIns="0"/>
          <a:lstStyle>
            <a:lvl1pPr>
              <a:defRPr>
                <a:solidFill>
                  <a:schemeClr val="tx2"/>
                </a:solidFill>
              </a:defRPr>
            </a:lvl1pPr>
          </a:lstStyle>
          <a:p>
            <a:pPr lvl="0"/>
            <a:r>
              <a:rPr lang="en-IE" dirty="0"/>
              <a:t>Date</a:t>
            </a:r>
          </a:p>
        </p:txBody>
      </p:sp>
    </p:spTree>
    <p:extLst>
      <p:ext uri="{BB962C8B-B14F-4D97-AF65-F5344CB8AC3E}">
        <p14:creationId xmlns:p14="http://schemas.microsoft.com/office/powerpoint/2010/main" val="4352692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6" name="Introduction">
            <a:extLst>
              <a:ext uri="{FF2B5EF4-FFF2-40B4-BE49-F238E27FC236}">
                <a16:creationId xmlns:a16="http://schemas.microsoft.com/office/drawing/2014/main" id="{FDF3294A-1F59-427A-80AD-BBCE866F129A}"/>
              </a:ext>
            </a:extLst>
          </p:cNvPr>
          <p:cNvSpPr>
            <a:spLocks noGrp="1"/>
          </p:cNvSpPr>
          <p:nvPr>
            <p:ph type="body" sz="quarter" idx="10" hasCustomPrompt="1"/>
          </p:nvPr>
        </p:nvSpPr>
        <p:spPr>
          <a:xfrm>
            <a:off x="427435" y="202407"/>
            <a:ext cx="8264128" cy="805299"/>
          </a:xfrm>
        </p:spPr>
        <p:txBody>
          <a:bodyPr lIns="0" tIns="0" rIns="0" bIns="0">
            <a:normAutofit/>
          </a:bodyPr>
          <a:lstStyle>
            <a:lvl1pPr algn="ctr">
              <a:defRPr sz="4050"/>
            </a:lvl1pPr>
          </a:lstStyle>
          <a:p>
            <a:pPr lvl="0"/>
            <a:r>
              <a:rPr lang="en-IE" dirty="0"/>
              <a:t>Introduction</a:t>
            </a:r>
          </a:p>
        </p:txBody>
      </p:sp>
      <p:sp>
        <p:nvSpPr>
          <p:cNvPr id="8" name="Intro points">
            <a:extLst>
              <a:ext uri="{FF2B5EF4-FFF2-40B4-BE49-F238E27FC236}">
                <a16:creationId xmlns:a16="http://schemas.microsoft.com/office/drawing/2014/main" id="{51DA4D61-1F5A-4465-9922-B370D41808A6}"/>
              </a:ext>
            </a:extLst>
          </p:cNvPr>
          <p:cNvSpPr>
            <a:spLocks noGrp="1"/>
          </p:cNvSpPr>
          <p:nvPr>
            <p:ph type="body" sz="quarter" idx="11" hasCustomPrompt="1"/>
          </p:nvPr>
        </p:nvSpPr>
        <p:spPr>
          <a:xfrm>
            <a:off x="427435" y="1196579"/>
            <a:ext cx="8264128" cy="2701528"/>
          </a:xfrm>
        </p:spPr>
        <p:txBody>
          <a:bodyPr lIns="0" tIns="0" rIns="0" bIns="0"/>
          <a:lstStyle>
            <a:lvl1pPr marL="342900" indent="-342900">
              <a:buFont typeface="Arial" panose="020B0604020202020204" pitchFamily="34" charset="0"/>
              <a:buChar char="•"/>
              <a:defRPr sz="1800"/>
            </a:lvl1pPr>
          </a:lstStyle>
          <a:p>
            <a:pPr lvl="0"/>
            <a:r>
              <a:rPr lang="en-IE" dirty="0"/>
              <a:t>Bullet point 1</a:t>
            </a:r>
          </a:p>
          <a:p>
            <a:pPr lvl="0"/>
            <a:r>
              <a:rPr lang="en-IE" dirty="0"/>
              <a:t>Bullet point 2</a:t>
            </a:r>
          </a:p>
          <a:p>
            <a:pPr lvl="0"/>
            <a:r>
              <a:rPr lang="en-IE" dirty="0"/>
              <a:t>Bullet point 3</a:t>
            </a:r>
          </a:p>
          <a:p>
            <a:pPr lvl="0"/>
            <a:endParaRPr lang="en-IE" dirty="0"/>
          </a:p>
        </p:txBody>
      </p:sp>
    </p:spTree>
    <p:extLst>
      <p:ext uri="{BB962C8B-B14F-4D97-AF65-F5344CB8AC3E}">
        <p14:creationId xmlns:p14="http://schemas.microsoft.com/office/powerpoint/2010/main" val="6311688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mparison Graph Slide">
    <p:spTree>
      <p:nvGrpSpPr>
        <p:cNvPr id="1" name=""/>
        <p:cNvGrpSpPr/>
        <p:nvPr/>
      </p:nvGrpSpPr>
      <p:grpSpPr>
        <a:xfrm>
          <a:off x="0" y="0"/>
          <a:ext cx="0" cy="0"/>
          <a:chOff x="0" y="0"/>
          <a:chExt cx="0" cy="0"/>
        </a:xfrm>
      </p:grpSpPr>
      <p:sp>
        <p:nvSpPr>
          <p:cNvPr id="3" name="Comparison Graph title">
            <a:extLst>
              <a:ext uri="{FF2B5EF4-FFF2-40B4-BE49-F238E27FC236}">
                <a16:creationId xmlns:a16="http://schemas.microsoft.com/office/drawing/2014/main" id="{BD89D54C-3170-4DE8-9349-F849F7639777}"/>
              </a:ext>
            </a:extLst>
          </p:cNvPr>
          <p:cNvSpPr>
            <a:spLocks noGrp="1"/>
          </p:cNvSpPr>
          <p:nvPr>
            <p:ph type="body" sz="quarter" idx="10" hasCustomPrompt="1"/>
          </p:nvPr>
        </p:nvSpPr>
        <p:spPr>
          <a:xfrm>
            <a:off x="250031" y="189310"/>
            <a:ext cx="8543925" cy="621182"/>
          </a:xfrm>
        </p:spPr>
        <p:txBody>
          <a:bodyPr lIns="0" tIns="0" rIns="0" bIns="0"/>
          <a:lstStyle>
            <a:lvl1pPr>
              <a:defRPr/>
            </a:lvl1pPr>
          </a:lstStyle>
          <a:p>
            <a:pPr lvl="0"/>
            <a:r>
              <a:rPr lang="en-IE" dirty="0"/>
              <a:t>Title</a:t>
            </a:r>
          </a:p>
        </p:txBody>
      </p:sp>
      <p:sp>
        <p:nvSpPr>
          <p:cNvPr id="5" name="Comparison Graph">
            <a:extLst>
              <a:ext uri="{FF2B5EF4-FFF2-40B4-BE49-F238E27FC236}">
                <a16:creationId xmlns:a16="http://schemas.microsoft.com/office/drawing/2014/main" id="{DA1FC933-BD04-4A2E-899D-0A997BF643FE}"/>
              </a:ext>
            </a:extLst>
          </p:cNvPr>
          <p:cNvSpPr>
            <a:spLocks noGrp="1"/>
          </p:cNvSpPr>
          <p:nvPr>
            <p:ph type="body" sz="quarter" idx="11" hasCustomPrompt="1"/>
          </p:nvPr>
        </p:nvSpPr>
        <p:spPr>
          <a:xfrm>
            <a:off x="254794" y="1028036"/>
            <a:ext cx="8543925" cy="3028424"/>
          </a:xfrm>
        </p:spPr>
        <p:txBody>
          <a:bodyPr lIns="0" tIns="0" rIns="0" bIns="0"/>
          <a:lstStyle>
            <a:lvl1pPr>
              <a:defRPr/>
            </a:lvl1pPr>
          </a:lstStyle>
          <a:p>
            <a:pPr lvl="0"/>
            <a:r>
              <a:rPr lang="en-US" dirty="0"/>
              <a:t>Comparison Graph</a:t>
            </a:r>
          </a:p>
          <a:p>
            <a:pPr lvl="0"/>
            <a:endParaRPr lang="en-IE" dirty="0"/>
          </a:p>
        </p:txBody>
      </p:sp>
    </p:spTree>
    <p:extLst>
      <p:ext uri="{BB962C8B-B14F-4D97-AF65-F5344CB8AC3E}">
        <p14:creationId xmlns:p14="http://schemas.microsoft.com/office/powerpoint/2010/main" val="3803212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Next Steps">
    <p:spTree>
      <p:nvGrpSpPr>
        <p:cNvPr id="1" name=""/>
        <p:cNvGrpSpPr/>
        <p:nvPr/>
      </p:nvGrpSpPr>
      <p:grpSpPr>
        <a:xfrm>
          <a:off x="0" y="0"/>
          <a:ext cx="0" cy="0"/>
          <a:chOff x="0" y="0"/>
          <a:chExt cx="0" cy="0"/>
        </a:xfrm>
      </p:grpSpPr>
      <p:sp>
        <p:nvSpPr>
          <p:cNvPr id="8" name="Next Steps points">
            <a:extLst>
              <a:ext uri="{FF2B5EF4-FFF2-40B4-BE49-F238E27FC236}">
                <a16:creationId xmlns:a16="http://schemas.microsoft.com/office/drawing/2014/main" id="{51DA4D61-1F5A-4465-9922-B370D41808A6}"/>
              </a:ext>
            </a:extLst>
          </p:cNvPr>
          <p:cNvSpPr>
            <a:spLocks noGrp="1"/>
          </p:cNvSpPr>
          <p:nvPr>
            <p:ph type="body" sz="quarter" idx="11" hasCustomPrompt="1"/>
          </p:nvPr>
        </p:nvSpPr>
        <p:spPr>
          <a:xfrm>
            <a:off x="427435" y="1196579"/>
            <a:ext cx="8264128" cy="2701528"/>
          </a:xfrm>
        </p:spPr>
        <p:txBody>
          <a:bodyPr lIns="0" tIns="0" rIns="0" bIns="0"/>
          <a:lstStyle>
            <a:lvl1pPr marL="342900" indent="-342900">
              <a:buFont typeface="Arial" panose="020B0604020202020204" pitchFamily="34" charset="0"/>
              <a:buChar char="•"/>
              <a:defRPr sz="2100"/>
            </a:lvl1pPr>
          </a:lstStyle>
          <a:p>
            <a:pPr lvl="0"/>
            <a:r>
              <a:rPr lang="en-IE" dirty="0"/>
              <a:t>Bullet point 1</a:t>
            </a:r>
          </a:p>
          <a:p>
            <a:pPr lvl="0"/>
            <a:r>
              <a:rPr lang="en-IE" dirty="0"/>
              <a:t>Bullet point 2</a:t>
            </a:r>
          </a:p>
          <a:p>
            <a:pPr lvl="0"/>
            <a:r>
              <a:rPr lang="en-IE" dirty="0"/>
              <a:t>Bullet point 3</a:t>
            </a:r>
          </a:p>
          <a:p>
            <a:pPr lvl="0"/>
            <a:endParaRPr lang="en-IE" dirty="0"/>
          </a:p>
        </p:txBody>
      </p:sp>
      <p:sp>
        <p:nvSpPr>
          <p:cNvPr id="6" name="Next Steps Title">
            <a:extLst>
              <a:ext uri="{FF2B5EF4-FFF2-40B4-BE49-F238E27FC236}">
                <a16:creationId xmlns:a16="http://schemas.microsoft.com/office/drawing/2014/main" id="{FDF3294A-1F59-427A-80AD-BBCE866F129A}"/>
              </a:ext>
            </a:extLst>
          </p:cNvPr>
          <p:cNvSpPr>
            <a:spLocks noGrp="1"/>
          </p:cNvSpPr>
          <p:nvPr>
            <p:ph type="body" sz="quarter" idx="10" hasCustomPrompt="1"/>
          </p:nvPr>
        </p:nvSpPr>
        <p:spPr>
          <a:xfrm>
            <a:off x="427435" y="202407"/>
            <a:ext cx="8264128" cy="805299"/>
          </a:xfrm>
        </p:spPr>
        <p:txBody>
          <a:bodyPr lIns="0" tIns="0" rIns="0" bIns="0">
            <a:normAutofit/>
          </a:bodyPr>
          <a:lstStyle>
            <a:lvl1pPr algn="ctr">
              <a:defRPr sz="4050"/>
            </a:lvl1pPr>
          </a:lstStyle>
          <a:p>
            <a:pPr lvl="0"/>
            <a:r>
              <a:rPr lang="en-IE" dirty="0"/>
              <a:t>Next Steps</a:t>
            </a:r>
          </a:p>
        </p:txBody>
      </p:sp>
    </p:spTree>
    <p:extLst>
      <p:ext uri="{BB962C8B-B14F-4D97-AF65-F5344CB8AC3E}">
        <p14:creationId xmlns:p14="http://schemas.microsoft.com/office/powerpoint/2010/main" val="10664921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End Slide">
    <p:bg>
      <p:bgPr>
        <a:blipFill rotWithShape="1">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5038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Slide 1">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39552" y="1597821"/>
            <a:ext cx="4032448" cy="3350193"/>
          </a:xfrm>
        </p:spPr>
        <p:txBody>
          <a:bodyPr tIns="0" bIns="0" anchor="t" anchorCtr="0">
            <a:normAutofit/>
          </a:bodyPr>
          <a:lstStyle>
            <a:lvl1pPr>
              <a:defRPr sz="3200" b="0">
                <a:solidFill>
                  <a:schemeClr val="tx1"/>
                </a:solidFill>
              </a:defRPr>
            </a:lvl1pPr>
          </a:lstStyle>
          <a:p>
            <a:r>
              <a:rPr lang="en-US" dirty="0"/>
              <a:t>Click to edit Master title style</a:t>
            </a:r>
            <a:endParaRPr lang="en-IE" dirty="0"/>
          </a:p>
        </p:txBody>
      </p:sp>
    </p:spTree>
    <p:extLst>
      <p:ext uri="{BB962C8B-B14F-4D97-AF65-F5344CB8AC3E}">
        <p14:creationId xmlns:p14="http://schemas.microsoft.com/office/powerpoint/2010/main" val="4290735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Slide 2">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39552" y="1597821"/>
            <a:ext cx="4032448" cy="3350193"/>
          </a:xfrm>
        </p:spPr>
        <p:txBody>
          <a:bodyPr tIns="0" bIns="0" anchor="t" anchorCtr="0">
            <a:normAutofit/>
          </a:bodyPr>
          <a:lstStyle>
            <a:lvl1pPr>
              <a:defRPr sz="3200" b="0">
                <a:solidFill>
                  <a:schemeClr val="tx1"/>
                </a:solidFill>
              </a:defRPr>
            </a:lvl1pPr>
          </a:lstStyle>
          <a:p>
            <a:r>
              <a:rPr lang="en-US" dirty="0"/>
              <a:t>Click to edit Master title style</a:t>
            </a:r>
            <a:endParaRPr lang="en-IE" dirty="0"/>
          </a:p>
        </p:txBody>
      </p:sp>
    </p:spTree>
    <p:extLst>
      <p:ext uri="{BB962C8B-B14F-4D97-AF65-F5344CB8AC3E}">
        <p14:creationId xmlns:p14="http://schemas.microsoft.com/office/powerpoint/2010/main" val="4223850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Divider Slide 2">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39552" y="1597821"/>
            <a:ext cx="4032448" cy="3350193"/>
          </a:xfrm>
        </p:spPr>
        <p:txBody>
          <a:bodyPr tIns="0" bIns="0" anchor="t" anchorCtr="0">
            <a:normAutofit/>
          </a:bodyPr>
          <a:lstStyle>
            <a:lvl1pPr>
              <a:defRPr sz="3200" b="0">
                <a:solidFill>
                  <a:schemeClr val="tx1"/>
                </a:solidFill>
              </a:defRPr>
            </a:lvl1pPr>
          </a:lstStyle>
          <a:p>
            <a:r>
              <a:rPr lang="en-US" dirty="0"/>
              <a:t>Click to edit Master title style</a:t>
            </a:r>
            <a:endParaRPr lang="en-IE" dirty="0"/>
          </a:p>
        </p:txBody>
      </p:sp>
    </p:spTree>
    <p:extLst>
      <p:ext uri="{BB962C8B-B14F-4D97-AF65-F5344CB8AC3E}">
        <p14:creationId xmlns:p14="http://schemas.microsoft.com/office/powerpoint/2010/main" val="1910377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General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IE"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4" name="Slide Number Placeholder 3">
            <a:extLst>
              <a:ext uri="{FF2B5EF4-FFF2-40B4-BE49-F238E27FC236}">
                <a16:creationId xmlns:a16="http://schemas.microsoft.com/office/drawing/2014/main" id="{68CA9C13-5EBE-4D2F-86C4-EF6A873766FA}"/>
              </a:ext>
            </a:extLst>
          </p:cNvPr>
          <p:cNvSpPr>
            <a:spLocks noGrp="1"/>
          </p:cNvSpPr>
          <p:nvPr>
            <p:ph type="sldNum" sz="quarter" idx="4"/>
          </p:nvPr>
        </p:nvSpPr>
        <p:spPr>
          <a:xfrm>
            <a:off x="6629400" y="4800202"/>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517A7B32-69DB-4CF1-942C-111B3EAEDE95}" type="slidenum">
              <a:rPr lang="en-IE" smtClean="0"/>
              <a:t>‹#›</a:t>
            </a:fld>
            <a:endParaRPr lang="en-IE" dirty="0"/>
          </a:p>
        </p:txBody>
      </p:sp>
    </p:spTree>
    <p:extLst>
      <p:ext uri="{BB962C8B-B14F-4D97-AF65-F5344CB8AC3E}">
        <p14:creationId xmlns:p14="http://schemas.microsoft.com/office/powerpoint/2010/main" val="470583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45C1C0"/>
                </a:solidFill>
              </a:defRPr>
            </a:lvl1pPr>
          </a:lstStyle>
          <a:p>
            <a:r>
              <a:rPr lang="en-US" dirty="0"/>
              <a:t>Click to edit Master title style</a:t>
            </a:r>
            <a:endParaRPr lang="en-IE" dirty="0"/>
          </a:p>
        </p:txBody>
      </p:sp>
      <p:sp>
        <p:nvSpPr>
          <p:cNvPr id="3" name="Content Placeholder 2"/>
          <p:cNvSpPr>
            <a:spLocks noGrp="1"/>
          </p:cNvSpPr>
          <p:nvPr>
            <p:ph sz="half" idx="1"/>
          </p:nvPr>
        </p:nvSpPr>
        <p:spPr>
          <a:xfrm>
            <a:off x="457200" y="1131591"/>
            <a:ext cx="4038600" cy="288032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4" name="Content Placeholder 3"/>
          <p:cNvSpPr>
            <a:spLocks noGrp="1"/>
          </p:cNvSpPr>
          <p:nvPr>
            <p:ph sz="half" idx="2"/>
          </p:nvPr>
        </p:nvSpPr>
        <p:spPr>
          <a:xfrm>
            <a:off x="4648200" y="1131591"/>
            <a:ext cx="4038600" cy="288032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5" name="Slide Number Placeholder 3">
            <a:extLst>
              <a:ext uri="{FF2B5EF4-FFF2-40B4-BE49-F238E27FC236}">
                <a16:creationId xmlns:a16="http://schemas.microsoft.com/office/drawing/2014/main" id="{68CA9C13-5EBE-4D2F-86C4-EF6A873766FA}"/>
              </a:ext>
            </a:extLst>
          </p:cNvPr>
          <p:cNvSpPr>
            <a:spLocks noGrp="1"/>
          </p:cNvSpPr>
          <p:nvPr>
            <p:ph type="sldNum" sz="quarter" idx="4"/>
          </p:nvPr>
        </p:nvSpPr>
        <p:spPr>
          <a:xfrm>
            <a:off x="6629400" y="4800202"/>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517A7B32-69DB-4CF1-942C-111B3EAEDE95}" type="slidenum">
              <a:rPr lang="en-IE" smtClean="0"/>
              <a:t>‹#›</a:t>
            </a:fld>
            <a:endParaRPr lang="en-IE" dirty="0"/>
          </a:p>
        </p:txBody>
      </p:sp>
    </p:spTree>
    <p:extLst>
      <p:ext uri="{BB962C8B-B14F-4D97-AF65-F5344CB8AC3E}">
        <p14:creationId xmlns:p14="http://schemas.microsoft.com/office/powerpoint/2010/main" val="6251219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45C1C0"/>
                </a:solidFill>
              </a:defRPr>
            </a:lvl1pPr>
          </a:lstStyle>
          <a:p>
            <a:r>
              <a:rPr lang="en-US" dirty="0"/>
              <a:t>Click to edit Master title style</a:t>
            </a:r>
            <a:endParaRPr lang="en-IE" dirty="0"/>
          </a:p>
        </p:txBody>
      </p:sp>
      <p:sp>
        <p:nvSpPr>
          <p:cNvPr id="3" name="Text Placeholder 2"/>
          <p:cNvSpPr>
            <a:spLocks noGrp="1"/>
          </p:cNvSpPr>
          <p:nvPr>
            <p:ph type="body" idx="1"/>
          </p:nvPr>
        </p:nvSpPr>
        <p:spPr>
          <a:xfrm>
            <a:off x="457200" y="1151335"/>
            <a:ext cx="4040188" cy="479822"/>
          </a:xfrm>
        </p:spPr>
        <p:txBody>
          <a:bodyPr anchor="t" anchorCtr="0">
            <a:normAutofit/>
          </a:bodyPr>
          <a:lstStyle>
            <a:lvl1pPr marL="0" indent="0">
              <a:buNone/>
              <a:defRPr sz="2000" b="1">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631156"/>
            <a:ext cx="4040188" cy="2452762"/>
          </a:xfrm>
        </p:spPr>
        <p:txBody>
          <a:bodyPr/>
          <a:lstStyle>
            <a:lvl1pPr>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5" name="Text Placeholder 4"/>
          <p:cNvSpPr>
            <a:spLocks noGrp="1"/>
          </p:cNvSpPr>
          <p:nvPr>
            <p:ph type="body" sz="quarter" idx="3"/>
          </p:nvPr>
        </p:nvSpPr>
        <p:spPr>
          <a:xfrm>
            <a:off x="4645030" y="1151335"/>
            <a:ext cx="4041775" cy="479822"/>
          </a:xfrm>
        </p:spPr>
        <p:txBody>
          <a:bodyPr anchor="t" anchorCtr="0">
            <a:normAutofit/>
          </a:bodyPr>
          <a:lstStyle>
            <a:lvl1pPr marL="0" indent="0">
              <a:buNone/>
              <a:defRPr sz="2000" b="1">
                <a:solidFill>
                  <a:srgbClr val="639FA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30" y="1631156"/>
            <a:ext cx="4041775" cy="2452762"/>
          </a:xfrm>
        </p:spPr>
        <p:txBody>
          <a:bodyPr/>
          <a:lstStyle>
            <a:lvl1pPr>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7" name="Slide Number Placeholder 3">
            <a:extLst>
              <a:ext uri="{FF2B5EF4-FFF2-40B4-BE49-F238E27FC236}">
                <a16:creationId xmlns:a16="http://schemas.microsoft.com/office/drawing/2014/main" id="{68CA9C13-5EBE-4D2F-86C4-EF6A873766FA}"/>
              </a:ext>
            </a:extLst>
          </p:cNvPr>
          <p:cNvSpPr>
            <a:spLocks noGrp="1"/>
          </p:cNvSpPr>
          <p:nvPr>
            <p:ph type="sldNum" sz="quarter" idx="10"/>
          </p:nvPr>
        </p:nvSpPr>
        <p:spPr>
          <a:xfrm>
            <a:off x="6629400" y="4800202"/>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517A7B32-69DB-4CF1-942C-111B3EAEDE95}" type="slidenum">
              <a:rPr lang="en-IE" smtClean="0"/>
              <a:t>‹#›</a:t>
            </a:fld>
            <a:endParaRPr lang="en-IE" dirty="0"/>
          </a:p>
        </p:txBody>
      </p:sp>
    </p:spTree>
    <p:extLst>
      <p:ext uri="{BB962C8B-B14F-4D97-AF65-F5344CB8AC3E}">
        <p14:creationId xmlns:p14="http://schemas.microsoft.com/office/powerpoint/2010/main" val="855929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chemeClr val="accent1"/>
                </a:solidFill>
              </a:defRPr>
            </a:lvl1pPr>
          </a:lstStyle>
          <a:p>
            <a:r>
              <a:rPr lang="en-US" dirty="0"/>
              <a:t>Click to edit Master title style</a:t>
            </a:r>
            <a:endParaRPr lang="en-IE" dirty="0"/>
          </a:p>
        </p:txBody>
      </p:sp>
      <p:sp>
        <p:nvSpPr>
          <p:cNvPr id="4" name="Picture Placeholder 3"/>
          <p:cNvSpPr>
            <a:spLocks noGrp="1"/>
          </p:cNvSpPr>
          <p:nvPr>
            <p:ph type="pic" sz="quarter" idx="10"/>
          </p:nvPr>
        </p:nvSpPr>
        <p:spPr>
          <a:xfrm>
            <a:off x="468313" y="1276350"/>
            <a:ext cx="8207375" cy="2663825"/>
          </a:xfrm>
        </p:spPr>
        <p:txBody>
          <a:bodyPr/>
          <a:lstStyle/>
          <a:p>
            <a:endParaRPr lang="en-US" dirty="0"/>
          </a:p>
        </p:txBody>
      </p:sp>
      <p:sp>
        <p:nvSpPr>
          <p:cNvPr id="5" name="Slide Number Placeholder 3">
            <a:extLst>
              <a:ext uri="{FF2B5EF4-FFF2-40B4-BE49-F238E27FC236}">
                <a16:creationId xmlns:a16="http://schemas.microsoft.com/office/drawing/2014/main" id="{68CA9C13-5EBE-4D2F-86C4-EF6A873766FA}"/>
              </a:ext>
            </a:extLst>
          </p:cNvPr>
          <p:cNvSpPr>
            <a:spLocks noGrp="1"/>
          </p:cNvSpPr>
          <p:nvPr>
            <p:ph type="sldNum" sz="quarter" idx="4"/>
          </p:nvPr>
        </p:nvSpPr>
        <p:spPr>
          <a:xfrm>
            <a:off x="6629400" y="4800202"/>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517A7B32-69DB-4CF1-942C-111B3EAEDE95}" type="slidenum">
              <a:rPr lang="en-IE" smtClean="0"/>
              <a:t>‹#›</a:t>
            </a:fld>
            <a:endParaRPr lang="en-IE" dirty="0"/>
          </a:p>
        </p:txBody>
      </p:sp>
    </p:spTree>
    <p:extLst>
      <p:ext uri="{BB962C8B-B14F-4D97-AF65-F5344CB8AC3E}">
        <p14:creationId xmlns:p14="http://schemas.microsoft.com/office/powerpoint/2010/main" val="5815347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Slide With Footer">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68CA9C13-5EBE-4D2F-86C4-EF6A873766FA}"/>
              </a:ext>
            </a:extLst>
          </p:cNvPr>
          <p:cNvSpPr>
            <a:spLocks noGrp="1"/>
          </p:cNvSpPr>
          <p:nvPr>
            <p:ph type="sldNum" sz="quarter" idx="4"/>
          </p:nvPr>
        </p:nvSpPr>
        <p:spPr>
          <a:xfrm>
            <a:off x="6629400" y="4800202"/>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517A7B32-69DB-4CF1-942C-111B3EAEDE95}" type="slidenum">
              <a:rPr lang="en-IE" smtClean="0"/>
              <a:t>‹#›</a:t>
            </a:fld>
            <a:endParaRPr lang="en-IE" dirty="0"/>
          </a:p>
        </p:txBody>
      </p:sp>
    </p:spTree>
    <p:extLst>
      <p:ext uri="{BB962C8B-B14F-4D97-AF65-F5344CB8AC3E}">
        <p14:creationId xmlns:p14="http://schemas.microsoft.com/office/powerpoint/2010/main" val="3099575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openxmlformats.org/officeDocument/2006/relationships/image" Target="../media/image1.jpeg"/><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theme" Target="../theme/theme2.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7544" y="205979"/>
            <a:ext cx="8219256" cy="857250"/>
          </a:xfrm>
          <a:prstGeom prst="rect">
            <a:avLst/>
          </a:prstGeom>
        </p:spPr>
        <p:txBody>
          <a:bodyPr vert="horz" lIns="91440" tIns="45720" rIns="91440" bIns="45720" rtlCol="0" anchor="ctr">
            <a:normAutofit/>
          </a:bodyPr>
          <a:lstStyle/>
          <a:p>
            <a:r>
              <a:rPr lang="en-US" dirty="0"/>
              <a:t>Click to edit Master title style</a:t>
            </a:r>
            <a:endParaRPr lang="en-IE" dirty="0"/>
          </a:p>
        </p:txBody>
      </p:sp>
      <p:sp>
        <p:nvSpPr>
          <p:cNvPr id="3" name="Text Placeholder 2"/>
          <p:cNvSpPr>
            <a:spLocks noGrp="1"/>
          </p:cNvSpPr>
          <p:nvPr>
            <p:ph type="body" idx="1"/>
          </p:nvPr>
        </p:nvSpPr>
        <p:spPr>
          <a:xfrm>
            <a:off x="457200" y="1200151"/>
            <a:ext cx="8229600" cy="281175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4" name="Slide Number Placeholder 3">
            <a:extLst>
              <a:ext uri="{FF2B5EF4-FFF2-40B4-BE49-F238E27FC236}">
                <a16:creationId xmlns:a16="http://schemas.microsoft.com/office/drawing/2014/main" id="{68CA9C13-5EBE-4D2F-86C4-EF6A873766FA}"/>
              </a:ext>
            </a:extLst>
          </p:cNvPr>
          <p:cNvSpPr>
            <a:spLocks noGrp="1"/>
          </p:cNvSpPr>
          <p:nvPr>
            <p:ph type="sldNum" sz="quarter" idx="4"/>
          </p:nvPr>
        </p:nvSpPr>
        <p:spPr>
          <a:xfrm>
            <a:off x="6629400" y="4800202"/>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517A7B32-69DB-4CF1-942C-111B3EAEDE95}" type="slidenum">
              <a:rPr lang="en-IE" smtClean="0"/>
              <a:t>‹#›</a:t>
            </a:fld>
            <a:endParaRPr lang="en-IE" dirty="0"/>
          </a:p>
        </p:txBody>
      </p:sp>
    </p:spTree>
    <p:extLst>
      <p:ext uri="{BB962C8B-B14F-4D97-AF65-F5344CB8AC3E}">
        <p14:creationId xmlns:p14="http://schemas.microsoft.com/office/powerpoint/2010/main" val="3242210739"/>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hdr="0" ftr="0" dt="0"/>
  <p:txStyles>
    <p:titleStyle>
      <a:lvl1pPr algn="l" defTabSz="914400" rtl="0" eaLnBrk="1" latinLnBrk="0" hangingPunct="1">
        <a:spcBef>
          <a:spcPct val="0"/>
        </a:spcBef>
        <a:buNone/>
        <a:defRPr sz="3200" b="1" i="0" kern="1200">
          <a:solidFill>
            <a:schemeClr val="accent1"/>
          </a:solidFill>
          <a:latin typeface="Roboto Slab Bold"/>
          <a:ea typeface="+mj-ea"/>
          <a:cs typeface="Roboto Slab Bold"/>
        </a:defRPr>
      </a:lvl1pPr>
    </p:titleStyle>
    <p:bodyStyle>
      <a:lvl1pPr marL="342900" indent="-342900" algn="l" defTabSz="914400" rtl="0" eaLnBrk="1" latinLnBrk="0" hangingPunct="1">
        <a:spcBef>
          <a:spcPts val="1000"/>
        </a:spcBef>
        <a:buClr>
          <a:schemeClr val="accent2"/>
        </a:buClr>
        <a:buSzPct val="100000"/>
        <a:buFont typeface="Arial"/>
        <a:buChar char="•"/>
        <a:defRPr lang="en-US" sz="2400" kern="1200" dirty="0">
          <a:solidFill>
            <a:schemeClr val="bg1"/>
          </a:solidFill>
          <a:latin typeface="Roboto Slab Light"/>
          <a:ea typeface="+mj-ea"/>
          <a:cs typeface="+mj-cs"/>
        </a:defRPr>
      </a:lvl1pPr>
      <a:lvl2pPr marL="742950" indent="-285750" algn="l" defTabSz="914400" rtl="0" eaLnBrk="1" latinLnBrk="0" hangingPunct="1">
        <a:spcBef>
          <a:spcPts val="1000"/>
        </a:spcBef>
        <a:buClr>
          <a:schemeClr val="accent2"/>
        </a:buClr>
        <a:buSzPct val="100000"/>
        <a:buFont typeface="Arial"/>
        <a:buChar char="•"/>
        <a:defRPr sz="2400" kern="1200">
          <a:solidFill>
            <a:schemeClr val="bg1"/>
          </a:solidFill>
          <a:latin typeface="Roboto Slab Light"/>
          <a:ea typeface="+mn-ea"/>
          <a:cs typeface="+mn-cs"/>
        </a:defRPr>
      </a:lvl2pPr>
      <a:lvl3pPr marL="1143000" indent="-228600" algn="l" defTabSz="914400" rtl="0" eaLnBrk="1" latinLnBrk="0" hangingPunct="1">
        <a:spcBef>
          <a:spcPts val="1000"/>
        </a:spcBef>
        <a:buClr>
          <a:schemeClr val="accent2"/>
        </a:buClr>
        <a:buSzPct val="100000"/>
        <a:buFont typeface="Arial"/>
        <a:buChar char="•"/>
        <a:defRPr sz="2000" kern="1200">
          <a:solidFill>
            <a:schemeClr val="bg1"/>
          </a:solidFill>
          <a:latin typeface="Roboto Slab Light"/>
          <a:ea typeface="+mn-ea"/>
          <a:cs typeface="+mn-cs"/>
        </a:defRPr>
      </a:lvl3pPr>
      <a:lvl4pPr marL="1600200" indent="-228600" algn="l" defTabSz="914400" rtl="0" eaLnBrk="1" latinLnBrk="0" hangingPunct="1">
        <a:spcBef>
          <a:spcPts val="1000"/>
        </a:spcBef>
        <a:buClr>
          <a:schemeClr val="accent2"/>
        </a:buClr>
        <a:buSzPct val="100000"/>
        <a:buFont typeface="Arial"/>
        <a:buChar char="•"/>
        <a:defRPr sz="1600" kern="1200">
          <a:solidFill>
            <a:schemeClr val="bg1"/>
          </a:solidFill>
          <a:latin typeface="Roboto Slab Light"/>
          <a:ea typeface="+mn-ea"/>
          <a:cs typeface="+mn-cs"/>
        </a:defRPr>
      </a:lvl4pPr>
      <a:lvl5pPr marL="2057400" indent="-228600" algn="l" defTabSz="914400" rtl="0" eaLnBrk="1" latinLnBrk="0" hangingPunct="1">
        <a:spcBef>
          <a:spcPts val="1000"/>
        </a:spcBef>
        <a:buClr>
          <a:schemeClr val="accent2"/>
        </a:buClr>
        <a:buSzPct val="100000"/>
        <a:buFont typeface="Arial"/>
        <a:buChar char="•"/>
        <a:defRPr sz="1200" kern="1200">
          <a:solidFill>
            <a:schemeClr val="bg1"/>
          </a:solidFill>
          <a:latin typeface="Roboto Slab Ligh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7"/>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7544" y="205979"/>
            <a:ext cx="8219256" cy="857250"/>
          </a:xfrm>
          <a:prstGeom prst="rect">
            <a:avLst/>
          </a:prstGeom>
        </p:spPr>
        <p:txBody>
          <a:bodyPr vert="horz" lIns="91440" tIns="45720" rIns="91440" bIns="45720" rtlCol="0" anchor="ctr">
            <a:normAutofit/>
          </a:bodyPr>
          <a:lstStyle/>
          <a:p>
            <a:r>
              <a:rPr lang="en-US" dirty="0"/>
              <a:t>Click to edit Master title style</a:t>
            </a:r>
            <a:endParaRPr lang="en-IE" dirty="0"/>
          </a:p>
        </p:txBody>
      </p:sp>
      <p:sp>
        <p:nvSpPr>
          <p:cNvPr id="3" name="Text Placeholder 2"/>
          <p:cNvSpPr>
            <a:spLocks noGrp="1"/>
          </p:cNvSpPr>
          <p:nvPr>
            <p:ph type="body" idx="1"/>
          </p:nvPr>
        </p:nvSpPr>
        <p:spPr>
          <a:xfrm>
            <a:off x="457200" y="1200152"/>
            <a:ext cx="8229600" cy="2811759"/>
          </a:xfrm>
          <a:prstGeom prst="rect">
            <a:avLst/>
          </a:prstGeom>
        </p:spPr>
        <p:txBody>
          <a:bodyPr vert="horz" lIns="91440" tIns="45720" rIns="91440" bIns="45720" rtlCol="0">
            <a:normAutofit/>
          </a:bodyPr>
          <a:lstStyle/>
          <a:p>
            <a:pPr lvl="0"/>
            <a:r>
              <a:rPr lang="en-US" dirty="0"/>
              <a:t>Click to edit Master text styles</a:t>
            </a:r>
          </a:p>
          <a:p>
            <a:pPr lvl="0"/>
            <a:r>
              <a:rPr lang="en-US" dirty="0"/>
              <a:t>Second level</a:t>
            </a:r>
          </a:p>
          <a:p>
            <a:pPr lvl="0"/>
            <a:r>
              <a:rPr lang="en-US" dirty="0"/>
              <a:t>Third level</a:t>
            </a:r>
          </a:p>
          <a:p>
            <a:pPr lvl="0"/>
            <a:r>
              <a:rPr lang="en-US" dirty="0"/>
              <a:t>Fourth level</a:t>
            </a:r>
          </a:p>
          <a:p>
            <a:pPr lvl="0"/>
            <a:r>
              <a:rPr lang="en-US" dirty="0"/>
              <a:t>Fifth level</a:t>
            </a:r>
            <a:endParaRPr lang="en-IE" dirty="0"/>
          </a:p>
        </p:txBody>
      </p:sp>
      <p:sp>
        <p:nvSpPr>
          <p:cNvPr id="5" name="Slide Number Placeholder 4"/>
          <p:cNvSpPr>
            <a:spLocks noGrp="1"/>
          </p:cNvSpPr>
          <p:nvPr>
            <p:ph type="sldNum" sz="quarter" idx="4"/>
          </p:nvPr>
        </p:nvSpPr>
        <p:spPr>
          <a:xfrm>
            <a:off x="7596336" y="4767264"/>
            <a:ext cx="1008112" cy="274637"/>
          </a:xfrm>
          <a:prstGeom prst="rect">
            <a:avLst/>
          </a:prstGeom>
        </p:spPr>
        <p:txBody>
          <a:bodyPr vert="horz" lIns="91440" tIns="45720" rIns="91440" bIns="45720" rtlCol="0" anchor="ctr"/>
          <a:lstStyle>
            <a:lvl1pPr algn="r">
              <a:defRPr sz="1200" b="0" i="0">
                <a:solidFill>
                  <a:schemeClr val="tx1">
                    <a:tint val="75000"/>
                  </a:schemeClr>
                </a:solidFill>
                <a:latin typeface="Cambria" panose="02040503050406030204" pitchFamily="18" charset="0"/>
                <a:cs typeface="Cambria" panose="02040503050406030204" pitchFamily="18" charset="0"/>
              </a:defRPr>
            </a:lvl1pPr>
          </a:lstStyle>
          <a:p>
            <a:fld id="{F074DFA7-C613-284F-BE8A-46920CEE1047}" type="slidenum">
              <a:rPr lang="en-US" smtClean="0"/>
              <a:pPr/>
              <a:t>‹#›</a:t>
            </a:fld>
            <a:endParaRPr lang="en-US" dirty="0"/>
          </a:p>
        </p:txBody>
      </p:sp>
    </p:spTree>
    <p:extLst>
      <p:ext uri="{BB962C8B-B14F-4D97-AF65-F5344CB8AC3E}">
        <p14:creationId xmlns:p14="http://schemas.microsoft.com/office/powerpoint/2010/main" val="2656701786"/>
      </p:ext>
    </p:extLst>
  </p:cSld>
  <p:clrMap bg1="dk1" tx1="lt1" bg2="dk2" tx2="lt2" accent1="accent1" accent2="accent2" accent3="accent3" accent4="accent4" accent5="accent5" accent6="accent6" hlink="hlink" folHlink="folHlink"/>
  <p:sldLayoutIdLst>
    <p:sldLayoutId id="2147483664" r:id="rId1"/>
    <p:sldLayoutId id="2147483665" r:id="rId2"/>
    <p:sldLayoutId id="2147483667" r:id="rId3"/>
    <p:sldLayoutId id="2147483668" r:id="rId4"/>
    <p:sldLayoutId id="2147483669" r:id="rId5"/>
  </p:sldLayoutIdLst>
  <p:hf hdr="0" dt="0"/>
  <p:txStyles>
    <p:titleStyle>
      <a:lvl1pPr algn="l" defTabSz="914378" rtl="0" eaLnBrk="1" latinLnBrk="0" hangingPunct="1">
        <a:spcBef>
          <a:spcPct val="0"/>
        </a:spcBef>
        <a:buNone/>
        <a:defRPr sz="3200" b="1" i="0" kern="1200">
          <a:solidFill>
            <a:schemeClr val="accent1"/>
          </a:solidFill>
          <a:latin typeface="Cambria" panose="02040503050406030204" pitchFamily="18" charset="0"/>
          <a:ea typeface="+mj-ea"/>
          <a:cs typeface="Cambria" panose="02040503050406030204" pitchFamily="18" charset="0"/>
        </a:defRPr>
      </a:lvl1pPr>
    </p:titleStyle>
    <p:bodyStyle>
      <a:lvl1pPr marL="0" indent="0" algn="l" defTabSz="914378" rtl="0" eaLnBrk="1" latinLnBrk="0" hangingPunct="1">
        <a:spcBef>
          <a:spcPts val="1000"/>
        </a:spcBef>
        <a:buClr>
          <a:schemeClr val="accent2"/>
        </a:buClr>
        <a:buSzPct val="100000"/>
        <a:buFont typeface="Arial"/>
        <a:buNone/>
        <a:defRPr lang="en-US" sz="2400" kern="1200" dirty="0">
          <a:solidFill>
            <a:schemeClr val="bg1"/>
          </a:solidFill>
          <a:latin typeface="Cambria" panose="02040503050406030204" pitchFamily="18" charset="0"/>
          <a:ea typeface="+mj-ea"/>
          <a:cs typeface="+mj-cs"/>
        </a:defRPr>
      </a:lvl1pPr>
      <a:lvl2pPr marL="457189" indent="0" algn="l" defTabSz="914378" rtl="0" eaLnBrk="1" latinLnBrk="0" hangingPunct="1">
        <a:spcBef>
          <a:spcPts val="1000"/>
        </a:spcBef>
        <a:buClr>
          <a:schemeClr val="accent2"/>
        </a:buClr>
        <a:buSzPct val="100000"/>
        <a:buFont typeface="Arial"/>
        <a:buNone/>
        <a:defRPr sz="2400" kern="1200">
          <a:solidFill>
            <a:schemeClr val="bg1"/>
          </a:solidFill>
          <a:latin typeface="Cambria" panose="02040503050406030204" pitchFamily="18" charset="0"/>
          <a:ea typeface="+mn-ea"/>
          <a:cs typeface="+mn-cs"/>
        </a:defRPr>
      </a:lvl2pPr>
      <a:lvl3pPr marL="914378" indent="0" algn="l" defTabSz="914378" rtl="0" eaLnBrk="1" latinLnBrk="0" hangingPunct="1">
        <a:spcBef>
          <a:spcPts val="1000"/>
        </a:spcBef>
        <a:buClr>
          <a:schemeClr val="accent2"/>
        </a:buClr>
        <a:buSzPct val="100000"/>
        <a:buFont typeface="Arial"/>
        <a:buNone/>
        <a:defRPr sz="2000" kern="1200">
          <a:solidFill>
            <a:schemeClr val="bg1"/>
          </a:solidFill>
          <a:latin typeface="Cambria" panose="02040503050406030204" pitchFamily="18" charset="0"/>
          <a:ea typeface="+mn-ea"/>
          <a:cs typeface="+mn-cs"/>
        </a:defRPr>
      </a:lvl3pPr>
      <a:lvl4pPr marL="1371566" indent="0" algn="l" defTabSz="914378" rtl="0" eaLnBrk="1" latinLnBrk="0" hangingPunct="1">
        <a:spcBef>
          <a:spcPts val="1000"/>
        </a:spcBef>
        <a:buClr>
          <a:schemeClr val="accent2"/>
        </a:buClr>
        <a:buSzPct val="100000"/>
        <a:buFont typeface="Arial"/>
        <a:buNone/>
        <a:defRPr sz="1600" kern="1200">
          <a:solidFill>
            <a:schemeClr val="bg1"/>
          </a:solidFill>
          <a:latin typeface="Cambria" panose="02040503050406030204" pitchFamily="18" charset="0"/>
          <a:ea typeface="+mn-ea"/>
          <a:cs typeface="+mn-cs"/>
        </a:defRPr>
      </a:lvl4pPr>
      <a:lvl5pPr marL="1828754" indent="0" algn="l" defTabSz="914378" rtl="0" eaLnBrk="1" latinLnBrk="0" hangingPunct="1">
        <a:spcBef>
          <a:spcPts val="1000"/>
        </a:spcBef>
        <a:buClr>
          <a:schemeClr val="accent2"/>
        </a:buClr>
        <a:buSzPct val="100000"/>
        <a:buFont typeface="Arial"/>
        <a:buNone/>
        <a:defRPr sz="1200" kern="1200">
          <a:solidFill>
            <a:schemeClr val="bg1"/>
          </a:solidFill>
          <a:latin typeface="Cambria" panose="02040503050406030204" pitchFamily="18" charset="0"/>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hyperlink" Target="https://www.cso.ie/en/releasesandpublications/ep/p-lfs/labourforcesurveyquarter12021/technicalnote/" TargetMode="External"/><Relationship Id="rId2" Type="http://schemas.openxmlformats.org/officeDocument/2006/relationships/hyperlink" Target="https://www.cso.ie/en/releasesandpublications/in/lfs/implicationsoftheimplementationoftheintegrationofeuropeansocialstatisticsiessframeworkregulationonlabourmarketstatisticsinirelandin2021/" TargetMode="External"/><Relationship Id="rId1" Type="http://schemas.openxmlformats.org/officeDocument/2006/relationships/slideLayout" Target="../slideLayouts/slideLayout5.xml"/><Relationship Id="rId4" Type="http://schemas.openxmlformats.org/officeDocument/2006/relationships/hyperlink" Target="https://www.cso.ie/en/methods/surveyforms/labourforcesurvey/"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www.cso.ie/en/releasesandpublications/fp/p-aui/arrivalsfromukraineinirelandseries19/" TargetMode="External"/><Relationship Id="rId2" Type="http://schemas.openxmlformats.org/officeDocument/2006/relationships/hyperlink" Target="https://www.cso.ie/en/statistics/population/arrivalsfromukraineinireland/" TargetMode="External"/><Relationship Id="rId1" Type="http://schemas.openxmlformats.org/officeDocument/2006/relationships/slideLayout" Target="../slideLayouts/slideLayout5.xml"/><Relationship Id="rId4" Type="http://schemas.openxmlformats.org/officeDocument/2006/relationships/hyperlink" Target="https://www.cso.ie/en/releasesandpublications/ep/p-lr/liveregisterjuly2026/"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1597821"/>
            <a:ext cx="4032448" cy="3350193"/>
          </a:xfrm>
        </p:spPr>
        <p:txBody>
          <a:bodyPr anchor="t">
            <a:normAutofit/>
          </a:bodyPr>
          <a:lstStyle/>
          <a:p>
            <a:r>
              <a:rPr lang="en-IE" dirty="0"/>
              <a:t>Labour Force Survey</a:t>
            </a:r>
            <a:br>
              <a:rPr lang="en-IE" dirty="0"/>
            </a:br>
            <a:r>
              <a:rPr lang="en-IE" dirty="0"/>
              <a:t>Quarter 2, 2026 </a:t>
            </a:r>
            <a:br>
              <a:rPr lang="en-IE" dirty="0"/>
            </a:br>
            <a:br>
              <a:rPr lang="en-IE" dirty="0"/>
            </a:br>
            <a:br>
              <a:rPr lang="en-IE" dirty="0"/>
            </a:br>
            <a:r>
              <a:rPr lang="en-IE" dirty="0"/>
              <a:t>20</a:t>
            </a:r>
            <a:r>
              <a:rPr lang="en-IE" baseline="30000" dirty="0"/>
              <a:t>th</a:t>
            </a:r>
            <a:r>
              <a:rPr lang="en-IE" dirty="0"/>
              <a:t> August 2026</a:t>
            </a:r>
            <a:endParaRPr lang="en-US" dirty="0"/>
          </a:p>
        </p:txBody>
      </p:sp>
    </p:spTree>
    <p:extLst>
      <p:ext uri="{BB962C8B-B14F-4D97-AF65-F5344CB8AC3E}">
        <p14:creationId xmlns:p14="http://schemas.microsoft.com/office/powerpoint/2010/main" val="42118291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B4FA9-9C6A-F237-198B-C5B906BAC9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9CCF28-EC5B-918E-BC61-6FD300BEF397}"/>
              </a:ext>
            </a:extLst>
          </p:cNvPr>
          <p:cNvSpPr>
            <a:spLocks noGrp="1"/>
          </p:cNvSpPr>
          <p:nvPr>
            <p:ph type="title"/>
          </p:nvPr>
        </p:nvSpPr>
        <p:spPr>
          <a:xfrm>
            <a:off x="474424" y="258270"/>
            <a:ext cx="8219256" cy="277539"/>
          </a:xfrm>
        </p:spPr>
        <p:txBody>
          <a:bodyPr>
            <a:normAutofit fontScale="90000"/>
          </a:bodyPr>
          <a:lstStyle/>
          <a:p>
            <a:r>
              <a:rPr lang="en-IE" sz="1800" dirty="0"/>
              <a:t>Fall in unemployment for younger age cohorts</a:t>
            </a:r>
          </a:p>
        </p:txBody>
      </p:sp>
      <p:sp>
        <p:nvSpPr>
          <p:cNvPr id="5" name="Slide Number Placeholder 4">
            <a:extLst>
              <a:ext uri="{FF2B5EF4-FFF2-40B4-BE49-F238E27FC236}">
                <a16:creationId xmlns:a16="http://schemas.microsoft.com/office/drawing/2014/main" id="{B7A79635-EFEF-3AE0-207E-2805993B888A}"/>
              </a:ext>
            </a:extLst>
          </p:cNvPr>
          <p:cNvSpPr>
            <a:spLocks noGrp="1"/>
          </p:cNvSpPr>
          <p:nvPr>
            <p:ph type="sldNum" sz="quarter" idx="4"/>
          </p:nvPr>
        </p:nvSpPr>
        <p:spPr/>
        <p:txBody>
          <a:bodyPr/>
          <a:lstStyle/>
          <a:p>
            <a:fld id="{517A7B32-69DB-4CF1-942C-111B3EAEDE95}" type="slidenum">
              <a:rPr lang="en-IE" smtClean="0"/>
              <a:t>10</a:t>
            </a:fld>
            <a:endParaRPr lang="en-IE" dirty="0"/>
          </a:p>
        </p:txBody>
      </p:sp>
      <p:sp>
        <p:nvSpPr>
          <p:cNvPr id="7" name="Shape 6">
            <a:extLst>
              <a:ext uri="{FF2B5EF4-FFF2-40B4-BE49-F238E27FC236}">
                <a16:creationId xmlns:a16="http://schemas.microsoft.com/office/drawing/2014/main" id="{784CB7DC-EC8D-DA84-DED7-0830E22910F4}"/>
              </a:ext>
            </a:extLst>
          </p:cNvPr>
          <p:cNvSpPr/>
          <p:nvPr/>
        </p:nvSpPr>
        <p:spPr>
          <a:xfrm>
            <a:off x="6191099" y="696244"/>
            <a:ext cx="2628000" cy="1080000"/>
          </a:xfrm>
          <a:prstGeom prst="roundRect">
            <a:avLst>
              <a:gd name="adj" fmla="val 2632"/>
            </a:avLst>
          </a:prstGeom>
          <a:solidFill>
            <a:schemeClr val="accent1">
              <a:lumMod val="20000"/>
              <a:lumOff val="80000"/>
              <a:alpha val="40000"/>
            </a:schemeClr>
          </a:solidFill>
          <a:ln w="12700">
            <a:solidFill>
              <a:srgbClr val="D7E6EA"/>
            </a:solidFill>
            <a:prstDash val="solid"/>
          </a:ln>
        </p:spPr>
        <p:txBody>
          <a:bodyPr/>
          <a:lstStyle/>
          <a:p>
            <a:endParaRPr lang="en-IE"/>
          </a:p>
        </p:txBody>
      </p:sp>
      <p:sp>
        <p:nvSpPr>
          <p:cNvPr id="9" name="Shape 7">
            <a:extLst>
              <a:ext uri="{FF2B5EF4-FFF2-40B4-BE49-F238E27FC236}">
                <a16:creationId xmlns:a16="http://schemas.microsoft.com/office/drawing/2014/main" id="{57B3DBEF-4ACB-0B53-D90A-7FD82B28A44D}"/>
              </a:ext>
            </a:extLst>
          </p:cNvPr>
          <p:cNvSpPr/>
          <p:nvPr/>
        </p:nvSpPr>
        <p:spPr>
          <a:xfrm>
            <a:off x="6166545" y="696244"/>
            <a:ext cx="64008" cy="1080000"/>
          </a:xfrm>
          <a:prstGeom prst="rect">
            <a:avLst/>
          </a:prstGeom>
          <a:solidFill>
            <a:srgbClr val="006168"/>
          </a:solidFill>
          <a:ln w="12700">
            <a:solidFill>
              <a:srgbClr val="006168"/>
            </a:solidFill>
            <a:prstDash val="solid"/>
          </a:ln>
        </p:spPr>
        <p:txBody>
          <a:bodyPr/>
          <a:lstStyle/>
          <a:p>
            <a:endParaRPr lang="en-IE"/>
          </a:p>
        </p:txBody>
      </p:sp>
      <p:sp>
        <p:nvSpPr>
          <p:cNvPr id="11" name="Text 8">
            <a:extLst>
              <a:ext uri="{FF2B5EF4-FFF2-40B4-BE49-F238E27FC236}">
                <a16:creationId xmlns:a16="http://schemas.microsoft.com/office/drawing/2014/main" id="{1E0A4728-87C8-DD9B-CB4B-DA85D6878905}"/>
              </a:ext>
            </a:extLst>
          </p:cNvPr>
          <p:cNvSpPr/>
          <p:nvPr/>
        </p:nvSpPr>
        <p:spPr>
          <a:xfrm>
            <a:off x="6342366" y="797104"/>
            <a:ext cx="2340000" cy="180000"/>
          </a:xfrm>
          <a:prstGeom prst="rect">
            <a:avLst/>
          </a:prstGeom>
          <a:noFill/>
          <a:ln/>
        </p:spPr>
        <p:txBody>
          <a:bodyPr wrap="square" lIns="0" tIns="0" rIns="0" bIns="0" rtlCol="0" anchor="ctr">
            <a:normAutofit/>
          </a:bodyPr>
          <a:lstStyle/>
          <a:p>
            <a:pPr marL="0" indent="0">
              <a:buNone/>
            </a:pPr>
            <a:r>
              <a:rPr lang="en-US" sz="1100" b="1" dirty="0">
                <a:solidFill>
                  <a:srgbClr val="0B2D4D"/>
                </a:solidFill>
                <a:latin typeface="Roboto Slab" pitchFamily="2" charset="0"/>
                <a:ea typeface="Roboto Slab" pitchFamily="2" charset="0"/>
                <a:cs typeface="Roboto Slab" pitchFamily="2" charset="0"/>
              </a:rPr>
              <a:t>Largest increase</a:t>
            </a:r>
            <a:endParaRPr lang="en-US" sz="1100" dirty="0">
              <a:latin typeface="Roboto Slab" pitchFamily="2" charset="0"/>
              <a:ea typeface="Roboto Slab" pitchFamily="2" charset="0"/>
              <a:cs typeface="Roboto Slab" pitchFamily="2" charset="0"/>
            </a:endParaRPr>
          </a:p>
        </p:txBody>
      </p:sp>
      <p:sp>
        <p:nvSpPr>
          <p:cNvPr id="13" name="Text 9">
            <a:extLst>
              <a:ext uri="{FF2B5EF4-FFF2-40B4-BE49-F238E27FC236}">
                <a16:creationId xmlns:a16="http://schemas.microsoft.com/office/drawing/2014/main" id="{9109C54D-70AB-F81E-9CCC-8239C6F1DA35}"/>
              </a:ext>
            </a:extLst>
          </p:cNvPr>
          <p:cNvSpPr/>
          <p:nvPr/>
        </p:nvSpPr>
        <p:spPr>
          <a:xfrm>
            <a:off x="6358114" y="1014272"/>
            <a:ext cx="2340000" cy="756000"/>
          </a:xfrm>
          <a:prstGeom prst="rect">
            <a:avLst/>
          </a:prstGeom>
          <a:noFill/>
          <a:ln/>
        </p:spPr>
        <p:txBody>
          <a:bodyPr wrap="square" lIns="0" tIns="0" rIns="0" bIns="0" rtlCol="0" anchor="t">
            <a:normAutofit lnSpcReduction="10000"/>
          </a:bodyPr>
          <a:lstStyle/>
          <a:p>
            <a:pPr marL="0" indent="0">
              <a:buNone/>
            </a:pPr>
            <a:r>
              <a:rPr lang="en-US" sz="1030" dirty="0">
                <a:solidFill>
                  <a:srgbClr val="384957"/>
                </a:solidFill>
                <a:latin typeface="Roboto Slab" pitchFamily="2" charset="0"/>
                <a:ea typeface="Roboto Slab" pitchFamily="2" charset="0"/>
                <a:cs typeface="Roboto Slab" pitchFamily="2" charset="0"/>
              </a:rPr>
              <a:t>The 55-64-year-olds increased 54.8% to 19,500.</a:t>
            </a:r>
          </a:p>
          <a:p>
            <a:pPr marL="0" indent="0">
              <a:buNone/>
            </a:pPr>
            <a:endParaRPr lang="en-US" sz="1030" dirty="0">
              <a:solidFill>
                <a:srgbClr val="384957"/>
              </a:solidFill>
              <a:latin typeface="Roboto Slab" pitchFamily="2" charset="0"/>
              <a:ea typeface="Roboto Slab" pitchFamily="2" charset="0"/>
              <a:cs typeface="Roboto Slab" pitchFamily="2" charset="0"/>
            </a:endParaRPr>
          </a:p>
          <a:p>
            <a:pPr marL="0" indent="0">
              <a:buNone/>
            </a:pPr>
            <a:r>
              <a:rPr lang="en-US" sz="1030" dirty="0">
                <a:solidFill>
                  <a:srgbClr val="384957"/>
                </a:solidFill>
                <a:latin typeface="Roboto Slab" pitchFamily="2" charset="0"/>
                <a:ea typeface="Roboto Slab" pitchFamily="2" charset="0"/>
                <a:cs typeface="Roboto Slab" pitchFamily="2" charset="0"/>
              </a:rPr>
              <a:t>45–54-year-olds increased 25.3% to 22,300.</a:t>
            </a:r>
          </a:p>
        </p:txBody>
      </p:sp>
      <p:sp>
        <p:nvSpPr>
          <p:cNvPr id="15" name="Shape 10">
            <a:extLst>
              <a:ext uri="{FF2B5EF4-FFF2-40B4-BE49-F238E27FC236}">
                <a16:creationId xmlns:a16="http://schemas.microsoft.com/office/drawing/2014/main" id="{150ABE6E-FFBF-275B-0EAE-DADF67979EE6}"/>
              </a:ext>
            </a:extLst>
          </p:cNvPr>
          <p:cNvSpPr/>
          <p:nvPr/>
        </p:nvSpPr>
        <p:spPr>
          <a:xfrm>
            <a:off x="6214114" y="1856978"/>
            <a:ext cx="2628000" cy="1080000"/>
          </a:xfrm>
          <a:prstGeom prst="roundRect">
            <a:avLst>
              <a:gd name="adj" fmla="val 2632"/>
            </a:avLst>
          </a:prstGeom>
          <a:solidFill>
            <a:schemeClr val="accent1">
              <a:lumMod val="20000"/>
              <a:lumOff val="80000"/>
              <a:alpha val="40000"/>
            </a:schemeClr>
          </a:solidFill>
          <a:ln w="12700">
            <a:solidFill>
              <a:srgbClr val="D7E6EA"/>
            </a:solidFill>
            <a:prstDash val="solid"/>
          </a:ln>
        </p:spPr>
        <p:txBody>
          <a:bodyPr/>
          <a:lstStyle/>
          <a:p>
            <a:endParaRPr lang="en-IE"/>
          </a:p>
        </p:txBody>
      </p:sp>
      <p:sp>
        <p:nvSpPr>
          <p:cNvPr id="17" name="Shape 11">
            <a:extLst>
              <a:ext uri="{FF2B5EF4-FFF2-40B4-BE49-F238E27FC236}">
                <a16:creationId xmlns:a16="http://schemas.microsoft.com/office/drawing/2014/main" id="{A0CF4725-05C1-2DC9-E068-D47AB1C423B8}"/>
              </a:ext>
            </a:extLst>
          </p:cNvPr>
          <p:cNvSpPr/>
          <p:nvPr/>
        </p:nvSpPr>
        <p:spPr>
          <a:xfrm>
            <a:off x="6165854" y="1855249"/>
            <a:ext cx="64008" cy="1080000"/>
          </a:xfrm>
          <a:prstGeom prst="rect">
            <a:avLst/>
          </a:prstGeom>
          <a:solidFill>
            <a:schemeClr val="accent2"/>
          </a:solidFill>
          <a:ln w="12700">
            <a:solidFill>
              <a:schemeClr val="accent2"/>
            </a:solidFill>
            <a:prstDash val="solid"/>
          </a:ln>
        </p:spPr>
        <p:txBody>
          <a:bodyPr/>
          <a:lstStyle/>
          <a:p>
            <a:endParaRPr lang="en-IE"/>
          </a:p>
        </p:txBody>
      </p:sp>
      <p:sp>
        <p:nvSpPr>
          <p:cNvPr id="19" name="Text 12">
            <a:extLst>
              <a:ext uri="{FF2B5EF4-FFF2-40B4-BE49-F238E27FC236}">
                <a16:creationId xmlns:a16="http://schemas.microsoft.com/office/drawing/2014/main" id="{65A7C68D-9BD8-6B59-4685-26FD0F16DDF5}"/>
              </a:ext>
            </a:extLst>
          </p:cNvPr>
          <p:cNvSpPr/>
          <p:nvPr/>
        </p:nvSpPr>
        <p:spPr>
          <a:xfrm>
            <a:off x="6342366" y="1953372"/>
            <a:ext cx="2340000" cy="180000"/>
          </a:xfrm>
          <a:prstGeom prst="rect">
            <a:avLst/>
          </a:prstGeom>
          <a:noFill/>
          <a:ln/>
        </p:spPr>
        <p:txBody>
          <a:bodyPr wrap="square" lIns="0" tIns="0" rIns="0" bIns="0" rtlCol="0" anchor="ctr">
            <a:normAutofit/>
          </a:bodyPr>
          <a:lstStyle/>
          <a:p>
            <a:pPr marL="0" indent="0">
              <a:buNone/>
            </a:pPr>
            <a:r>
              <a:rPr lang="en-US" sz="1100" b="1" dirty="0">
                <a:solidFill>
                  <a:srgbClr val="0B2D4D"/>
                </a:solidFill>
                <a:latin typeface="Roboto Slab" pitchFamily="2" charset="0"/>
                <a:ea typeface="Roboto Slab" pitchFamily="2" charset="0"/>
                <a:cs typeface="Roboto Slab" pitchFamily="2" charset="0"/>
              </a:rPr>
              <a:t>Largest decline</a:t>
            </a:r>
            <a:endParaRPr lang="en-US" sz="1100" dirty="0">
              <a:latin typeface="Roboto Slab" pitchFamily="2" charset="0"/>
              <a:ea typeface="Roboto Slab" pitchFamily="2" charset="0"/>
              <a:cs typeface="Roboto Slab" pitchFamily="2" charset="0"/>
            </a:endParaRPr>
          </a:p>
        </p:txBody>
      </p:sp>
      <p:sp>
        <p:nvSpPr>
          <p:cNvPr id="21" name="Text 13">
            <a:extLst>
              <a:ext uri="{FF2B5EF4-FFF2-40B4-BE49-F238E27FC236}">
                <a16:creationId xmlns:a16="http://schemas.microsoft.com/office/drawing/2014/main" id="{86380BB3-0CD9-B436-B025-EAA74CE5C119}"/>
              </a:ext>
            </a:extLst>
          </p:cNvPr>
          <p:cNvSpPr/>
          <p:nvPr/>
        </p:nvSpPr>
        <p:spPr>
          <a:xfrm>
            <a:off x="6353680" y="2180869"/>
            <a:ext cx="2340000" cy="756000"/>
          </a:xfrm>
          <a:prstGeom prst="rect">
            <a:avLst/>
          </a:prstGeom>
          <a:noFill/>
          <a:ln/>
        </p:spPr>
        <p:txBody>
          <a:bodyPr wrap="square" lIns="0" tIns="0" rIns="0" bIns="0" rtlCol="0" anchor="t">
            <a:normAutofit lnSpcReduction="10000"/>
          </a:bodyPr>
          <a:lstStyle/>
          <a:p>
            <a:pPr marL="0" indent="0">
              <a:buNone/>
            </a:pPr>
            <a:r>
              <a:rPr lang="en-US" sz="1030" dirty="0">
                <a:solidFill>
                  <a:srgbClr val="384957"/>
                </a:solidFill>
                <a:latin typeface="Roboto Slab" pitchFamily="2" charset="0"/>
                <a:ea typeface="Roboto Slab" pitchFamily="2" charset="0"/>
                <a:cs typeface="Roboto Slab" pitchFamily="2" charset="0"/>
              </a:rPr>
              <a:t>Among 25-34-year-olds down 8.5% to 31,800.</a:t>
            </a:r>
          </a:p>
          <a:p>
            <a:pPr marL="0" indent="0">
              <a:buNone/>
            </a:pPr>
            <a:endParaRPr lang="en-US" sz="1030" dirty="0">
              <a:solidFill>
                <a:srgbClr val="384957"/>
              </a:solidFill>
              <a:latin typeface="Roboto Slab" pitchFamily="2" charset="0"/>
              <a:ea typeface="Roboto Slab" pitchFamily="2" charset="0"/>
              <a:cs typeface="Roboto Slab" pitchFamily="2" charset="0"/>
            </a:endParaRPr>
          </a:p>
          <a:p>
            <a:pPr marL="0" indent="0">
              <a:buNone/>
            </a:pPr>
            <a:r>
              <a:rPr lang="en-US" sz="1030" dirty="0">
                <a:solidFill>
                  <a:srgbClr val="384957"/>
                </a:solidFill>
                <a:latin typeface="Roboto Slab" pitchFamily="2" charset="0"/>
                <a:ea typeface="Roboto Slab" pitchFamily="2" charset="0"/>
                <a:cs typeface="Roboto Slab" pitchFamily="2" charset="0"/>
              </a:rPr>
              <a:t>Decline in youths due to 15–19-year-olds, down 1,700.</a:t>
            </a:r>
            <a:endParaRPr lang="en-US" sz="1030" dirty="0">
              <a:latin typeface="Roboto Slab" pitchFamily="2" charset="0"/>
              <a:ea typeface="Roboto Slab" pitchFamily="2" charset="0"/>
              <a:cs typeface="Roboto Slab" pitchFamily="2" charset="0"/>
            </a:endParaRPr>
          </a:p>
        </p:txBody>
      </p:sp>
      <p:sp>
        <p:nvSpPr>
          <p:cNvPr id="23" name="Shape 14">
            <a:extLst>
              <a:ext uri="{FF2B5EF4-FFF2-40B4-BE49-F238E27FC236}">
                <a16:creationId xmlns:a16="http://schemas.microsoft.com/office/drawing/2014/main" id="{07A75380-643E-3D4E-F6B1-5DAE3EEE1399}"/>
              </a:ext>
            </a:extLst>
          </p:cNvPr>
          <p:cNvSpPr/>
          <p:nvPr/>
        </p:nvSpPr>
        <p:spPr>
          <a:xfrm>
            <a:off x="6214114" y="3014254"/>
            <a:ext cx="2628000" cy="1080000"/>
          </a:xfrm>
          <a:prstGeom prst="roundRect">
            <a:avLst>
              <a:gd name="adj" fmla="val 3390"/>
            </a:avLst>
          </a:prstGeom>
          <a:solidFill>
            <a:schemeClr val="accent1">
              <a:lumMod val="20000"/>
              <a:lumOff val="80000"/>
              <a:alpha val="40000"/>
            </a:schemeClr>
          </a:solidFill>
          <a:ln w="12700">
            <a:solidFill>
              <a:srgbClr val="D7E6EA"/>
            </a:solidFill>
            <a:prstDash val="solid"/>
          </a:ln>
        </p:spPr>
        <p:txBody>
          <a:bodyPr/>
          <a:lstStyle/>
          <a:p>
            <a:endParaRPr lang="en-IE"/>
          </a:p>
        </p:txBody>
      </p:sp>
      <p:sp>
        <p:nvSpPr>
          <p:cNvPr id="25" name="Shape 15">
            <a:extLst>
              <a:ext uri="{FF2B5EF4-FFF2-40B4-BE49-F238E27FC236}">
                <a16:creationId xmlns:a16="http://schemas.microsoft.com/office/drawing/2014/main" id="{FEB770B3-330E-29B6-32DA-94142E50594B}"/>
              </a:ext>
            </a:extLst>
          </p:cNvPr>
          <p:cNvSpPr/>
          <p:nvPr/>
        </p:nvSpPr>
        <p:spPr>
          <a:xfrm>
            <a:off x="6160769" y="3010709"/>
            <a:ext cx="64008" cy="1078992"/>
          </a:xfrm>
          <a:prstGeom prst="rect">
            <a:avLst/>
          </a:prstGeom>
          <a:solidFill>
            <a:schemeClr val="accent4"/>
          </a:solidFill>
          <a:ln w="12700">
            <a:solidFill>
              <a:schemeClr val="accent4"/>
            </a:solidFill>
            <a:prstDash val="solid"/>
          </a:ln>
        </p:spPr>
        <p:txBody>
          <a:bodyPr/>
          <a:lstStyle/>
          <a:p>
            <a:endParaRPr lang="en-IE"/>
          </a:p>
        </p:txBody>
      </p:sp>
      <p:sp>
        <p:nvSpPr>
          <p:cNvPr id="27" name="Text 16">
            <a:extLst>
              <a:ext uri="{FF2B5EF4-FFF2-40B4-BE49-F238E27FC236}">
                <a16:creationId xmlns:a16="http://schemas.microsoft.com/office/drawing/2014/main" id="{6E5D7967-C02D-ADFD-D169-0F4717F5FBD1}"/>
              </a:ext>
            </a:extLst>
          </p:cNvPr>
          <p:cNvSpPr/>
          <p:nvPr/>
        </p:nvSpPr>
        <p:spPr>
          <a:xfrm>
            <a:off x="6353680" y="3082076"/>
            <a:ext cx="2340000" cy="180000"/>
          </a:xfrm>
          <a:prstGeom prst="rect">
            <a:avLst/>
          </a:prstGeom>
          <a:noFill/>
          <a:ln/>
        </p:spPr>
        <p:txBody>
          <a:bodyPr wrap="square" lIns="0" tIns="0" rIns="0" bIns="0" rtlCol="0" anchor="ctr">
            <a:normAutofit/>
          </a:bodyPr>
          <a:lstStyle/>
          <a:p>
            <a:pPr marL="0" indent="0">
              <a:buNone/>
            </a:pPr>
            <a:r>
              <a:rPr lang="en-US" sz="1100" b="1" dirty="0">
                <a:solidFill>
                  <a:srgbClr val="0B2D4D"/>
                </a:solidFill>
                <a:latin typeface="Roboto Slab" pitchFamily="2" charset="0"/>
                <a:ea typeface="Roboto Slab" pitchFamily="2" charset="0"/>
                <a:cs typeface="Roboto Slab" pitchFamily="2" charset="0"/>
              </a:rPr>
              <a:t>Impact on unemployment rate</a:t>
            </a:r>
            <a:endParaRPr lang="en-US" sz="1100" dirty="0">
              <a:latin typeface="Roboto Slab" pitchFamily="2" charset="0"/>
              <a:ea typeface="Roboto Slab" pitchFamily="2" charset="0"/>
              <a:cs typeface="Roboto Slab" pitchFamily="2" charset="0"/>
            </a:endParaRPr>
          </a:p>
        </p:txBody>
      </p:sp>
      <p:sp>
        <p:nvSpPr>
          <p:cNvPr id="29" name="Text 17">
            <a:extLst>
              <a:ext uri="{FF2B5EF4-FFF2-40B4-BE49-F238E27FC236}">
                <a16:creationId xmlns:a16="http://schemas.microsoft.com/office/drawing/2014/main" id="{C3E3E6A3-F239-0262-B76E-7D876C10197C}"/>
              </a:ext>
            </a:extLst>
          </p:cNvPr>
          <p:cNvSpPr/>
          <p:nvPr/>
        </p:nvSpPr>
        <p:spPr>
          <a:xfrm>
            <a:off x="6342366" y="3329897"/>
            <a:ext cx="2340000" cy="756000"/>
          </a:xfrm>
          <a:prstGeom prst="rect">
            <a:avLst/>
          </a:prstGeom>
          <a:noFill/>
          <a:ln/>
        </p:spPr>
        <p:txBody>
          <a:bodyPr wrap="square" lIns="0" tIns="0" rIns="0" bIns="0" rtlCol="0" anchor="t">
            <a:normAutofit lnSpcReduction="10000"/>
          </a:bodyPr>
          <a:lstStyle/>
          <a:p>
            <a:r>
              <a:rPr lang="en-US" sz="1030" dirty="0">
                <a:solidFill>
                  <a:srgbClr val="384957"/>
                </a:solidFill>
                <a:latin typeface="Roboto Slab" pitchFamily="2" charset="0"/>
                <a:ea typeface="Roboto Slab" pitchFamily="2" charset="0"/>
                <a:cs typeface="Roboto Slab" pitchFamily="2" charset="0"/>
              </a:rPr>
              <a:t>Increase in unemployment rate of 0.3 pp to 5.1%.</a:t>
            </a:r>
          </a:p>
          <a:p>
            <a:endParaRPr lang="en-US" sz="1030" dirty="0">
              <a:solidFill>
                <a:srgbClr val="384957"/>
              </a:solidFill>
              <a:latin typeface="Roboto Slab" pitchFamily="2" charset="0"/>
              <a:ea typeface="Roboto Slab" pitchFamily="2" charset="0"/>
              <a:cs typeface="Roboto Slab" pitchFamily="2" charset="0"/>
            </a:endParaRPr>
          </a:p>
          <a:p>
            <a:r>
              <a:rPr lang="en-US" sz="1030" dirty="0">
                <a:solidFill>
                  <a:srgbClr val="384957"/>
                </a:solidFill>
                <a:latin typeface="Roboto Slab" pitchFamily="2" charset="0"/>
                <a:ea typeface="Roboto Slab" pitchFamily="2" charset="0"/>
                <a:cs typeface="Roboto Slab" pitchFamily="2" charset="0"/>
              </a:rPr>
              <a:t>Youth unemployment rate remained unchanged at 13.2%.</a:t>
            </a:r>
            <a:endParaRPr lang="en-US" sz="1030" dirty="0">
              <a:latin typeface="Roboto Slab" pitchFamily="2" charset="0"/>
              <a:ea typeface="Roboto Slab" pitchFamily="2" charset="0"/>
              <a:cs typeface="Roboto Slab" pitchFamily="2" charset="0"/>
            </a:endParaRPr>
          </a:p>
        </p:txBody>
      </p:sp>
      <p:pic>
        <p:nvPicPr>
          <p:cNvPr id="8" name="Content Placeholder 7">
            <a:extLst>
              <a:ext uri="{FF2B5EF4-FFF2-40B4-BE49-F238E27FC236}">
                <a16:creationId xmlns:a16="http://schemas.microsoft.com/office/drawing/2014/main" id="{DE039233-2DD0-407C-7A1A-42778361C756}"/>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164347" y="811249"/>
            <a:ext cx="5993515" cy="3168000"/>
          </a:xfrm>
          <a:prstGeom prst="rect">
            <a:avLst/>
          </a:prstGeom>
        </p:spPr>
      </p:pic>
      <p:sp>
        <p:nvSpPr>
          <p:cNvPr id="4" name="TextBox 1">
            <a:extLst>
              <a:ext uri="{FF2B5EF4-FFF2-40B4-BE49-F238E27FC236}">
                <a16:creationId xmlns:a16="http://schemas.microsoft.com/office/drawing/2014/main" id="{E33739F2-228E-269F-44C4-89F19DD5E33D}"/>
              </a:ext>
            </a:extLst>
          </p:cNvPr>
          <p:cNvSpPr txBox="1"/>
          <p:nvPr/>
        </p:nvSpPr>
        <p:spPr>
          <a:xfrm>
            <a:off x="13688" y="3937820"/>
            <a:ext cx="792088" cy="21602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IE" sz="800" dirty="0">
                <a:solidFill>
                  <a:schemeClr val="accent4"/>
                </a:solidFill>
              </a:rPr>
              <a:t>thousands</a:t>
            </a:r>
          </a:p>
        </p:txBody>
      </p:sp>
    </p:spTree>
    <p:extLst>
      <p:ext uri="{BB962C8B-B14F-4D97-AF65-F5344CB8AC3E}">
        <p14:creationId xmlns:p14="http://schemas.microsoft.com/office/powerpoint/2010/main" val="42416309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EA54F-C356-BEA9-A931-139AB8A1A048}"/>
              </a:ext>
            </a:extLst>
          </p:cNvPr>
          <p:cNvSpPr>
            <a:spLocks noGrp="1"/>
          </p:cNvSpPr>
          <p:nvPr>
            <p:ph type="title"/>
          </p:nvPr>
        </p:nvSpPr>
        <p:spPr>
          <a:xfrm>
            <a:off x="467544" y="205979"/>
            <a:ext cx="8219256" cy="277539"/>
          </a:xfrm>
        </p:spPr>
        <p:txBody>
          <a:bodyPr>
            <a:noAutofit/>
          </a:bodyPr>
          <a:lstStyle/>
          <a:p>
            <a:r>
              <a:rPr lang="en-IE" sz="2000" dirty="0"/>
              <a:t>Unemployment rate increased in East and Border</a:t>
            </a:r>
          </a:p>
        </p:txBody>
      </p:sp>
      <p:sp>
        <p:nvSpPr>
          <p:cNvPr id="3" name="Text Placeholder 2">
            <a:extLst>
              <a:ext uri="{FF2B5EF4-FFF2-40B4-BE49-F238E27FC236}">
                <a16:creationId xmlns:a16="http://schemas.microsoft.com/office/drawing/2014/main" id="{E918C8DC-4BAE-0132-DA39-94D1468C9CEA}"/>
              </a:ext>
            </a:extLst>
          </p:cNvPr>
          <p:cNvSpPr>
            <a:spLocks noGrp="1"/>
          </p:cNvSpPr>
          <p:nvPr>
            <p:ph type="body" idx="1"/>
          </p:nvPr>
        </p:nvSpPr>
        <p:spPr>
          <a:xfrm>
            <a:off x="457195" y="656595"/>
            <a:ext cx="4040188" cy="479822"/>
          </a:xfrm>
        </p:spPr>
        <p:txBody>
          <a:bodyPr>
            <a:normAutofit/>
          </a:bodyPr>
          <a:lstStyle/>
          <a:p>
            <a:r>
              <a:rPr lang="en-IE" sz="1600" dirty="0"/>
              <a:t>Unemployment rate (%)</a:t>
            </a:r>
          </a:p>
        </p:txBody>
      </p:sp>
      <p:sp>
        <p:nvSpPr>
          <p:cNvPr id="5" name="Text Placeholder 4">
            <a:extLst>
              <a:ext uri="{FF2B5EF4-FFF2-40B4-BE49-F238E27FC236}">
                <a16:creationId xmlns:a16="http://schemas.microsoft.com/office/drawing/2014/main" id="{971736DD-9E9D-1136-757E-484C09E64C77}"/>
              </a:ext>
            </a:extLst>
          </p:cNvPr>
          <p:cNvSpPr>
            <a:spLocks noGrp="1"/>
          </p:cNvSpPr>
          <p:nvPr>
            <p:ph type="body" sz="quarter" idx="3"/>
          </p:nvPr>
        </p:nvSpPr>
        <p:spPr>
          <a:xfrm>
            <a:off x="4652015" y="621994"/>
            <a:ext cx="4041775" cy="479822"/>
          </a:xfrm>
        </p:spPr>
        <p:txBody>
          <a:bodyPr>
            <a:normAutofit/>
          </a:bodyPr>
          <a:lstStyle/>
          <a:p>
            <a:r>
              <a:rPr lang="en-IE" sz="1600" dirty="0"/>
              <a:t>Change (pp) in unemployment rate </a:t>
            </a:r>
          </a:p>
        </p:txBody>
      </p:sp>
      <p:sp>
        <p:nvSpPr>
          <p:cNvPr id="7" name="Slide Number Placeholder 6">
            <a:extLst>
              <a:ext uri="{FF2B5EF4-FFF2-40B4-BE49-F238E27FC236}">
                <a16:creationId xmlns:a16="http://schemas.microsoft.com/office/drawing/2014/main" id="{5337CEEA-5C2B-C55B-A4F1-13ABBB6904CF}"/>
              </a:ext>
            </a:extLst>
          </p:cNvPr>
          <p:cNvSpPr>
            <a:spLocks noGrp="1"/>
          </p:cNvSpPr>
          <p:nvPr>
            <p:ph type="sldNum" sz="quarter" idx="10"/>
          </p:nvPr>
        </p:nvSpPr>
        <p:spPr/>
        <p:txBody>
          <a:bodyPr/>
          <a:lstStyle/>
          <a:p>
            <a:fld id="{517A7B32-69DB-4CF1-942C-111B3EAEDE95}" type="slidenum">
              <a:rPr lang="en-IE" smtClean="0"/>
              <a:t>11</a:t>
            </a:fld>
            <a:endParaRPr lang="en-IE" dirty="0"/>
          </a:p>
        </p:txBody>
      </p:sp>
      <p:sp>
        <p:nvSpPr>
          <p:cNvPr id="4" name="TextBox 1">
            <a:extLst>
              <a:ext uri="{FF2B5EF4-FFF2-40B4-BE49-F238E27FC236}">
                <a16:creationId xmlns:a16="http://schemas.microsoft.com/office/drawing/2014/main" id="{D835D67C-D903-1411-EBB5-729EF1EA46EB}"/>
              </a:ext>
            </a:extLst>
          </p:cNvPr>
          <p:cNvSpPr txBox="1"/>
          <p:nvPr/>
        </p:nvSpPr>
        <p:spPr>
          <a:xfrm>
            <a:off x="13688" y="3937820"/>
            <a:ext cx="792088" cy="21602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IE" sz="800" dirty="0">
                <a:solidFill>
                  <a:schemeClr val="accent4"/>
                </a:solidFill>
              </a:rPr>
              <a:t>%</a:t>
            </a:r>
          </a:p>
        </p:txBody>
      </p:sp>
      <p:pic>
        <p:nvPicPr>
          <p:cNvPr id="16" name="Content Placeholder 15">
            <a:extLst>
              <a:ext uri="{FF2B5EF4-FFF2-40B4-BE49-F238E27FC236}">
                <a16:creationId xmlns:a16="http://schemas.microsoft.com/office/drawing/2014/main" id="{FE0F534E-AEB4-8632-F166-85E598232CF6}"/>
              </a:ext>
            </a:extLst>
          </p:cNvPr>
          <p:cNvPicPr>
            <a:picLocks noGrp="1" noChangeAspect="1"/>
          </p:cNvPicPr>
          <p:nvPr>
            <p:ph sz="quarter" idx="4"/>
          </p:nvPr>
        </p:nvPicPr>
        <p:blipFill>
          <a:blip r:embed="rId2" cstate="print">
            <a:extLst>
              <a:ext uri="{28A0092B-C50C-407E-A947-70E740481C1C}">
                <a14:useLocalDpi xmlns:a14="http://schemas.microsoft.com/office/drawing/2010/main" val="0"/>
              </a:ext>
            </a:extLst>
          </a:blip>
          <a:stretch>
            <a:fillRect/>
          </a:stretch>
        </p:blipFill>
        <p:spPr>
          <a:xfrm>
            <a:off x="3831566" y="1101816"/>
            <a:ext cx="5312434" cy="2808000"/>
          </a:xfrm>
          <a:prstGeom prst="rect">
            <a:avLst/>
          </a:prstGeom>
        </p:spPr>
      </p:pic>
      <p:pic>
        <p:nvPicPr>
          <p:cNvPr id="20" name="Content Placeholder 11">
            <a:extLst>
              <a:ext uri="{FF2B5EF4-FFF2-40B4-BE49-F238E27FC236}">
                <a16:creationId xmlns:a16="http://schemas.microsoft.com/office/drawing/2014/main" id="{EE48898A-BF36-DEC1-3E8A-D8748C440D0B}"/>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0" y="1167750"/>
            <a:ext cx="5312435" cy="2808000"/>
          </a:xfrm>
          <a:prstGeom prst="rect">
            <a:avLst/>
          </a:prstGeom>
        </p:spPr>
      </p:pic>
      <p:sp>
        <p:nvSpPr>
          <p:cNvPr id="10" name="TextBox 1">
            <a:extLst>
              <a:ext uri="{FF2B5EF4-FFF2-40B4-BE49-F238E27FC236}">
                <a16:creationId xmlns:a16="http://schemas.microsoft.com/office/drawing/2014/main" id="{593DED7F-148F-8302-5D6F-BE3639663389}"/>
              </a:ext>
            </a:extLst>
          </p:cNvPr>
          <p:cNvSpPr txBox="1"/>
          <p:nvPr/>
        </p:nvSpPr>
        <p:spPr>
          <a:xfrm>
            <a:off x="4788024" y="3909816"/>
            <a:ext cx="792088" cy="21602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IE" sz="800" dirty="0">
                <a:solidFill>
                  <a:schemeClr val="accent4"/>
                </a:solidFill>
              </a:rPr>
              <a:t>pp</a:t>
            </a:r>
          </a:p>
        </p:txBody>
      </p:sp>
    </p:spTree>
    <p:extLst>
      <p:ext uri="{BB962C8B-B14F-4D97-AF65-F5344CB8AC3E}">
        <p14:creationId xmlns:p14="http://schemas.microsoft.com/office/powerpoint/2010/main" val="3736742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7A4E0D-6773-4241-E7A9-6611228EF6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CA1D5A-CD8A-5837-9B4C-F2395D39ED03}"/>
              </a:ext>
            </a:extLst>
          </p:cNvPr>
          <p:cNvSpPr>
            <a:spLocks noGrp="1"/>
          </p:cNvSpPr>
          <p:nvPr>
            <p:ph type="title"/>
          </p:nvPr>
        </p:nvSpPr>
        <p:spPr>
          <a:xfrm>
            <a:off x="467544" y="205979"/>
            <a:ext cx="8219256" cy="349547"/>
          </a:xfrm>
        </p:spPr>
        <p:txBody>
          <a:bodyPr>
            <a:noAutofit/>
          </a:bodyPr>
          <a:lstStyle/>
          <a:p>
            <a:r>
              <a:rPr lang="en-IE" sz="2400" dirty="0"/>
              <a:t>Long-term unemployment increased</a:t>
            </a:r>
          </a:p>
        </p:txBody>
      </p:sp>
      <p:sp>
        <p:nvSpPr>
          <p:cNvPr id="5" name="Slide Number Placeholder 4">
            <a:extLst>
              <a:ext uri="{FF2B5EF4-FFF2-40B4-BE49-F238E27FC236}">
                <a16:creationId xmlns:a16="http://schemas.microsoft.com/office/drawing/2014/main" id="{A6816CA4-3335-51C9-4DB4-089061CBFF91}"/>
              </a:ext>
            </a:extLst>
          </p:cNvPr>
          <p:cNvSpPr>
            <a:spLocks noGrp="1"/>
          </p:cNvSpPr>
          <p:nvPr>
            <p:ph type="sldNum" sz="quarter" idx="4"/>
          </p:nvPr>
        </p:nvSpPr>
        <p:spPr/>
        <p:txBody>
          <a:bodyPr/>
          <a:lstStyle/>
          <a:p>
            <a:fld id="{517A7B32-69DB-4CF1-942C-111B3EAEDE95}" type="slidenum">
              <a:rPr lang="en-IE" smtClean="0"/>
              <a:t>12</a:t>
            </a:fld>
            <a:endParaRPr lang="en-IE" dirty="0"/>
          </a:p>
        </p:txBody>
      </p:sp>
      <p:sp>
        <p:nvSpPr>
          <p:cNvPr id="8" name="Shape 5">
            <a:extLst>
              <a:ext uri="{FF2B5EF4-FFF2-40B4-BE49-F238E27FC236}">
                <a16:creationId xmlns:a16="http://schemas.microsoft.com/office/drawing/2014/main" id="{94CA5BAD-C51F-D5DB-F065-F97BB2181EAD}"/>
              </a:ext>
            </a:extLst>
          </p:cNvPr>
          <p:cNvSpPr/>
          <p:nvPr/>
        </p:nvSpPr>
        <p:spPr>
          <a:xfrm>
            <a:off x="7058186" y="842441"/>
            <a:ext cx="1793400" cy="1440159"/>
          </a:xfrm>
          <a:prstGeom prst="roundRect">
            <a:avLst>
              <a:gd name="adj" fmla="val 2747"/>
            </a:avLst>
          </a:prstGeom>
          <a:solidFill>
            <a:srgbClr val="FFFFFF"/>
          </a:solidFill>
          <a:ln w="13970">
            <a:solidFill>
              <a:srgbClr val="DCE4EC"/>
            </a:solidFill>
            <a:prstDash val="solid"/>
          </a:ln>
          <a:effectLst>
            <a:outerShdw blurRad="12700" dist="50800" dir="2700000" algn="bl" rotWithShape="0">
              <a:srgbClr val="C7D2DE">
                <a:alpha val="16000"/>
              </a:srgbClr>
            </a:outerShdw>
          </a:effectLst>
        </p:spPr>
        <p:txBody>
          <a:bodyPr/>
          <a:lstStyle/>
          <a:p>
            <a:endParaRPr lang="en-IE"/>
          </a:p>
        </p:txBody>
      </p:sp>
      <p:sp>
        <p:nvSpPr>
          <p:cNvPr id="10" name="Shape 6">
            <a:extLst>
              <a:ext uri="{FF2B5EF4-FFF2-40B4-BE49-F238E27FC236}">
                <a16:creationId xmlns:a16="http://schemas.microsoft.com/office/drawing/2014/main" id="{E44CA145-8624-8A0D-20B4-C87EA0803B86}"/>
              </a:ext>
            </a:extLst>
          </p:cNvPr>
          <p:cNvSpPr/>
          <p:nvPr/>
        </p:nvSpPr>
        <p:spPr>
          <a:xfrm>
            <a:off x="7058186" y="842441"/>
            <a:ext cx="49134" cy="1440159"/>
          </a:xfrm>
          <a:prstGeom prst="rect">
            <a:avLst/>
          </a:prstGeom>
          <a:solidFill>
            <a:srgbClr val="006168"/>
          </a:solidFill>
          <a:ln w="12700">
            <a:solidFill>
              <a:srgbClr val="006168"/>
            </a:solidFill>
            <a:prstDash val="solid"/>
          </a:ln>
        </p:spPr>
        <p:txBody>
          <a:bodyPr/>
          <a:lstStyle/>
          <a:p>
            <a:endParaRPr lang="en-IE"/>
          </a:p>
        </p:txBody>
      </p:sp>
      <p:sp>
        <p:nvSpPr>
          <p:cNvPr id="12" name="Text 7">
            <a:extLst>
              <a:ext uri="{FF2B5EF4-FFF2-40B4-BE49-F238E27FC236}">
                <a16:creationId xmlns:a16="http://schemas.microsoft.com/office/drawing/2014/main" id="{C220DEA5-D38D-E393-CEDB-9A63E6FABC16}"/>
              </a:ext>
            </a:extLst>
          </p:cNvPr>
          <p:cNvSpPr/>
          <p:nvPr/>
        </p:nvSpPr>
        <p:spPr>
          <a:xfrm>
            <a:off x="7259354" y="1007033"/>
            <a:ext cx="1560012" cy="174085"/>
          </a:xfrm>
          <a:prstGeom prst="rect">
            <a:avLst/>
          </a:prstGeom>
          <a:noFill/>
          <a:ln/>
        </p:spPr>
        <p:txBody>
          <a:bodyPr wrap="square" lIns="0" tIns="0" rIns="0" bIns="0" rtlCol="0" anchor="ctr">
            <a:normAutofit/>
          </a:bodyPr>
          <a:lstStyle/>
          <a:p>
            <a:pPr marL="0" indent="0">
              <a:buNone/>
            </a:pPr>
            <a:r>
              <a:rPr lang="en-US" sz="750" b="1" kern="0" spc="50" dirty="0">
                <a:solidFill>
                  <a:srgbClr val="5C6B7A"/>
                </a:solidFill>
                <a:latin typeface="Roboto Slab" pitchFamily="2" charset="0"/>
                <a:ea typeface="Roboto Slab" pitchFamily="2" charset="0"/>
                <a:cs typeface="Roboto Slab" pitchFamily="2" charset="0"/>
              </a:rPr>
              <a:t>LONG-TERM UNEMPLOYED</a:t>
            </a:r>
            <a:endParaRPr lang="en-US" sz="750" dirty="0">
              <a:latin typeface="Roboto Slab" pitchFamily="2" charset="0"/>
              <a:ea typeface="Roboto Slab" pitchFamily="2" charset="0"/>
              <a:cs typeface="Roboto Slab" pitchFamily="2" charset="0"/>
            </a:endParaRPr>
          </a:p>
        </p:txBody>
      </p:sp>
      <p:sp>
        <p:nvSpPr>
          <p:cNvPr id="14" name="Text 8">
            <a:extLst>
              <a:ext uri="{FF2B5EF4-FFF2-40B4-BE49-F238E27FC236}">
                <a16:creationId xmlns:a16="http://schemas.microsoft.com/office/drawing/2014/main" id="{2B659F4E-6A03-287E-3480-671838621EE3}"/>
              </a:ext>
            </a:extLst>
          </p:cNvPr>
          <p:cNvSpPr/>
          <p:nvPr/>
        </p:nvSpPr>
        <p:spPr>
          <a:xfrm>
            <a:off x="7259354" y="1317929"/>
            <a:ext cx="1560012" cy="411474"/>
          </a:xfrm>
          <a:prstGeom prst="rect">
            <a:avLst/>
          </a:prstGeom>
          <a:noFill/>
          <a:ln/>
        </p:spPr>
        <p:txBody>
          <a:bodyPr wrap="square" lIns="0" tIns="0" rIns="0" bIns="0" rtlCol="0" anchor="ctr">
            <a:normAutofit/>
          </a:bodyPr>
          <a:lstStyle/>
          <a:p>
            <a:pPr marL="0" indent="0">
              <a:buNone/>
            </a:pPr>
            <a:r>
              <a:rPr lang="en-US" sz="2200" b="1" dirty="0">
                <a:solidFill>
                  <a:srgbClr val="1B2733"/>
                </a:solidFill>
                <a:latin typeface="Roboto Slab" pitchFamily="2" charset="0"/>
                <a:ea typeface="Roboto Slab" pitchFamily="2" charset="0"/>
                <a:cs typeface="Roboto Slab" pitchFamily="2" charset="0"/>
              </a:rPr>
              <a:t>26.6%</a:t>
            </a:r>
            <a:endParaRPr lang="en-US" sz="2200" dirty="0">
              <a:latin typeface="Roboto Slab" pitchFamily="2" charset="0"/>
              <a:ea typeface="Roboto Slab" pitchFamily="2" charset="0"/>
              <a:cs typeface="Roboto Slab" pitchFamily="2" charset="0"/>
            </a:endParaRPr>
          </a:p>
        </p:txBody>
      </p:sp>
      <p:sp>
        <p:nvSpPr>
          <p:cNvPr id="16" name="Text 9">
            <a:extLst>
              <a:ext uri="{FF2B5EF4-FFF2-40B4-BE49-F238E27FC236}">
                <a16:creationId xmlns:a16="http://schemas.microsoft.com/office/drawing/2014/main" id="{418CDDDC-889D-F94A-1A8D-7E85DB318300}"/>
              </a:ext>
            </a:extLst>
          </p:cNvPr>
          <p:cNvSpPr/>
          <p:nvPr/>
        </p:nvSpPr>
        <p:spPr>
          <a:xfrm>
            <a:off x="7259354" y="1848281"/>
            <a:ext cx="1560012" cy="221563"/>
          </a:xfrm>
          <a:prstGeom prst="rect">
            <a:avLst/>
          </a:prstGeom>
          <a:noFill/>
          <a:ln/>
        </p:spPr>
        <p:txBody>
          <a:bodyPr wrap="square" lIns="0" tIns="0" rIns="0" bIns="0" rtlCol="0" anchor="ctr">
            <a:normAutofit/>
          </a:bodyPr>
          <a:lstStyle/>
          <a:p>
            <a:pPr marL="0" indent="0">
              <a:buNone/>
            </a:pPr>
            <a:r>
              <a:rPr lang="en-US" sz="900" b="1" dirty="0">
                <a:solidFill>
                  <a:srgbClr val="006168"/>
                </a:solidFill>
                <a:latin typeface="Roboto Slab" pitchFamily="2" charset="0"/>
                <a:ea typeface="Roboto Slab" pitchFamily="2" charset="0"/>
                <a:cs typeface="Roboto Slab" pitchFamily="2" charset="0"/>
              </a:rPr>
              <a:t>▲ 3.4 pp on year</a:t>
            </a:r>
            <a:endParaRPr lang="en-US" sz="900" dirty="0">
              <a:solidFill>
                <a:srgbClr val="006168"/>
              </a:solidFill>
              <a:latin typeface="Roboto Slab" pitchFamily="2" charset="0"/>
              <a:ea typeface="Roboto Slab" pitchFamily="2" charset="0"/>
              <a:cs typeface="Roboto Slab" pitchFamily="2" charset="0"/>
            </a:endParaRPr>
          </a:p>
        </p:txBody>
      </p:sp>
      <p:sp>
        <p:nvSpPr>
          <p:cNvPr id="18" name="Text 10">
            <a:extLst>
              <a:ext uri="{FF2B5EF4-FFF2-40B4-BE49-F238E27FC236}">
                <a16:creationId xmlns:a16="http://schemas.microsoft.com/office/drawing/2014/main" id="{98882EEB-1B83-6108-DC4A-2DC0C6671E75}"/>
              </a:ext>
            </a:extLst>
          </p:cNvPr>
          <p:cNvSpPr/>
          <p:nvPr/>
        </p:nvSpPr>
        <p:spPr>
          <a:xfrm>
            <a:off x="7259354" y="2097770"/>
            <a:ext cx="1560012" cy="158259"/>
          </a:xfrm>
          <a:prstGeom prst="rect">
            <a:avLst/>
          </a:prstGeom>
          <a:noFill/>
          <a:ln/>
        </p:spPr>
        <p:txBody>
          <a:bodyPr wrap="square" lIns="0" tIns="0" rIns="0" bIns="0" rtlCol="0" anchor="ctr">
            <a:normAutofit/>
          </a:bodyPr>
          <a:lstStyle/>
          <a:p>
            <a:pPr marL="0" indent="0">
              <a:buNone/>
            </a:pPr>
            <a:r>
              <a:rPr lang="en-US" sz="850" dirty="0">
                <a:solidFill>
                  <a:srgbClr val="5C6B7A"/>
                </a:solidFill>
                <a:latin typeface="Roboto Slab" pitchFamily="2" charset="0"/>
                <a:ea typeface="Roboto Slab" pitchFamily="2" charset="0"/>
                <a:cs typeface="Roboto Slab" pitchFamily="2" charset="0"/>
              </a:rPr>
              <a:t>Unemployed 1 year or more</a:t>
            </a:r>
            <a:endParaRPr lang="en-US" sz="800" dirty="0">
              <a:latin typeface="Roboto Slab" pitchFamily="2" charset="0"/>
              <a:ea typeface="Roboto Slab" pitchFamily="2" charset="0"/>
              <a:cs typeface="Roboto Slab" pitchFamily="2" charset="0"/>
            </a:endParaRPr>
          </a:p>
        </p:txBody>
      </p:sp>
      <p:sp>
        <p:nvSpPr>
          <p:cNvPr id="20" name="Shape 5">
            <a:extLst>
              <a:ext uri="{FF2B5EF4-FFF2-40B4-BE49-F238E27FC236}">
                <a16:creationId xmlns:a16="http://schemas.microsoft.com/office/drawing/2014/main" id="{C7866E83-99B1-FE96-8EDA-6257C02AC95A}"/>
              </a:ext>
            </a:extLst>
          </p:cNvPr>
          <p:cNvSpPr/>
          <p:nvPr/>
        </p:nvSpPr>
        <p:spPr>
          <a:xfrm>
            <a:off x="7058186" y="2394597"/>
            <a:ext cx="1793400" cy="1440159"/>
          </a:xfrm>
          <a:prstGeom prst="roundRect">
            <a:avLst>
              <a:gd name="adj" fmla="val 2747"/>
            </a:avLst>
          </a:prstGeom>
          <a:solidFill>
            <a:srgbClr val="FFFFFF"/>
          </a:solidFill>
          <a:ln w="13970">
            <a:solidFill>
              <a:srgbClr val="DCE4EC"/>
            </a:solidFill>
            <a:prstDash val="solid"/>
          </a:ln>
          <a:effectLst>
            <a:outerShdw blurRad="12700" dist="50800" dir="2700000" algn="bl" rotWithShape="0">
              <a:srgbClr val="C7D2DE">
                <a:alpha val="16000"/>
              </a:srgbClr>
            </a:outerShdw>
          </a:effectLst>
        </p:spPr>
        <p:txBody>
          <a:bodyPr/>
          <a:lstStyle/>
          <a:p>
            <a:endParaRPr lang="en-IE"/>
          </a:p>
        </p:txBody>
      </p:sp>
      <p:sp>
        <p:nvSpPr>
          <p:cNvPr id="22" name="Shape 6">
            <a:extLst>
              <a:ext uri="{FF2B5EF4-FFF2-40B4-BE49-F238E27FC236}">
                <a16:creationId xmlns:a16="http://schemas.microsoft.com/office/drawing/2014/main" id="{75E73B9F-AF26-9E52-49B1-D896C5A763EB}"/>
              </a:ext>
            </a:extLst>
          </p:cNvPr>
          <p:cNvSpPr/>
          <p:nvPr/>
        </p:nvSpPr>
        <p:spPr>
          <a:xfrm>
            <a:off x="7058186" y="2394597"/>
            <a:ext cx="49134" cy="1440159"/>
          </a:xfrm>
          <a:prstGeom prst="rect">
            <a:avLst/>
          </a:prstGeom>
          <a:solidFill>
            <a:srgbClr val="006168"/>
          </a:solidFill>
          <a:ln w="12700">
            <a:solidFill>
              <a:srgbClr val="006168"/>
            </a:solidFill>
            <a:prstDash val="solid"/>
          </a:ln>
        </p:spPr>
        <p:txBody>
          <a:bodyPr/>
          <a:lstStyle/>
          <a:p>
            <a:endParaRPr lang="en-IE"/>
          </a:p>
        </p:txBody>
      </p:sp>
      <p:sp>
        <p:nvSpPr>
          <p:cNvPr id="24" name="Text 7">
            <a:extLst>
              <a:ext uri="{FF2B5EF4-FFF2-40B4-BE49-F238E27FC236}">
                <a16:creationId xmlns:a16="http://schemas.microsoft.com/office/drawing/2014/main" id="{E9CD5A44-A6AF-6D0F-93AF-FC56CF51878E}"/>
              </a:ext>
            </a:extLst>
          </p:cNvPr>
          <p:cNvSpPr/>
          <p:nvPr/>
        </p:nvSpPr>
        <p:spPr>
          <a:xfrm>
            <a:off x="7259354" y="2559189"/>
            <a:ext cx="1560012" cy="174085"/>
          </a:xfrm>
          <a:prstGeom prst="rect">
            <a:avLst/>
          </a:prstGeom>
          <a:noFill/>
          <a:ln/>
        </p:spPr>
        <p:txBody>
          <a:bodyPr wrap="square" lIns="0" tIns="0" rIns="0" bIns="0" rtlCol="0" anchor="ctr">
            <a:normAutofit fontScale="92500" lnSpcReduction="20000"/>
          </a:bodyPr>
          <a:lstStyle/>
          <a:p>
            <a:r>
              <a:rPr lang="en-US" sz="750" b="1" kern="0" spc="50" dirty="0">
                <a:solidFill>
                  <a:srgbClr val="5C6B7A"/>
                </a:solidFill>
                <a:latin typeface="Roboto Slab" pitchFamily="2" charset="0"/>
                <a:ea typeface="Roboto Slab" pitchFamily="2" charset="0"/>
                <a:cs typeface="Roboto Slab" pitchFamily="2" charset="0"/>
              </a:rPr>
              <a:t>LONG-TERM UNEMPLOYMENT RATE</a:t>
            </a:r>
            <a:endParaRPr lang="en-US" sz="750" dirty="0">
              <a:latin typeface="Roboto Slab" pitchFamily="2" charset="0"/>
              <a:ea typeface="Roboto Slab" pitchFamily="2" charset="0"/>
              <a:cs typeface="Roboto Slab" pitchFamily="2" charset="0"/>
            </a:endParaRPr>
          </a:p>
        </p:txBody>
      </p:sp>
      <p:sp>
        <p:nvSpPr>
          <p:cNvPr id="26" name="Text 8">
            <a:extLst>
              <a:ext uri="{FF2B5EF4-FFF2-40B4-BE49-F238E27FC236}">
                <a16:creationId xmlns:a16="http://schemas.microsoft.com/office/drawing/2014/main" id="{9A73C6B0-4817-5F58-8781-FA72371E0BB9}"/>
              </a:ext>
            </a:extLst>
          </p:cNvPr>
          <p:cNvSpPr/>
          <p:nvPr/>
        </p:nvSpPr>
        <p:spPr>
          <a:xfrm>
            <a:off x="7259354" y="2870085"/>
            <a:ext cx="1560012" cy="411474"/>
          </a:xfrm>
          <a:prstGeom prst="rect">
            <a:avLst/>
          </a:prstGeom>
          <a:noFill/>
          <a:ln/>
        </p:spPr>
        <p:txBody>
          <a:bodyPr wrap="square" lIns="0" tIns="0" rIns="0" bIns="0" rtlCol="0" anchor="ctr">
            <a:normAutofit/>
          </a:bodyPr>
          <a:lstStyle/>
          <a:p>
            <a:pPr marL="0" indent="0">
              <a:buNone/>
            </a:pPr>
            <a:r>
              <a:rPr lang="en-US" sz="2200" b="1" dirty="0">
                <a:solidFill>
                  <a:srgbClr val="1B2733"/>
                </a:solidFill>
                <a:latin typeface="Roboto Slab" pitchFamily="2" charset="0"/>
                <a:ea typeface="Roboto Slab" pitchFamily="2" charset="0"/>
                <a:cs typeface="Roboto Slab" pitchFamily="2" charset="0"/>
              </a:rPr>
              <a:t>1.3%</a:t>
            </a:r>
            <a:endParaRPr lang="en-US" sz="2200" dirty="0">
              <a:latin typeface="Roboto Slab" pitchFamily="2" charset="0"/>
              <a:ea typeface="Roboto Slab" pitchFamily="2" charset="0"/>
              <a:cs typeface="Roboto Slab" pitchFamily="2" charset="0"/>
            </a:endParaRPr>
          </a:p>
        </p:txBody>
      </p:sp>
      <p:sp>
        <p:nvSpPr>
          <p:cNvPr id="28" name="Text 9">
            <a:extLst>
              <a:ext uri="{FF2B5EF4-FFF2-40B4-BE49-F238E27FC236}">
                <a16:creationId xmlns:a16="http://schemas.microsoft.com/office/drawing/2014/main" id="{BDE2E4E9-613C-E480-FDEB-39D1468D1F15}"/>
              </a:ext>
            </a:extLst>
          </p:cNvPr>
          <p:cNvSpPr/>
          <p:nvPr/>
        </p:nvSpPr>
        <p:spPr>
          <a:xfrm>
            <a:off x="7259354" y="3400437"/>
            <a:ext cx="1560012" cy="221563"/>
          </a:xfrm>
          <a:prstGeom prst="rect">
            <a:avLst/>
          </a:prstGeom>
          <a:noFill/>
          <a:ln/>
        </p:spPr>
        <p:txBody>
          <a:bodyPr wrap="square" lIns="0" tIns="0" rIns="0" bIns="0" rtlCol="0" anchor="ctr">
            <a:normAutofit/>
          </a:bodyPr>
          <a:lstStyle/>
          <a:p>
            <a:pPr marL="0" indent="0">
              <a:buNone/>
            </a:pPr>
            <a:r>
              <a:rPr lang="en-US" sz="900" b="1" dirty="0">
                <a:solidFill>
                  <a:srgbClr val="006168"/>
                </a:solidFill>
                <a:latin typeface="Roboto Slab" pitchFamily="2" charset="0"/>
                <a:ea typeface="Roboto Slab" pitchFamily="2" charset="0"/>
                <a:cs typeface="Roboto Slab" pitchFamily="2" charset="0"/>
              </a:rPr>
              <a:t>▲ 0.2 pp on year</a:t>
            </a:r>
            <a:endParaRPr lang="en-US" sz="900" dirty="0">
              <a:solidFill>
                <a:srgbClr val="006168"/>
              </a:solidFill>
              <a:latin typeface="Roboto Slab" pitchFamily="2" charset="0"/>
              <a:ea typeface="Roboto Slab" pitchFamily="2" charset="0"/>
              <a:cs typeface="Roboto Slab" pitchFamily="2" charset="0"/>
            </a:endParaRPr>
          </a:p>
        </p:txBody>
      </p:sp>
      <p:sp>
        <p:nvSpPr>
          <p:cNvPr id="30" name="Text 10">
            <a:extLst>
              <a:ext uri="{FF2B5EF4-FFF2-40B4-BE49-F238E27FC236}">
                <a16:creationId xmlns:a16="http://schemas.microsoft.com/office/drawing/2014/main" id="{7D728ACD-62CE-CE41-5441-9947E554AC7D}"/>
              </a:ext>
            </a:extLst>
          </p:cNvPr>
          <p:cNvSpPr/>
          <p:nvPr/>
        </p:nvSpPr>
        <p:spPr>
          <a:xfrm>
            <a:off x="7259354" y="3676497"/>
            <a:ext cx="1560012" cy="158259"/>
          </a:xfrm>
          <a:prstGeom prst="rect">
            <a:avLst/>
          </a:prstGeom>
          <a:noFill/>
          <a:ln/>
        </p:spPr>
        <p:txBody>
          <a:bodyPr wrap="square" lIns="0" tIns="0" rIns="0" bIns="0" rtlCol="0" anchor="ctr">
            <a:normAutofit/>
          </a:bodyPr>
          <a:lstStyle/>
          <a:p>
            <a:pPr marL="0" indent="0">
              <a:buNone/>
            </a:pPr>
            <a:r>
              <a:rPr lang="en-US" sz="850" dirty="0">
                <a:solidFill>
                  <a:srgbClr val="5C6B7A"/>
                </a:solidFill>
                <a:latin typeface="Roboto Slab" pitchFamily="2" charset="0"/>
                <a:ea typeface="Roboto Slab" pitchFamily="2" charset="0"/>
                <a:cs typeface="Roboto Slab" pitchFamily="2" charset="0"/>
              </a:rPr>
              <a:t>Aged </a:t>
            </a:r>
            <a:r>
              <a:rPr lang="en-US" sz="800" dirty="0">
                <a:solidFill>
                  <a:srgbClr val="5C6B7A"/>
                </a:solidFill>
                <a:latin typeface="Roboto Slab" pitchFamily="2" charset="0"/>
                <a:ea typeface="Roboto Slab" pitchFamily="2" charset="0"/>
                <a:cs typeface="Roboto Slab" pitchFamily="2" charset="0"/>
              </a:rPr>
              <a:t>15–74</a:t>
            </a:r>
            <a:endParaRPr lang="en-US" sz="800" dirty="0">
              <a:latin typeface="Roboto Slab" pitchFamily="2" charset="0"/>
              <a:ea typeface="Roboto Slab" pitchFamily="2" charset="0"/>
              <a:cs typeface="Roboto Slab" pitchFamily="2" charset="0"/>
            </a:endParaRPr>
          </a:p>
        </p:txBody>
      </p:sp>
      <p:pic>
        <p:nvPicPr>
          <p:cNvPr id="13" name="Picture 12">
            <a:extLst>
              <a:ext uri="{FF2B5EF4-FFF2-40B4-BE49-F238E27FC236}">
                <a16:creationId xmlns:a16="http://schemas.microsoft.com/office/drawing/2014/main" id="{B3D78C1D-B553-5A5E-46F0-BEB2228CD19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3954" y="772467"/>
            <a:ext cx="6402162" cy="3384000"/>
          </a:xfrm>
          <a:prstGeom prst="rect">
            <a:avLst/>
          </a:prstGeom>
        </p:spPr>
      </p:pic>
      <p:sp>
        <p:nvSpPr>
          <p:cNvPr id="17" name="TextBox 1">
            <a:extLst>
              <a:ext uri="{FF2B5EF4-FFF2-40B4-BE49-F238E27FC236}">
                <a16:creationId xmlns:a16="http://schemas.microsoft.com/office/drawing/2014/main" id="{23AB84B8-AED2-BE59-E2A1-7090F19E5636}"/>
              </a:ext>
            </a:extLst>
          </p:cNvPr>
          <p:cNvSpPr txBox="1"/>
          <p:nvPr/>
        </p:nvSpPr>
        <p:spPr>
          <a:xfrm>
            <a:off x="41250" y="3934419"/>
            <a:ext cx="1069876" cy="24812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IE" sz="800" dirty="0">
                <a:solidFill>
                  <a:schemeClr val="accent4"/>
                </a:solidFill>
              </a:rPr>
              <a:t>thousands</a:t>
            </a:r>
          </a:p>
        </p:txBody>
      </p:sp>
    </p:spTree>
    <p:extLst>
      <p:ext uri="{BB962C8B-B14F-4D97-AF65-F5344CB8AC3E}">
        <p14:creationId xmlns:p14="http://schemas.microsoft.com/office/powerpoint/2010/main" val="11960892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03FB1-7127-1177-7487-596D5DBA45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E5F263-9D9A-AA1F-F6DA-233BA4688D49}"/>
              </a:ext>
            </a:extLst>
          </p:cNvPr>
          <p:cNvSpPr>
            <a:spLocks noGrp="1"/>
          </p:cNvSpPr>
          <p:nvPr>
            <p:ph type="title"/>
          </p:nvPr>
        </p:nvSpPr>
        <p:spPr>
          <a:xfrm>
            <a:off x="467544" y="205979"/>
            <a:ext cx="8219256" cy="349547"/>
          </a:xfrm>
        </p:spPr>
        <p:txBody>
          <a:bodyPr>
            <a:normAutofit fontScale="90000"/>
          </a:bodyPr>
          <a:lstStyle/>
          <a:p>
            <a:r>
              <a:rPr lang="en-IE" dirty="0"/>
              <a:t>Labour force</a:t>
            </a:r>
          </a:p>
        </p:txBody>
      </p:sp>
      <p:sp>
        <p:nvSpPr>
          <p:cNvPr id="5" name="Slide Number Placeholder 4">
            <a:extLst>
              <a:ext uri="{FF2B5EF4-FFF2-40B4-BE49-F238E27FC236}">
                <a16:creationId xmlns:a16="http://schemas.microsoft.com/office/drawing/2014/main" id="{DC676CA1-8D52-8433-6A8B-20EB6613E4F5}"/>
              </a:ext>
            </a:extLst>
          </p:cNvPr>
          <p:cNvSpPr>
            <a:spLocks noGrp="1"/>
          </p:cNvSpPr>
          <p:nvPr>
            <p:ph type="sldNum" sz="quarter" idx="4"/>
          </p:nvPr>
        </p:nvSpPr>
        <p:spPr/>
        <p:txBody>
          <a:bodyPr/>
          <a:lstStyle/>
          <a:p>
            <a:fld id="{517A7B32-69DB-4CF1-942C-111B3EAEDE95}" type="slidenum">
              <a:rPr lang="en-IE" smtClean="0"/>
              <a:t>13</a:t>
            </a:fld>
            <a:endParaRPr lang="en-IE" dirty="0"/>
          </a:p>
        </p:txBody>
      </p:sp>
      <p:sp>
        <p:nvSpPr>
          <p:cNvPr id="8" name="Shape 5">
            <a:extLst>
              <a:ext uri="{FF2B5EF4-FFF2-40B4-BE49-F238E27FC236}">
                <a16:creationId xmlns:a16="http://schemas.microsoft.com/office/drawing/2014/main" id="{019729AC-0D07-24B0-AF36-BAF62253D115}"/>
              </a:ext>
            </a:extLst>
          </p:cNvPr>
          <p:cNvSpPr/>
          <p:nvPr/>
        </p:nvSpPr>
        <p:spPr>
          <a:xfrm>
            <a:off x="323528" y="774406"/>
            <a:ext cx="1793400" cy="1440159"/>
          </a:xfrm>
          <a:prstGeom prst="roundRect">
            <a:avLst>
              <a:gd name="adj" fmla="val 2747"/>
            </a:avLst>
          </a:prstGeom>
          <a:solidFill>
            <a:srgbClr val="FFFFFF"/>
          </a:solidFill>
          <a:ln w="13970">
            <a:solidFill>
              <a:srgbClr val="DCE4EC"/>
            </a:solidFill>
            <a:prstDash val="solid"/>
          </a:ln>
          <a:effectLst>
            <a:outerShdw blurRad="12700" dist="50800" dir="2700000" algn="bl" rotWithShape="0">
              <a:srgbClr val="C7D2DE">
                <a:alpha val="16000"/>
              </a:srgbClr>
            </a:outerShdw>
          </a:effectLst>
        </p:spPr>
        <p:txBody>
          <a:bodyPr/>
          <a:lstStyle/>
          <a:p>
            <a:endParaRPr lang="en-IE"/>
          </a:p>
        </p:txBody>
      </p:sp>
      <p:sp>
        <p:nvSpPr>
          <p:cNvPr id="10" name="Shape 6">
            <a:extLst>
              <a:ext uri="{FF2B5EF4-FFF2-40B4-BE49-F238E27FC236}">
                <a16:creationId xmlns:a16="http://schemas.microsoft.com/office/drawing/2014/main" id="{453EAEB9-7998-6D1E-7F5E-8841526D9631}"/>
              </a:ext>
            </a:extLst>
          </p:cNvPr>
          <p:cNvSpPr/>
          <p:nvPr/>
        </p:nvSpPr>
        <p:spPr>
          <a:xfrm>
            <a:off x="323528" y="774406"/>
            <a:ext cx="49134" cy="1440159"/>
          </a:xfrm>
          <a:prstGeom prst="rect">
            <a:avLst/>
          </a:prstGeom>
          <a:solidFill>
            <a:schemeClr val="accent4"/>
          </a:solidFill>
          <a:ln w="12700">
            <a:solidFill>
              <a:schemeClr val="accent4"/>
            </a:solidFill>
            <a:prstDash val="solid"/>
          </a:ln>
        </p:spPr>
        <p:txBody>
          <a:bodyPr/>
          <a:lstStyle/>
          <a:p>
            <a:endParaRPr lang="en-IE"/>
          </a:p>
        </p:txBody>
      </p:sp>
      <p:sp>
        <p:nvSpPr>
          <p:cNvPr id="12" name="Text 7">
            <a:extLst>
              <a:ext uri="{FF2B5EF4-FFF2-40B4-BE49-F238E27FC236}">
                <a16:creationId xmlns:a16="http://schemas.microsoft.com/office/drawing/2014/main" id="{FDF6F39D-986B-FD95-3184-D2CF633B4984}"/>
              </a:ext>
            </a:extLst>
          </p:cNvPr>
          <p:cNvSpPr/>
          <p:nvPr/>
        </p:nvSpPr>
        <p:spPr>
          <a:xfrm>
            <a:off x="524696" y="938998"/>
            <a:ext cx="1560012" cy="174085"/>
          </a:xfrm>
          <a:prstGeom prst="rect">
            <a:avLst/>
          </a:prstGeom>
          <a:noFill/>
          <a:ln/>
        </p:spPr>
        <p:txBody>
          <a:bodyPr wrap="square" lIns="0" tIns="0" rIns="0" bIns="0" rtlCol="0" anchor="ctr">
            <a:normAutofit/>
          </a:bodyPr>
          <a:lstStyle/>
          <a:p>
            <a:r>
              <a:rPr lang="en-US" sz="750" b="1" kern="0" spc="50" dirty="0">
                <a:solidFill>
                  <a:srgbClr val="5C6B7A"/>
                </a:solidFill>
                <a:latin typeface="Roboto Slab" pitchFamily="2" charset="0"/>
                <a:ea typeface="Roboto Slab" pitchFamily="2" charset="0"/>
                <a:cs typeface="Roboto Slab" pitchFamily="2" charset="0"/>
              </a:rPr>
              <a:t>LABOUR FORCE</a:t>
            </a:r>
            <a:endParaRPr lang="en-US" sz="750" dirty="0">
              <a:latin typeface="Roboto Slab" pitchFamily="2" charset="0"/>
              <a:ea typeface="Roboto Slab" pitchFamily="2" charset="0"/>
              <a:cs typeface="Roboto Slab" pitchFamily="2" charset="0"/>
            </a:endParaRPr>
          </a:p>
        </p:txBody>
      </p:sp>
      <p:sp>
        <p:nvSpPr>
          <p:cNvPr id="14" name="Text 8">
            <a:extLst>
              <a:ext uri="{FF2B5EF4-FFF2-40B4-BE49-F238E27FC236}">
                <a16:creationId xmlns:a16="http://schemas.microsoft.com/office/drawing/2014/main" id="{D36D734C-C4B9-DD3C-A76F-13F4C9C4AA21}"/>
              </a:ext>
            </a:extLst>
          </p:cNvPr>
          <p:cNvSpPr/>
          <p:nvPr/>
        </p:nvSpPr>
        <p:spPr>
          <a:xfrm>
            <a:off x="524696" y="1249894"/>
            <a:ext cx="1560012" cy="411474"/>
          </a:xfrm>
          <a:prstGeom prst="rect">
            <a:avLst/>
          </a:prstGeom>
          <a:noFill/>
          <a:ln/>
        </p:spPr>
        <p:txBody>
          <a:bodyPr wrap="square" lIns="0" tIns="0" rIns="0" bIns="0" rtlCol="0" anchor="ctr">
            <a:normAutofit/>
          </a:bodyPr>
          <a:lstStyle/>
          <a:p>
            <a:pPr marL="0" indent="0">
              <a:buNone/>
            </a:pPr>
            <a:r>
              <a:rPr lang="en-US" sz="2200" b="1" dirty="0">
                <a:solidFill>
                  <a:srgbClr val="1B2733"/>
                </a:solidFill>
                <a:latin typeface="Roboto Slab" pitchFamily="2" charset="0"/>
                <a:ea typeface="Roboto Slab" pitchFamily="2" charset="0"/>
                <a:cs typeface="Roboto Slab" pitchFamily="2" charset="0"/>
              </a:rPr>
              <a:t>2,990,200</a:t>
            </a:r>
            <a:endParaRPr lang="en-US" sz="2200" dirty="0">
              <a:latin typeface="Roboto Slab" pitchFamily="2" charset="0"/>
              <a:ea typeface="Roboto Slab" pitchFamily="2" charset="0"/>
              <a:cs typeface="Roboto Slab" pitchFamily="2" charset="0"/>
            </a:endParaRPr>
          </a:p>
        </p:txBody>
      </p:sp>
      <p:sp>
        <p:nvSpPr>
          <p:cNvPr id="16" name="Text 9">
            <a:extLst>
              <a:ext uri="{FF2B5EF4-FFF2-40B4-BE49-F238E27FC236}">
                <a16:creationId xmlns:a16="http://schemas.microsoft.com/office/drawing/2014/main" id="{844769CD-0BD5-3AC0-520D-B69BBC680D33}"/>
              </a:ext>
            </a:extLst>
          </p:cNvPr>
          <p:cNvSpPr/>
          <p:nvPr/>
        </p:nvSpPr>
        <p:spPr>
          <a:xfrm>
            <a:off x="524696" y="1780246"/>
            <a:ext cx="1560012" cy="221563"/>
          </a:xfrm>
          <a:prstGeom prst="rect">
            <a:avLst/>
          </a:prstGeom>
          <a:noFill/>
          <a:ln/>
        </p:spPr>
        <p:txBody>
          <a:bodyPr wrap="square" lIns="0" tIns="0" rIns="0" bIns="0" rtlCol="0" anchor="ctr">
            <a:normAutofit/>
          </a:bodyPr>
          <a:lstStyle/>
          <a:p>
            <a:pPr marL="0" indent="0">
              <a:buNone/>
            </a:pPr>
            <a:r>
              <a:rPr lang="en-US" sz="900" b="1" dirty="0">
                <a:solidFill>
                  <a:srgbClr val="006168"/>
                </a:solidFill>
                <a:latin typeface="Roboto Slab" pitchFamily="2" charset="0"/>
                <a:ea typeface="Roboto Slab" pitchFamily="2" charset="0"/>
                <a:cs typeface="Roboto Slab" pitchFamily="2" charset="0"/>
              </a:rPr>
              <a:t>▲ 1.1% on year</a:t>
            </a:r>
            <a:endParaRPr lang="en-US" sz="900" dirty="0">
              <a:solidFill>
                <a:srgbClr val="006168"/>
              </a:solidFill>
              <a:latin typeface="Roboto Slab" pitchFamily="2" charset="0"/>
              <a:ea typeface="Roboto Slab" pitchFamily="2" charset="0"/>
              <a:cs typeface="Roboto Slab" pitchFamily="2" charset="0"/>
            </a:endParaRPr>
          </a:p>
        </p:txBody>
      </p:sp>
      <p:sp>
        <p:nvSpPr>
          <p:cNvPr id="18" name="Text 10">
            <a:extLst>
              <a:ext uri="{FF2B5EF4-FFF2-40B4-BE49-F238E27FC236}">
                <a16:creationId xmlns:a16="http://schemas.microsoft.com/office/drawing/2014/main" id="{C112CB41-D63B-34A0-824F-B75593F0D605}"/>
              </a:ext>
            </a:extLst>
          </p:cNvPr>
          <p:cNvSpPr/>
          <p:nvPr/>
        </p:nvSpPr>
        <p:spPr>
          <a:xfrm>
            <a:off x="524696" y="2029735"/>
            <a:ext cx="1560012" cy="158259"/>
          </a:xfrm>
          <a:prstGeom prst="rect">
            <a:avLst/>
          </a:prstGeom>
          <a:noFill/>
          <a:ln/>
        </p:spPr>
        <p:txBody>
          <a:bodyPr wrap="square" lIns="0" tIns="0" rIns="0" bIns="0" rtlCol="0" anchor="ctr">
            <a:normAutofit/>
          </a:bodyPr>
          <a:lstStyle/>
          <a:p>
            <a:pPr marL="0" indent="0">
              <a:buNone/>
            </a:pPr>
            <a:r>
              <a:rPr lang="en-US" sz="850" dirty="0">
                <a:solidFill>
                  <a:srgbClr val="5C6B7A"/>
                </a:solidFill>
                <a:latin typeface="Roboto Slab" pitchFamily="2" charset="0"/>
                <a:ea typeface="Roboto Slab" pitchFamily="2" charset="0"/>
                <a:cs typeface="Roboto Slab" pitchFamily="2" charset="0"/>
              </a:rPr>
              <a:t>Aged </a:t>
            </a:r>
            <a:r>
              <a:rPr lang="en-US" sz="800" dirty="0">
                <a:solidFill>
                  <a:srgbClr val="5C6B7A"/>
                </a:solidFill>
                <a:latin typeface="Roboto Slab" pitchFamily="2" charset="0"/>
                <a:ea typeface="Roboto Slab" pitchFamily="2" charset="0"/>
                <a:cs typeface="Roboto Slab" pitchFamily="2" charset="0"/>
              </a:rPr>
              <a:t>15 and over</a:t>
            </a:r>
            <a:endParaRPr lang="en-US" sz="800" dirty="0">
              <a:latin typeface="Roboto Slab" pitchFamily="2" charset="0"/>
              <a:ea typeface="Roboto Slab" pitchFamily="2" charset="0"/>
              <a:cs typeface="Roboto Slab" pitchFamily="2" charset="0"/>
            </a:endParaRPr>
          </a:p>
        </p:txBody>
      </p:sp>
      <p:sp>
        <p:nvSpPr>
          <p:cNvPr id="20" name="Shape 5">
            <a:extLst>
              <a:ext uri="{FF2B5EF4-FFF2-40B4-BE49-F238E27FC236}">
                <a16:creationId xmlns:a16="http://schemas.microsoft.com/office/drawing/2014/main" id="{F5D6DDA6-6CA0-04DD-C269-ED4A98BD6EF3}"/>
              </a:ext>
            </a:extLst>
          </p:cNvPr>
          <p:cNvSpPr/>
          <p:nvPr/>
        </p:nvSpPr>
        <p:spPr>
          <a:xfrm>
            <a:off x="323528" y="2326562"/>
            <a:ext cx="1793400" cy="1440159"/>
          </a:xfrm>
          <a:prstGeom prst="roundRect">
            <a:avLst>
              <a:gd name="adj" fmla="val 2747"/>
            </a:avLst>
          </a:prstGeom>
          <a:solidFill>
            <a:srgbClr val="FFFFFF"/>
          </a:solidFill>
          <a:ln w="13970">
            <a:solidFill>
              <a:srgbClr val="DCE4EC"/>
            </a:solidFill>
            <a:prstDash val="solid"/>
          </a:ln>
          <a:effectLst>
            <a:outerShdw blurRad="12700" dist="50800" dir="2700000" algn="bl" rotWithShape="0">
              <a:srgbClr val="C7D2DE">
                <a:alpha val="16000"/>
              </a:srgbClr>
            </a:outerShdw>
          </a:effectLst>
        </p:spPr>
        <p:txBody>
          <a:bodyPr/>
          <a:lstStyle/>
          <a:p>
            <a:endParaRPr lang="en-IE"/>
          </a:p>
        </p:txBody>
      </p:sp>
      <p:sp>
        <p:nvSpPr>
          <p:cNvPr id="22" name="Shape 6">
            <a:extLst>
              <a:ext uri="{FF2B5EF4-FFF2-40B4-BE49-F238E27FC236}">
                <a16:creationId xmlns:a16="http://schemas.microsoft.com/office/drawing/2014/main" id="{166FAEA4-24C2-9589-8E8E-0194855F3688}"/>
              </a:ext>
            </a:extLst>
          </p:cNvPr>
          <p:cNvSpPr/>
          <p:nvPr/>
        </p:nvSpPr>
        <p:spPr>
          <a:xfrm>
            <a:off x="323528" y="2326562"/>
            <a:ext cx="49134" cy="1440159"/>
          </a:xfrm>
          <a:prstGeom prst="rect">
            <a:avLst/>
          </a:prstGeom>
          <a:solidFill>
            <a:schemeClr val="accent4"/>
          </a:solidFill>
          <a:ln w="12700">
            <a:solidFill>
              <a:schemeClr val="accent4"/>
            </a:solidFill>
            <a:prstDash val="solid"/>
          </a:ln>
        </p:spPr>
        <p:txBody>
          <a:bodyPr/>
          <a:lstStyle/>
          <a:p>
            <a:endParaRPr lang="en-IE"/>
          </a:p>
        </p:txBody>
      </p:sp>
      <p:sp>
        <p:nvSpPr>
          <p:cNvPr id="24" name="Text 7">
            <a:extLst>
              <a:ext uri="{FF2B5EF4-FFF2-40B4-BE49-F238E27FC236}">
                <a16:creationId xmlns:a16="http://schemas.microsoft.com/office/drawing/2014/main" id="{9C604BC2-8B85-958B-614D-8AD3B219194E}"/>
              </a:ext>
            </a:extLst>
          </p:cNvPr>
          <p:cNvSpPr/>
          <p:nvPr/>
        </p:nvSpPr>
        <p:spPr>
          <a:xfrm>
            <a:off x="524696" y="2491154"/>
            <a:ext cx="1560012" cy="174085"/>
          </a:xfrm>
          <a:prstGeom prst="rect">
            <a:avLst/>
          </a:prstGeom>
          <a:noFill/>
          <a:ln/>
        </p:spPr>
        <p:txBody>
          <a:bodyPr wrap="square" lIns="0" tIns="0" rIns="0" bIns="0" rtlCol="0" anchor="ctr">
            <a:normAutofit/>
          </a:bodyPr>
          <a:lstStyle/>
          <a:p>
            <a:pPr marL="0" indent="0">
              <a:buNone/>
            </a:pPr>
            <a:r>
              <a:rPr lang="en-US" sz="750" b="1" kern="0" spc="50" dirty="0">
                <a:solidFill>
                  <a:srgbClr val="5C6B7A"/>
                </a:solidFill>
                <a:latin typeface="Roboto Slab" pitchFamily="2" charset="0"/>
                <a:ea typeface="Roboto Slab" pitchFamily="2" charset="0"/>
                <a:cs typeface="Roboto Slab" pitchFamily="2" charset="0"/>
              </a:rPr>
              <a:t>PARTICIPATION RATE</a:t>
            </a:r>
            <a:endParaRPr lang="en-US" sz="750" dirty="0">
              <a:latin typeface="Roboto Slab" pitchFamily="2" charset="0"/>
              <a:ea typeface="Roboto Slab" pitchFamily="2" charset="0"/>
              <a:cs typeface="Roboto Slab" pitchFamily="2" charset="0"/>
            </a:endParaRPr>
          </a:p>
        </p:txBody>
      </p:sp>
      <p:sp>
        <p:nvSpPr>
          <p:cNvPr id="26" name="Text 8">
            <a:extLst>
              <a:ext uri="{FF2B5EF4-FFF2-40B4-BE49-F238E27FC236}">
                <a16:creationId xmlns:a16="http://schemas.microsoft.com/office/drawing/2014/main" id="{2FD747A6-4A73-BDD2-0007-E67BB5CD79D0}"/>
              </a:ext>
            </a:extLst>
          </p:cNvPr>
          <p:cNvSpPr/>
          <p:nvPr/>
        </p:nvSpPr>
        <p:spPr>
          <a:xfrm>
            <a:off x="524696" y="2802050"/>
            <a:ext cx="1560012" cy="411474"/>
          </a:xfrm>
          <a:prstGeom prst="rect">
            <a:avLst/>
          </a:prstGeom>
          <a:noFill/>
          <a:ln/>
        </p:spPr>
        <p:txBody>
          <a:bodyPr wrap="square" lIns="0" tIns="0" rIns="0" bIns="0" rtlCol="0" anchor="ctr">
            <a:normAutofit/>
          </a:bodyPr>
          <a:lstStyle/>
          <a:p>
            <a:pPr marL="0" indent="0">
              <a:buNone/>
            </a:pPr>
            <a:r>
              <a:rPr lang="en-US" sz="2200" b="1" dirty="0">
                <a:solidFill>
                  <a:srgbClr val="1B2733"/>
                </a:solidFill>
                <a:latin typeface="Roboto Slab" pitchFamily="2" charset="0"/>
                <a:ea typeface="Roboto Slab" pitchFamily="2" charset="0"/>
                <a:cs typeface="Roboto Slab" pitchFamily="2" charset="0"/>
              </a:rPr>
              <a:t>65.7%</a:t>
            </a:r>
            <a:endParaRPr lang="en-US" sz="2200" dirty="0">
              <a:latin typeface="Roboto Slab" pitchFamily="2" charset="0"/>
              <a:ea typeface="Roboto Slab" pitchFamily="2" charset="0"/>
              <a:cs typeface="Roboto Slab" pitchFamily="2" charset="0"/>
            </a:endParaRPr>
          </a:p>
        </p:txBody>
      </p:sp>
      <p:sp>
        <p:nvSpPr>
          <p:cNvPr id="28" name="Text 9">
            <a:extLst>
              <a:ext uri="{FF2B5EF4-FFF2-40B4-BE49-F238E27FC236}">
                <a16:creationId xmlns:a16="http://schemas.microsoft.com/office/drawing/2014/main" id="{48DDF008-356D-EA01-8B87-5F9426B1E58E}"/>
              </a:ext>
            </a:extLst>
          </p:cNvPr>
          <p:cNvSpPr/>
          <p:nvPr/>
        </p:nvSpPr>
        <p:spPr>
          <a:xfrm>
            <a:off x="524696" y="3332402"/>
            <a:ext cx="1560012" cy="221563"/>
          </a:xfrm>
          <a:prstGeom prst="rect">
            <a:avLst/>
          </a:prstGeom>
          <a:noFill/>
          <a:ln/>
        </p:spPr>
        <p:txBody>
          <a:bodyPr wrap="square" lIns="0" tIns="0" rIns="0" bIns="0" rtlCol="0" anchor="ctr">
            <a:normAutofit/>
          </a:bodyPr>
          <a:lstStyle/>
          <a:p>
            <a:pPr marL="0" indent="0">
              <a:buNone/>
            </a:pPr>
            <a:r>
              <a:rPr lang="en-US" sz="900" b="1" dirty="0">
                <a:solidFill>
                  <a:srgbClr val="006168"/>
                </a:solidFill>
                <a:latin typeface="Roboto Slab" pitchFamily="2" charset="0"/>
                <a:ea typeface="Roboto Slab" pitchFamily="2" charset="0"/>
                <a:cs typeface="Roboto Slab" pitchFamily="2" charset="0"/>
              </a:rPr>
              <a:t>▲ 0.2 pp on quarter</a:t>
            </a:r>
            <a:endParaRPr lang="en-US" sz="900" dirty="0">
              <a:solidFill>
                <a:srgbClr val="006168"/>
              </a:solidFill>
              <a:latin typeface="Roboto Slab" pitchFamily="2" charset="0"/>
              <a:ea typeface="Roboto Slab" pitchFamily="2" charset="0"/>
              <a:cs typeface="Roboto Slab" pitchFamily="2" charset="0"/>
            </a:endParaRPr>
          </a:p>
        </p:txBody>
      </p:sp>
      <p:sp>
        <p:nvSpPr>
          <p:cNvPr id="30" name="Text 10">
            <a:extLst>
              <a:ext uri="{FF2B5EF4-FFF2-40B4-BE49-F238E27FC236}">
                <a16:creationId xmlns:a16="http://schemas.microsoft.com/office/drawing/2014/main" id="{50154D2E-4711-BE0F-0D67-FE8E02DFC6D9}"/>
              </a:ext>
            </a:extLst>
          </p:cNvPr>
          <p:cNvSpPr/>
          <p:nvPr/>
        </p:nvSpPr>
        <p:spPr>
          <a:xfrm>
            <a:off x="524696" y="3608462"/>
            <a:ext cx="1560012" cy="158259"/>
          </a:xfrm>
          <a:prstGeom prst="rect">
            <a:avLst/>
          </a:prstGeom>
          <a:noFill/>
          <a:ln/>
        </p:spPr>
        <p:txBody>
          <a:bodyPr wrap="square" lIns="0" tIns="0" rIns="0" bIns="0" rtlCol="0" anchor="ctr">
            <a:normAutofit/>
          </a:bodyPr>
          <a:lstStyle/>
          <a:p>
            <a:pPr marL="0" indent="0">
              <a:buNone/>
            </a:pPr>
            <a:r>
              <a:rPr lang="en-US" sz="850" dirty="0">
                <a:solidFill>
                  <a:srgbClr val="5C6B7A"/>
                </a:solidFill>
                <a:latin typeface="Roboto Slab" pitchFamily="2" charset="0"/>
                <a:ea typeface="Roboto Slab" pitchFamily="2" charset="0"/>
                <a:cs typeface="Roboto Slab" pitchFamily="2" charset="0"/>
              </a:rPr>
              <a:t>Seasonally adjusted</a:t>
            </a:r>
            <a:endParaRPr lang="en-US" sz="800" dirty="0">
              <a:latin typeface="Roboto Slab" pitchFamily="2" charset="0"/>
              <a:ea typeface="Roboto Slab" pitchFamily="2" charset="0"/>
              <a:cs typeface="Roboto Slab" pitchFamily="2" charset="0"/>
            </a:endParaRPr>
          </a:p>
        </p:txBody>
      </p:sp>
      <p:pic>
        <p:nvPicPr>
          <p:cNvPr id="9" name="Content Placeholder 8">
            <a:extLst>
              <a:ext uri="{FF2B5EF4-FFF2-40B4-BE49-F238E27FC236}">
                <a16:creationId xmlns:a16="http://schemas.microsoft.com/office/drawing/2014/main" id="{81559973-B2EA-C369-9873-8E243070FC22}"/>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2453031" y="774700"/>
            <a:ext cx="6123889" cy="3236913"/>
          </a:xfrm>
          <a:prstGeom prst="rect">
            <a:avLst/>
          </a:prstGeom>
        </p:spPr>
      </p:pic>
      <p:sp>
        <p:nvSpPr>
          <p:cNvPr id="7" name="TextBox 1">
            <a:extLst>
              <a:ext uri="{FF2B5EF4-FFF2-40B4-BE49-F238E27FC236}">
                <a16:creationId xmlns:a16="http://schemas.microsoft.com/office/drawing/2014/main" id="{830BC523-BDEC-8906-B35D-B317E238939B}"/>
              </a:ext>
            </a:extLst>
          </p:cNvPr>
          <p:cNvSpPr txBox="1"/>
          <p:nvPr/>
        </p:nvSpPr>
        <p:spPr>
          <a:xfrm>
            <a:off x="7236296" y="3608463"/>
            <a:ext cx="1383008" cy="489136"/>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IE" sz="1000" dirty="0">
                <a:solidFill>
                  <a:schemeClr val="accent4"/>
                </a:solidFill>
              </a:rPr>
              <a:t>Participation rate %</a:t>
            </a:r>
            <a:br>
              <a:rPr lang="en-IE" sz="1000" dirty="0">
                <a:solidFill>
                  <a:schemeClr val="accent4"/>
                </a:solidFill>
              </a:rPr>
            </a:br>
            <a:r>
              <a:rPr lang="en-IE" sz="1000" dirty="0">
                <a:solidFill>
                  <a:schemeClr val="accent4"/>
                </a:solidFill>
              </a:rPr>
              <a:t>Aged 15 and over</a:t>
            </a:r>
          </a:p>
        </p:txBody>
      </p:sp>
    </p:spTree>
    <p:extLst>
      <p:ext uri="{BB962C8B-B14F-4D97-AF65-F5344CB8AC3E}">
        <p14:creationId xmlns:p14="http://schemas.microsoft.com/office/powerpoint/2010/main" val="12360251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F4B7F3-C807-AA74-3FDD-23F1D16A27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CE9890-43DC-1427-388C-47C16DC44212}"/>
              </a:ext>
            </a:extLst>
          </p:cNvPr>
          <p:cNvSpPr>
            <a:spLocks noGrp="1"/>
          </p:cNvSpPr>
          <p:nvPr>
            <p:ph type="title"/>
          </p:nvPr>
        </p:nvSpPr>
        <p:spPr>
          <a:xfrm>
            <a:off x="467544" y="205979"/>
            <a:ext cx="8219256" cy="349547"/>
          </a:xfrm>
        </p:spPr>
        <p:txBody>
          <a:bodyPr>
            <a:noAutofit/>
          </a:bodyPr>
          <a:lstStyle/>
          <a:p>
            <a:r>
              <a:rPr lang="en-IE" sz="2000" dirty="0"/>
              <a:t>Change in the labour force</a:t>
            </a:r>
          </a:p>
        </p:txBody>
      </p:sp>
      <p:pic>
        <p:nvPicPr>
          <p:cNvPr id="6" name="Content Placeholder 5">
            <a:extLst>
              <a:ext uri="{FF2B5EF4-FFF2-40B4-BE49-F238E27FC236}">
                <a16:creationId xmlns:a16="http://schemas.microsoft.com/office/drawing/2014/main" id="{C6869FC9-ACCA-1209-5C57-6C63523FDB63}"/>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2421452" y="771525"/>
            <a:ext cx="6129896" cy="3240088"/>
          </a:xfrm>
          <a:prstGeom prst="rect">
            <a:avLst/>
          </a:prstGeom>
        </p:spPr>
      </p:pic>
      <p:sp>
        <p:nvSpPr>
          <p:cNvPr id="5" name="Slide Number Placeholder 4">
            <a:extLst>
              <a:ext uri="{FF2B5EF4-FFF2-40B4-BE49-F238E27FC236}">
                <a16:creationId xmlns:a16="http://schemas.microsoft.com/office/drawing/2014/main" id="{A693B8F8-1290-F5AB-41D9-44733EF8A7B5}"/>
              </a:ext>
            </a:extLst>
          </p:cNvPr>
          <p:cNvSpPr>
            <a:spLocks noGrp="1"/>
          </p:cNvSpPr>
          <p:nvPr>
            <p:ph type="sldNum" sz="quarter" idx="4"/>
          </p:nvPr>
        </p:nvSpPr>
        <p:spPr/>
        <p:txBody>
          <a:bodyPr/>
          <a:lstStyle/>
          <a:p>
            <a:fld id="{517A7B32-69DB-4CF1-942C-111B3EAEDE95}" type="slidenum">
              <a:rPr lang="en-IE" smtClean="0"/>
              <a:t>14</a:t>
            </a:fld>
            <a:endParaRPr lang="en-IE" dirty="0"/>
          </a:p>
        </p:txBody>
      </p:sp>
      <p:sp>
        <p:nvSpPr>
          <p:cNvPr id="8" name="Shape 5">
            <a:extLst>
              <a:ext uri="{FF2B5EF4-FFF2-40B4-BE49-F238E27FC236}">
                <a16:creationId xmlns:a16="http://schemas.microsoft.com/office/drawing/2014/main" id="{7455DDF3-8345-97E7-8686-C7E94B94F54E}"/>
              </a:ext>
            </a:extLst>
          </p:cNvPr>
          <p:cNvSpPr/>
          <p:nvPr/>
        </p:nvSpPr>
        <p:spPr>
          <a:xfrm>
            <a:off x="323528" y="774406"/>
            <a:ext cx="1793400" cy="1440159"/>
          </a:xfrm>
          <a:prstGeom prst="roundRect">
            <a:avLst>
              <a:gd name="adj" fmla="val 2747"/>
            </a:avLst>
          </a:prstGeom>
          <a:solidFill>
            <a:srgbClr val="FFFFFF"/>
          </a:solidFill>
          <a:ln w="13970">
            <a:solidFill>
              <a:srgbClr val="DCE4EC"/>
            </a:solidFill>
            <a:prstDash val="solid"/>
          </a:ln>
          <a:effectLst>
            <a:outerShdw blurRad="12700" dist="50800" dir="2700000" algn="bl" rotWithShape="0">
              <a:srgbClr val="C7D2DE">
                <a:alpha val="16000"/>
              </a:srgbClr>
            </a:outerShdw>
          </a:effectLst>
        </p:spPr>
        <p:txBody>
          <a:bodyPr/>
          <a:lstStyle/>
          <a:p>
            <a:endParaRPr lang="en-IE"/>
          </a:p>
        </p:txBody>
      </p:sp>
      <p:sp>
        <p:nvSpPr>
          <p:cNvPr id="10" name="Shape 6">
            <a:extLst>
              <a:ext uri="{FF2B5EF4-FFF2-40B4-BE49-F238E27FC236}">
                <a16:creationId xmlns:a16="http://schemas.microsoft.com/office/drawing/2014/main" id="{281E55C1-DDC7-F3AB-804F-5239ABDEFA99}"/>
              </a:ext>
            </a:extLst>
          </p:cNvPr>
          <p:cNvSpPr/>
          <p:nvPr/>
        </p:nvSpPr>
        <p:spPr>
          <a:xfrm>
            <a:off x="323528" y="774406"/>
            <a:ext cx="49134" cy="1440159"/>
          </a:xfrm>
          <a:prstGeom prst="rect">
            <a:avLst/>
          </a:prstGeom>
          <a:solidFill>
            <a:schemeClr val="accent4"/>
          </a:solidFill>
          <a:ln w="12700">
            <a:solidFill>
              <a:schemeClr val="accent4"/>
            </a:solidFill>
            <a:prstDash val="solid"/>
          </a:ln>
        </p:spPr>
        <p:txBody>
          <a:bodyPr/>
          <a:lstStyle/>
          <a:p>
            <a:endParaRPr lang="en-IE"/>
          </a:p>
        </p:txBody>
      </p:sp>
      <p:sp>
        <p:nvSpPr>
          <p:cNvPr id="12" name="Text 7">
            <a:extLst>
              <a:ext uri="{FF2B5EF4-FFF2-40B4-BE49-F238E27FC236}">
                <a16:creationId xmlns:a16="http://schemas.microsoft.com/office/drawing/2014/main" id="{A59D0A43-3A12-B41B-47D9-01C83A630A6B}"/>
              </a:ext>
            </a:extLst>
          </p:cNvPr>
          <p:cNvSpPr/>
          <p:nvPr/>
        </p:nvSpPr>
        <p:spPr>
          <a:xfrm>
            <a:off x="524696" y="938998"/>
            <a:ext cx="1560012" cy="174085"/>
          </a:xfrm>
          <a:prstGeom prst="rect">
            <a:avLst/>
          </a:prstGeom>
          <a:noFill/>
          <a:ln/>
        </p:spPr>
        <p:txBody>
          <a:bodyPr wrap="square" lIns="0" tIns="0" rIns="0" bIns="0" rtlCol="0" anchor="ctr">
            <a:normAutofit/>
          </a:bodyPr>
          <a:lstStyle/>
          <a:p>
            <a:r>
              <a:rPr lang="en-US" sz="750" b="1" kern="0" spc="50" dirty="0">
                <a:solidFill>
                  <a:srgbClr val="5C6B7A"/>
                </a:solidFill>
                <a:latin typeface="Roboto Slab" pitchFamily="2" charset="0"/>
                <a:ea typeface="Roboto Slab" pitchFamily="2" charset="0"/>
                <a:cs typeface="Roboto Slab" pitchFamily="2" charset="0"/>
              </a:rPr>
              <a:t>DEMOGRAPHIC EFFECT</a:t>
            </a:r>
            <a:endParaRPr lang="en-US" sz="750" dirty="0">
              <a:latin typeface="Roboto Slab" pitchFamily="2" charset="0"/>
              <a:ea typeface="Roboto Slab" pitchFamily="2" charset="0"/>
              <a:cs typeface="Roboto Slab" pitchFamily="2" charset="0"/>
            </a:endParaRPr>
          </a:p>
        </p:txBody>
      </p:sp>
      <p:sp>
        <p:nvSpPr>
          <p:cNvPr id="14" name="Text 8">
            <a:extLst>
              <a:ext uri="{FF2B5EF4-FFF2-40B4-BE49-F238E27FC236}">
                <a16:creationId xmlns:a16="http://schemas.microsoft.com/office/drawing/2014/main" id="{18DE33DE-3F9F-1BF4-8C4D-666A834B3207}"/>
              </a:ext>
            </a:extLst>
          </p:cNvPr>
          <p:cNvSpPr/>
          <p:nvPr/>
        </p:nvSpPr>
        <p:spPr>
          <a:xfrm>
            <a:off x="524696" y="1249894"/>
            <a:ext cx="1560012" cy="411474"/>
          </a:xfrm>
          <a:prstGeom prst="rect">
            <a:avLst/>
          </a:prstGeom>
          <a:noFill/>
          <a:ln/>
        </p:spPr>
        <p:txBody>
          <a:bodyPr wrap="square" lIns="0" tIns="0" rIns="0" bIns="0" rtlCol="0" anchor="ctr">
            <a:normAutofit/>
          </a:bodyPr>
          <a:lstStyle/>
          <a:p>
            <a:pPr marL="0" indent="0">
              <a:buNone/>
            </a:pPr>
            <a:r>
              <a:rPr lang="en-US" sz="2200" b="1" dirty="0">
                <a:solidFill>
                  <a:srgbClr val="1B2733"/>
                </a:solidFill>
                <a:latin typeface="Roboto Slab" pitchFamily="2" charset="0"/>
                <a:ea typeface="Roboto Slab" pitchFamily="2" charset="0"/>
                <a:cs typeface="Roboto Slab" pitchFamily="2" charset="0"/>
              </a:rPr>
              <a:t>+37,000</a:t>
            </a:r>
            <a:endParaRPr lang="en-US" sz="2200" dirty="0">
              <a:latin typeface="Roboto Slab" pitchFamily="2" charset="0"/>
              <a:ea typeface="Roboto Slab" pitchFamily="2" charset="0"/>
              <a:cs typeface="Roboto Slab" pitchFamily="2" charset="0"/>
            </a:endParaRPr>
          </a:p>
        </p:txBody>
      </p:sp>
      <p:sp>
        <p:nvSpPr>
          <p:cNvPr id="16" name="Text 9">
            <a:extLst>
              <a:ext uri="{FF2B5EF4-FFF2-40B4-BE49-F238E27FC236}">
                <a16:creationId xmlns:a16="http://schemas.microsoft.com/office/drawing/2014/main" id="{6AFECEEF-6AC0-CA74-D6F9-F53A0B87C241}"/>
              </a:ext>
            </a:extLst>
          </p:cNvPr>
          <p:cNvSpPr/>
          <p:nvPr/>
        </p:nvSpPr>
        <p:spPr>
          <a:xfrm>
            <a:off x="524696" y="1780246"/>
            <a:ext cx="1560012" cy="221563"/>
          </a:xfrm>
          <a:prstGeom prst="rect">
            <a:avLst/>
          </a:prstGeom>
          <a:noFill/>
          <a:ln/>
        </p:spPr>
        <p:txBody>
          <a:bodyPr wrap="square" lIns="0" tIns="0" rIns="0" bIns="0" rtlCol="0" anchor="ctr">
            <a:normAutofit/>
          </a:bodyPr>
          <a:lstStyle/>
          <a:p>
            <a:pPr marL="0" indent="0">
              <a:buNone/>
            </a:pPr>
            <a:endParaRPr lang="en-US" sz="900" dirty="0">
              <a:solidFill>
                <a:srgbClr val="006168"/>
              </a:solidFill>
              <a:latin typeface="Roboto Slab" pitchFamily="2" charset="0"/>
              <a:ea typeface="Roboto Slab" pitchFamily="2" charset="0"/>
              <a:cs typeface="Roboto Slab" pitchFamily="2" charset="0"/>
            </a:endParaRPr>
          </a:p>
        </p:txBody>
      </p:sp>
      <p:sp>
        <p:nvSpPr>
          <p:cNvPr id="18" name="Text 10">
            <a:extLst>
              <a:ext uri="{FF2B5EF4-FFF2-40B4-BE49-F238E27FC236}">
                <a16:creationId xmlns:a16="http://schemas.microsoft.com/office/drawing/2014/main" id="{1D5A7AB5-1808-562F-BCC9-5D2C6400EC0C}"/>
              </a:ext>
            </a:extLst>
          </p:cNvPr>
          <p:cNvSpPr/>
          <p:nvPr/>
        </p:nvSpPr>
        <p:spPr>
          <a:xfrm>
            <a:off x="524696" y="1715865"/>
            <a:ext cx="1477890" cy="472130"/>
          </a:xfrm>
          <a:prstGeom prst="rect">
            <a:avLst/>
          </a:prstGeom>
          <a:noFill/>
          <a:ln/>
        </p:spPr>
        <p:txBody>
          <a:bodyPr wrap="square" lIns="0" tIns="0" rIns="0" bIns="0" rtlCol="0" anchor="ctr">
            <a:normAutofit fontScale="85000" lnSpcReduction="10000"/>
          </a:bodyPr>
          <a:lstStyle/>
          <a:p>
            <a:pPr marL="0" indent="0">
              <a:buNone/>
            </a:pPr>
            <a:r>
              <a:rPr lang="en-US" sz="850" dirty="0">
                <a:solidFill>
                  <a:srgbClr val="5C6B7A"/>
                </a:solidFill>
                <a:latin typeface="Roboto Slab" pitchFamily="2" charset="0"/>
                <a:ea typeface="Roboto Slab" pitchFamily="2" charset="0"/>
                <a:cs typeface="Roboto Slab" pitchFamily="2" charset="0"/>
              </a:rPr>
              <a:t>What the change in population would have contributed to the </a:t>
            </a:r>
            <a:r>
              <a:rPr lang="en-US" sz="850" dirty="0" err="1">
                <a:solidFill>
                  <a:srgbClr val="5C6B7A"/>
                </a:solidFill>
                <a:latin typeface="Roboto Slab" pitchFamily="2" charset="0"/>
                <a:ea typeface="Roboto Slab" pitchFamily="2" charset="0"/>
                <a:cs typeface="Roboto Slab" pitchFamily="2" charset="0"/>
              </a:rPr>
              <a:t>labour</a:t>
            </a:r>
            <a:r>
              <a:rPr lang="en-US" sz="850" dirty="0">
                <a:solidFill>
                  <a:srgbClr val="5C6B7A"/>
                </a:solidFill>
                <a:latin typeface="Roboto Slab" pitchFamily="2" charset="0"/>
                <a:ea typeface="Roboto Slab" pitchFamily="2" charset="0"/>
                <a:cs typeface="Roboto Slab" pitchFamily="2" charset="0"/>
              </a:rPr>
              <a:t> force if the participation rate had not changed</a:t>
            </a:r>
            <a:endParaRPr lang="en-US" sz="800" dirty="0">
              <a:latin typeface="Roboto Slab" pitchFamily="2" charset="0"/>
              <a:ea typeface="Roboto Slab" pitchFamily="2" charset="0"/>
              <a:cs typeface="Roboto Slab" pitchFamily="2" charset="0"/>
            </a:endParaRPr>
          </a:p>
        </p:txBody>
      </p:sp>
      <p:sp>
        <p:nvSpPr>
          <p:cNvPr id="20" name="Shape 5">
            <a:extLst>
              <a:ext uri="{FF2B5EF4-FFF2-40B4-BE49-F238E27FC236}">
                <a16:creationId xmlns:a16="http://schemas.microsoft.com/office/drawing/2014/main" id="{53CF5DFC-5471-1FC8-E002-C3482272F01D}"/>
              </a:ext>
            </a:extLst>
          </p:cNvPr>
          <p:cNvSpPr/>
          <p:nvPr/>
        </p:nvSpPr>
        <p:spPr>
          <a:xfrm>
            <a:off x="323528" y="2326562"/>
            <a:ext cx="1793400" cy="1440159"/>
          </a:xfrm>
          <a:prstGeom prst="roundRect">
            <a:avLst>
              <a:gd name="adj" fmla="val 2747"/>
            </a:avLst>
          </a:prstGeom>
          <a:solidFill>
            <a:srgbClr val="FFFFFF"/>
          </a:solidFill>
          <a:ln w="13970">
            <a:solidFill>
              <a:srgbClr val="DCE4EC"/>
            </a:solidFill>
            <a:prstDash val="solid"/>
          </a:ln>
          <a:effectLst>
            <a:outerShdw blurRad="12700" dist="50800" dir="2700000" algn="bl" rotWithShape="0">
              <a:srgbClr val="C7D2DE">
                <a:alpha val="16000"/>
              </a:srgbClr>
            </a:outerShdw>
          </a:effectLst>
        </p:spPr>
        <p:txBody>
          <a:bodyPr/>
          <a:lstStyle/>
          <a:p>
            <a:endParaRPr lang="en-IE"/>
          </a:p>
        </p:txBody>
      </p:sp>
      <p:sp>
        <p:nvSpPr>
          <p:cNvPr id="22" name="Shape 6">
            <a:extLst>
              <a:ext uri="{FF2B5EF4-FFF2-40B4-BE49-F238E27FC236}">
                <a16:creationId xmlns:a16="http://schemas.microsoft.com/office/drawing/2014/main" id="{4F4E97E0-B66B-FEE9-8168-A190D69A5A8E}"/>
              </a:ext>
            </a:extLst>
          </p:cNvPr>
          <p:cNvSpPr/>
          <p:nvPr/>
        </p:nvSpPr>
        <p:spPr>
          <a:xfrm>
            <a:off x="323528" y="2326562"/>
            <a:ext cx="49134" cy="1440159"/>
          </a:xfrm>
          <a:prstGeom prst="rect">
            <a:avLst/>
          </a:prstGeom>
          <a:solidFill>
            <a:schemeClr val="accent4"/>
          </a:solidFill>
          <a:ln w="12700">
            <a:solidFill>
              <a:schemeClr val="accent4"/>
            </a:solidFill>
            <a:prstDash val="solid"/>
          </a:ln>
        </p:spPr>
        <p:txBody>
          <a:bodyPr/>
          <a:lstStyle/>
          <a:p>
            <a:endParaRPr lang="en-IE"/>
          </a:p>
        </p:txBody>
      </p:sp>
      <p:sp>
        <p:nvSpPr>
          <p:cNvPr id="24" name="Text 7">
            <a:extLst>
              <a:ext uri="{FF2B5EF4-FFF2-40B4-BE49-F238E27FC236}">
                <a16:creationId xmlns:a16="http://schemas.microsoft.com/office/drawing/2014/main" id="{E299614F-7F24-D7F3-2E5C-51ECE6AF3BBE}"/>
              </a:ext>
            </a:extLst>
          </p:cNvPr>
          <p:cNvSpPr/>
          <p:nvPr/>
        </p:nvSpPr>
        <p:spPr>
          <a:xfrm>
            <a:off x="524696" y="2491154"/>
            <a:ext cx="1560012" cy="174085"/>
          </a:xfrm>
          <a:prstGeom prst="rect">
            <a:avLst/>
          </a:prstGeom>
          <a:noFill/>
          <a:ln/>
        </p:spPr>
        <p:txBody>
          <a:bodyPr wrap="square" lIns="0" tIns="0" rIns="0" bIns="0" rtlCol="0" anchor="ctr">
            <a:normAutofit/>
          </a:bodyPr>
          <a:lstStyle/>
          <a:p>
            <a:pPr marL="0" indent="0">
              <a:buNone/>
            </a:pPr>
            <a:r>
              <a:rPr lang="en-US" sz="750" b="1" kern="0" spc="50" dirty="0">
                <a:solidFill>
                  <a:srgbClr val="5C6B7A"/>
                </a:solidFill>
                <a:latin typeface="Roboto Slab" pitchFamily="2" charset="0"/>
                <a:ea typeface="Roboto Slab" pitchFamily="2" charset="0"/>
                <a:cs typeface="Roboto Slab" pitchFamily="2" charset="0"/>
              </a:rPr>
              <a:t>PARTICIPATION EFFECT</a:t>
            </a:r>
            <a:endParaRPr lang="en-US" sz="750" dirty="0">
              <a:latin typeface="Roboto Slab" pitchFamily="2" charset="0"/>
              <a:ea typeface="Roboto Slab" pitchFamily="2" charset="0"/>
              <a:cs typeface="Roboto Slab" pitchFamily="2" charset="0"/>
            </a:endParaRPr>
          </a:p>
        </p:txBody>
      </p:sp>
      <p:sp>
        <p:nvSpPr>
          <p:cNvPr id="26" name="Text 8">
            <a:extLst>
              <a:ext uri="{FF2B5EF4-FFF2-40B4-BE49-F238E27FC236}">
                <a16:creationId xmlns:a16="http://schemas.microsoft.com/office/drawing/2014/main" id="{68C175D0-F2BC-FF68-4151-545A86F82944}"/>
              </a:ext>
            </a:extLst>
          </p:cNvPr>
          <p:cNvSpPr/>
          <p:nvPr/>
        </p:nvSpPr>
        <p:spPr>
          <a:xfrm>
            <a:off x="524696" y="2802050"/>
            <a:ext cx="1560012" cy="411474"/>
          </a:xfrm>
          <a:prstGeom prst="rect">
            <a:avLst/>
          </a:prstGeom>
          <a:noFill/>
          <a:ln/>
        </p:spPr>
        <p:txBody>
          <a:bodyPr wrap="square" lIns="0" tIns="0" rIns="0" bIns="0" rtlCol="0" anchor="ctr">
            <a:normAutofit/>
          </a:bodyPr>
          <a:lstStyle/>
          <a:p>
            <a:pPr marL="0" indent="0">
              <a:buNone/>
            </a:pPr>
            <a:r>
              <a:rPr lang="en-US" sz="2200" b="1" dirty="0">
                <a:solidFill>
                  <a:srgbClr val="1B2733"/>
                </a:solidFill>
                <a:latin typeface="Roboto Slab" pitchFamily="2" charset="0"/>
                <a:ea typeface="Roboto Slab" pitchFamily="2" charset="0"/>
                <a:cs typeface="Roboto Slab" pitchFamily="2" charset="0"/>
              </a:rPr>
              <a:t>-5,700</a:t>
            </a:r>
            <a:endParaRPr lang="en-US" sz="2200" dirty="0">
              <a:latin typeface="Roboto Slab" pitchFamily="2" charset="0"/>
              <a:ea typeface="Roboto Slab" pitchFamily="2" charset="0"/>
              <a:cs typeface="Roboto Slab" pitchFamily="2" charset="0"/>
            </a:endParaRPr>
          </a:p>
        </p:txBody>
      </p:sp>
      <p:sp>
        <p:nvSpPr>
          <p:cNvPr id="9" name="Text 10">
            <a:extLst>
              <a:ext uri="{FF2B5EF4-FFF2-40B4-BE49-F238E27FC236}">
                <a16:creationId xmlns:a16="http://schemas.microsoft.com/office/drawing/2014/main" id="{DAF6F1E8-BD82-AC10-5CFF-3E3A6DFFA33D}"/>
              </a:ext>
            </a:extLst>
          </p:cNvPr>
          <p:cNvSpPr/>
          <p:nvPr/>
        </p:nvSpPr>
        <p:spPr>
          <a:xfrm>
            <a:off x="524696" y="3279986"/>
            <a:ext cx="1477890" cy="472130"/>
          </a:xfrm>
          <a:prstGeom prst="rect">
            <a:avLst/>
          </a:prstGeom>
          <a:noFill/>
          <a:ln/>
        </p:spPr>
        <p:txBody>
          <a:bodyPr wrap="square" lIns="0" tIns="0" rIns="0" bIns="0" rtlCol="0" anchor="ctr">
            <a:normAutofit fontScale="85000" lnSpcReduction="10000"/>
          </a:bodyPr>
          <a:lstStyle/>
          <a:p>
            <a:pPr marL="0" indent="0">
              <a:buNone/>
            </a:pPr>
            <a:r>
              <a:rPr lang="en-US" sz="850" dirty="0">
                <a:solidFill>
                  <a:srgbClr val="5C6B7A"/>
                </a:solidFill>
                <a:latin typeface="Roboto Slab" pitchFamily="2" charset="0"/>
                <a:ea typeface="Roboto Slab" pitchFamily="2" charset="0"/>
                <a:cs typeface="Roboto Slab" pitchFamily="2" charset="0"/>
              </a:rPr>
              <a:t>What the change in participation rate would have contributed to the </a:t>
            </a:r>
            <a:r>
              <a:rPr lang="en-US" sz="850" dirty="0" err="1">
                <a:solidFill>
                  <a:srgbClr val="5C6B7A"/>
                </a:solidFill>
                <a:latin typeface="Roboto Slab" pitchFamily="2" charset="0"/>
                <a:ea typeface="Roboto Slab" pitchFamily="2" charset="0"/>
                <a:cs typeface="Roboto Slab" pitchFamily="2" charset="0"/>
              </a:rPr>
              <a:t>labour</a:t>
            </a:r>
            <a:r>
              <a:rPr lang="en-US" sz="850" dirty="0">
                <a:solidFill>
                  <a:srgbClr val="5C6B7A"/>
                </a:solidFill>
                <a:latin typeface="Roboto Slab" pitchFamily="2" charset="0"/>
                <a:ea typeface="Roboto Slab" pitchFamily="2" charset="0"/>
                <a:cs typeface="Roboto Slab" pitchFamily="2" charset="0"/>
              </a:rPr>
              <a:t> force if the population had not changed</a:t>
            </a:r>
            <a:endParaRPr lang="en-US" sz="800" dirty="0">
              <a:latin typeface="Roboto Slab" pitchFamily="2" charset="0"/>
              <a:ea typeface="Roboto Slab" pitchFamily="2" charset="0"/>
              <a:cs typeface="Roboto Slab" pitchFamily="2" charset="0"/>
            </a:endParaRPr>
          </a:p>
        </p:txBody>
      </p:sp>
      <p:sp>
        <p:nvSpPr>
          <p:cNvPr id="11" name="TextBox 1">
            <a:extLst>
              <a:ext uri="{FF2B5EF4-FFF2-40B4-BE49-F238E27FC236}">
                <a16:creationId xmlns:a16="http://schemas.microsoft.com/office/drawing/2014/main" id="{312A3AFC-7359-C536-557B-A38A0FCD7505}"/>
              </a:ext>
            </a:extLst>
          </p:cNvPr>
          <p:cNvSpPr txBox="1"/>
          <p:nvPr/>
        </p:nvSpPr>
        <p:spPr>
          <a:xfrm>
            <a:off x="7658100" y="3766721"/>
            <a:ext cx="1069876" cy="24812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IE" sz="800" dirty="0">
                <a:solidFill>
                  <a:schemeClr val="accent4"/>
                </a:solidFill>
              </a:rPr>
              <a:t>thousands</a:t>
            </a:r>
          </a:p>
        </p:txBody>
      </p:sp>
    </p:spTree>
    <p:extLst>
      <p:ext uri="{BB962C8B-B14F-4D97-AF65-F5344CB8AC3E}">
        <p14:creationId xmlns:p14="http://schemas.microsoft.com/office/powerpoint/2010/main" val="8536959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F021A-FF96-BAAA-9BD1-668CF12819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28F108-6F9F-D933-00C1-948817E05CA2}"/>
              </a:ext>
            </a:extLst>
          </p:cNvPr>
          <p:cNvSpPr>
            <a:spLocks noGrp="1"/>
          </p:cNvSpPr>
          <p:nvPr>
            <p:ph type="title"/>
          </p:nvPr>
        </p:nvSpPr>
        <p:spPr>
          <a:xfrm>
            <a:off x="474424" y="258270"/>
            <a:ext cx="8219256" cy="277539"/>
          </a:xfrm>
        </p:spPr>
        <p:txBody>
          <a:bodyPr>
            <a:normAutofit fontScale="90000"/>
          </a:bodyPr>
          <a:lstStyle/>
          <a:p>
            <a:r>
              <a:rPr lang="en-IE" sz="1800" dirty="0"/>
              <a:t>Change in labour force (thousands) by country of citizenship</a:t>
            </a:r>
          </a:p>
        </p:txBody>
      </p:sp>
      <p:sp>
        <p:nvSpPr>
          <p:cNvPr id="5" name="Slide Number Placeholder 4">
            <a:extLst>
              <a:ext uri="{FF2B5EF4-FFF2-40B4-BE49-F238E27FC236}">
                <a16:creationId xmlns:a16="http://schemas.microsoft.com/office/drawing/2014/main" id="{968088DA-CBC8-BC76-FFD8-A0FAA5018121}"/>
              </a:ext>
            </a:extLst>
          </p:cNvPr>
          <p:cNvSpPr>
            <a:spLocks noGrp="1"/>
          </p:cNvSpPr>
          <p:nvPr>
            <p:ph type="sldNum" sz="quarter" idx="4"/>
          </p:nvPr>
        </p:nvSpPr>
        <p:spPr/>
        <p:txBody>
          <a:bodyPr/>
          <a:lstStyle/>
          <a:p>
            <a:fld id="{517A7B32-69DB-4CF1-942C-111B3EAEDE95}" type="slidenum">
              <a:rPr lang="en-IE" smtClean="0"/>
              <a:t>15</a:t>
            </a:fld>
            <a:endParaRPr lang="en-IE" dirty="0"/>
          </a:p>
        </p:txBody>
      </p:sp>
      <p:sp>
        <p:nvSpPr>
          <p:cNvPr id="7" name="Shape 6">
            <a:extLst>
              <a:ext uri="{FF2B5EF4-FFF2-40B4-BE49-F238E27FC236}">
                <a16:creationId xmlns:a16="http://schemas.microsoft.com/office/drawing/2014/main" id="{0E085C91-BBD4-BE96-E54D-806B8F8A146A}"/>
              </a:ext>
            </a:extLst>
          </p:cNvPr>
          <p:cNvSpPr/>
          <p:nvPr/>
        </p:nvSpPr>
        <p:spPr>
          <a:xfrm>
            <a:off x="251520" y="761341"/>
            <a:ext cx="2628000" cy="1080000"/>
          </a:xfrm>
          <a:prstGeom prst="roundRect">
            <a:avLst>
              <a:gd name="adj" fmla="val 2632"/>
            </a:avLst>
          </a:prstGeom>
          <a:solidFill>
            <a:schemeClr val="accent1">
              <a:lumMod val="20000"/>
              <a:lumOff val="80000"/>
              <a:alpha val="40000"/>
            </a:schemeClr>
          </a:solidFill>
          <a:ln w="12700">
            <a:solidFill>
              <a:srgbClr val="D7E6EA"/>
            </a:solidFill>
            <a:prstDash val="solid"/>
          </a:ln>
        </p:spPr>
        <p:txBody>
          <a:bodyPr/>
          <a:lstStyle/>
          <a:p>
            <a:endParaRPr lang="en-IE"/>
          </a:p>
        </p:txBody>
      </p:sp>
      <p:sp>
        <p:nvSpPr>
          <p:cNvPr id="9" name="Shape 7">
            <a:extLst>
              <a:ext uri="{FF2B5EF4-FFF2-40B4-BE49-F238E27FC236}">
                <a16:creationId xmlns:a16="http://schemas.microsoft.com/office/drawing/2014/main" id="{F72AD473-80C7-2CD6-FD0B-598BD2EAB989}"/>
              </a:ext>
            </a:extLst>
          </p:cNvPr>
          <p:cNvSpPr/>
          <p:nvPr/>
        </p:nvSpPr>
        <p:spPr>
          <a:xfrm>
            <a:off x="203951" y="757796"/>
            <a:ext cx="64008" cy="1080000"/>
          </a:xfrm>
          <a:prstGeom prst="rect">
            <a:avLst/>
          </a:prstGeom>
          <a:solidFill>
            <a:srgbClr val="006168"/>
          </a:solidFill>
          <a:ln w="12700">
            <a:solidFill>
              <a:srgbClr val="006168"/>
            </a:solidFill>
            <a:prstDash val="solid"/>
          </a:ln>
        </p:spPr>
        <p:txBody>
          <a:bodyPr/>
          <a:lstStyle/>
          <a:p>
            <a:endParaRPr lang="en-IE"/>
          </a:p>
        </p:txBody>
      </p:sp>
      <p:sp>
        <p:nvSpPr>
          <p:cNvPr id="11" name="Text 8">
            <a:extLst>
              <a:ext uri="{FF2B5EF4-FFF2-40B4-BE49-F238E27FC236}">
                <a16:creationId xmlns:a16="http://schemas.microsoft.com/office/drawing/2014/main" id="{6C4E4BF1-744F-D24E-8439-13FF1C5CDCD0}"/>
              </a:ext>
            </a:extLst>
          </p:cNvPr>
          <p:cNvSpPr/>
          <p:nvPr/>
        </p:nvSpPr>
        <p:spPr>
          <a:xfrm>
            <a:off x="379772" y="858656"/>
            <a:ext cx="2340000" cy="180000"/>
          </a:xfrm>
          <a:prstGeom prst="rect">
            <a:avLst/>
          </a:prstGeom>
          <a:noFill/>
          <a:ln/>
        </p:spPr>
        <p:txBody>
          <a:bodyPr wrap="square" lIns="0" tIns="0" rIns="0" bIns="0" rtlCol="0" anchor="ctr">
            <a:normAutofit/>
          </a:bodyPr>
          <a:lstStyle/>
          <a:p>
            <a:pPr marL="0" indent="0">
              <a:buNone/>
            </a:pPr>
            <a:r>
              <a:rPr lang="en-US" sz="1100" b="1" dirty="0">
                <a:solidFill>
                  <a:srgbClr val="0B2D4D"/>
                </a:solidFill>
                <a:latin typeface="Roboto Slab" pitchFamily="2" charset="0"/>
                <a:ea typeface="Roboto Slab" pitchFamily="2" charset="0"/>
                <a:cs typeface="Roboto Slab" pitchFamily="2" charset="0"/>
              </a:rPr>
              <a:t>Largest positive contribution</a:t>
            </a:r>
            <a:endParaRPr lang="en-US" sz="1100" dirty="0">
              <a:latin typeface="Roboto Slab" pitchFamily="2" charset="0"/>
              <a:ea typeface="Roboto Slab" pitchFamily="2" charset="0"/>
              <a:cs typeface="Roboto Slab" pitchFamily="2" charset="0"/>
            </a:endParaRPr>
          </a:p>
        </p:txBody>
      </p:sp>
      <p:sp>
        <p:nvSpPr>
          <p:cNvPr id="13" name="Text 9">
            <a:extLst>
              <a:ext uri="{FF2B5EF4-FFF2-40B4-BE49-F238E27FC236}">
                <a16:creationId xmlns:a16="http://schemas.microsoft.com/office/drawing/2014/main" id="{E93844DF-DC0E-819A-5164-FBFA068469F5}"/>
              </a:ext>
            </a:extLst>
          </p:cNvPr>
          <p:cNvSpPr/>
          <p:nvPr/>
        </p:nvSpPr>
        <p:spPr>
          <a:xfrm>
            <a:off x="395520" y="1075824"/>
            <a:ext cx="2340000" cy="756000"/>
          </a:xfrm>
          <a:prstGeom prst="rect">
            <a:avLst/>
          </a:prstGeom>
          <a:noFill/>
          <a:ln/>
        </p:spPr>
        <p:txBody>
          <a:bodyPr wrap="square" lIns="0" tIns="0" rIns="0" bIns="0" rtlCol="0" anchor="t">
            <a:normAutofit/>
          </a:bodyPr>
          <a:lstStyle/>
          <a:p>
            <a:pPr marL="0" indent="0">
              <a:buNone/>
            </a:pPr>
            <a:r>
              <a:rPr lang="en-US" sz="1030" dirty="0">
                <a:solidFill>
                  <a:srgbClr val="384957"/>
                </a:solidFill>
                <a:latin typeface="Roboto Slab" pitchFamily="2" charset="0"/>
                <a:ea typeface="Roboto Slab" pitchFamily="2" charset="0"/>
                <a:cs typeface="Roboto Slab" pitchFamily="2" charset="0"/>
              </a:rPr>
              <a:t>Rest of the World increased by 7.3% to 320,000 in the </a:t>
            </a:r>
            <a:r>
              <a:rPr lang="en-US" sz="1030" dirty="0" err="1">
                <a:solidFill>
                  <a:srgbClr val="384957"/>
                </a:solidFill>
                <a:latin typeface="Roboto Slab" pitchFamily="2" charset="0"/>
                <a:ea typeface="Roboto Slab" pitchFamily="2" charset="0"/>
                <a:cs typeface="Roboto Slab" pitchFamily="2" charset="0"/>
              </a:rPr>
              <a:t>labour</a:t>
            </a:r>
            <a:r>
              <a:rPr lang="en-US" sz="1030" dirty="0">
                <a:solidFill>
                  <a:srgbClr val="384957"/>
                </a:solidFill>
                <a:latin typeface="Roboto Slab" pitchFamily="2" charset="0"/>
                <a:ea typeface="Roboto Slab" pitchFamily="2" charset="0"/>
                <a:cs typeface="Roboto Slab" pitchFamily="2" charset="0"/>
              </a:rPr>
              <a:t> force.</a:t>
            </a:r>
          </a:p>
          <a:p>
            <a:pPr marL="0" indent="0">
              <a:buNone/>
            </a:pPr>
            <a:endParaRPr lang="en-US" sz="1030" dirty="0">
              <a:solidFill>
                <a:srgbClr val="384957"/>
              </a:solidFill>
              <a:latin typeface="Roboto Slab" pitchFamily="2" charset="0"/>
              <a:ea typeface="Roboto Slab" pitchFamily="2" charset="0"/>
              <a:cs typeface="Roboto Slab" pitchFamily="2" charset="0"/>
            </a:endParaRPr>
          </a:p>
          <a:p>
            <a:pPr marL="0" indent="0">
              <a:buNone/>
            </a:pPr>
            <a:r>
              <a:rPr lang="en-US" sz="1030" dirty="0">
                <a:solidFill>
                  <a:srgbClr val="384957"/>
                </a:solidFill>
                <a:latin typeface="Roboto Slab" pitchFamily="2" charset="0"/>
                <a:ea typeface="Roboto Slab" pitchFamily="2" charset="0"/>
                <a:cs typeface="Roboto Slab" pitchFamily="2" charset="0"/>
              </a:rPr>
              <a:t>EU citizens increased 2.5% to 282,500.</a:t>
            </a:r>
            <a:endParaRPr lang="en-US" sz="1030" dirty="0">
              <a:latin typeface="Roboto Slab" pitchFamily="2" charset="0"/>
              <a:ea typeface="Roboto Slab" pitchFamily="2" charset="0"/>
              <a:cs typeface="Roboto Slab" pitchFamily="2" charset="0"/>
            </a:endParaRPr>
          </a:p>
        </p:txBody>
      </p:sp>
      <p:sp>
        <p:nvSpPr>
          <p:cNvPr id="15" name="Shape 10">
            <a:extLst>
              <a:ext uri="{FF2B5EF4-FFF2-40B4-BE49-F238E27FC236}">
                <a16:creationId xmlns:a16="http://schemas.microsoft.com/office/drawing/2014/main" id="{CF739DB5-190C-D5A5-F23E-82E1368B44B9}"/>
              </a:ext>
            </a:extLst>
          </p:cNvPr>
          <p:cNvSpPr/>
          <p:nvPr/>
        </p:nvSpPr>
        <p:spPr>
          <a:xfrm>
            <a:off x="247086" y="1911036"/>
            <a:ext cx="2628000" cy="1080000"/>
          </a:xfrm>
          <a:prstGeom prst="roundRect">
            <a:avLst>
              <a:gd name="adj" fmla="val 2632"/>
            </a:avLst>
          </a:prstGeom>
          <a:solidFill>
            <a:schemeClr val="accent1">
              <a:lumMod val="20000"/>
              <a:lumOff val="80000"/>
              <a:alpha val="40000"/>
            </a:schemeClr>
          </a:solidFill>
          <a:ln w="12700">
            <a:solidFill>
              <a:srgbClr val="D7E6EA"/>
            </a:solidFill>
            <a:prstDash val="solid"/>
          </a:ln>
        </p:spPr>
        <p:txBody>
          <a:bodyPr/>
          <a:lstStyle/>
          <a:p>
            <a:endParaRPr lang="en-IE"/>
          </a:p>
        </p:txBody>
      </p:sp>
      <p:sp>
        <p:nvSpPr>
          <p:cNvPr id="17" name="Shape 11">
            <a:extLst>
              <a:ext uri="{FF2B5EF4-FFF2-40B4-BE49-F238E27FC236}">
                <a16:creationId xmlns:a16="http://schemas.microsoft.com/office/drawing/2014/main" id="{548C93A2-8DD8-C8EB-2AFA-D009616205CE}"/>
              </a:ext>
            </a:extLst>
          </p:cNvPr>
          <p:cNvSpPr/>
          <p:nvPr/>
        </p:nvSpPr>
        <p:spPr>
          <a:xfrm>
            <a:off x="203260" y="1916801"/>
            <a:ext cx="64008" cy="1080000"/>
          </a:xfrm>
          <a:prstGeom prst="rect">
            <a:avLst/>
          </a:prstGeom>
          <a:solidFill>
            <a:schemeClr val="accent2"/>
          </a:solidFill>
          <a:ln w="12700">
            <a:solidFill>
              <a:schemeClr val="accent2"/>
            </a:solidFill>
            <a:prstDash val="solid"/>
          </a:ln>
        </p:spPr>
        <p:txBody>
          <a:bodyPr/>
          <a:lstStyle/>
          <a:p>
            <a:endParaRPr lang="en-IE"/>
          </a:p>
        </p:txBody>
      </p:sp>
      <p:sp>
        <p:nvSpPr>
          <p:cNvPr id="19" name="Text 12">
            <a:extLst>
              <a:ext uri="{FF2B5EF4-FFF2-40B4-BE49-F238E27FC236}">
                <a16:creationId xmlns:a16="http://schemas.microsoft.com/office/drawing/2014/main" id="{71721113-1066-E474-0A48-1AE292B730AB}"/>
              </a:ext>
            </a:extLst>
          </p:cNvPr>
          <p:cNvSpPr/>
          <p:nvPr/>
        </p:nvSpPr>
        <p:spPr>
          <a:xfrm>
            <a:off x="379772" y="2014924"/>
            <a:ext cx="2340000" cy="180000"/>
          </a:xfrm>
          <a:prstGeom prst="rect">
            <a:avLst/>
          </a:prstGeom>
          <a:noFill/>
          <a:ln/>
        </p:spPr>
        <p:txBody>
          <a:bodyPr wrap="square" lIns="0" tIns="0" rIns="0" bIns="0" rtlCol="0" anchor="ctr">
            <a:normAutofit/>
          </a:bodyPr>
          <a:lstStyle/>
          <a:p>
            <a:pPr marL="0" indent="0">
              <a:buNone/>
            </a:pPr>
            <a:r>
              <a:rPr lang="en-US" sz="1100" b="1" dirty="0">
                <a:solidFill>
                  <a:srgbClr val="0B2D4D"/>
                </a:solidFill>
                <a:latin typeface="Roboto Slab" pitchFamily="2" charset="0"/>
                <a:ea typeface="Roboto Slab" pitchFamily="2" charset="0"/>
                <a:cs typeface="Roboto Slab" pitchFamily="2" charset="0"/>
              </a:rPr>
              <a:t>ROW </a:t>
            </a:r>
            <a:r>
              <a:rPr lang="en-US" sz="1100" b="1" dirty="0" err="1">
                <a:solidFill>
                  <a:srgbClr val="0B2D4D"/>
                </a:solidFill>
                <a:latin typeface="Roboto Slab" pitchFamily="2" charset="0"/>
                <a:ea typeface="Roboto Slab" pitchFamily="2" charset="0"/>
                <a:cs typeface="Roboto Slab" pitchFamily="2" charset="0"/>
              </a:rPr>
              <a:t>labour</a:t>
            </a:r>
            <a:r>
              <a:rPr lang="en-US" sz="1100" b="1" dirty="0">
                <a:solidFill>
                  <a:srgbClr val="0B2D4D"/>
                </a:solidFill>
                <a:latin typeface="Roboto Slab" pitchFamily="2" charset="0"/>
                <a:ea typeface="Roboto Slab" pitchFamily="2" charset="0"/>
                <a:cs typeface="Roboto Slab" pitchFamily="2" charset="0"/>
              </a:rPr>
              <a:t> force participation</a:t>
            </a:r>
            <a:endParaRPr lang="en-US" sz="1100" dirty="0">
              <a:latin typeface="Roboto Slab" pitchFamily="2" charset="0"/>
              <a:ea typeface="Roboto Slab" pitchFamily="2" charset="0"/>
              <a:cs typeface="Roboto Slab" pitchFamily="2" charset="0"/>
            </a:endParaRPr>
          </a:p>
        </p:txBody>
      </p:sp>
      <p:sp>
        <p:nvSpPr>
          <p:cNvPr id="21" name="Text 13">
            <a:extLst>
              <a:ext uri="{FF2B5EF4-FFF2-40B4-BE49-F238E27FC236}">
                <a16:creationId xmlns:a16="http://schemas.microsoft.com/office/drawing/2014/main" id="{AAD56D54-B745-1914-E9D7-10186D9D1682}"/>
              </a:ext>
            </a:extLst>
          </p:cNvPr>
          <p:cNvSpPr/>
          <p:nvPr/>
        </p:nvSpPr>
        <p:spPr>
          <a:xfrm>
            <a:off x="391086" y="2242421"/>
            <a:ext cx="2340000" cy="756000"/>
          </a:xfrm>
          <a:prstGeom prst="rect">
            <a:avLst/>
          </a:prstGeom>
          <a:noFill/>
          <a:ln/>
        </p:spPr>
        <p:txBody>
          <a:bodyPr wrap="square" lIns="0" tIns="0" rIns="0" bIns="0" rtlCol="0" anchor="t">
            <a:normAutofit fontScale="92500" lnSpcReduction="10000"/>
          </a:bodyPr>
          <a:lstStyle/>
          <a:p>
            <a:r>
              <a:rPr lang="en-US" sz="1030" dirty="0">
                <a:solidFill>
                  <a:srgbClr val="384957"/>
                </a:solidFill>
                <a:latin typeface="Roboto Slab" pitchFamily="2" charset="0"/>
                <a:ea typeface="Roboto Slab" pitchFamily="2" charset="0"/>
                <a:cs typeface="Roboto Slab" pitchFamily="2" charset="0"/>
              </a:rPr>
              <a:t>Among those from the Rest of the World:</a:t>
            </a:r>
          </a:p>
          <a:p>
            <a:endParaRPr lang="en-US" sz="1030" dirty="0">
              <a:solidFill>
                <a:srgbClr val="384957"/>
              </a:solidFill>
              <a:latin typeface="Roboto Slab" pitchFamily="2" charset="0"/>
              <a:ea typeface="Roboto Slab" pitchFamily="2" charset="0"/>
              <a:cs typeface="Roboto Slab" pitchFamily="2" charset="0"/>
            </a:endParaRPr>
          </a:p>
          <a:p>
            <a:r>
              <a:rPr lang="en-US" sz="1030" dirty="0">
                <a:solidFill>
                  <a:srgbClr val="384957"/>
                </a:solidFill>
                <a:latin typeface="Roboto Slab" pitchFamily="2" charset="0"/>
                <a:ea typeface="Roboto Slab" pitchFamily="2" charset="0"/>
                <a:cs typeface="Roboto Slab" pitchFamily="2" charset="0"/>
              </a:rPr>
              <a:t>Employment increased 19,000.</a:t>
            </a:r>
          </a:p>
          <a:p>
            <a:r>
              <a:rPr lang="en-US" sz="1030" dirty="0">
                <a:solidFill>
                  <a:srgbClr val="384957"/>
                </a:solidFill>
                <a:latin typeface="Roboto Slab" pitchFamily="2" charset="0"/>
                <a:ea typeface="Roboto Slab" pitchFamily="2" charset="0"/>
                <a:cs typeface="Roboto Slab" pitchFamily="2" charset="0"/>
              </a:rPr>
              <a:t>Unemployment increased 2,700.</a:t>
            </a:r>
          </a:p>
        </p:txBody>
      </p:sp>
      <p:sp>
        <p:nvSpPr>
          <p:cNvPr id="23" name="Shape 14">
            <a:extLst>
              <a:ext uri="{FF2B5EF4-FFF2-40B4-BE49-F238E27FC236}">
                <a16:creationId xmlns:a16="http://schemas.microsoft.com/office/drawing/2014/main" id="{AA83D63C-55D9-A225-EA32-19C6E2D91569}"/>
              </a:ext>
            </a:extLst>
          </p:cNvPr>
          <p:cNvSpPr/>
          <p:nvPr/>
        </p:nvSpPr>
        <p:spPr>
          <a:xfrm>
            <a:off x="251520" y="3075806"/>
            <a:ext cx="2628000" cy="1080000"/>
          </a:xfrm>
          <a:prstGeom prst="roundRect">
            <a:avLst>
              <a:gd name="adj" fmla="val 3390"/>
            </a:avLst>
          </a:prstGeom>
          <a:solidFill>
            <a:schemeClr val="accent1">
              <a:lumMod val="20000"/>
              <a:lumOff val="80000"/>
              <a:alpha val="40000"/>
            </a:schemeClr>
          </a:solidFill>
          <a:ln w="12700">
            <a:solidFill>
              <a:srgbClr val="D7E6EA"/>
            </a:solidFill>
            <a:prstDash val="solid"/>
          </a:ln>
        </p:spPr>
        <p:txBody>
          <a:bodyPr/>
          <a:lstStyle/>
          <a:p>
            <a:endParaRPr lang="en-IE"/>
          </a:p>
        </p:txBody>
      </p:sp>
      <p:sp>
        <p:nvSpPr>
          <p:cNvPr id="25" name="Shape 15">
            <a:extLst>
              <a:ext uri="{FF2B5EF4-FFF2-40B4-BE49-F238E27FC236}">
                <a16:creationId xmlns:a16="http://schemas.microsoft.com/office/drawing/2014/main" id="{6D71AB75-B366-8EC8-1909-A80FD13DF8AB}"/>
              </a:ext>
            </a:extLst>
          </p:cNvPr>
          <p:cNvSpPr/>
          <p:nvPr/>
        </p:nvSpPr>
        <p:spPr>
          <a:xfrm>
            <a:off x="198175" y="3072261"/>
            <a:ext cx="64008" cy="1078992"/>
          </a:xfrm>
          <a:prstGeom prst="rect">
            <a:avLst/>
          </a:prstGeom>
          <a:solidFill>
            <a:schemeClr val="accent4"/>
          </a:solidFill>
          <a:ln w="12700">
            <a:solidFill>
              <a:schemeClr val="accent4"/>
            </a:solidFill>
            <a:prstDash val="solid"/>
          </a:ln>
        </p:spPr>
        <p:txBody>
          <a:bodyPr/>
          <a:lstStyle/>
          <a:p>
            <a:endParaRPr lang="en-IE"/>
          </a:p>
        </p:txBody>
      </p:sp>
      <p:sp>
        <p:nvSpPr>
          <p:cNvPr id="27" name="Text 16">
            <a:extLst>
              <a:ext uri="{FF2B5EF4-FFF2-40B4-BE49-F238E27FC236}">
                <a16:creationId xmlns:a16="http://schemas.microsoft.com/office/drawing/2014/main" id="{9886C77D-4B99-F61D-912A-C29D17A708C5}"/>
              </a:ext>
            </a:extLst>
          </p:cNvPr>
          <p:cNvSpPr/>
          <p:nvPr/>
        </p:nvSpPr>
        <p:spPr>
          <a:xfrm>
            <a:off x="391086" y="3143628"/>
            <a:ext cx="2340000" cy="180000"/>
          </a:xfrm>
          <a:prstGeom prst="rect">
            <a:avLst/>
          </a:prstGeom>
          <a:noFill/>
          <a:ln/>
        </p:spPr>
        <p:txBody>
          <a:bodyPr wrap="square" lIns="0" tIns="0" rIns="0" bIns="0" rtlCol="0" anchor="ctr">
            <a:normAutofit/>
          </a:bodyPr>
          <a:lstStyle/>
          <a:p>
            <a:pPr marL="0" indent="0">
              <a:buNone/>
            </a:pPr>
            <a:r>
              <a:rPr lang="en-US" sz="1100" b="1" dirty="0">
                <a:solidFill>
                  <a:srgbClr val="0B2D4D"/>
                </a:solidFill>
                <a:latin typeface="Roboto Slab" pitchFamily="2" charset="0"/>
                <a:ea typeface="Roboto Slab" pitchFamily="2" charset="0"/>
                <a:cs typeface="Roboto Slab" pitchFamily="2" charset="0"/>
              </a:rPr>
              <a:t>Irish citizens</a:t>
            </a:r>
            <a:endParaRPr lang="en-US" sz="1100" dirty="0">
              <a:latin typeface="Roboto Slab" pitchFamily="2" charset="0"/>
              <a:ea typeface="Roboto Slab" pitchFamily="2" charset="0"/>
              <a:cs typeface="Roboto Slab" pitchFamily="2" charset="0"/>
            </a:endParaRPr>
          </a:p>
        </p:txBody>
      </p:sp>
      <p:sp>
        <p:nvSpPr>
          <p:cNvPr id="29" name="Text 17">
            <a:extLst>
              <a:ext uri="{FF2B5EF4-FFF2-40B4-BE49-F238E27FC236}">
                <a16:creationId xmlns:a16="http://schemas.microsoft.com/office/drawing/2014/main" id="{75B380B5-B577-A637-E677-531347957CDA}"/>
              </a:ext>
            </a:extLst>
          </p:cNvPr>
          <p:cNvSpPr/>
          <p:nvPr/>
        </p:nvSpPr>
        <p:spPr>
          <a:xfrm>
            <a:off x="379772" y="3391449"/>
            <a:ext cx="2340000" cy="756000"/>
          </a:xfrm>
          <a:prstGeom prst="rect">
            <a:avLst/>
          </a:prstGeom>
          <a:noFill/>
          <a:ln/>
        </p:spPr>
        <p:txBody>
          <a:bodyPr wrap="square" lIns="0" tIns="0" rIns="0" bIns="0" rtlCol="0" anchor="t">
            <a:normAutofit fontScale="92500" lnSpcReduction="20000"/>
          </a:bodyPr>
          <a:lstStyle/>
          <a:p>
            <a:r>
              <a:rPr lang="en-US" sz="1030" dirty="0">
                <a:solidFill>
                  <a:srgbClr val="384957"/>
                </a:solidFill>
                <a:latin typeface="Roboto Slab" pitchFamily="2" charset="0"/>
                <a:ea typeface="Roboto Slab" pitchFamily="2" charset="0"/>
                <a:cs typeface="Roboto Slab" pitchFamily="2" charset="0"/>
              </a:rPr>
              <a:t>Irish citizens increased 0.2% to 2,334,600 in the </a:t>
            </a:r>
            <a:r>
              <a:rPr lang="en-US" sz="1030" dirty="0" err="1">
                <a:solidFill>
                  <a:srgbClr val="384957"/>
                </a:solidFill>
                <a:latin typeface="Roboto Slab" pitchFamily="2" charset="0"/>
                <a:ea typeface="Roboto Slab" pitchFamily="2" charset="0"/>
                <a:cs typeface="Roboto Slab" pitchFamily="2" charset="0"/>
              </a:rPr>
              <a:t>labour</a:t>
            </a:r>
            <a:r>
              <a:rPr lang="en-US" sz="1030" dirty="0">
                <a:solidFill>
                  <a:srgbClr val="384957"/>
                </a:solidFill>
                <a:latin typeface="Roboto Slab" pitchFamily="2" charset="0"/>
                <a:ea typeface="Roboto Slab" pitchFamily="2" charset="0"/>
                <a:cs typeface="Roboto Slab" pitchFamily="2" charset="0"/>
              </a:rPr>
              <a:t> force.</a:t>
            </a:r>
          </a:p>
          <a:p>
            <a:endParaRPr lang="en-US" sz="1030" dirty="0">
              <a:solidFill>
                <a:srgbClr val="384957"/>
              </a:solidFill>
              <a:latin typeface="Roboto Slab" pitchFamily="2" charset="0"/>
              <a:ea typeface="Roboto Slab" pitchFamily="2" charset="0"/>
              <a:cs typeface="Roboto Slab" pitchFamily="2" charset="0"/>
            </a:endParaRPr>
          </a:p>
          <a:p>
            <a:r>
              <a:rPr lang="en-US" sz="1030" dirty="0">
                <a:solidFill>
                  <a:srgbClr val="384957"/>
                </a:solidFill>
                <a:latin typeface="Roboto Slab" pitchFamily="2" charset="0"/>
                <a:ea typeface="Roboto Slab" pitchFamily="2" charset="0"/>
                <a:cs typeface="Roboto Slab" pitchFamily="2" charset="0"/>
              </a:rPr>
              <a:t>Employment down 100.</a:t>
            </a:r>
          </a:p>
          <a:p>
            <a:r>
              <a:rPr lang="en-US" sz="1030" dirty="0">
                <a:solidFill>
                  <a:srgbClr val="384957"/>
                </a:solidFill>
                <a:latin typeface="Roboto Slab" pitchFamily="2" charset="0"/>
                <a:ea typeface="Roboto Slab" pitchFamily="2" charset="0"/>
                <a:cs typeface="Roboto Slab" pitchFamily="2" charset="0"/>
              </a:rPr>
              <a:t>Unemployment up 3,700.</a:t>
            </a:r>
            <a:endParaRPr lang="en-US" sz="1030" dirty="0">
              <a:latin typeface="Roboto Slab" pitchFamily="2" charset="0"/>
              <a:ea typeface="Roboto Slab" pitchFamily="2" charset="0"/>
              <a:cs typeface="Roboto Slab" pitchFamily="2" charset="0"/>
            </a:endParaRPr>
          </a:p>
          <a:p>
            <a:r>
              <a:rPr lang="en-US" sz="1030" dirty="0">
                <a:solidFill>
                  <a:srgbClr val="384957"/>
                </a:solidFill>
                <a:latin typeface="Roboto Slab" pitchFamily="2" charset="0"/>
                <a:ea typeface="Roboto Slab" pitchFamily="2" charset="0"/>
                <a:cs typeface="Roboto Slab" pitchFamily="2" charset="0"/>
              </a:rPr>
              <a:t>.</a:t>
            </a:r>
            <a:endParaRPr lang="en-US" sz="1030" dirty="0">
              <a:latin typeface="Roboto Slab" pitchFamily="2" charset="0"/>
              <a:ea typeface="Roboto Slab" pitchFamily="2" charset="0"/>
              <a:cs typeface="Roboto Slab" pitchFamily="2" charset="0"/>
            </a:endParaRPr>
          </a:p>
        </p:txBody>
      </p:sp>
      <p:pic>
        <p:nvPicPr>
          <p:cNvPr id="12" name="Content Placeholder 11">
            <a:extLst>
              <a:ext uri="{FF2B5EF4-FFF2-40B4-BE49-F238E27FC236}">
                <a16:creationId xmlns:a16="http://schemas.microsoft.com/office/drawing/2014/main" id="{CA56B4CD-E56B-D1DE-ECD0-000D5F32C3FB}"/>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3003550" y="896144"/>
            <a:ext cx="5889625" cy="3113087"/>
          </a:xfrm>
          <a:prstGeom prst="rect">
            <a:avLst/>
          </a:prstGeom>
        </p:spPr>
      </p:pic>
      <p:sp>
        <p:nvSpPr>
          <p:cNvPr id="4" name="TextBox 1">
            <a:extLst>
              <a:ext uri="{FF2B5EF4-FFF2-40B4-BE49-F238E27FC236}">
                <a16:creationId xmlns:a16="http://schemas.microsoft.com/office/drawing/2014/main" id="{38831127-35F0-D1D7-2AA4-AB7D2B778136}"/>
              </a:ext>
            </a:extLst>
          </p:cNvPr>
          <p:cNvSpPr txBox="1"/>
          <p:nvPr/>
        </p:nvSpPr>
        <p:spPr>
          <a:xfrm>
            <a:off x="8151862" y="3907685"/>
            <a:ext cx="1069876" cy="24812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IE" sz="800" dirty="0">
                <a:solidFill>
                  <a:schemeClr val="accent4"/>
                </a:solidFill>
              </a:rPr>
              <a:t>thousands</a:t>
            </a:r>
          </a:p>
        </p:txBody>
      </p:sp>
    </p:spTree>
    <p:extLst>
      <p:ext uri="{BB962C8B-B14F-4D97-AF65-F5344CB8AC3E}">
        <p14:creationId xmlns:p14="http://schemas.microsoft.com/office/powerpoint/2010/main" val="14398636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7BFBE-BE8A-F63A-68C9-8B7A1B2793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D5EF16-C9F6-9265-3AAA-6C1CAADD9965}"/>
              </a:ext>
            </a:extLst>
          </p:cNvPr>
          <p:cNvSpPr>
            <a:spLocks noGrp="1"/>
          </p:cNvSpPr>
          <p:nvPr>
            <p:ph type="title"/>
          </p:nvPr>
        </p:nvSpPr>
        <p:spPr>
          <a:xfrm>
            <a:off x="467544" y="205979"/>
            <a:ext cx="8219256" cy="349547"/>
          </a:xfrm>
        </p:spPr>
        <p:txBody>
          <a:bodyPr>
            <a:normAutofit fontScale="90000"/>
          </a:bodyPr>
          <a:lstStyle/>
          <a:p>
            <a:r>
              <a:rPr lang="en-IE" dirty="0"/>
              <a:t>Outside the labour force</a:t>
            </a:r>
          </a:p>
        </p:txBody>
      </p:sp>
      <p:sp>
        <p:nvSpPr>
          <p:cNvPr id="5" name="Slide Number Placeholder 4">
            <a:extLst>
              <a:ext uri="{FF2B5EF4-FFF2-40B4-BE49-F238E27FC236}">
                <a16:creationId xmlns:a16="http://schemas.microsoft.com/office/drawing/2014/main" id="{0C5A0179-79C9-1A97-B0E5-4693398971BB}"/>
              </a:ext>
            </a:extLst>
          </p:cNvPr>
          <p:cNvSpPr>
            <a:spLocks noGrp="1"/>
          </p:cNvSpPr>
          <p:nvPr>
            <p:ph type="sldNum" sz="quarter" idx="4"/>
          </p:nvPr>
        </p:nvSpPr>
        <p:spPr/>
        <p:txBody>
          <a:bodyPr/>
          <a:lstStyle/>
          <a:p>
            <a:fld id="{517A7B32-69DB-4CF1-942C-111B3EAEDE95}" type="slidenum">
              <a:rPr lang="en-IE" smtClean="0"/>
              <a:t>16</a:t>
            </a:fld>
            <a:endParaRPr lang="en-IE" dirty="0"/>
          </a:p>
        </p:txBody>
      </p:sp>
      <p:sp>
        <p:nvSpPr>
          <p:cNvPr id="8" name="Shape 5">
            <a:extLst>
              <a:ext uri="{FF2B5EF4-FFF2-40B4-BE49-F238E27FC236}">
                <a16:creationId xmlns:a16="http://schemas.microsoft.com/office/drawing/2014/main" id="{D0B6E5B0-9949-6CF0-49E8-E767FFBDD8DB}"/>
              </a:ext>
            </a:extLst>
          </p:cNvPr>
          <p:cNvSpPr/>
          <p:nvPr/>
        </p:nvSpPr>
        <p:spPr>
          <a:xfrm>
            <a:off x="323528" y="774406"/>
            <a:ext cx="1793400" cy="1440159"/>
          </a:xfrm>
          <a:prstGeom prst="roundRect">
            <a:avLst>
              <a:gd name="adj" fmla="val 2747"/>
            </a:avLst>
          </a:prstGeom>
          <a:solidFill>
            <a:srgbClr val="FFFFFF"/>
          </a:solidFill>
          <a:ln w="13970">
            <a:solidFill>
              <a:srgbClr val="DCE4EC"/>
            </a:solidFill>
            <a:prstDash val="solid"/>
          </a:ln>
          <a:effectLst>
            <a:outerShdw blurRad="12700" dist="50800" dir="2700000" algn="bl" rotWithShape="0">
              <a:srgbClr val="C7D2DE">
                <a:alpha val="16000"/>
              </a:srgbClr>
            </a:outerShdw>
          </a:effectLst>
        </p:spPr>
        <p:txBody>
          <a:bodyPr/>
          <a:lstStyle/>
          <a:p>
            <a:endParaRPr lang="en-IE"/>
          </a:p>
        </p:txBody>
      </p:sp>
      <p:sp>
        <p:nvSpPr>
          <p:cNvPr id="10" name="Shape 6">
            <a:extLst>
              <a:ext uri="{FF2B5EF4-FFF2-40B4-BE49-F238E27FC236}">
                <a16:creationId xmlns:a16="http://schemas.microsoft.com/office/drawing/2014/main" id="{59E967A8-167E-AF4A-B7B2-46800DA5EEBA}"/>
              </a:ext>
            </a:extLst>
          </p:cNvPr>
          <p:cNvSpPr/>
          <p:nvPr/>
        </p:nvSpPr>
        <p:spPr>
          <a:xfrm>
            <a:off x="323528" y="774406"/>
            <a:ext cx="49134" cy="1440159"/>
          </a:xfrm>
          <a:prstGeom prst="rect">
            <a:avLst/>
          </a:prstGeom>
          <a:solidFill>
            <a:schemeClr val="accent1"/>
          </a:solidFill>
          <a:ln w="12700">
            <a:solidFill>
              <a:schemeClr val="accent1"/>
            </a:solidFill>
            <a:prstDash val="solid"/>
          </a:ln>
        </p:spPr>
        <p:txBody>
          <a:bodyPr/>
          <a:lstStyle/>
          <a:p>
            <a:endParaRPr lang="en-IE"/>
          </a:p>
        </p:txBody>
      </p:sp>
      <p:sp>
        <p:nvSpPr>
          <p:cNvPr id="12" name="Text 7">
            <a:extLst>
              <a:ext uri="{FF2B5EF4-FFF2-40B4-BE49-F238E27FC236}">
                <a16:creationId xmlns:a16="http://schemas.microsoft.com/office/drawing/2014/main" id="{80BF00A0-203A-2FE0-A55F-C4CA407B14BE}"/>
              </a:ext>
            </a:extLst>
          </p:cNvPr>
          <p:cNvSpPr/>
          <p:nvPr/>
        </p:nvSpPr>
        <p:spPr>
          <a:xfrm>
            <a:off x="524696" y="938998"/>
            <a:ext cx="1560012" cy="174085"/>
          </a:xfrm>
          <a:prstGeom prst="rect">
            <a:avLst/>
          </a:prstGeom>
          <a:noFill/>
          <a:ln/>
        </p:spPr>
        <p:txBody>
          <a:bodyPr wrap="square" lIns="0" tIns="0" rIns="0" bIns="0" rtlCol="0" anchor="ctr">
            <a:normAutofit/>
          </a:bodyPr>
          <a:lstStyle/>
          <a:p>
            <a:r>
              <a:rPr lang="en-US" sz="750" b="1" kern="0" spc="50" dirty="0">
                <a:solidFill>
                  <a:srgbClr val="5C6B7A"/>
                </a:solidFill>
                <a:latin typeface="Roboto Slab" pitchFamily="2" charset="0"/>
                <a:ea typeface="Roboto Slab" pitchFamily="2" charset="0"/>
                <a:cs typeface="Roboto Slab" pitchFamily="2" charset="0"/>
              </a:rPr>
              <a:t>NOT IN THE LABOUR FORCE</a:t>
            </a:r>
            <a:endParaRPr lang="en-US" sz="750" dirty="0">
              <a:latin typeface="Roboto Slab" pitchFamily="2" charset="0"/>
              <a:ea typeface="Roboto Slab" pitchFamily="2" charset="0"/>
              <a:cs typeface="Roboto Slab" pitchFamily="2" charset="0"/>
            </a:endParaRPr>
          </a:p>
        </p:txBody>
      </p:sp>
      <p:sp>
        <p:nvSpPr>
          <p:cNvPr id="14" name="Text 8">
            <a:extLst>
              <a:ext uri="{FF2B5EF4-FFF2-40B4-BE49-F238E27FC236}">
                <a16:creationId xmlns:a16="http://schemas.microsoft.com/office/drawing/2014/main" id="{A20D26FB-DF58-11FA-275A-64EF26AB09DB}"/>
              </a:ext>
            </a:extLst>
          </p:cNvPr>
          <p:cNvSpPr/>
          <p:nvPr/>
        </p:nvSpPr>
        <p:spPr>
          <a:xfrm>
            <a:off x="524696" y="1249894"/>
            <a:ext cx="1560012" cy="411474"/>
          </a:xfrm>
          <a:prstGeom prst="rect">
            <a:avLst/>
          </a:prstGeom>
          <a:noFill/>
          <a:ln/>
        </p:spPr>
        <p:txBody>
          <a:bodyPr wrap="square" lIns="0" tIns="0" rIns="0" bIns="0" rtlCol="0" anchor="ctr">
            <a:normAutofit/>
          </a:bodyPr>
          <a:lstStyle/>
          <a:p>
            <a:pPr marL="0" indent="0">
              <a:buNone/>
            </a:pPr>
            <a:r>
              <a:rPr lang="en-US" sz="2200" b="1" dirty="0">
                <a:solidFill>
                  <a:srgbClr val="1B2733"/>
                </a:solidFill>
                <a:latin typeface="Roboto Slab" pitchFamily="2" charset="0"/>
                <a:ea typeface="Roboto Slab" pitchFamily="2" charset="0"/>
                <a:cs typeface="Roboto Slab" pitchFamily="2" charset="0"/>
              </a:rPr>
              <a:t>1,543,000</a:t>
            </a:r>
            <a:endParaRPr lang="en-US" sz="2200" dirty="0">
              <a:latin typeface="Roboto Slab" pitchFamily="2" charset="0"/>
              <a:ea typeface="Roboto Slab" pitchFamily="2" charset="0"/>
              <a:cs typeface="Roboto Slab" pitchFamily="2" charset="0"/>
            </a:endParaRPr>
          </a:p>
        </p:txBody>
      </p:sp>
      <p:sp>
        <p:nvSpPr>
          <p:cNvPr id="16" name="Text 9">
            <a:extLst>
              <a:ext uri="{FF2B5EF4-FFF2-40B4-BE49-F238E27FC236}">
                <a16:creationId xmlns:a16="http://schemas.microsoft.com/office/drawing/2014/main" id="{88EC4B86-D7D5-FEC5-DA99-7D0BAFEFA2FE}"/>
              </a:ext>
            </a:extLst>
          </p:cNvPr>
          <p:cNvSpPr/>
          <p:nvPr/>
        </p:nvSpPr>
        <p:spPr>
          <a:xfrm>
            <a:off x="524696" y="1780246"/>
            <a:ext cx="1560012" cy="221563"/>
          </a:xfrm>
          <a:prstGeom prst="rect">
            <a:avLst/>
          </a:prstGeom>
          <a:noFill/>
          <a:ln/>
        </p:spPr>
        <p:txBody>
          <a:bodyPr wrap="square" lIns="0" tIns="0" rIns="0" bIns="0" rtlCol="0" anchor="ctr">
            <a:normAutofit/>
          </a:bodyPr>
          <a:lstStyle/>
          <a:p>
            <a:pPr marL="0" indent="0">
              <a:buNone/>
            </a:pPr>
            <a:r>
              <a:rPr lang="en-US" sz="900" b="1" dirty="0">
                <a:solidFill>
                  <a:srgbClr val="006168"/>
                </a:solidFill>
                <a:latin typeface="Roboto Slab" pitchFamily="2" charset="0"/>
                <a:ea typeface="Roboto Slab" pitchFamily="2" charset="0"/>
                <a:cs typeface="Roboto Slab" pitchFamily="2" charset="0"/>
              </a:rPr>
              <a:t>▲ 2.9% on year</a:t>
            </a:r>
            <a:endParaRPr lang="en-US" sz="900" dirty="0">
              <a:solidFill>
                <a:srgbClr val="006168"/>
              </a:solidFill>
              <a:latin typeface="Roboto Slab" pitchFamily="2" charset="0"/>
              <a:ea typeface="Roboto Slab" pitchFamily="2" charset="0"/>
              <a:cs typeface="Roboto Slab" pitchFamily="2" charset="0"/>
            </a:endParaRPr>
          </a:p>
        </p:txBody>
      </p:sp>
      <p:sp>
        <p:nvSpPr>
          <p:cNvPr id="18" name="Text 10">
            <a:extLst>
              <a:ext uri="{FF2B5EF4-FFF2-40B4-BE49-F238E27FC236}">
                <a16:creationId xmlns:a16="http://schemas.microsoft.com/office/drawing/2014/main" id="{95C49AF1-3287-C5DF-E8E3-0629D3EF3B05}"/>
              </a:ext>
            </a:extLst>
          </p:cNvPr>
          <p:cNvSpPr/>
          <p:nvPr/>
        </p:nvSpPr>
        <p:spPr>
          <a:xfrm>
            <a:off x="524696" y="2029735"/>
            <a:ext cx="1560012" cy="158259"/>
          </a:xfrm>
          <a:prstGeom prst="rect">
            <a:avLst/>
          </a:prstGeom>
          <a:noFill/>
          <a:ln/>
        </p:spPr>
        <p:txBody>
          <a:bodyPr wrap="square" lIns="0" tIns="0" rIns="0" bIns="0" rtlCol="0" anchor="ctr">
            <a:normAutofit/>
          </a:bodyPr>
          <a:lstStyle/>
          <a:p>
            <a:pPr marL="0" indent="0">
              <a:buNone/>
            </a:pPr>
            <a:r>
              <a:rPr lang="en-US" sz="850" dirty="0">
                <a:solidFill>
                  <a:srgbClr val="5C6B7A"/>
                </a:solidFill>
                <a:latin typeface="Roboto Slab" pitchFamily="2" charset="0"/>
                <a:ea typeface="Roboto Slab" pitchFamily="2" charset="0"/>
                <a:cs typeface="Roboto Slab" pitchFamily="2" charset="0"/>
              </a:rPr>
              <a:t>Aged </a:t>
            </a:r>
            <a:r>
              <a:rPr lang="en-US" sz="800" dirty="0">
                <a:solidFill>
                  <a:srgbClr val="5C6B7A"/>
                </a:solidFill>
                <a:latin typeface="Roboto Slab" pitchFamily="2" charset="0"/>
                <a:ea typeface="Roboto Slab" pitchFamily="2" charset="0"/>
                <a:cs typeface="Roboto Slab" pitchFamily="2" charset="0"/>
              </a:rPr>
              <a:t>15 and over</a:t>
            </a:r>
            <a:endParaRPr lang="en-US" sz="800" dirty="0">
              <a:latin typeface="Roboto Slab" pitchFamily="2" charset="0"/>
              <a:ea typeface="Roboto Slab" pitchFamily="2" charset="0"/>
              <a:cs typeface="Roboto Slab" pitchFamily="2" charset="0"/>
            </a:endParaRPr>
          </a:p>
        </p:txBody>
      </p:sp>
      <p:sp>
        <p:nvSpPr>
          <p:cNvPr id="20" name="Shape 5">
            <a:extLst>
              <a:ext uri="{FF2B5EF4-FFF2-40B4-BE49-F238E27FC236}">
                <a16:creationId xmlns:a16="http://schemas.microsoft.com/office/drawing/2014/main" id="{621549CC-E9A2-44B8-AA34-7D0C10A04780}"/>
              </a:ext>
            </a:extLst>
          </p:cNvPr>
          <p:cNvSpPr/>
          <p:nvPr/>
        </p:nvSpPr>
        <p:spPr>
          <a:xfrm>
            <a:off x="323528" y="2326562"/>
            <a:ext cx="1793400" cy="1440159"/>
          </a:xfrm>
          <a:prstGeom prst="roundRect">
            <a:avLst>
              <a:gd name="adj" fmla="val 2747"/>
            </a:avLst>
          </a:prstGeom>
          <a:solidFill>
            <a:srgbClr val="FFFFFF"/>
          </a:solidFill>
          <a:ln w="13970">
            <a:solidFill>
              <a:srgbClr val="DCE4EC"/>
            </a:solidFill>
            <a:prstDash val="solid"/>
          </a:ln>
          <a:effectLst>
            <a:outerShdw blurRad="12700" dist="50800" dir="2700000" algn="bl" rotWithShape="0">
              <a:srgbClr val="C7D2DE">
                <a:alpha val="16000"/>
              </a:srgbClr>
            </a:outerShdw>
          </a:effectLst>
        </p:spPr>
        <p:txBody>
          <a:bodyPr/>
          <a:lstStyle/>
          <a:p>
            <a:endParaRPr lang="en-IE"/>
          </a:p>
        </p:txBody>
      </p:sp>
      <p:sp>
        <p:nvSpPr>
          <p:cNvPr id="22" name="Shape 6">
            <a:extLst>
              <a:ext uri="{FF2B5EF4-FFF2-40B4-BE49-F238E27FC236}">
                <a16:creationId xmlns:a16="http://schemas.microsoft.com/office/drawing/2014/main" id="{9B5D8E08-05D8-4900-018C-F6260525D394}"/>
              </a:ext>
            </a:extLst>
          </p:cNvPr>
          <p:cNvSpPr/>
          <p:nvPr/>
        </p:nvSpPr>
        <p:spPr>
          <a:xfrm>
            <a:off x="323528" y="2326562"/>
            <a:ext cx="49134" cy="1440159"/>
          </a:xfrm>
          <a:prstGeom prst="rect">
            <a:avLst/>
          </a:prstGeom>
          <a:solidFill>
            <a:schemeClr val="accent1"/>
          </a:solidFill>
          <a:ln w="12700">
            <a:solidFill>
              <a:schemeClr val="accent1"/>
            </a:solidFill>
            <a:prstDash val="solid"/>
          </a:ln>
        </p:spPr>
        <p:txBody>
          <a:bodyPr/>
          <a:lstStyle/>
          <a:p>
            <a:endParaRPr lang="en-IE"/>
          </a:p>
        </p:txBody>
      </p:sp>
      <p:sp>
        <p:nvSpPr>
          <p:cNvPr id="24" name="Text 7">
            <a:extLst>
              <a:ext uri="{FF2B5EF4-FFF2-40B4-BE49-F238E27FC236}">
                <a16:creationId xmlns:a16="http://schemas.microsoft.com/office/drawing/2014/main" id="{6C18138A-62AD-3F72-2198-EA4D5605A582}"/>
              </a:ext>
            </a:extLst>
          </p:cNvPr>
          <p:cNvSpPr/>
          <p:nvPr/>
        </p:nvSpPr>
        <p:spPr>
          <a:xfrm>
            <a:off x="524696" y="2491154"/>
            <a:ext cx="1560012" cy="174085"/>
          </a:xfrm>
          <a:prstGeom prst="rect">
            <a:avLst/>
          </a:prstGeom>
          <a:noFill/>
          <a:ln/>
        </p:spPr>
        <p:txBody>
          <a:bodyPr wrap="square" lIns="0" tIns="0" rIns="0" bIns="0" rtlCol="0" anchor="ctr">
            <a:normAutofit/>
          </a:bodyPr>
          <a:lstStyle/>
          <a:p>
            <a:pPr marL="0" indent="0">
              <a:buNone/>
            </a:pPr>
            <a:r>
              <a:rPr lang="en-US" sz="750" b="1" kern="0" spc="50" dirty="0">
                <a:solidFill>
                  <a:srgbClr val="5C6B7A"/>
                </a:solidFill>
                <a:latin typeface="Roboto Slab" pitchFamily="2" charset="0"/>
                <a:ea typeface="Roboto Slab" pitchFamily="2" charset="0"/>
                <a:cs typeface="Roboto Slab" pitchFamily="2" charset="0"/>
              </a:rPr>
              <a:t>NEET RATE</a:t>
            </a:r>
            <a:endParaRPr lang="en-US" sz="750" dirty="0">
              <a:latin typeface="Roboto Slab" pitchFamily="2" charset="0"/>
              <a:ea typeface="Roboto Slab" pitchFamily="2" charset="0"/>
              <a:cs typeface="Roboto Slab" pitchFamily="2" charset="0"/>
            </a:endParaRPr>
          </a:p>
        </p:txBody>
      </p:sp>
      <p:sp>
        <p:nvSpPr>
          <p:cNvPr id="26" name="Text 8">
            <a:extLst>
              <a:ext uri="{FF2B5EF4-FFF2-40B4-BE49-F238E27FC236}">
                <a16:creationId xmlns:a16="http://schemas.microsoft.com/office/drawing/2014/main" id="{DC01B1DE-21CC-5956-BF7A-01240BC841F5}"/>
              </a:ext>
            </a:extLst>
          </p:cNvPr>
          <p:cNvSpPr/>
          <p:nvPr/>
        </p:nvSpPr>
        <p:spPr>
          <a:xfrm>
            <a:off x="524696" y="2802050"/>
            <a:ext cx="1560012" cy="411474"/>
          </a:xfrm>
          <a:prstGeom prst="rect">
            <a:avLst/>
          </a:prstGeom>
          <a:noFill/>
          <a:ln/>
        </p:spPr>
        <p:txBody>
          <a:bodyPr wrap="square" lIns="0" tIns="0" rIns="0" bIns="0" rtlCol="0" anchor="ctr">
            <a:normAutofit/>
          </a:bodyPr>
          <a:lstStyle/>
          <a:p>
            <a:pPr marL="0" indent="0">
              <a:buNone/>
            </a:pPr>
            <a:r>
              <a:rPr lang="en-US" sz="2200" b="1" dirty="0">
                <a:solidFill>
                  <a:srgbClr val="1B2733"/>
                </a:solidFill>
                <a:latin typeface="Roboto Slab" pitchFamily="2" charset="0"/>
                <a:ea typeface="Roboto Slab" pitchFamily="2" charset="0"/>
                <a:cs typeface="Roboto Slab" pitchFamily="2" charset="0"/>
              </a:rPr>
              <a:t>6.5%</a:t>
            </a:r>
            <a:endParaRPr lang="en-US" sz="2200" dirty="0">
              <a:latin typeface="Roboto Slab" pitchFamily="2" charset="0"/>
              <a:ea typeface="Roboto Slab" pitchFamily="2" charset="0"/>
              <a:cs typeface="Roboto Slab" pitchFamily="2" charset="0"/>
            </a:endParaRPr>
          </a:p>
        </p:txBody>
      </p:sp>
      <p:sp>
        <p:nvSpPr>
          <p:cNvPr id="28" name="Text 9">
            <a:extLst>
              <a:ext uri="{FF2B5EF4-FFF2-40B4-BE49-F238E27FC236}">
                <a16:creationId xmlns:a16="http://schemas.microsoft.com/office/drawing/2014/main" id="{674548C7-9A17-94D9-52CC-0A8FFD1DABBD}"/>
              </a:ext>
            </a:extLst>
          </p:cNvPr>
          <p:cNvSpPr/>
          <p:nvPr/>
        </p:nvSpPr>
        <p:spPr>
          <a:xfrm>
            <a:off x="524696" y="3332402"/>
            <a:ext cx="1560012" cy="221563"/>
          </a:xfrm>
          <a:prstGeom prst="rect">
            <a:avLst/>
          </a:prstGeom>
          <a:noFill/>
          <a:ln/>
        </p:spPr>
        <p:txBody>
          <a:bodyPr wrap="square" lIns="0" tIns="0" rIns="0" bIns="0" rtlCol="0" anchor="ctr">
            <a:normAutofit/>
          </a:bodyPr>
          <a:lstStyle/>
          <a:p>
            <a:pPr marL="0" indent="0">
              <a:buNone/>
            </a:pPr>
            <a:r>
              <a:rPr lang="en-US" sz="900" b="1" dirty="0">
                <a:solidFill>
                  <a:srgbClr val="006168"/>
                </a:solidFill>
                <a:latin typeface="Roboto Slab" pitchFamily="2" charset="0"/>
                <a:ea typeface="Roboto Slab" pitchFamily="2" charset="0"/>
                <a:cs typeface="Roboto Slab" pitchFamily="2" charset="0"/>
              </a:rPr>
              <a:t>▲ 0.6 pp on year</a:t>
            </a:r>
            <a:endParaRPr lang="en-US" sz="900" dirty="0">
              <a:solidFill>
                <a:srgbClr val="006168"/>
              </a:solidFill>
              <a:latin typeface="Roboto Slab" pitchFamily="2" charset="0"/>
              <a:ea typeface="Roboto Slab" pitchFamily="2" charset="0"/>
              <a:cs typeface="Roboto Slab" pitchFamily="2" charset="0"/>
            </a:endParaRPr>
          </a:p>
        </p:txBody>
      </p:sp>
      <p:sp>
        <p:nvSpPr>
          <p:cNvPr id="30" name="Text 10">
            <a:extLst>
              <a:ext uri="{FF2B5EF4-FFF2-40B4-BE49-F238E27FC236}">
                <a16:creationId xmlns:a16="http://schemas.microsoft.com/office/drawing/2014/main" id="{77968DF2-1EE9-1E1A-235F-303EA236A3F4}"/>
              </a:ext>
            </a:extLst>
          </p:cNvPr>
          <p:cNvSpPr/>
          <p:nvPr/>
        </p:nvSpPr>
        <p:spPr>
          <a:xfrm>
            <a:off x="524696" y="3608462"/>
            <a:ext cx="1560012" cy="158259"/>
          </a:xfrm>
          <a:prstGeom prst="rect">
            <a:avLst/>
          </a:prstGeom>
          <a:noFill/>
          <a:ln/>
        </p:spPr>
        <p:txBody>
          <a:bodyPr wrap="square" lIns="0" tIns="0" rIns="0" bIns="0" rtlCol="0" anchor="ctr">
            <a:normAutofit/>
          </a:bodyPr>
          <a:lstStyle/>
          <a:p>
            <a:pPr marL="0" indent="0">
              <a:buNone/>
            </a:pPr>
            <a:r>
              <a:rPr lang="en-US" sz="850" dirty="0">
                <a:solidFill>
                  <a:srgbClr val="5C6B7A"/>
                </a:solidFill>
                <a:latin typeface="Roboto Slab" pitchFamily="2" charset="0"/>
                <a:ea typeface="Roboto Slab" pitchFamily="2" charset="0"/>
                <a:cs typeface="Roboto Slab" pitchFamily="2" charset="0"/>
              </a:rPr>
              <a:t>Aged </a:t>
            </a:r>
            <a:r>
              <a:rPr lang="en-US" sz="800" dirty="0">
                <a:solidFill>
                  <a:srgbClr val="5C6B7A"/>
                </a:solidFill>
                <a:latin typeface="Roboto Slab" pitchFamily="2" charset="0"/>
                <a:ea typeface="Roboto Slab" pitchFamily="2" charset="0"/>
                <a:cs typeface="Roboto Slab" pitchFamily="2" charset="0"/>
              </a:rPr>
              <a:t>15–24</a:t>
            </a:r>
            <a:endParaRPr lang="en-US" sz="800" dirty="0">
              <a:latin typeface="Roboto Slab" pitchFamily="2" charset="0"/>
              <a:ea typeface="Roboto Slab" pitchFamily="2" charset="0"/>
              <a:cs typeface="Roboto Slab" pitchFamily="2" charset="0"/>
            </a:endParaRPr>
          </a:p>
        </p:txBody>
      </p:sp>
      <p:pic>
        <p:nvPicPr>
          <p:cNvPr id="4" name="Content Placeholder 3">
            <a:extLst>
              <a:ext uri="{FF2B5EF4-FFF2-40B4-BE49-F238E27FC236}">
                <a16:creationId xmlns:a16="http://schemas.microsoft.com/office/drawing/2014/main" id="{DE4812C4-8B9D-5556-0033-23639BF6E107}"/>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2421753" y="803714"/>
            <a:ext cx="6265047" cy="3311525"/>
          </a:xfrm>
          <a:prstGeom prst="rect">
            <a:avLst/>
          </a:prstGeom>
        </p:spPr>
      </p:pic>
      <p:sp>
        <p:nvSpPr>
          <p:cNvPr id="6" name="TextBox 1">
            <a:extLst>
              <a:ext uri="{FF2B5EF4-FFF2-40B4-BE49-F238E27FC236}">
                <a16:creationId xmlns:a16="http://schemas.microsoft.com/office/drawing/2014/main" id="{C85AC640-B8FD-AC98-6EF8-11AF56D1F1D5}"/>
              </a:ext>
            </a:extLst>
          </p:cNvPr>
          <p:cNvSpPr txBox="1"/>
          <p:nvPr/>
        </p:nvSpPr>
        <p:spPr>
          <a:xfrm>
            <a:off x="7944755" y="3887552"/>
            <a:ext cx="1069876" cy="24812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IE" sz="800" dirty="0">
                <a:solidFill>
                  <a:schemeClr val="accent4"/>
                </a:solidFill>
              </a:rPr>
              <a:t>thousands</a:t>
            </a:r>
          </a:p>
        </p:txBody>
      </p:sp>
    </p:spTree>
    <p:extLst>
      <p:ext uri="{BB962C8B-B14F-4D97-AF65-F5344CB8AC3E}">
        <p14:creationId xmlns:p14="http://schemas.microsoft.com/office/powerpoint/2010/main" val="8496022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0C7AC-DD19-24FD-F7FF-B728ED94FC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C02E78-BB12-8E04-E571-D3D880ABEB99}"/>
              </a:ext>
            </a:extLst>
          </p:cNvPr>
          <p:cNvSpPr>
            <a:spLocks noGrp="1"/>
          </p:cNvSpPr>
          <p:nvPr>
            <p:ph type="title"/>
          </p:nvPr>
        </p:nvSpPr>
        <p:spPr>
          <a:xfrm>
            <a:off x="467544" y="205979"/>
            <a:ext cx="8219256" cy="349547"/>
          </a:xfrm>
        </p:spPr>
        <p:txBody>
          <a:bodyPr>
            <a:noAutofit/>
          </a:bodyPr>
          <a:lstStyle/>
          <a:p>
            <a:r>
              <a:rPr lang="en-IE" sz="2400" dirty="0"/>
              <a:t>Labour market slack</a:t>
            </a:r>
          </a:p>
        </p:txBody>
      </p:sp>
      <p:sp>
        <p:nvSpPr>
          <p:cNvPr id="5" name="Slide Number Placeholder 4">
            <a:extLst>
              <a:ext uri="{FF2B5EF4-FFF2-40B4-BE49-F238E27FC236}">
                <a16:creationId xmlns:a16="http://schemas.microsoft.com/office/drawing/2014/main" id="{95AD511E-5F9D-CEA9-A1BB-E16BB765877B}"/>
              </a:ext>
            </a:extLst>
          </p:cNvPr>
          <p:cNvSpPr>
            <a:spLocks noGrp="1"/>
          </p:cNvSpPr>
          <p:nvPr>
            <p:ph type="sldNum" sz="quarter" idx="4"/>
          </p:nvPr>
        </p:nvSpPr>
        <p:spPr/>
        <p:txBody>
          <a:bodyPr/>
          <a:lstStyle/>
          <a:p>
            <a:fld id="{517A7B32-69DB-4CF1-942C-111B3EAEDE95}" type="slidenum">
              <a:rPr lang="en-IE" smtClean="0"/>
              <a:t>17</a:t>
            </a:fld>
            <a:endParaRPr lang="en-IE" dirty="0"/>
          </a:p>
        </p:txBody>
      </p:sp>
      <p:sp>
        <p:nvSpPr>
          <p:cNvPr id="8" name="Shape 5">
            <a:extLst>
              <a:ext uri="{FF2B5EF4-FFF2-40B4-BE49-F238E27FC236}">
                <a16:creationId xmlns:a16="http://schemas.microsoft.com/office/drawing/2014/main" id="{7D9449A5-EA19-FF12-0849-2F9280B67A34}"/>
              </a:ext>
            </a:extLst>
          </p:cNvPr>
          <p:cNvSpPr/>
          <p:nvPr/>
        </p:nvSpPr>
        <p:spPr>
          <a:xfrm>
            <a:off x="7058186" y="842441"/>
            <a:ext cx="1793400" cy="1440159"/>
          </a:xfrm>
          <a:prstGeom prst="roundRect">
            <a:avLst>
              <a:gd name="adj" fmla="val 2747"/>
            </a:avLst>
          </a:prstGeom>
          <a:solidFill>
            <a:srgbClr val="FFFFFF"/>
          </a:solidFill>
          <a:ln w="13970">
            <a:solidFill>
              <a:srgbClr val="DCE4EC"/>
            </a:solidFill>
            <a:prstDash val="solid"/>
          </a:ln>
          <a:effectLst>
            <a:outerShdw blurRad="12700" dist="50800" dir="2700000" algn="bl" rotWithShape="0">
              <a:srgbClr val="C7D2DE">
                <a:alpha val="16000"/>
              </a:srgbClr>
            </a:outerShdw>
          </a:effectLst>
        </p:spPr>
        <p:txBody>
          <a:bodyPr/>
          <a:lstStyle/>
          <a:p>
            <a:endParaRPr lang="en-IE"/>
          </a:p>
        </p:txBody>
      </p:sp>
      <p:sp>
        <p:nvSpPr>
          <p:cNvPr id="10" name="Shape 6">
            <a:extLst>
              <a:ext uri="{FF2B5EF4-FFF2-40B4-BE49-F238E27FC236}">
                <a16:creationId xmlns:a16="http://schemas.microsoft.com/office/drawing/2014/main" id="{899F0B85-7111-089B-5E9F-857AE23E843F}"/>
              </a:ext>
            </a:extLst>
          </p:cNvPr>
          <p:cNvSpPr/>
          <p:nvPr/>
        </p:nvSpPr>
        <p:spPr>
          <a:xfrm>
            <a:off x="7058186" y="842441"/>
            <a:ext cx="49134" cy="1440159"/>
          </a:xfrm>
          <a:prstGeom prst="rect">
            <a:avLst/>
          </a:prstGeom>
          <a:solidFill>
            <a:schemeClr val="accent1"/>
          </a:solidFill>
          <a:ln w="12700">
            <a:solidFill>
              <a:schemeClr val="accent1"/>
            </a:solidFill>
            <a:prstDash val="solid"/>
          </a:ln>
        </p:spPr>
        <p:txBody>
          <a:bodyPr/>
          <a:lstStyle/>
          <a:p>
            <a:endParaRPr lang="en-IE"/>
          </a:p>
        </p:txBody>
      </p:sp>
      <p:sp>
        <p:nvSpPr>
          <p:cNvPr id="12" name="Text 7">
            <a:extLst>
              <a:ext uri="{FF2B5EF4-FFF2-40B4-BE49-F238E27FC236}">
                <a16:creationId xmlns:a16="http://schemas.microsoft.com/office/drawing/2014/main" id="{0439601A-4400-2BA3-6FAD-B1282C1D3007}"/>
              </a:ext>
            </a:extLst>
          </p:cNvPr>
          <p:cNvSpPr/>
          <p:nvPr/>
        </p:nvSpPr>
        <p:spPr>
          <a:xfrm>
            <a:off x="7259354" y="1007033"/>
            <a:ext cx="1560012" cy="174085"/>
          </a:xfrm>
          <a:prstGeom prst="rect">
            <a:avLst/>
          </a:prstGeom>
          <a:noFill/>
          <a:ln/>
        </p:spPr>
        <p:txBody>
          <a:bodyPr wrap="square" lIns="0" tIns="0" rIns="0" bIns="0" rtlCol="0" anchor="ctr">
            <a:normAutofit/>
          </a:bodyPr>
          <a:lstStyle/>
          <a:p>
            <a:pPr marL="0" indent="0">
              <a:buNone/>
            </a:pPr>
            <a:r>
              <a:rPr lang="en-US" sz="750" b="1" kern="0" spc="50" dirty="0">
                <a:solidFill>
                  <a:srgbClr val="5C6B7A"/>
                </a:solidFill>
                <a:latin typeface="Roboto Slab" pitchFamily="2" charset="0"/>
                <a:ea typeface="Roboto Slab" pitchFamily="2" charset="0"/>
                <a:cs typeface="Roboto Slab" pitchFamily="2" charset="0"/>
              </a:rPr>
              <a:t>LABOUR MARKET SLACK</a:t>
            </a:r>
            <a:endParaRPr lang="en-US" sz="750" dirty="0">
              <a:latin typeface="Roboto Slab" pitchFamily="2" charset="0"/>
              <a:ea typeface="Roboto Slab" pitchFamily="2" charset="0"/>
              <a:cs typeface="Roboto Slab" pitchFamily="2" charset="0"/>
            </a:endParaRPr>
          </a:p>
        </p:txBody>
      </p:sp>
      <p:sp>
        <p:nvSpPr>
          <p:cNvPr id="14" name="Text 8">
            <a:extLst>
              <a:ext uri="{FF2B5EF4-FFF2-40B4-BE49-F238E27FC236}">
                <a16:creationId xmlns:a16="http://schemas.microsoft.com/office/drawing/2014/main" id="{1D508702-AE49-6870-2C10-CC6EE0303016}"/>
              </a:ext>
            </a:extLst>
          </p:cNvPr>
          <p:cNvSpPr/>
          <p:nvPr/>
        </p:nvSpPr>
        <p:spPr>
          <a:xfrm>
            <a:off x="7259354" y="1317929"/>
            <a:ext cx="1560012" cy="411474"/>
          </a:xfrm>
          <a:prstGeom prst="rect">
            <a:avLst/>
          </a:prstGeom>
          <a:noFill/>
          <a:ln/>
        </p:spPr>
        <p:txBody>
          <a:bodyPr wrap="square" lIns="0" tIns="0" rIns="0" bIns="0" rtlCol="0" anchor="ctr">
            <a:normAutofit/>
          </a:bodyPr>
          <a:lstStyle/>
          <a:p>
            <a:pPr marL="0" indent="0">
              <a:buNone/>
            </a:pPr>
            <a:r>
              <a:rPr lang="en-US" sz="2200" b="1" dirty="0">
                <a:solidFill>
                  <a:srgbClr val="1B2733"/>
                </a:solidFill>
                <a:latin typeface="Roboto Slab" pitchFamily="2" charset="0"/>
                <a:ea typeface="Roboto Slab" pitchFamily="2" charset="0"/>
                <a:cs typeface="Roboto Slab" pitchFamily="2" charset="0"/>
              </a:rPr>
              <a:t>415,400</a:t>
            </a:r>
            <a:endParaRPr lang="en-US" sz="2200" dirty="0">
              <a:latin typeface="Roboto Slab" pitchFamily="2" charset="0"/>
              <a:ea typeface="Roboto Slab" pitchFamily="2" charset="0"/>
              <a:cs typeface="Roboto Slab" pitchFamily="2" charset="0"/>
            </a:endParaRPr>
          </a:p>
        </p:txBody>
      </p:sp>
      <p:sp>
        <p:nvSpPr>
          <p:cNvPr id="16" name="Text 9">
            <a:extLst>
              <a:ext uri="{FF2B5EF4-FFF2-40B4-BE49-F238E27FC236}">
                <a16:creationId xmlns:a16="http://schemas.microsoft.com/office/drawing/2014/main" id="{F43C66F4-9BEA-61EB-C5FF-B01B997C417D}"/>
              </a:ext>
            </a:extLst>
          </p:cNvPr>
          <p:cNvSpPr/>
          <p:nvPr/>
        </p:nvSpPr>
        <p:spPr>
          <a:xfrm>
            <a:off x="7259354" y="1848281"/>
            <a:ext cx="1560012" cy="221563"/>
          </a:xfrm>
          <a:prstGeom prst="rect">
            <a:avLst/>
          </a:prstGeom>
          <a:noFill/>
          <a:ln/>
        </p:spPr>
        <p:txBody>
          <a:bodyPr wrap="square" lIns="0" tIns="0" rIns="0" bIns="0" rtlCol="0" anchor="ctr">
            <a:normAutofit/>
          </a:bodyPr>
          <a:lstStyle/>
          <a:p>
            <a:pPr marL="0" indent="0">
              <a:buNone/>
            </a:pPr>
            <a:r>
              <a:rPr lang="en-US" sz="900" b="1" dirty="0">
                <a:solidFill>
                  <a:srgbClr val="006168"/>
                </a:solidFill>
                <a:latin typeface="Roboto Slab" pitchFamily="2" charset="0"/>
                <a:ea typeface="Roboto Slab" pitchFamily="2" charset="0"/>
                <a:cs typeface="Roboto Slab" pitchFamily="2" charset="0"/>
              </a:rPr>
              <a:t>▲ 0.7% on year</a:t>
            </a:r>
            <a:endParaRPr lang="en-US" sz="900" dirty="0">
              <a:solidFill>
                <a:srgbClr val="006168"/>
              </a:solidFill>
              <a:latin typeface="Roboto Slab" pitchFamily="2" charset="0"/>
              <a:ea typeface="Roboto Slab" pitchFamily="2" charset="0"/>
              <a:cs typeface="Roboto Slab" pitchFamily="2" charset="0"/>
            </a:endParaRPr>
          </a:p>
        </p:txBody>
      </p:sp>
      <p:sp>
        <p:nvSpPr>
          <p:cNvPr id="18" name="Text 10">
            <a:extLst>
              <a:ext uri="{FF2B5EF4-FFF2-40B4-BE49-F238E27FC236}">
                <a16:creationId xmlns:a16="http://schemas.microsoft.com/office/drawing/2014/main" id="{827AFEC0-6E91-205F-5641-518434845A17}"/>
              </a:ext>
            </a:extLst>
          </p:cNvPr>
          <p:cNvSpPr/>
          <p:nvPr/>
        </p:nvSpPr>
        <p:spPr>
          <a:xfrm>
            <a:off x="7259354" y="2097770"/>
            <a:ext cx="1560012" cy="158259"/>
          </a:xfrm>
          <a:prstGeom prst="rect">
            <a:avLst/>
          </a:prstGeom>
          <a:noFill/>
          <a:ln/>
        </p:spPr>
        <p:txBody>
          <a:bodyPr wrap="square" lIns="0" tIns="0" rIns="0" bIns="0" rtlCol="0" anchor="ctr">
            <a:normAutofit/>
          </a:bodyPr>
          <a:lstStyle/>
          <a:p>
            <a:pPr marL="0" indent="0">
              <a:buNone/>
            </a:pPr>
            <a:r>
              <a:rPr lang="en-US" sz="850" dirty="0">
                <a:solidFill>
                  <a:srgbClr val="5C6B7A"/>
                </a:solidFill>
                <a:latin typeface="Roboto Slab" pitchFamily="2" charset="0"/>
                <a:ea typeface="Roboto Slab" pitchFamily="2" charset="0"/>
                <a:cs typeface="Roboto Slab" pitchFamily="2" charset="0"/>
              </a:rPr>
              <a:t>Aged </a:t>
            </a:r>
            <a:r>
              <a:rPr lang="en-US" sz="800" dirty="0">
                <a:solidFill>
                  <a:srgbClr val="5C6B7A"/>
                </a:solidFill>
                <a:latin typeface="Roboto Slab" pitchFamily="2" charset="0"/>
                <a:ea typeface="Roboto Slab" pitchFamily="2" charset="0"/>
                <a:cs typeface="Roboto Slab" pitchFamily="2" charset="0"/>
              </a:rPr>
              <a:t>15 and over</a:t>
            </a:r>
            <a:endParaRPr lang="en-US" sz="800" dirty="0">
              <a:latin typeface="Roboto Slab" pitchFamily="2" charset="0"/>
              <a:ea typeface="Roboto Slab" pitchFamily="2" charset="0"/>
              <a:cs typeface="Roboto Slab" pitchFamily="2" charset="0"/>
            </a:endParaRPr>
          </a:p>
        </p:txBody>
      </p:sp>
      <p:sp>
        <p:nvSpPr>
          <p:cNvPr id="20" name="Shape 5">
            <a:extLst>
              <a:ext uri="{FF2B5EF4-FFF2-40B4-BE49-F238E27FC236}">
                <a16:creationId xmlns:a16="http://schemas.microsoft.com/office/drawing/2014/main" id="{23E815CA-F183-97D7-4685-BAE8A6BDD4C6}"/>
              </a:ext>
            </a:extLst>
          </p:cNvPr>
          <p:cNvSpPr/>
          <p:nvPr/>
        </p:nvSpPr>
        <p:spPr>
          <a:xfrm>
            <a:off x="7058186" y="2394597"/>
            <a:ext cx="1793400" cy="1440159"/>
          </a:xfrm>
          <a:prstGeom prst="roundRect">
            <a:avLst>
              <a:gd name="adj" fmla="val 2747"/>
            </a:avLst>
          </a:prstGeom>
          <a:solidFill>
            <a:srgbClr val="FFFFFF"/>
          </a:solidFill>
          <a:ln w="13970">
            <a:solidFill>
              <a:srgbClr val="DCE4EC"/>
            </a:solidFill>
            <a:prstDash val="solid"/>
          </a:ln>
          <a:effectLst>
            <a:outerShdw blurRad="12700" dist="50800" dir="2700000" algn="bl" rotWithShape="0">
              <a:srgbClr val="C7D2DE">
                <a:alpha val="16000"/>
              </a:srgbClr>
            </a:outerShdw>
          </a:effectLst>
        </p:spPr>
        <p:txBody>
          <a:bodyPr/>
          <a:lstStyle/>
          <a:p>
            <a:endParaRPr lang="en-IE"/>
          </a:p>
        </p:txBody>
      </p:sp>
      <p:sp>
        <p:nvSpPr>
          <p:cNvPr id="22" name="Shape 6">
            <a:extLst>
              <a:ext uri="{FF2B5EF4-FFF2-40B4-BE49-F238E27FC236}">
                <a16:creationId xmlns:a16="http://schemas.microsoft.com/office/drawing/2014/main" id="{3B4FFA59-610F-F31E-BD16-890D6320C419}"/>
              </a:ext>
            </a:extLst>
          </p:cNvPr>
          <p:cNvSpPr/>
          <p:nvPr/>
        </p:nvSpPr>
        <p:spPr>
          <a:xfrm>
            <a:off x="7058186" y="2394597"/>
            <a:ext cx="49134" cy="1440159"/>
          </a:xfrm>
          <a:prstGeom prst="rect">
            <a:avLst/>
          </a:prstGeom>
          <a:solidFill>
            <a:schemeClr val="accent1"/>
          </a:solidFill>
          <a:ln w="12700">
            <a:solidFill>
              <a:schemeClr val="accent1"/>
            </a:solidFill>
            <a:prstDash val="solid"/>
          </a:ln>
        </p:spPr>
        <p:txBody>
          <a:bodyPr/>
          <a:lstStyle/>
          <a:p>
            <a:endParaRPr lang="en-IE"/>
          </a:p>
        </p:txBody>
      </p:sp>
      <p:sp>
        <p:nvSpPr>
          <p:cNvPr id="24" name="Text 7">
            <a:extLst>
              <a:ext uri="{FF2B5EF4-FFF2-40B4-BE49-F238E27FC236}">
                <a16:creationId xmlns:a16="http://schemas.microsoft.com/office/drawing/2014/main" id="{4F305E8A-2AE0-10CC-E29C-F7C6EAD5CB6B}"/>
              </a:ext>
            </a:extLst>
          </p:cNvPr>
          <p:cNvSpPr/>
          <p:nvPr/>
        </p:nvSpPr>
        <p:spPr>
          <a:xfrm>
            <a:off x="7259354" y="2559189"/>
            <a:ext cx="1560012" cy="174085"/>
          </a:xfrm>
          <a:prstGeom prst="rect">
            <a:avLst/>
          </a:prstGeom>
          <a:noFill/>
          <a:ln/>
        </p:spPr>
        <p:txBody>
          <a:bodyPr wrap="square" lIns="0" tIns="0" rIns="0" bIns="0" rtlCol="0" anchor="ctr">
            <a:normAutofit fontScale="92500" lnSpcReduction="20000"/>
          </a:bodyPr>
          <a:lstStyle/>
          <a:p>
            <a:r>
              <a:rPr lang="en-US" sz="750" b="1" kern="0" spc="50" dirty="0">
                <a:solidFill>
                  <a:srgbClr val="5C6B7A"/>
                </a:solidFill>
                <a:latin typeface="Roboto Slab" pitchFamily="2" charset="0"/>
                <a:ea typeface="Roboto Slab" pitchFamily="2" charset="0"/>
                <a:cs typeface="Roboto Slab" pitchFamily="2" charset="0"/>
              </a:rPr>
              <a:t>POTENTIAL ADDITIONAL LABOUR FORCE</a:t>
            </a:r>
            <a:endParaRPr lang="en-US" sz="750" dirty="0">
              <a:latin typeface="Roboto Slab" pitchFamily="2" charset="0"/>
              <a:ea typeface="Roboto Slab" pitchFamily="2" charset="0"/>
              <a:cs typeface="Roboto Slab" pitchFamily="2" charset="0"/>
            </a:endParaRPr>
          </a:p>
        </p:txBody>
      </p:sp>
      <p:sp>
        <p:nvSpPr>
          <p:cNvPr id="26" name="Text 8">
            <a:extLst>
              <a:ext uri="{FF2B5EF4-FFF2-40B4-BE49-F238E27FC236}">
                <a16:creationId xmlns:a16="http://schemas.microsoft.com/office/drawing/2014/main" id="{77B26011-89DE-E728-668C-2DB709D803B6}"/>
              </a:ext>
            </a:extLst>
          </p:cNvPr>
          <p:cNvSpPr/>
          <p:nvPr/>
        </p:nvSpPr>
        <p:spPr>
          <a:xfrm>
            <a:off x="7259354" y="2870085"/>
            <a:ext cx="1560012" cy="411474"/>
          </a:xfrm>
          <a:prstGeom prst="rect">
            <a:avLst/>
          </a:prstGeom>
          <a:noFill/>
          <a:ln/>
        </p:spPr>
        <p:txBody>
          <a:bodyPr wrap="square" lIns="0" tIns="0" rIns="0" bIns="0" rtlCol="0" anchor="ctr">
            <a:normAutofit/>
          </a:bodyPr>
          <a:lstStyle/>
          <a:p>
            <a:pPr marL="0" indent="0">
              <a:buNone/>
            </a:pPr>
            <a:r>
              <a:rPr lang="en-US" sz="2200" b="1" dirty="0">
                <a:solidFill>
                  <a:srgbClr val="1B2733"/>
                </a:solidFill>
                <a:latin typeface="Roboto Slab" pitchFamily="2" charset="0"/>
                <a:ea typeface="Roboto Slab" pitchFamily="2" charset="0"/>
                <a:cs typeface="Roboto Slab" pitchFamily="2" charset="0"/>
              </a:rPr>
              <a:t>110,600</a:t>
            </a:r>
            <a:endParaRPr lang="en-US" sz="2200" dirty="0">
              <a:latin typeface="Roboto Slab" pitchFamily="2" charset="0"/>
              <a:ea typeface="Roboto Slab" pitchFamily="2" charset="0"/>
              <a:cs typeface="Roboto Slab" pitchFamily="2" charset="0"/>
            </a:endParaRPr>
          </a:p>
        </p:txBody>
      </p:sp>
      <p:sp>
        <p:nvSpPr>
          <p:cNvPr id="28" name="Text 9">
            <a:extLst>
              <a:ext uri="{FF2B5EF4-FFF2-40B4-BE49-F238E27FC236}">
                <a16:creationId xmlns:a16="http://schemas.microsoft.com/office/drawing/2014/main" id="{65189581-8B38-8068-8F1C-A02089A7D38B}"/>
              </a:ext>
            </a:extLst>
          </p:cNvPr>
          <p:cNvSpPr/>
          <p:nvPr/>
        </p:nvSpPr>
        <p:spPr>
          <a:xfrm>
            <a:off x="7259354" y="3400437"/>
            <a:ext cx="1560012" cy="221563"/>
          </a:xfrm>
          <a:prstGeom prst="rect">
            <a:avLst/>
          </a:prstGeom>
          <a:noFill/>
          <a:ln/>
        </p:spPr>
        <p:txBody>
          <a:bodyPr wrap="square" lIns="0" tIns="0" rIns="0" bIns="0" rtlCol="0" anchor="ctr">
            <a:normAutofit/>
          </a:bodyPr>
          <a:lstStyle/>
          <a:p>
            <a:r>
              <a:rPr lang="en-US" sz="900" b="1" dirty="0">
                <a:solidFill>
                  <a:srgbClr val="006168"/>
                </a:solidFill>
                <a:latin typeface="Roboto Slab" pitchFamily="2" charset="0"/>
                <a:ea typeface="Roboto Slab" pitchFamily="2" charset="0"/>
                <a:cs typeface="Roboto Slab" pitchFamily="2" charset="0"/>
              </a:rPr>
              <a:t>▼ 6.3% on year</a:t>
            </a:r>
            <a:endParaRPr lang="en-US" sz="900" dirty="0">
              <a:solidFill>
                <a:srgbClr val="006168"/>
              </a:solidFill>
              <a:latin typeface="Roboto Slab" pitchFamily="2" charset="0"/>
              <a:ea typeface="Roboto Slab" pitchFamily="2" charset="0"/>
              <a:cs typeface="Roboto Slab" pitchFamily="2" charset="0"/>
            </a:endParaRPr>
          </a:p>
        </p:txBody>
      </p:sp>
      <p:sp>
        <p:nvSpPr>
          <p:cNvPr id="30" name="Text 10">
            <a:extLst>
              <a:ext uri="{FF2B5EF4-FFF2-40B4-BE49-F238E27FC236}">
                <a16:creationId xmlns:a16="http://schemas.microsoft.com/office/drawing/2014/main" id="{9DC91374-7773-C57C-4392-776A75BD4861}"/>
              </a:ext>
            </a:extLst>
          </p:cNvPr>
          <p:cNvSpPr/>
          <p:nvPr/>
        </p:nvSpPr>
        <p:spPr>
          <a:xfrm>
            <a:off x="7259354" y="3676497"/>
            <a:ext cx="1560012" cy="158259"/>
          </a:xfrm>
          <a:prstGeom prst="rect">
            <a:avLst/>
          </a:prstGeom>
          <a:noFill/>
          <a:ln/>
        </p:spPr>
        <p:txBody>
          <a:bodyPr wrap="square" lIns="0" tIns="0" rIns="0" bIns="0" rtlCol="0" anchor="ctr">
            <a:normAutofit/>
          </a:bodyPr>
          <a:lstStyle/>
          <a:p>
            <a:pPr marL="0" indent="0">
              <a:buNone/>
            </a:pPr>
            <a:r>
              <a:rPr lang="en-US" sz="850" dirty="0">
                <a:solidFill>
                  <a:srgbClr val="5C6B7A"/>
                </a:solidFill>
                <a:latin typeface="Roboto Slab" pitchFamily="2" charset="0"/>
                <a:ea typeface="Roboto Slab" pitchFamily="2" charset="0"/>
                <a:cs typeface="Roboto Slab" pitchFamily="2" charset="0"/>
              </a:rPr>
              <a:t>Aged </a:t>
            </a:r>
            <a:r>
              <a:rPr lang="en-US" sz="800" dirty="0">
                <a:solidFill>
                  <a:srgbClr val="5C6B7A"/>
                </a:solidFill>
                <a:latin typeface="Roboto Slab" pitchFamily="2" charset="0"/>
                <a:ea typeface="Roboto Slab" pitchFamily="2" charset="0"/>
                <a:cs typeface="Roboto Slab" pitchFamily="2" charset="0"/>
              </a:rPr>
              <a:t>15 and over</a:t>
            </a:r>
            <a:endParaRPr lang="en-US" sz="800" dirty="0">
              <a:latin typeface="Roboto Slab" pitchFamily="2" charset="0"/>
              <a:ea typeface="Roboto Slab" pitchFamily="2" charset="0"/>
              <a:cs typeface="Roboto Slab" pitchFamily="2" charset="0"/>
            </a:endParaRPr>
          </a:p>
        </p:txBody>
      </p:sp>
      <p:pic>
        <p:nvPicPr>
          <p:cNvPr id="15" name="Content Placeholder 14">
            <a:extLst>
              <a:ext uri="{FF2B5EF4-FFF2-40B4-BE49-F238E27FC236}">
                <a16:creationId xmlns:a16="http://schemas.microsoft.com/office/drawing/2014/main" id="{1A8C6CB9-627B-5D51-5E72-076420EB5B21}"/>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395536" y="702597"/>
            <a:ext cx="6402162" cy="3384000"/>
          </a:xfrm>
          <a:prstGeom prst="rect">
            <a:avLst/>
          </a:prstGeom>
        </p:spPr>
      </p:pic>
      <p:sp>
        <p:nvSpPr>
          <p:cNvPr id="19" name="TextBox 1">
            <a:extLst>
              <a:ext uri="{FF2B5EF4-FFF2-40B4-BE49-F238E27FC236}">
                <a16:creationId xmlns:a16="http://schemas.microsoft.com/office/drawing/2014/main" id="{A764C1CF-0707-2238-837B-FAF6B15D002F}"/>
              </a:ext>
            </a:extLst>
          </p:cNvPr>
          <p:cNvSpPr txBox="1"/>
          <p:nvPr/>
        </p:nvSpPr>
        <p:spPr>
          <a:xfrm>
            <a:off x="41250" y="3934419"/>
            <a:ext cx="1069876" cy="24812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IE" sz="800" dirty="0">
                <a:solidFill>
                  <a:schemeClr val="accent4"/>
                </a:solidFill>
              </a:rPr>
              <a:t>thousands</a:t>
            </a:r>
          </a:p>
        </p:txBody>
      </p:sp>
    </p:spTree>
    <p:extLst>
      <p:ext uri="{BB962C8B-B14F-4D97-AF65-F5344CB8AC3E}">
        <p14:creationId xmlns:p14="http://schemas.microsoft.com/office/powerpoint/2010/main" val="21871747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B32CC-05A0-30AB-6F12-4A794513CC2F}"/>
              </a:ext>
            </a:extLst>
          </p:cNvPr>
          <p:cNvSpPr>
            <a:spLocks noGrp="1"/>
          </p:cNvSpPr>
          <p:nvPr>
            <p:ph type="title"/>
          </p:nvPr>
        </p:nvSpPr>
        <p:spPr>
          <a:xfrm>
            <a:off x="467544" y="205979"/>
            <a:ext cx="8219256" cy="277539"/>
          </a:xfrm>
        </p:spPr>
        <p:txBody>
          <a:bodyPr>
            <a:noAutofit/>
          </a:bodyPr>
          <a:lstStyle/>
          <a:p>
            <a:r>
              <a:rPr lang="en-IE" sz="1800" dirty="0"/>
              <a:t>In summary</a:t>
            </a:r>
          </a:p>
        </p:txBody>
      </p:sp>
      <p:sp>
        <p:nvSpPr>
          <p:cNvPr id="4" name="Slide Number Placeholder 3">
            <a:extLst>
              <a:ext uri="{FF2B5EF4-FFF2-40B4-BE49-F238E27FC236}">
                <a16:creationId xmlns:a16="http://schemas.microsoft.com/office/drawing/2014/main" id="{12B7B6D8-5876-F4C8-42C0-F30581B3C09E}"/>
              </a:ext>
            </a:extLst>
          </p:cNvPr>
          <p:cNvSpPr>
            <a:spLocks noGrp="1"/>
          </p:cNvSpPr>
          <p:nvPr>
            <p:ph type="sldNum" sz="quarter" idx="4"/>
          </p:nvPr>
        </p:nvSpPr>
        <p:spPr/>
        <p:txBody>
          <a:bodyPr/>
          <a:lstStyle/>
          <a:p>
            <a:fld id="{517A7B32-69DB-4CF1-942C-111B3EAEDE95}" type="slidenum">
              <a:rPr lang="en-IE" smtClean="0"/>
              <a:t>18</a:t>
            </a:fld>
            <a:endParaRPr lang="en-IE" dirty="0"/>
          </a:p>
        </p:txBody>
      </p:sp>
      <p:sp>
        <p:nvSpPr>
          <p:cNvPr id="133" name="Shape 5">
            <a:extLst>
              <a:ext uri="{FF2B5EF4-FFF2-40B4-BE49-F238E27FC236}">
                <a16:creationId xmlns:a16="http://schemas.microsoft.com/office/drawing/2014/main" id="{ABE554E1-EA69-1805-EB74-9F27E2A4547E}"/>
              </a:ext>
            </a:extLst>
          </p:cNvPr>
          <p:cNvSpPr/>
          <p:nvPr/>
        </p:nvSpPr>
        <p:spPr>
          <a:xfrm>
            <a:off x="402336" y="627535"/>
            <a:ext cx="2670048" cy="1664208"/>
          </a:xfrm>
          <a:prstGeom prst="roundRect">
            <a:avLst>
              <a:gd name="adj" fmla="val 2747"/>
            </a:avLst>
          </a:prstGeom>
          <a:solidFill>
            <a:srgbClr val="FFFFFF"/>
          </a:solidFill>
          <a:ln w="13970">
            <a:solidFill>
              <a:srgbClr val="DCE4EC"/>
            </a:solidFill>
            <a:prstDash val="solid"/>
          </a:ln>
          <a:effectLst>
            <a:outerShdw blurRad="12700" dist="50800" dir="2700000" algn="bl" rotWithShape="0">
              <a:srgbClr val="C7D2DE">
                <a:alpha val="16000"/>
              </a:srgbClr>
            </a:outerShdw>
          </a:effectLst>
        </p:spPr>
        <p:txBody>
          <a:bodyPr/>
          <a:lstStyle/>
          <a:p>
            <a:endParaRPr lang="en-IE"/>
          </a:p>
        </p:txBody>
      </p:sp>
      <p:sp>
        <p:nvSpPr>
          <p:cNvPr id="135" name="Shape 6">
            <a:extLst>
              <a:ext uri="{FF2B5EF4-FFF2-40B4-BE49-F238E27FC236}">
                <a16:creationId xmlns:a16="http://schemas.microsoft.com/office/drawing/2014/main" id="{04CBD6AB-408C-673D-260F-4F6FEC053366}"/>
              </a:ext>
            </a:extLst>
          </p:cNvPr>
          <p:cNvSpPr/>
          <p:nvPr/>
        </p:nvSpPr>
        <p:spPr>
          <a:xfrm>
            <a:off x="402336" y="627535"/>
            <a:ext cx="73152" cy="1664208"/>
          </a:xfrm>
          <a:prstGeom prst="rect">
            <a:avLst/>
          </a:prstGeom>
          <a:solidFill>
            <a:srgbClr val="006168"/>
          </a:solidFill>
          <a:ln w="12700">
            <a:solidFill>
              <a:srgbClr val="006168"/>
            </a:solidFill>
            <a:prstDash val="solid"/>
          </a:ln>
        </p:spPr>
        <p:txBody>
          <a:bodyPr/>
          <a:lstStyle/>
          <a:p>
            <a:endParaRPr lang="en-IE"/>
          </a:p>
        </p:txBody>
      </p:sp>
      <p:sp>
        <p:nvSpPr>
          <p:cNvPr id="137" name="Text 7">
            <a:extLst>
              <a:ext uri="{FF2B5EF4-FFF2-40B4-BE49-F238E27FC236}">
                <a16:creationId xmlns:a16="http://schemas.microsoft.com/office/drawing/2014/main" id="{56771B77-70BB-1452-1236-402B723AE246}"/>
              </a:ext>
            </a:extLst>
          </p:cNvPr>
          <p:cNvSpPr/>
          <p:nvPr/>
        </p:nvSpPr>
        <p:spPr>
          <a:xfrm>
            <a:off x="603504" y="792127"/>
            <a:ext cx="2322576" cy="201168"/>
          </a:xfrm>
          <a:prstGeom prst="rect">
            <a:avLst/>
          </a:prstGeom>
          <a:noFill/>
          <a:ln/>
        </p:spPr>
        <p:txBody>
          <a:bodyPr wrap="square" lIns="0" tIns="0" rIns="0" bIns="0" rtlCol="0" anchor="ctr">
            <a:normAutofit/>
          </a:bodyPr>
          <a:lstStyle/>
          <a:p>
            <a:pPr marL="0" indent="0">
              <a:buNone/>
            </a:pPr>
            <a:r>
              <a:rPr lang="en-US" sz="950" b="1" kern="0" spc="50" dirty="0">
                <a:solidFill>
                  <a:srgbClr val="5C6B7A"/>
                </a:solidFill>
                <a:latin typeface="Roboto Slab" pitchFamily="2" charset="0"/>
                <a:ea typeface="Roboto Slab" pitchFamily="2" charset="0"/>
                <a:cs typeface="Roboto Slab" pitchFamily="2" charset="0"/>
              </a:rPr>
              <a:t>EMPLOYMENT RATE</a:t>
            </a:r>
            <a:endParaRPr lang="en-US" sz="950" dirty="0">
              <a:latin typeface="Roboto Slab" pitchFamily="2" charset="0"/>
              <a:ea typeface="Roboto Slab" pitchFamily="2" charset="0"/>
              <a:cs typeface="Roboto Slab" pitchFamily="2" charset="0"/>
            </a:endParaRPr>
          </a:p>
        </p:txBody>
      </p:sp>
      <p:sp>
        <p:nvSpPr>
          <p:cNvPr id="139" name="Text 8">
            <a:extLst>
              <a:ext uri="{FF2B5EF4-FFF2-40B4-BE49-F238E27FC236}">
                <a16:creationId xmlns:a16="http://schemas.microsoft.com/office/drawing/2014/main" id="{4C43D9DA-6E40-38E0-384D-AD9EC3D3FCF3}"/>
              </a:ext>
            </a:extLst>
          </p:cNvPr>
          <p:cNvSpPr/>
          <p:nvPr/>
        </p:nvSpPr>
        <p:spPr>
          <a:xfrm>
            <a:off x="603504" y="1103023"/>
            <a:ext cx="2322576" cy="475488"/>
          </a:xfrm>
          <a:prstGeom prst="rect">
            <a:avLst/>
          </a:prstGeom>
          <a:noFill/>
          <a:ln/>
        </p:spPr>
        <p:txBody>
          <a:bodyPr wrap="square" lIns="0" tIns="0" rIns="0" bIns="0" rtlCol="0" anchor="ctr">
            <a:normAutofit/>
          </a:bodyPr>
          <a:lstStyle/>
          <a:p>
            <a:pPr marL="0" indent="0">
              <a:buNone/>
            </a:pPr>
            <a:r>
              <a:rPr lang="en-US" sz="2900" b="1" dirty="0">
                <a:solidFill>
                  <a:srgbClr val="1B2733"/>
                </a:solidFill>
                <a:latin typeface="Roboto Slab" pitchFamily="2" charset="0"/>
                <a:ea typeface="Roboto Slab" pitchFamily="2" charset="0"/>
                <a:cs typeface="Roboto Slab" pitchFamily="2" charset="0"/>
              </a:rPr>
              <a:t>74.3%</a:t>
            </a:r>
            <a:endParaRPr lang="en-US" sz="2900" dirty="0">
              <a:latin typeface="Roboto Slab" pitchFamily="2" charset="0"/>
              <a:ea typeface="Roboto Slab" pitchFamily="2" charset="0"/>
              <a:cs typeface="Roboto Slab" pitchFamily="2" charset="0"/>
            </a:endParaRPr>
          </a:p>
        </p:txBody>
      </p:sp>
      <p:sp>
        <p:nvSpPr>
          <p:cNvPr id="141" name="Text 9">
            <a:extLst>
              <a:ext uri="{FF2B5EF4-FFF2-40B4-BE49-F238E27FC236}">
                <a16:creationId xmlns:a16="http://schemas.microsoft.com/office/drawing/2014/main" id="{F800EFA3-306E-DFED-91CA-CA0C6FDD8D25}"/>
              </a:ext>
            </a:extLst>
          </p:cNvPr>
          <p:cNvSpPr/>
          <p:nvPr/>
        </p:nvSpPr>
        <p:spPr>
          <a:xfrm>
            <a:off x="603504" y="1633375"/>
            <a:ext cx="2322576" cy="256032"/>
          </a:xfrm>
          <a:prstGeom prst="rect">
            <a:avLst/>
          </a:prstGeom>
          <a:noFill/>
          <a:ln/>
        </p:spPr>
        <p:txBody>
          <a:bodyPr wrap="square" lIns="0" tIns="0" rIns="0" bIns="0" rtlCol="0" anchor="ctr">
            <a:normAutofit/>
          </a:bodyPr>
          <a:lstStyle/>
          <a:p>
            <a:pPr marL="0" indent="0">
              <a:buNone/>
            </a:pPr>
            <a:r>
              <a:rPr lang="en-US" sz="1200" b="1" dirty="0">
                <a:solidFill>
                  <a:srgbClr val="006168"/>
                </a:solidFill>
                <a:latin typeface="Roboto Slab" pitchFamily="2" charset="0"/>
                <a:ea typeface="Roboto Slab" pitchFamily="2" charset="0"/>
                <a:cs typeface="Roboto Slab" pitchFamily="2" charset="0"/>
              </a:rPr>
              <a:t>▼ 0.4 pp on year</a:t>
            </a:r>
            <a:endParaRPr lang="en-US" sz="1200" dirty="0">
              <a:solidFill>
                <a:srgbClr val="006168"/>
              </a:solidFill>
              <a:latin typeface="Roboto Slab" pitchFamily="2" charset="0"/>
              <a:ea typeface="Roboto Slab" pitchFamily="2" charset="0"/>
              <a:cs typeface="Roboto Slab" pitchFamily="2" charset="0"/>
            </a:endParaRPr>
          </a:p>
        </p:txBody>
      </p:sp>
      <p:sp>
        <p:nvSpPr>
          <p:cNvPr id="143" name="Text 10">
            <a:extLst>
              <a:ext uri="{FF2B5EF4-FFF2-40B4-BE49-F238E27FC236}">
                <a16:creationId xmlns:a16="http://schemas.microsoft.com/office/drawing/2014/main" id="{AA8F605E-499E-690B-F3E7-9DC94D350D7E}"/>
              </a:ext>
            </a:extLst>
          </p:cNvPr>
          <p:cNvSpPr/>
          <p:nvPr/>
        </p:nvSpPr>
        <p:spPr>
          <a:xfrm>
            <a:off x="603504" y="1980847"/>
            <a:ext cx="2322576" cy="182880"/>
          </a:xfrm>
          <a:prstGeom prst="rect">
            <a:avLst/>
          </a:prstGeom>
          <a:noFill/>
          <a:ln/>
        </p:spPr>
        <p:txBody>
          <a:bodyPr wrap="square" lIns="0" tIns="0" rIns="0" bIns="0" rtlCol="0" anchor="ctr">
            <a:normAutofit/>
          </a:bodyPr>
          <a:lstStyle/>
          <a:p>
            <a:pPr marL="0" indent="0">
              <a:buNone/>
            </a:pPr>
            <a:r>
              <a:rPr lang="en-US" sz="850" dirty="0">
                <a:solidFill>
                  <a:srgbClr val="5C6B7A"/>
                </a:solidFill>
                <a:latin typeface="Roboto Slab" pitchFamily="2" charset="0"/>
                <a:ea typeface="Roboto Slab" pitchFamily="2" charset="0"/>
                <a:cs typeface="Roboto Slab" pitchFamily="2" charset="0"/>
              </a:rPr>
              <a:t>Aged 15–64</a:t>
            </a:r>
            <a:endParaRPr lang="en-US" sz="850" dirty="0">
              <a:latin typeface="Roboto Slab" pitchFamily="2" charset="0"/>
              <a:ea typeface="Roboto Slab" pitchFamily="2" charset="0"/>
              <a:cs typeface="Roboto Slab" pitchFamily="2" charset="0"/>
            </a:endParaRPr>
          </a:p>
        </p:txBody>
      </p:sp>
      <p:sp>
        <p:nvSpPr>
          <p:cNvPr id="145" name="Shape 11">
            <a:extLst>
              <a:ext uri="{FF2B5EF4-FFF2-40B4-BE49-F238E27FC236}">
                <a16:creationId xmlns:a16="http://schemas.microsoft.com/office/drawing/2014/main" id="{BAE1CE3E-4086-9684-CB6A-DBB7DFD188F9}"/>
              </a:ext>
            </a:extLst>
          </p:cNvPr>
          <p:cNvSpPr/>
          <p:nvPr/>
        </p:nvSpPr>
        <p:spPr>
          <a:xfrm>
            <a:off x="3236976" y="627535"/>
            <a:ext cx="2670048" cy="1664208"/>
          </a:xfrm>
          <a:prstGeom prst="roundRect">
            <a:avLst>
              <a:gd name="adj" fmla="val 2747"/>
            </a:avLst>
          </a:prstGeom>
          <a:solidFill>
            <a:srgbClr val="FFFFFF"/>
          </a:solidFill>
          <a:ln w="13970">
            <a:solidFill>
              <a:srgbClr val="DCE4EC"/>
            </a:solidFill>
            <a:prstDash val="solid"/>
          </a:ln>
          <a:effectLst>
            <a:outerShdw blurRad="12700" dist="50800" dir="2700000" algn="bl" rotWithShape="0">
              <a:srgbClr val="C7D2DE">
                <a:alpha val="16000"/>
              </a:srgbClr>
            </a:outerShdw>
          </a:effectLst>
        </p:spPr>
        <p:txBody>
          <a:bodyPr/>
          <a:lstStyle/>
          <a:p>
            <a:endParaRPr lang="en-IE"/>
          </a:p>
        </p:txBody>
      </p:sp>
      <p:sp>
        <p:nvSpPr>
          <p:cNvPr id="147" name="Shape 12">
            <a:extLst>
              <a:ext uri="{FF2B5EF4-FFF2-40B4-BE49-F238E27FC236}">
                <a16:creationId xmlns:a16="http://schemas.microsoft.com/office/drawing/2014/main" id="{D645BFDC-69D4-6151-8930-486A763834B9}"/>
              </a:ext>
            </a:extLst>
          </p:cNvPr>
          <p:cNvSpPr/>
          <p:nvPr/>
        </p:nvSpPr>
        <p:spPr>
          <a:xfrm>
            <a:off x="3236976" y="627535"/>
            <a:ext cx="73152" cy="1664208"/>
          </a:xfrm>
          <a:prstGeom prst="rect">
            <a:avLst/>
          </a:prstGeom>
          <a:solidFill>
            <a:schemeClr val="accent2"/>
          </a:solidFill>
          <a:ln w="12700">
            <a:solidFill>
              <a:schemeClr val="accent2"/>
            </a:solidFill>
            <a:prstDash val="solid"/>
          </a:ln>
        </p:spPr>
        <p:txBody>
          <a:bodyPr/>
          <a:lstStyle/>
          <a:p>
            <a:endParaRPr lang="en-IE"/>
          </a:p>
        </p:txBody>
      </p:sp>
      <p:sp>
        <p:nvSpPr>
          <p:cNvPr id="149" name="Text 13">
            <a:extLst>
              <a:ext uri="{FF2B5EF4-FFF2-40B4-BE49-F238E27FC236}">
                <a16:creationId xmlns:a16="http://schemas.microsoft.com/office/drawing/2014/main" id="{2487CC21-FEAC-794D-C663-76975B22A596}"/>
              </a:ext>
            </a:extLst>
          </p:cNvPr>
          <p:cNvSpPr/>
          <p:nvPr/>
        </p:nvSpPr>
        <p:spPr>
          <a:xfrm>
            <a:off x="3438144" y="792127"/>
            <a:ext cx="2322576" cy="201168"/>
          </a:xfrm>
          <a:prstGeom prst="rect">
            <a:avLst/>
          </a:prstGeom>
          <a:noFill/>
          <a:ln/>
        </p:spPr>
        <p:txBody>
          <a:bodyPr wrap="square" lIns="0" tIns="0" rIns="0" bIns="0" rtlCol="0" anchor="ctr">
            <a:normAutofit/>
          </a:bodyPr>
          <a:lstStyle/>
          <a:p>
            <a:pPr marL="0" indent="0">
              <a:buNone/>
            </a:pPr>
            <a:r>
              <a:rPr lang="en-US" sz="950" b="1" kern="0" spc="50" dirty="0">
                <a:solidFill>
                  <a:srgbClr val="5C6B7A"/>
                </a:solidFill>
                <a:latin typeface="Roboto Slab" pitchFamily="2" charset="0"/>
                <a:ea typeface="Roboto Slab" pitchFamily="2" charset="0"/>
                <a:cs typeface="Roboto Slab" pitchFamily="2" charset="0"/>
              </a:rPr>
              <a:t>UNEMPLOYMENT RATE</a:t>
            </a:r>
            <a:endParaRPr lang="en-US" sz="950" dirty="0">
              <a:latin typeface="Roboto Slab" pitchFamily="2" charset="0"/>
              <a:ea typeface="Roboto Slab" pitchFamily="2" charset="0"/>
              <a:cs typeface="Roboto Slab" pitchFamily="2" charset="0"/>
            </a:endParaRPr>
          </a:p>
        </p:txBody>
      </p:sp>
      <p:sp>
        <p:nvSpPr>
          <p:cNvPr id="151" name="Text 14">
            <a:extLst>
              <a:ext uri="{FF2B5EF4-FFF2-40B4-BE49-F238E27FC236}">
                <a16:creationId xmlns:a16="http://schemas.microsoft.com/office/drawing/2014/main" id="{A28455D8-F8FC-F5E1-B6D9-2BADF92D9BEE}"/>
              </a:ext>
            </a:extLst>
          </p:cNvPr>
          <p:cNvSpPr/>
          <p:nvPr/>
        </p:nvSpPr>
        <p:spPr>
          <a:xfrm>
            <a:off x="3438144" y="1103023"/>
            <a:ext cx="2322576" cy="475488"/>
          </a:xfrm>
          <a:prstGeom prst="rect">
            <a:avLst/>
          </a:prstGeom>
          <a:noFill/>
          <a:ln/>
        </p:spPr>
        <p:txBody>
          <a:bodyPr wrap="square" lIns="0" tIns="0" rIns="0" bIns="0" rtlCol="0" anchor="ctr">
            <a:normAutofit/>
          </a:bodyPr>
          <a:lstStyle/>
          <a:p>
            <a:pPr marL="0" indent="0">
              <a:buNone/>
            </a:pPr>
            <a:r>
              <a:rPr lang="en-US" sz="2900" b="1" dirty="0">
                <a:solidFill>
                  <a:srgbClr val="1B2733"/>
                </a:solidFill>
                <a:latin typeface="Roboto Slab" pitchFamily="2" charset="0"/>
                <a:ea typeface="Roboto Slab" pitchFamily="2" charset="0"/>
                <a:cs typeface="Roboto Slab" pitchFamily="2" charset="0"/>
              </a:rPr>
              <a:t>5.1%</a:t>
            </a:r>
            <a:endParaRPr lang="en-US" sz="2900" dirty="0">
              <a:latin typeface="Roboto Slab" pitchFamily="2" charset="0"/>
              <a:ea typeface="Roboto Slab" pitchFamily="2" charset="0"/>
              <a:cs typeface="Roboto Slab" pitchFamily="2" charset="0"/>
            </a:endParaRPr>
          </a:p>
        </p:txBody>
      </p:sp>
      <p:sp>
        <p:nvSpPr>
          <p:cNvPr id="153" name="Text 15">
            <a:extLst>
              <a:ext uri="{FF2B5EF4-FFF2-40B4-BE49-F238E27FC236}">
                <a16:creationId xmlns:a16="http://schemas.microsoft.com/office/drawing/2014/main" id="{E2EAE668-843F-D43C-9744-0601AC30D374}"/>
              </a:ext>
            </a:extLst>
          </p:cNvPr>
          <p:cNvSpPr/>
          <p:nvPr/>
        </p:nvSpPr>
        <p:spPr>
          <a:xfrm>
            <a:off x="3438144" y="1633375"/>
            <a:ext cx="2322576" cy="256032"/>
          </a:xfrm>
          <a:prstGeom prst="rect">
            <a:avLst/>
          </a:prstGeom>
          <a:noFill/>
          <a:ln/>
        </p:spPr>
        <p:txBody>
          <a:bodyPr wrap="square" lIns="0" tIns="0" rIns="0" bIns="0" rtlCol="0" anchor="ctr">
            <a:normAutofit/>
          </a:bodyPr>
          <a:lstStyle/>
          <a:p>
            <a:pPr marL="0" indent="0">
              <a:buNone/>
            </a:pPr>
            <a:r>
              <a:rPr lang="en-US" sz="1200" b="1" dirty="0">
                <a:solidFill>
                  <a:schemeClr val="accent2"/>
                </a:solidFill>
                <a:latin typeface="Aptos" pitchFamily="34" charset="0"/>
                <a:ea typeface="Aptos" pitchFamily="34" charset="-122"/>
                <a:cs typeface="Aptos" pitchFamily="34" charset="-120"/>
              </a:rPr>
              <a:t>▲ 0.3 pp on year</a:t>
            </a:r>
            <a:endParaRPr lang="en-US" sz="1200" dirty="0">
              <a:solidFill>
                <a:schemeClr val="accent2"/>
              </a:solidFill>
            </a:endParaRPr>
          </a:p>
        </p:txBody>
      </p:sp>
      <p:sp>
        <p:nvSpPr>
          <p:cNvPr id="155" name="Text 16">
            <a:extLst>
              <a:ext uri="{FF2B5EF4-FFF2-40B4-BE49-F238E27FC236}">
                <a16:creationId xmlns:a16="http://schemas.microsoft.com/office/drawing/2014/main" id="{01BE0821-5737-5E82-FFE4-AE2590112926}"/>
              </a:ext>
            </a:extLst>
          </p:cNvPr>
          <p:cNvSpPr/>
          <p:nvPr/>
        </p:nvSpPr>
        <p:spPr>
          <a:xfrm>
            <a:off x="3438144" y="1980847"/>
            <a:ext cx="2322576" cy="182880"/>
          </a:xfrm>
          <a:prstGeom prst="rect">
            <a:avLst/>
          </a:prstGeom>
          <a:noFill/>
          <a:ln/>
        </p:spPr>
        <p:txBody>
          <a:bodyPr wrap="square" lIns="0" tIns="0" rIns="0" bIns="0" rtlCol="0" anchor="ctr">
            <a:normAutofit/>
          </a:bodyPr>
          <a:lstStyle/>
          <a:p>
            <a:pPr marL="0" indent="0">
              <a:buNone/>
            </a:pPr>
            <a:r>
              <a:rPr lang="en-US" sz="850" dirty="0">
                <a:solidFill>
                  <a:srgbClr val="5C6B7A"/>
                </a:solidFill>
                <a:latin typeface="Aptos" pitchFamily="34" charset="0"/>
                <a:ea typeface="Aptos" pitchFamily="34" charset="-122"/>
                <a:cs typeface="Aptos" pitchFamily="34" charset="-120"/>
              </a:rPr>
              <a:t>Aged 15-74</a:t>
            </a:r>
            <a:endParaRPr lang="en-US" sz="850" dirty="0"/>
          </a:p>
        </p:txBody>
      </p:sp>
      <p:sp>
        <p:nvSpPr>
          <p:cNvPr id="157" name="Shape 17">
            <a:extLst>
              <a:ext uri="{FF2B5EF4-FFF2-40B4-BE49-F238E27FC236}">
                <a16:creationId xmlns:a16="http://schemas.microsoft.com/office/drawing/2014/main" id="{1665E1BC-55A7-1911-C5BA-204562CEF019}"/>
              </a:ext>
            </a:extLst>
          </p:cNvPr>
          <p:cNvSpPr/>
          <p:nvPr/>
        </p:nvSpPr>
        <p:spPr>
          <a:xfrm>
            <a:off x="6071616" y="627535"/>
            <a:ext cx="2670048" cy="1664208"/>
          </a:xfrm>
          <a:prstGeom prst="roundRect">
            <a:avLst>
              <a:gd name="adj" fmla="val 2747"/>
            </a:avLst>
          </a:prstGeom>
          <a:solidFill>
            <a:srgbClr val="FFFFFF"/>
          </a:solidFill>
          <a:ln w="13970">
            <a:solidFill>
              <a:srgbClr val="DCE4EC"/>
            </a:solidFill>
            <a:prstDash val="solid"/>
          </a:ln>
          <a:effectLst>
            <a:outerShdw blurRad="12700" dist="50800" dir="2700000" algn="bl" rotWithShape="0">
              <a:srgbClr val="C7D2DE">
                <a:alpha val="16000"/>
              </a:srgbClr>
            </a:outerShdw>
          </a:effectLst>
        </p:spPr>
        <p:txBody>
          <a:bodyPr/>
          <a:lstStyle/>
          <a:p>
            <a:endParaRPr lang="en-IE"/>
          </a:p>
        </p:txBody>
      </p:sp>
      <p:sp>
        <p:nvSpPr>
          <p:cNvPr id="159" name="Shape 18">
            <a:extLst>
              <a:ext uri="{FF2B5EF4-FFF2-40B4-BE49-F238E27FC236}">
                <a16:creationId xmlns:a16="http://schemas.microsoft.com/office/drawing/2014/main" id="{0ACA4193-FC2D-42B9-8E2C-3A679B69DCCC}"/>
              </a:ext>
            </a:extLst>
          </p:cNvPr>
          <p:cNvSpPr/>
          <p:nvPr/>
        </p:nvSpPr>
        <p:spPr>
          <a:xfrm>
            <a:off x="6071616" y="627535"/>
            <a:ext cx="73152" cy="1664208"/>
          </a:xfrm>
          <a:prstGeom prst="rect">
            <a:avLst/>
          </a:prstGeom>
          <a:solidFill>
            <a:schemeClr val="accent4"/>
          </a:solidFill>
          <a:ln w="12700">
            <a:solidFill>
              <a:schemeClr val="accent4"/>
            </a:solidFill>
            <a:prstDash val="solid"/>
          </a:ln>
        </p:spPr>
        <p:txBody>
          <a:bodyPr/>
          <a:lstStyle/>
          <a:p>
            <a:endParaRPr lang="en-IE"/>
          </a:p>
        </p:txBody>
      </p:sp>
      <p:sp>
        <p:nvSpPr>
          <p:cNvPr id="161" name="Text 19">
            <a:extLst>
              <a:ext uri="{FF2B5EF4-FFF2-40B4-BE49-F238E27FC236}">
                <a16:creationId xmlns:a16="http://schemas.microsoft.com/office/drawing/2014/main" id="{D919730D-4720-9BFA-98D7-C0DDB6BC42FC}"/>
              </a:ext>
            </a:extLst>
          </p:cNvPr>
          <p:cNvSpPr/>
          <p:nvPr/>
        </p:nvSpPr>
        <p:spPr>
          <a:xfrm>
            <a:off x="6272784" y="792127"/>
            <a:ext cx="2322576" cy="201168"/>
          </a:xfrm>
          <a:prstGeom prst="rect">
            <a:avLst/>
          </a:prstGeom>
          <a:noFill/>
          <a:ln/>
        </p:spPr>
        <p:txBody>
          <a:bodyPr wrap="square" lIns="0" tIns="0" rIns="0" bIns="0" rtlCol="0" anchor="ctr">
            <a:normAutofit/>
          </a:bodyPr>
          <a:lstStyle/>
          <a:p>
            <a:pPr marL="0" indent="0">
              <a:buNone/>
            </a:pPr>
            <a:r>
              <a:rPr lang="en-US" sz="950" b="1" kern="0" spc="50" dirty="0">
                <a:solidFill>
                  <a:srgbClr val="5C6B7A"/>
                </a:solidFill>
                <a:latin typeface="Roboto Slab" pitchFamily="2" charset="0"/>
                <a:ea typeface="Roboto Slab" pitchFamily="2" charset="0"/>
                <a:cs typeface="Roboto Slab" pitchFamily="2" charset="0"/>
              </a:rPr>
              <a:t>PARTICIPATION RATE</a:t>
            </a:r>
            <a:endParaRPr lang="en-US" sz="950" dirty="0">
              <a:latin typeface="Roboto Slab" pitchFamily="2" charset="0"/>
              <a:ea typeface="Roboto Slab" pitchFamily="2" charset="0"/>
              <a:cs typeface="Roboto Slab" pitchFamily="2" charset="0"/>
            </a:endParaRPr>
          </a:p>
        </p:txBody>
      </p:sp>
      <p:sp>
        <p:nvSpPr>
          <p:cNvPr id="163" name="Text 20">
            <a:extLst>
              <a:ext uri="{FF2B5EF4-FFF2-40B4-BE49-F238E27FC236}">
                <a16:creationId xmlns:a16="http://schemas.microsoft.com/office/drawing/2014/main" id="{8FF0099F-DE31-09D3-5E7D-7A59A94F17CF}"/>
              </a:ext>
            </a:extLst>
          </p:cNvPr>
          <p:cNvSpPr/>
          <p:nvPr/>
        </p:nvSpPr>
        <p:spPr>
          <a:xfrm>
            <a:off x="6272784" y="1103023"/>
            <a:ext cx="2322576" cy="475488"/>
          </a:xfrm>
          <a:prstGeom prst="rect">
            <a:avLst/>
          </a:prstGeom>
          <a:noFill/>
          <a:ln/>
        </p:spPr>
        <p:txBody>
          <a:bodyPr wrap="square" lIns="0" tIns="0" rIns="0" bIns="0" rtlCol="0" anchor="ctr">
            <a:normAutofit/>
          </a:bodyPr>
          <a:lstStyle/>
          <a:p>
            <a:pPr marL="0" indent="0">
              <a:buNone/>
            </a:pPr>
            <a:r>
              <a:rPr lang="en-US" sz="2900" b="1" dirty="0">
                <a:solidFill>
                  <a:srgbClr val="1B2733"/>
                </a:solidFill>
                <a:latin typeface="Aptos Display" pitchFamily="34" charset="0"/>
                <a:ea typeface="Aptos Display" pitchFamily="34" charset="-122"/>
                <a:cs typeface="Aptos Display" pitchFamily="34" charset="-120"/>
              </a:rPr>
              <a:t>66.0%</a:t>
            </a:r>
            <a:endParaRPr lang="en-US" sz="2900" dirty="0"/>
          </a:p>
        </p:txBody>
      </p:sp>
      <p:sp>
        <p:nvSpPr>
          <p:cNvPr id="165" name="Text 21">
            <a:extLst>
              <a:ext uri="{FF2B5EF4-FFF2-40B4-BE49-F238E27FC236}">
                <a16:creationId xmlns:a16="http://schemas.microsoft.com/office/drawing/2014/main" id="{689F0067-F893-F698-A5BF-14403EA6335E}"/>
              </a:ext>
            </a:extLst>
          </p:cNvPr>
          <p:cNvSpPr/>
          <p:nvPr/>
        </p:nvSpPr>
        <p:spPr>
          <a:xfrm>
            <a:off x="6272784" y="1633375"/>
            <a:ext cx="2322576" cy="256032"/>
          </a:xfrm>
          <a:prstGeom prst="rect">
            <a:avLst/>
          </a:prstGeom>
          <a:noFill/>
          <a:ln/>
        </p:spPr>
        <p:txBody>
          <a:bodyPr wrap="square" lIns="0" tIns="0" rIns="0" bIns="0" rtlCol="0" anchor="ctr">
            <a:normAutofit/>
          </a:bodyPr>
          <a:lstStyle/>
          <a:p>
            <a:pPr marL="0" indent="0">
              <a:buNone/>
            </a:pPr>
            <a:r>
              <a:rPr lang="en-US" sz="1200" b="1" dirty="0">
                <a:solidFill>
                  <a:schemeClr val="accent4"/>
                </a:solidFill>
                <a:latin typeface="Aptos" pitchFamily="34" charset="0"/>
                <a:ea typeface="Aptos" pitchFamily="34" charset="-122"/>
                <a:cs typeface="Aptos" pitchFamily="34" charset="-120"/>
              </a:rPr>
              <a:t>▼ 0.4 pp on year</a:t>
            </a:r>
            <a:endParaRPr lang="en-US" sz="1200" dirty="0">
              <a:solidFill>
                <a:schemeClr val="accent4"/>
              </a:solidFill>
            </a:endParaRPr>
          </a:p>
        </p:txBody>
      </p:sp>
      <p:sp>
        <p:nvSpPr>
          <p:cNvPr id="167" name="Text 22">
            <a:extLst>
              <a:ext uri="{FF2B5EF4-FFF2-40B4-BE49-F238E27FC236}">
                <a16:creationId xmlns:a16="http://schemas.microsoft.com/office/drawing/2014/main" id="{040D0801-95D9-9370-0F1E-E8FC6EA05389}"/>
              </a:ext>
            </a:extLst>
          </p:cNvPr>
          <p:cNvSpPr/>
          <p:nvPr/>
        </p:nvSpPr>
        <p:spPr>
          <a:xfrm>
            <a:off x="6282944" y="1980847"/>
            <a:ext cx="2322576" cy="182880"/>
          </a:xfrm>
          <a:prstGeom prst="rect">
            <a:avLst/>
          </a:prstGeom>
          <a:noFill/>
          <a:ln/>
        </p:spPr>
        <p:txBody>
          <a:bodyPr wrap="square" lIns="0" tIns="0" rIns="0" bIns="0" rtlCol="0" anchor="ctr">
            <a:normAutofit/>
          </a:bodyPr>
          <a:lstStyle/>
          <a:p>
            <a:pPr marL="0" indent="0">
              <a:buNone/>
            </a:pPr>
            <a:endParaRPr lang="en-US" sz="850" dirty="0"/>
          </a:p>
        </p:txBody>
      </p:sp>
      <p:sp>
        <p:nvSpPr>
          <p:cNvPr id="181" name="Text 16">
            <a:extLst>
              <a:ext uri="{FF2B5EF4-FFF2-40B4-BE49-F238E27FC236}">
                <a16:creationId xmlns:a16="http://schemas.microsoft.com/office/drawing/2014/main" id="{B78C3020-8F4E-944C-2DC8-E0A75CF87427}"/>
              </a:ext>
            </a:extLst>
          </p:cNvPr>
          <p:cNvSpPr/>
          <p:nvPr/>
        </p:nvSpPr>
        <p:spPr>
          <a:xfrm>
            <a:off x="6282944" y="1985719"/>
            <a:ext cx="2322576" cy="182880"/>
          </a:xfrm>
          <a:prstGeom prst="rect">
            <a:avLst/>
          </a:prstGeom>
          <a:noFill/>
          <a:ln/>
        </p:spPr>
        <p:txBody>
          <a:bodyPr wrap="square" lIns="0" tIns="0" rIns="0" bIns="0" rtlCol="0" anchor="ctr">
            <a:normAutofit/>
          </a:bodyPr>
          <a:lstStyle/>
          <a:p>
            <a:pPr marL="0" indent="0">
              <a:buNone/>
            </a:pPr>
            <a:r>
              <a:rPr lang="en-US" sz="850" dirty="0">
                <a:solidFill>
                  <a:srgbClr val="5C6B7A"/>
                </a:solidFill>
                <a:latin typeface="Aptos" pitchFamily="34" charset="0"/>
                <a:ea typeface="Aptos" pitchFamily="34" charset="-122"/>
                <a:cs typeface="Aptos" pitchFamily="34" charset="-120"/>
              </a:rPr>
              <a:t>Aged 15 and over</a:t>
            </a:r>
            <a:endParaRPr lang="en-US" sz="850" dirty="0"/>
          </a:p>
        </p:txBody>
      </p:sp>
      <p:sp>
        <p:nvSpPr>
          <p:cNvPr id="205" name="Shape 5">
            <a:extLst>
              <a:ext uri="{FF2B5EF4-FFF2-40B4-BE49-F238E27FC236}">
                <a16:creationId xmlns:a16="http://schemas.microsoft.com/office/drawing/2014/main" id="{333116BC-262C-70C7-790E-3C8ADF08DBF9}"/>
              </a:ext>
            </a:extLst>
          </p:cNvPr>
          <p:cNvSpPr/>
          <p:nvPr/>
        </p:nvSpPr>
        <p:spPr>
          <a:xfrm>
            <a:off x="402336" y="2419239"/>
            <a:ext cx="8339328" cy="1664208"/>
          </a:xfrm>
          <a:prstGeom prst="roundRect">
            <a:avLst>
              <a:gd name="adj" fmla="val 2747"/>
            </a:avLst>
          </a:prstGeom>
          <a:solidFill>
            <a:schemeClr val="accent3">
              <a:lumMod val="20000"/>
              <a:lumOff val="80000"/>
              <a:alpha val="19000"/>
            </a:schemeClr>
          </a:solidFill>
          <a:ln w="13970">
            <a:solidFill>
              <a:srgbClr val="DCE4EC"/>
            </a:solidFill>
            <a:prstDash val="solid"/>
          </a:ln>
          <a:effectLst>
            <a:outerShdw blurRad="12700" dist="50800" dir="2700000" algn="bl" rotWithShape="0">
              <a:srgbClr val="C7D2DE">
                <a:alpha val="16000"/>
              </a:srgbClr>
            </a:outerShdw>
          </a:effectLst>
        </p:spPr>
        <p:txBody>
          <a:bodyPr/>
          <a:lstStyle/>
          <a:p>
            <a:endParaRPr lang="en-IE"/>
          </a:p>
        </p:txBody>
      </p:sp>
      <p:sp>
        <p:nvSpPr>
          <p:cNvPr id="207" name="Shape 6">
            <a:extLst>
              <a:ext uri="{FF2B5EF4-FFF2-40B4-BE49-F238E27FC236}">
                <a16:creationId xmlns:a16="http://schemas.microsoft.com/office/drawing/2014/main" id="{380C84CD-1106-F16F-283A-389BD978FE36}"/>
              </a:ext>
            </a:extLst>
          </p:cNvPr>
          <p:cNvSpPr/>
          <p:nvPr/>
        </p:nvSpPr>
        <p:spPr>
          <a:xfrm>
            <a:off x="402336" y="2419239"/>
            <a:ext cx="73152" cy="1664208"/>
          </a:xfrm>
          <a:prstGeom prst="rect">
            <a:avLst/>
          </a:prstGeom>
          <a:solidFill>
            <a:schemeClr val="accent3"/>
          </a:solidFill>
          <a:ln w="12700">
            <a:solidFill>
              <a:schemeClr val="accent3"/>
            </a:solidFill>
            <a:prstDash val="solid"/>
          </a:ln>
        </p:spPr>
        <p:txBody>
          <a:bodyPr/>
          <a:lstStyle/>
          <a:p>
            <a:endParaRPr lang="en-IE"/>
          </a:p>
        </p:txBody>
      </p:sp>
      <p:sp>
        <p:nvSpPr>
          <p:cNvPr id="209" name="Text 7">
            <a:extLst>
              <a:ext uri="{FF2B5EF4-FFF2-40B4-BE49-F238E27FC236}">
                <a16:creationId xmlns:a16="http://schemas.microsoft.com/office/drawing/2014/main" id="{73FA0BAC-95A2-4970-4E39-A839B8A6168D}"/>
              </a:ext>
            </a:extLst>
          </p:cNvPr>
          <p:cNvSpPr/>
          <p:nvPr/>
        </p:nvSpPr>
        <p:spPr>
          <a:xfrm>
            <a:off x="603503" y="2590069"/>
            <a:ext cx="7254073" cy="201168"/>
          </a:xfrm>
          <a:prstGeom prst="rect">
            <a:avLst/>
          </a:prstGeom>
          <a:noFill/>
          <a:ln/>
        </p:spPr>
        <p:txBody>
          <a:bodyPr wrap="square" lIns="0" tIns="0" rIns="0" bIns="0" rtlCol="0" anchor="ctr">
            <a:normAutofit/>
          </a:bodyPr>
          <a:lstStyle/>
          <a:p>
            <a:pPr marL="0" indent="0">
              <a:buNone/>
            </a:pPr>
            <a:r>
              <a:rPr lang="en-US" sz="950" b="1" kern="0" spc="50" dirty="0">
                <a:solidFill>
                  <a:srgbClr val="5C6B7A"/>
                </a:solidFill>
                <a:latin typeface="Roboto Slab" pitchFamily="2" charset="0"/>
                <a:ea typeface="Roboto Slab" pitchFamily="2" charset="0"/>
                <a:cs typeface="Roboto Slab" pitchFamily="2" charset="0"/>
              </a:rPr>
              <a:t>KEY FINDINGS</a:t>
            </a:r>
            <a:endParaRPr lang="en-US" sz="950" dirty="0"/>
          </a:p>
        </p:txBody>
      </p:sp>
      <p:sp>
        <p:nvSpPr>
          <p:cNvPr id="213" name="Text 9">
            <a:extLst>
              <a:ext uri="{FF2B5EF4-FFF2-40B4-BE49-F238E27FC236}">
                <a16:creationId xmlns:a16="http://schemas.microsoft.com/office/drawing/2014/main" id="{23344059-71B8-F4B0-BAD4-A38E7D1DB635}"/>
              </a:ext>
            </a:extLst>
          </p:cNvPr>
          <p:cNvSpPr/>
          <p:nvPr/>
        </p:nvSpPr>
        <p:spPr>
          <a:xfrm>
            <a:off x="603503" y="3431317"/>
            <a:ext cx="7254073" cy="256032"/>
          </a:xfrm>
          <a:prstGeom prst="rect">
            <a:avLst/>
          </a:prstGeom>
          <a:noFill/>
          <a:ln/>
        </p:spPr>
        <p:txBody>
          <a:bodyPr wrap="square" lIns="0" tIns="0" rIns="0" bIns="0" rtlCol="0" anchor="ctr">
            <a:normAutofit/>
          </a:bodyPr>
          <a:lstStyle/>
          <a:p>
            <a:pPr marL="0" indent="0">
              <a:buNone/>
            </a:pPr>
            <a:endParaRPr lang="en-US" sz="1050" dirty="0">
              <a:solidFill>
                <a:srgbClr val="006168"/>
              </a:solidFill>
              <a:latin typeface="Roboto Slab" pitchFamily="2" charset="0"/>
              <a:ea typeface="Roboto Slab" pitchFamily="2" charset="0"/>
              <a:cs typeface="Roboto Slab" pitchFamily="2" charset="0"/>
            </a:endParaRPr>
          </a:p>
        </p:txBody>
      </p:sp>
      <p:sp>
        <p:nvSpPr>
          <p:cNvPr id="219" name="Text 36">
            <a:extLst>
              <a:ext uri="{FF2B5EF4-FFF2-40B4-BE49-F238E27FC236}">
                <a16:creationId xmlns:a16="http://schemas.microsoft.com/office/drawing/2014/main" id="{68D42621-0AC3-4102-1E67-C9E12C0E8D42}"/>
              </a:ext>
            </a:extLst>
          </p:cNvPr>
          <p:cNvSpPr/>
          <p:nvPr/>
        </p:nvSpPr>
        <p:spPr>
          <a:xfrm>
            <a:off x="603502" y="2882676"/>
            <a:ext cx="8083297" cy="1057225"/>
          </a:xfrm>
          <a:prstGeom prst="rect">
            <a:avLst/>
          </a:prstGeom>
          <a:noFill/>
          <a:ln/>
        </p:spPr>
        <p:txBody>
          <a:bodyPr wrap="square" lIns="0" tIns="0" rIns="0" bIns="0" rtlCol="0" anchor="t">
            <a:normAutofit lnSpcReduction="10000"/>
          </a:bodyPr>
          <a:lstStyle/>
          <a:p>
            <a:pPr marL="171450" indent="-171450">
              <a:buFont typeface="Arial" panose="020B0604020202020204" pitchFamily="34" charset="0"/>
              <a:buChar char="•"/>
            </a:pPr>
            <a:r>
              <a:rPr lang="en-US" sz="1200" dirty="0">
                <a:solidFill>
                  <a:srgbClr val="384957"/>
                </a:solidFill>
                <a:latin typeface="Roboto Slab" pitchFamily="2" charset="0"/>
                <a:ea typeface="Roboto Slab" pitchFamily="2" charset="0"/>
                <a:cs typeface="Roboto Slab" pitchFamily="2" charset="0"/>
              </a:rPr>
              <a:t>Employment increased 0.8% to more than 2.8 million, driven by an increase in older age cohorts and citizens from the Rest of the World.</a:t>
            </a:r>
          </a:p>
          <a:p>
            <a:pPr marL="171450" indent="-171450">
              <a:buFont typeface="Arial" panose="020B0604020202020204" pitchFamily="34" charset="0"/>
              <a:buChar char="•"/>
            </a:pPr>
            <a:r>
              <a:rPr lang="en-US" sz="1200" dirty="0">
                <a:solidFill>
                  <a:srgbClr val="384957"/>
                </a:solidFill>
                <a:latin typeface="Roboto Slab" pitchFamily="2" charset="0"/>
                <a:ea typeface="Roboto Slab" pitchFamily="2" charset="0"/>
                <a:cs typeface="Roboto Slab" pitchFamily="2" charset="0"/>
              </a:rPr>
              <a:t>The employment rate has declined by 0.4 pp to 74.3%.</a:t>
            </a:r>
          </a:p>
          <a:p>
            <a:pPr marL="171450" indent="-171450">
              <a:buFont typeface="Arial" panose="020B0604020202020204" pitchFamily="34" charset="0"/>
              <a:buChar char="•"/>
            </a:pPr>
            <a:r>
              <a:rPr lang="en-US" sz="1200" dirty="0">
                <a:solidFill>
                  <a:srgbClr val="384957"/>
                </a:solidFill>
                <a:latin typeface="Roboto Slab" pitchFamily="2" charset="0"/>
                <a:ea typeface="Roboto Slab" pitchFamily="2" charset="0"/>
                <a:cs typeface="Roboto Slab" pitchFamily="2" charset="0"/>
              </a:rPr>
              <a:t>Those unemployed increased 7.2% to 151,000, driven by rise in female unemployment.</a:t>
            </a:r>
          </a:p>
          <a:p>
            <a:pPr marL="171450" indent="-171450">
              <a:buFont typeface="Arial" panose="020B0604020202020204" pitchFamily="34" charset="0"/>
              <a:buChar char="•"/>
            </a:pPr>
            <a:r>
              <a:rPr lang="en-US" sz="1200" dirty="0">
                <a:solidFill>
                  <a:srgbClr val="384957"/>
                </a:solidFill>
                <a:latin typeface="Roboto Slab" pitchFamily="2" charset="0"/>
                <a:ea typeface="Roboto Slab" pitchFamily="2" charset="0"/>
                <a:cs typeface="Roboto Slab" pitchFamily="2" charset="0"/>
              </a:rPr>
              <a:t>Despite increase of 1.1% in the </a:t>
            </a:r>
            <a:r>
              <a:rPr lang="en-US" sz="1200" dirty="0" err="1">
                <a:solidFill>
                  <a:srgbClr val="384957"/>
                </a:solidFill>
                <a:latin typeface="Roboto Slab" pitchFamily="2" charset="0"/>
                <a:ea typeface="Roboto Slab" pitchFamily="2" charset="0"/>
                <a:cs typeface="Roboto Slab" pitchFamily="2" charset="0"/>
              </a:rPr>
              <a:t>labour</a:t>
            </a:r>
            <a:r>
              <a:rPr lang="en-US" sz="1200" dirty="0">
                <a:solidFill>
                  <a:srgbClr val="384957"/>
                </a:solidFill>
                <a:latin typeface="Roboto Slab" pitchFamily="2" charset="0"/>
                <a:ea typeface="Roboto Slab" pitchFamily="2" charset="0"/>
                <a:cs typeface="Roboto Slab" pitchFamily="2" charset="0"/>
              </a:rPr>
              <a:t> force participation rate declined as those not in the </a:t>
            </a:r>
            <a:r>
              <a:rPr lang="en-US" sz="1200" dirty="0" err="1">
                <a:solidFill>
                  <a:srgbClr val="384957"/>
                </a:solidFill>
                <a:latin typeface="Roboto Slab" pitchFamily="2" charset="0"/>
                <a:ea typeface="Roboto Slab" pitchFamily="2" charset="0"/>
                <a:cs typeface="Roboto Slab" pitchFamily="2" charset="0"/>
              </a:rPr>
              <a:t>labour</a:t>
            </a:r>
            <a:r>
              <a:rPr lang="en-US" sz="1200" dirty="0">
                <a:solidFill>
                  <a:srgbClr val="384957"/>
                </a:solidFill>
                <a:latin typeface="Roboto Slab" pitchFamily="2" charset="0"/>
                <a:ea typeface="Roboto Slab" pitchFamily="2" charset="0"/>
                <a:cs typeface="Roboto Slab" pitchFamily="2" charset="0"/>
              </a:rPr>
              <a:t> force increase 2.9%.</a:t>
            </a:r>
          </a:p>
          <a:p>
            <a:pPr marL="171450" indent="-171450">
              <a:buFont typeface="Arial" panose="020B0604020202020204" pitchFamily="34" charset="0"/>
              <a:buChar char="•"/>
            </a:pPr>
            <a:endParaRPr lang="en-US" sz="1200" dirty="0">
              <a:solidFill>
                <a:srgbClr val="384957"/>
              </a:solidFill>
              <a:latin typeface="Roboto Slab" pitchFamily="2" charset="0"/>
              <a:ea typeface="Roboto Slab" pitchFamily="2" charset="0"/>
              <a:cs typeface="Roboto Slab" pitchFamily="2" charset="0"/>
            </a:endParaRPr>
          </a:p>
        </p:txBody>
      </p:sp>
    </p:spTree>
    <p:extLst>
      <p:ext uri="{BB962C8B-B14F-4D97-AF65-F5344CB8AC3E}">
        <p14:creationId xmlns:p14="http://schemas.microsoft.com/office/powerpoint/2010/main" val="27640015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1597821"/>
            <a:ext cx="6768752" cy="2990153"/>
          </a:xfrm>
        </p:spPr>
        <p:txBody>
          <a:bodyPr>
            <a:noAutofit/>
          </a:bodyPr>
          <a:lstStyle/>
          <a:p>
            <a:r>
              <a:rPr lang="en-IE" sz="2800" dirty="0">
                <a:latin typeface="Roboto Slab"/>
              </a:rPr>
              <a:t>Labour Force Survey</a:t>
            </a:r>
            <a:br>
              <a:rPr lang="en-IE" sz="2800" dirty="0">
                <a:latin typeface="Roboto Slab"/>
              </a:rPr>
            </a:br>
            <a:r>
              <a:rPr lang="en-IE" sz="2000" dirty="0">
                <a:latin typeface="Roboto Slab"/>
              </a:rPr>
              <a:t>Quarter 2 2026 </a:t>
            </a:r>
            <a:br>
              <a:rPr lang="en-IE" sz="2000" dirty="0">
                <a:latin typeface="Roboto Slab"/>
              </a:rPr>
            </a:br>
            <a:br>
              <a:rPr lang="en-IE" sz="2000" dirty="0">
                <a:latin typeface="Roboto Slab"/>
              </a:rPr>
            </a:br>
            <a:r>
              <a:rPr lang="en-IE" sz="2000" dirty="0">
                <a:latin typeface="Roboto Slab"/>
              </a:rPr>
              <a:t>Thank you. </a:t>
            </a:r>
            <a:br>
              <a:rPr lang="en-IE" sz="2000" dirty="0">
                <a:latin typeface="Roboto Slab"/>
              </a:rPr>
            </a:br>
            <a:r>
              <a:rPr lang="en-US" sz="1400" dirty="0">
                <a:latin typeface="Roboto Slab"/>
              </a:rPr>
              <a:t>LFS Q3 2026 results provisionally due for publication in 19 November 2026</a:t>
            </a:r>
            <a:br>
              <a:rPr lang="en-US" sz="2000" dirty="0">
                <a:latin typeface="Roboto Slab"/>
              </a:rPr>
            </a:br>
            <a:br>
              <a:rPr lang="en-IE" sz="2000" dirty="0">
                <a:latin typeface="Roboto Slab"/>
              </a:rPr>
            </a:br>
            <a:endParaRPr lang="en-US" sz="2000" dirty="0">
              <a:latin typeface="Roboto Slab"/>
            </a:endParaRPr>
          </a:p>
        </p:txBody>
      </p:sp>
    </p:spTree>
    <p:extLst>
      <p:ext uri="{BB962C8B-B14F-4D97-AF65-F5344CB8AC3E}">
        <p14:creationId xmlns:p14="http://schemas.microsoft.com/office/powerpoint/2010/main" val="253120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D11A4AF-F32E-6789-FDD6-739A6D43EE2D}"/>
              </a:ext>
            </a:extLst>
          </p:cNvPr>
          <p:cNvPicPr>
            <a:picLocks noChangeAspect="1"/>
          </p:cNvPicPr>
          <p:nvPr/>
        </p:nvPicPr>
        <p:blipFill>
          <a:blip r:embed="rId2">
            <a:extLst>
              <a:ext uri="{28A0092B-C50C-407E-A947-70E740481C1C}">
                <a14:useLocalDpi xmlns:a14="http://schemas.microsoft.com/office/drawing/2010/main" val="0"/>
              </a:ext>
            </a:extLst>
          </a:blip>
          <a:srcRect t="3846"/>
          <a:stretch>
            <a:fillRect/>
          </a:stretch>
        </p:blipFill>
        <p:spPr>
          <a:xfrm>
            <a:off x="20" y="10"/>
            <a:ext cx="9143980" cy="5143490"/>
          </a:xfrm>
          <a:prstGeom prst="rect">
            <a:avLst/>
          </a:prstGeom>
          <a:noFill/>
        </p:spPr>
      </p:pic>
      <p:sp>
        <p:nvSpPr>
          <p:cNvPr id="2" name="Slide Number Placeholder 1" hidden="1">
            <a:extLst>
              <a:ext uri="{FF2B5EF4-FFF2-40B4-BE49-F238E27FC236}">
                <a16:creationId xmlns:a16="http://schemas.microsoft.com/office/drawing/2014/main" id="{188E1E61-FD56-1005-400C-BF0E05FA7D43}"/>
              </a:ext>
            </a:extLst>
          </p:cNvPr>
          <p:cNvSpPr>
            <a:spLocks noGrp="1"/>
          </p:cNvSpPr>
          <p:nvPr>
            <p:ph type="sldNum" sz="quarter" idx="4"/>
          </p:nvPr>
        </p:nvSpPr>
        <p:spPr/>
        <p:txBody>
          <a:bodyPr/>
          <a:lstStyle/>
          <a:p>
            <a:pPr>
              <a:spcAft>
                <a:spcPts val="600"/>
              </a:spcAft>
            </a:pPr>
            <a:fld id="{517A7B32-69DB-4CF1-942C-111B3EAEDE95}" type="slidenum">
              <a:rPr lang="en-IE" smtClean="0"/>
              <a:pPr>
                <a:spcAft>
                  <a:spcPts val="600"/>
                </a:spcAft>
              </a:pPr>
              <a:t>2</a:t>
            </a:fld>
            <a:endParaRPr lang="en-IE"/>
          </a:p>
        </p:txBody>
      </p:sp>
    </p:spTree>
    <p:extLst>
      <p:ext uri="{BB962C8B-B14F-4D97-AF65-F5344CB8AC3E}">
        <p14:creationId xmlns:p14="http://schemas.microsoft.com/office/powerpoint/2010/main" val="33958756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EEB1C58-E9E3-48FA-9D5A-A07FAE4F5EA0}"/>
              </a:ext>
            </a:extLst>
          </p:cNvPr>
          <p:cNvSpPr>
            <a:spLocks noGrp="1"/>
          </p:cNvSpPr>
          <p:nvPr>
            <p:ph type="ctrTitle"/>
          </p:nvPr>
        </p:nvSpPr>
        <p:spPr>
          <a:xfrm>
            <a:off x="251520" y="1597821"/>
            <a:ext cx="5040560" cy="3350193"/>
          </a:xfrm>
        </p:spPr>
        <p:txBody>
          <a:bodyPr>
            <a:normAutofit fontScale="90000"/>
          </a:bodyPr>
          <a:lstStyle/>
          <a:p>
            <a:r>
              <a:rPr lang="en-IE" dirty="0">
                <a:solidFill>
                  <a:schemeClr val="accent4"/>
                </a:solidFill>
                <a:latin typeface="Roboto Slab Light" pitchFamily="2" charset="0"/>
                <a:ea typeface="Roboto Slab Light" pitchFamily="2" charset="0"/>
                <a:cs typeface="Roboto Slab Light" pitchFamily="2" charset="0"/>
              </a:rPr>
              <a:t>Annex:</a:t>
            </a:r>
            <a:br>
              <a:rPr lang="en-IE" dirty="0">
                <a:solidFill>
                  <a:srgbClr val="000000"/>
                </a:solidFill>
                <a:latin typeface="Roboto Slab Light" pitchFamily="2" charset="0"/>
                <a:ea typeface="Roboto Slab Light" pitchFamily="2" charset="0"/>
                <a:cs typeface="Roboto Slab Light" pitchFamily="2" charset="0"/>
              </a:rPr>
            </a:br>
            <a:br>
              <a:rPr lang="en-IE" dirty="0">
                <a:solidFill>
                  <a:srgbClr val="000000"/>
                </a:solidFill>
                <a:latin typeface="Roboto Slab Light" pitchFamily="2" charset="0"/>
                <a:ea typeface="Roboto Slab Light" pitchFamily="2" charset="0"/>
                <a:cs typeface="Roboto Slab Light" pitchFamily="2" charset="0"/>
              </a:rPr>
            </a:br>
            <a:r>
              <a:rPr lang="en-IE" sz="2000" dirty="0">
                <a:latin typeface="Roboto Slab Light" pitchFamily="2" charset="0"/>
                <a:ea typeface="Roboto Slab Light" pitchFamily="2" charset="0"/>
                <a:cs typeface="Roboto Slab Light" pitchFamily="2" charset="0"/>
              </a:rPr>
              <a:t>Quality Indicators </a:t>
            </a:r>
            <a:br>
              <a:rPr lang="en-IE" sz="2000" dirty="0">
                <a:latin typeface="Roboto Slab Light" pitchFamily="2" charset="0"/>
                <a:ea typeface="Roboto Slab Light" pitchFamily="2" charset="0"/>
                <a:cs typeface="Roboto Slab Light" pitchFamily="2" charset="0"/>
              </a:rPr>
            </a:br>
            <a:br>
              <a:rPr lang="en-IE" sz="2000" dirty="0">
                <a:latin typeface="Roboto Slab Light" pitchFamily="2" charset="0"/>
                <a:ea typeface="Roboto Slab Light" pitchFamily="2" charset="0"/>
                <a:cs typeface="Roboto Slab Light" pitchFamily="2" charset="0"/>
              </a:rPr>
            </a:br>
            <a:r>
              <a:rPr lang="en-IE" sz="2000" dirty="0">
                <a:latin typeface="Roboto Slab Light" pitchFamily="2" charset="0"/>
                <a:ea typeface="Roboto Slab Light" pitchFamily="2" charset="0"/>
                <a:cs typeface="Roboto Slab Light" pitchFamily="2" charset="0"/>
              </a:rPr>
              <a:t>ILO Definitions and concepts </a:t>
            </a:r>
            <a:br>
              <a:rPr lang="en-IE" sz="2000" dirty="0">
                <a:latin typeface="Roboto Slab Light" pitchFamily="2" charset="0"/>
                <a:ea typeface="Roboto Slab Light" pitchFamily="2" charset="0"/>
                <a:cs typeface="Roboto Slab Light" pitchFamily="2" charset="0"/>
              </a:rPr>
            </a:br>
            <a:br>
              <a:rPr lang="en-IE" sz="2000" dirty="0">
                <a:latin typeface="Roboto Slab Light" pitchFamily="2" charset="0"/>
                <a:ea typeface="Roboto Slab Light" pitchFamily="2" charset="0"/>
                <a:cs typeface="Roboto Slab Light" pitchFamily="2" charset="0"/>
              </a:rPr>
            </a:br>
            <a:r>
              <a:rPr lang="en-IE" sz="2000" dirty="0">
                <a:latin typeface="Roboto Slab Light" pitchFamily="2" charset="0"/>
                <a:ea typeface="Roboto Slab Light" pitchFamily="2" charset="0"/>
                <a:cs typeface="Roboto Slab Light" pitchFamily="2" charset="0"/>
              </a:rPr>
              <a:t>IESS Regulation</a:t>
            </a:r>
            <a:br>
              <a:rPr lang="en-IE" sz="2000" dirty="0">
                <a:latin typeface="Roboto Slab Light" pitchFamily="2" charset="0"/>
                <a:ea typeface="Roboto Slab Light" pitchFamily="2" charset="0"/>
                <a:cs typeface="Roboto Slab Light" pitchFamily="2" charset="0"/>
              </a:rPr>
            </a:br>
            <a:br>
              <a:rPr lang="en-IE" sz="2000" dirty="0">
                <a:latin typeface="Roboto Slab Light" pitchFamily="2" charset="0"/>
                <a:ea typeface="Roboto Slab Light" pitchFamily="2" charset="0"/>
                <a:cs typeface="Roboto Slab Light" pitchFamily="2" charset="0"/>
              </a:rPr>
            </a:br>
            <a:r>
              <a:rPr lang="en-US" sz="2000" dirty="0">
                <a:latin typeface="Roboto Slab Light" pitchFamily="2" charset="0"/>
                <a:ea typeface="Roboto Slab Light" pitchFamily="2" charset="0"/>
                <a:cs typeface="Roboto Slab Light" pitchFamily="2" charset="0"/>
              </a:rPr>
              <a:t>Arrivals from Ukraine in Ireland</a:t>
            </a:r>
            <a:br>
              <a:rPr lang="en-US" sz="2000" dirty="0">
                <a:latin typeface="Roboto Slab Light" pitchFamily="2" charset="0"/>
                <a:ea typeface="Roboto Slab Light" pitchFamily="2" charset="0"/>
                <a:cs typeface="Roboto Slab Light" pitchFamily="2" charset="0"/>
              </a:rPr>
            </a:br>
            <a:br>
              <a:rPr lang="en-US" sz="2000" dirty="0">
                <a:latin typeface="Roboto Slab Light" pitchFamily="2" charset="0"/>
                <a:ea typeface="Roboto Slab Light" pitchFamily="2" charset="0"/>
                <a:cs typeface="Roboto Slab Light" pitchFamily="2" charset="0"/>
              </a:rPr>
            </a:br>
            <a:r>
              <a:rPr lang="en-US" sz="2000" dirty="0">
                <a:latin typeface="Roboto Slab Light" pitchFamily="2" charset="0"/>
                <a:ea typeface="Roboto Slab Light" pitchFamily="2" charset="0"/>
                <a:cs typeface="Roboto Slab Light" pitchFamily="2" charset="0"/>
              </a:rPr>
              <a:t>Additional charts</a:t>
            </a:r>
            <a:br>
              <a:rPr lang="en-IE" sz="2800" b="1" dirty="0"/>
            </a:br>
            <a:endParaRPr lang="en-IE" sz="2800" b="1" dirty="0"/>
          </a:p>
        </p:txBody>
      </p:sp>
      <p:sp>
        <p:nvSpPr>
          <p:cNvPr id="4" name="Slide Number Placeholder 3">
            <a:extLst>
              <a:ext uri="{FF2B5EF4-FFF2-40B4-BE49-F238E27FC236}">
                <a16:creationId xmlns:a16="http://schemas.microsoft.com/office/drawing/2014/main" id="{D34E6B56-FD9B-41E3-ABBE-0818F360664E}"/>
              </a:ext>
            </a:extLst>
          </p:cNvPr>
          <p:cNvSpPr>
            <a:spLocks noGrp="1"/>
          </p:cNvSpPr>
          <p:nvPr>
            <p:ph type="sldNum" sz="quarter" idx="4294967295"/>
          </p:nvPr>
        </p:nvSpPr>
        <p:spPr>
          <a:xfrm>
            <a:off x="7086600" y="4800600"/>
            <a:ext cx="2057400" cy="274638"/>
          </a:xfrm>
        </p:spPr>
        <p:txBody>
          <a:bodyPr/>
          <a:lstStyle/>
          <a:p>
            <a:fld id="{517A7B32-69DB-4CF1-942C-111B3EAEDE95}" type="slidenum">
              <a:rPr lang="en-IE" smtClean="0"/>
              <a:t>20</a:t>
            </a:fld>
            <a:endParaRPr lang="en-IE" dirty="0"/>
          </a:p>
        </p:txBody>
      </p:sp>
    </p:spTree>
    <p:extLst>
      <p:ext uri="{BB962C8B-B14F-4D97-AF65-F5344CB8AC3E}">
        <p14:creationId xmlns:p14="http://schemas.microsoft.com/office/powerpoint/2010/main" val="38366578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FDDEA-6315-2237-CC31-6DA2DC9145E7}"/>
              </a:ext>
            </a:extLst>
          </p:cNvPr>
          <p:cNvSpPr>
            <a:spLocks noGrp="1"/>
          </p:cNvSpPr>
          <p:nvPr>
            <p:ph type="title"/>
          </p:nvPr>
        </p:nvSpPr>
        <p:spPr>
          <a:xfrm>
            <a:off x="462372" y="315889"/>
            <a:ext cx="8219256" cy="493563"/>
          </a:xfrm>
        </p:spPr>
        <p:txBody>
          <a:bodyPr>
            <a:normAutofit/>
          </a:bodyPr>
          <a:lstStyle/>
          <a:p>
            <a:r>
              <a:rPr lang="en-IE" sz="2400" dirty="0"/>
              <a:t>Quality Indicators</a:t>
            </a:r>
          </a:p>
        </p:txBody>
      </p:sp>
      <p:graphicFrame>
        <p:nvGraphicFramePr>
          <p:cNvPr id="5" name="Content Placeholder 4">
            <a:extLst>
              <a:ext uri="{FF2B5EF4-FFF2-40B4-BE49-F238E27FC236}">
                <a16:creationId xmlns:a16="http://schemas.microsoft.com/office/drawing/2014/main" id="{E65AF50B-D549-DE5E-E022-DCBA746A9CAB}"/>
              </a:ext>
            </a:extLst>
          </p:cNvPr>
          <p:cNvGraphicFramePr>
            <a:graphicFrameLocks noGrp="1" noChangeAspect="1"/>
          </p:cNvGraphicFramePr>
          <p:nvPr>
            <p:ph idx="1"/>
            <p:extLst>
              <p:ext uri="{D42A27DB-BD31-4B8C-83A1-F6EECF244321}">
                <p14:modId xmlns:p14="http://schemas.microsoft.com/office/powerpoint/2010/main" val="4156383949"/>
              </p:ext>
            </p:extLst>
          </p:nvPr>
        </p:nvGraphicFramePr>
        <p:xfrm>
          <a:off x="1043607" y="1059582"/>
          <a:ext cx="7056786" cy="2592288"/>
        </p:xfrm>
        <a:graphic>
          <a:graphicData uri="http://schemas.openxmlformats.org/drawingml/2006/table">
            <a:tbl>
              <a:tblPr>
                <a:tableStyleId>{5C22544A-7EE6-4342-B048-85BDC9FD1C3A}</a:tableStyleId>
              </a:tblPr>
              <a:tblGrid>
                <a:gridCol w="2958471">
                  <a:extLst>
                    <a:ext uri="{9D8B030D-6E8A-4147-A177-3AD203B41FA5}">
                      <a16:colId xmlns:a16="http://schemas.microsoft.com/office/drawing/2014/main" val="1093520119"/>
                    </a:ext>
                  </a:extLst>
                </a:gridCol>
                <a:gridCol w="819663">
                  <a:extLst>
                    <a:ext uri="{9D8B030D-6E8A-4147-A177-3AD203B41FA5}">
                      <a16:colId xmlns:a16="http://schemas.microsoft.com/office/drawing/2014/main" val="2749415246"/>
                    </a:ext>
                  </a:extLst>
                </a:gridCol>
                <a:gridCol w="819663">
                  <a:extLst>
                    <a:ext uri="{9D8B030D-6E8A-4147-A177-3AD203B41FA5}">
                      <a16:colId xmlns:a16="http://schemas.microsoft.com/office/drawing/2014/main" val="77224089"/>
                    </a:ext>
                  </a:extLst>
                </a:gridCol>
                <a:gridCol w="819663">
                  <a:extLst>
                    <a:ext uri="{9D8B030D-6E8A-4147-A177-3AD203B41FA5}">
                      <a16:colId xmlns:a16="http://schemas.microsoft.com/office/drawing/2014/main" val="3069955274"/>
                    </a:ext>
                  </a:extLst>
                </a:gridCol>
                <a:gridCol w="819663">
                  <a:extLst>
                    <a:ext uri="{9D8B030D-6E8A-4147-A177-3AD203B41FA5}">
                      <a16:colId xmlns:a16="http://schemas.microsoft.com/office/drawing/2014/main" val="1279876904"/>
                    </a:ext>
                  </a:extLst>
                </a:gridCol>
                <a:gridCol w="819663">
                  <a:extLst>
                    <a:ext uri="{9D8B030D-6E8A-4147-A177-3AD203B41FA5}">
                      <a16:colId xmlns:a16="http://schemas.microsoft.com/office/drawing/2014/main" val="2763526218"/>
                    </a:ext>
                  </a:extLst>
                </a:gridCol>
              </a:tblGrid>
              <a:tr h="324036">
                <a:tc>
                  <a:txBody>
                    <a:bodyPr/>
                    <a:lstStyle/>
                    <a:p>
                      <a:pPr algn="l" fontAlgn="b">
                        <a:buNone/>
                      </a:pPr>
                      <a:r>
                        <a:rPr lang="en-IE" sz="1100" b="1" u="none" strike="noStrike">
                          <a:effectLst/>
                        </a:rPr>
                        <a:t>Reference period</a:t>
                      </a:r>
                      <a:endParaRPr lang="en-IE" sz="1100" b="1" i="0" u="none" strike="noStrike">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IE" sz="1100" b="1" u="none" strike="noStrike" dirty="0">
                          <a:effectLst/>
                        </a:rPr>
                        <a:t>Q2 2025</a:t>
                      </a:r>
                      <a:endParaRPr lang="en-IE" sz="1100" b="1"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IE" sz="1100" b="1" u="none" strike="noStrike">
                          <a:effectLst/>
                        </a:rPr>
                        <a:t>Q3 2025</a:t>
                      </a:r>
                      <a:endParaRPr lang="en-IE" sz="1100" b="1" i="0" u="none" strike="noStrike">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IE" sz="1100" b="1" u="none" strike="noStrike">
                          <a:effectLst/>
                        </a:rPr>
                        <a:t>Q4 2025</a:t>
                      </a:r>
                      <a:endParaRPr lang="en-IE" sz="1100" b="1" i="0" u="none" strike="noStrike">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IE" sz="1100" b="1" u="none" strike="noStrike">
                          <a:effectLst/>
                        </a:rPr>
                        <a:t>Q1 2026</a:t>
                      </a:r>
                      <a:endParaRPr lang="en-IE" sz="1100" b="1" i="0" u="none" strike="noStrike">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IE" sz="1100" b="1" u="none" strike="noStrike" dirty="0">
                          <a:effectLst/>
                        </a:rPr>
                        <a:t>Q2 2026</a:t>
                      </a:r>
                      <a:endParaRPr lang="en-IE" sz="1100" b="1"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637043175"/>
                  </a:ext>
                </a:extLst>
              </a:tr>
              <a:tr h="324036">
                <a:tc>
                  <a:txBody>
                    <a:bodyPr/>
                    <a:lstStyle/>
                    <a:p>
                      <a:pPr algn="l" fontAlgn="b">
                        <a:buNone/>
                      </a:pPr>
                      <a:r>
                        <a:rPr lang="en-IE" sz="1100" u="none" strike="noStrike">
                          <a:effectLst/>
                        </a:rPr>
                        <a:t>Houses in final data</a:t>
                      </a:r>
                      <a:endParaRPr lang="en-IE"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en-IE" sz="1100" u="none" strike="noStrike">
                          <a:effectLst/>
                        </a:rPr>
                        <a:t>13,242</a:t>
                      </a:r>
                      <a:endParaRPr lang="en-IE"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en-IE" sz="1100" u="none" strike="noStrike">
                          <a:effectLst/>
                        </a:rPr>
                        <a:t>13,149</a:t>
                      </a:r>
                      <a:endParaRPr lang="en-IE"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en-IE" sz="1100" u="none" strike="noStrike">
                          <a:effectLst/>
                        </a:rPr>
                        <a:t>12,911</a:t>
                      </a:r>
                      <a:endParaRPr lang="en-IE"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en-IE" sz="1100" u="none" strike="noStrike">
                          <a:effectLst/>
                        </a:rPr>
                        <a:t>12,518</a:t>
                      </a:r>
                      <a:endParaRPr lang="en-IE"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en-IE" sz="1100" u="none" strike="noStrike">
                          <a:effectLst/>
                        </a:rPr>
                        <a:t>13,389</a:t>
                      </a:r>
                      <a:endParaRPr lang="en-IE"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161833293"/>
                  </a:ext>
                </a:extLst>
              </a:tr>
              <a:tr h="324036">
                <a:tc>
                  <a:txBody>
                    <a:bodyPr/>
                    <a:lstStyle/>
                    <a:p>
                      <a:pPr algn="l" fontAlgn="b">
                        <a:buNone/>
                      </a:pPr>
                      <a:r>
                        <a:rPr lang="en-IE" sz="1100" u="none" strike="noStrike" dirty="0">
                          <a:effectLst/>
                        </a:rPr>
                        <a:t>Response rate</a:t>
                      </a:r>
                      <a:endParaRPr lang="en-IE" sz="11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en-IE" sz="1100" u="none" strike="noStrike">
                          <a:effectLst/>
                        </a:rPr>
                        <a:t>44.0</a:t>
                      </a:r>
                      <a:endParaRPr lang="en-IE"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en-IE" sz="1100" u="none" strike="noStrike">
                          <a:effectLst/>
                        </a:rPr>
                        <a:t>43.6</a:t>
                      </a:r>
                      <a:endParaRPr lang="en-IE"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en-IE" sz="1100" u="none" strike="noStrike">
                          <a:effectLst/>
                        </a:rPr>
                        <a:t>42.9</a:t>
                      </a:r>
                      <a:endParaRPr lang="en-IE"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en-IE" sz="1100" u="none" strike="noStrike">
                          <a:effectLst/>
                        </a:rPr>
                        <a:t>41.7</a:t>
                      </a:r>
                      <a:endParaRPr lang="en-IE"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en-IE" sz="1100" u="none" strike="noStrike">
                          <a:effectLst/>
                        </a:rPr>
                        <a:t>44.5</a:t>
                      </a:r>
                      <a:endParaRPr lang="en-IE"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340491351"/>
                  </a:ext>
                </a:extLst>
              </a:tr>
              <a:tr h="324036">
                <a:tc>
                  <a:txBody>
                    <a:bodyPr/>
                    <a:lstStyle/>
                    <a:p>
                      <a:pPr algn="l" fontAlgn="b">
                        <a:buNone/>
                      </a:pPr>
                      <a:r>
                        <a:rPr lang="en-IE" sz="1100" u="none" strike="noStrike">
                          <a:effectLst/>
                        </a:rPr>
                        <a:t>Refusals</a:t>
                      </a:r>
                      <a:endParaRPr lang="en-IE"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en-IE" sz="1100" u="none" strike="noStrike">
                          <a:effectLst/>
                        </a:rPr>
                        <a:t>16.8</a:t>
                      </a:r>
                      <a:endParaRPr lang="en-IE"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en-IE" sz="1100" u="none" strike="noStrike">
                          <a:effectLst/>
                        </a:rPr>
                        <a:t>17.2</a:t>
                      </a:r>
                      <a:endParaRPr lang="en-IE"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en-IE" sz="1100" u="none" strike="noStrike">
                          <a:effectLst/>
                        </a:rPr>
                        <a:t>17.3</a:t>
                      </a:r>
                      <a:endParaRPr lang="en-IE"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en-IE" sz="1100" u="none" strike="noStrike">
                          <a:effectLst/>
                        </a:rPr>
                        <a:t>17.1</a:t>
                      </a:r>
                      <a:endParaRPr lang="en-IE"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en-IE" sz="1100" u="none" strike="noStrike">
                          <a:effectLst/>
                        </a:rPr>
                        <a:t>19.4</a:t>
                      </a:r>
                      <a:endParaRPr lang="en-IE"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452750375"/>
                  </a:ext>
                </a:extLst>
              </a:tr>
              <a:tr h="324036">
                <a:tc>
                  <a:txBody>
                    <a:bodyPr/>
                    <a:lstStyle/>
                    <a:p>
                      <a:pPr algn="l" fontAlgn="b">
                        <a:buNone/>
                      </a:pPr>
                      <a:r>
                        <a:rPr lang="en-IE" sz="1100" u="none" strike="noStrike">
                          <a:effectLst/>
                        </a:rPr>
                        <a:t>Non-contacts</a:t>
                      </a:r>
                      <a:endParaRPr lang="en-IE"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en-IE" sz="1100" u="none" strike="noStrike">
                          <a:effectLst/>
                        </a:rPr>
                        <a:t>33.1</a:t>
                      </a:r>
                      <a:endParaRPr lang="en-IE"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en-IE" sz="1100" u="none" strike="noStrike">
                          <a:effectLst/>
                        </a:rPr>
                        <a:t>36.6</a:t>
                      </a:r>
                      <a:endParaRPr lang="en-IE"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en-IE" sz="1100" u="none" strike="noStrike">
                          <a:effectLst/>
                        </a:rPr>
                        <a:t>32.7</a:t>
                      </a:r>
                      <a:endParaRPr lang="en-IE"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en-IE" sz="1100" u="none" strike="noStrike">
                          <a:effectLst/>
                        </a:rPr>
                        <a:t>28.9</a:t>
                      </a:r>
                      <a:endParaRPr lang="en-IE"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en-IE" sz="1100" u="none" strike="noStrike">
                          <a:effectLst/>
                        </a:rPr>
                        <a:t>26.7</a:t>
                      </a:r>
                      <a:endParaRPr lang="en-IE"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3723927910"/>
                  </a:ext>
                </a:extLst>
              </a:tr>
              <a:tr h="324036">
                <a:tc>
                  <a:txBody>
                    <a:bodyPr/>
                    <a:lstStyle/>
                    <a:p>
                      <a:pPr algn="l" fontAlgn="b">
                        <a:buNone/>
                      </a:pPr>
                      <a:r>
                        <a:rPr lang="en-IE" sz="1100" u="none" strike="noStrike">
                          <a:effectLst/>
                        </a:rPr>
                        <a:t>Average grossing factor assigned</a:t>
                      </a:r>
                      <a:endParaRPr lang="en-IE"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en-IE" sz="1100" u="none" strike="noStrike">
                          <a:effectLst/>
                        </a:rPr>
                        <a:t>173.7</a:t>
                      </a:r>
                      <a:endParaRPr lang="en-IE"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en-IE" sz="1100" u="none" strike="noStrike">
                          <a:effectLst/>
                        </a:rPr>
                        <a:t>178.6</a:t>
                      </a:r>
                      <a:endParaRPr lang="en-IE"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en-IE" sz="1100" u="none" strike="noStrike">
                          <a:effectLst/>
                        </a:rPr>
                        <a:t>180.4</a:t>
                      </a:r>
                      <a:endParaRPr lang="en-IE"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en-IE" sz="1100" u="none" strike="noStrike">
                          <a:effectLst/>
                        </a:rPr>
                        <a:t>186.9</a:t>
                      </a:r>
                      <a:endParaRPr lang="en-IE"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en-IE" sz="1100" u="none" strike="noStrike">
                          <a:effectLst/>
                        </a:rPr>
                        <a:t>175.8</a:t>
                      </a:r>
                      <a:endParaRPr lang="en-IE"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847772229"/>
                  </a:ext>
                </a:extLst>
              </a:tr>
              <a:tr h="324036">
                <a:tc>
                  <a:txBody>
                    <a:bodyPr/>
                    <a:lstStyle/>
                    <a:p>
                      <a:pPr algn="l" fontAlgn="b">
                        <a:buNone/>
                      </a:pPr>
                      <a:r>
                        <a:rPr lang="en-IE" sz="1100" u="none" strike="noStrike">
                          <a:effectLst/>
                        </a:rPr>
                        <a:t>Standard Error - Employment</a:t>
                      </a:r>
                      <a:endParaRPr lang="en-IE"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en-IE" sz="1100" u="none" strike="noStrike">
                          <a:effectLst/>
                        </a:rPr>
                        <a:t>15,600</a:t>
                      </a:r>
                      <a:endParaRPr lang="en-IE"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en-IE" sz="1100" u="none" strike="noStrike">
                          <a:effectLst/>
                        </a:rPr>
                        <a:t>15,600</a:t>
                      </a:r>
                      <a:endParaRPr lang="en-IE"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en-IE" sz="1100" u="none" strike="noStrike">
                          <a:effectLst/>
                        </a:rPr>
                        <a:t>16,400</a:t>
                      </a:r>
                      <a:endParaRPr lang="en-IE"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en-IE" sz="1100" u="none" strike="noStrike">
                          <a:effectLst/>
                        </a:rPr>
                        <a:t>17,900</a:t>
                      </a:r>
                      <a:endParaRPr lang="en-IE"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en-IE" sz="1100" u="none" strike="noStrike">
                          <a:effectLst/>
                        </a:rPr>
                        <a:t>16,400</a:t>
                      </a:r>
                      <a:endParaRPr lang="en-IE"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4184495973"/>
                  </a:ext>
                </a:extLst>
              </a:tr>
              <a:tr h="324036">
                <a:tc>
                  <a:txBody>
                    <a:bodyPr/>
                    <a:lstStyle/>
                    <a:p>
                      <a:pPr algn="l" fontAlgn="b">
                        <a:buNone/>
                      </a:pPr>
                      <a:r>
                        <a:rPr lang="en-IE" sz="1100" u="none" strike="noStrike">
                          <a:effectLst/>
                        </a:rPr>
                        <a:t>Standard Error - Unemployment</a:t>
                      </a:r>
                      <a:endParaRPr lang="en-IE"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en-IE" sz="1100" u="none" strike="noStrike">
                          <a:effectLst/>
                        </a:rPr>
                        <a:t>6,300</a:t>
                      </a:r>
                      <a:endParaRPr lang="en-IE"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en-IE" sz="1100" u="none" strike="noStrike">
                          <a:effectLst/>
                        </a:rPr>
                        <a:t>7,500</a:t>
                      </a:r>
                      <a:endParaRPr lang="en-IE"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en-IE" sz="1100" u="none" strike="noStrike">
                          <a:effectLst/>
                        </a:rPr>
                        <a:t>6,800</a:t>
                      </a:r>
                      <a:endParaRPr lang="en-IE"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en-IE" sz="1100" u="none" strike="noStrike">
                          <a:effectLst/>
                        </a:rPr>
                        <a:t>7,500</a:t>
                      </a:r>
                      <a:endParaRPr lang="en-IE"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en-IE" sz="1100" u="none" strike="noStrike" dirty="0">
                          <a:effectLst/>
                        </a:rPr>
                        <a:t>6,400</a:t>
                      </a:r>
                      <a:endParaRPr lang="en-IE" sz="1100" b="0"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3980946346"/>
                  </a:ext>
                </a:extLst>
              </a:tr>
            </a:tbl>
          </a:graphicData>
        </a:graphic>
      </p:graphicFrame>
      <p:sp>
        <p:nvSpPr>
          <p:cNvPr id="4" name="Slide Number Placeholder 3">
            <a:extLst>
              <a:ext uri="{FF2B5EF4-FFF2-40B4-BE49-F238E27FC236}">
                <a16:creationId xmlns:a16="http://schemas.microsoft.com/office/drawing/2014/main" id="{B98140B2-5A6C-648D-2B2E-5E850BCC048D}"/>
              </a:ext>
            </a:extLst>
          </p:cNvPr>
          <p:cNvSpPr>
            <a:spLocks noGrp="1"/>
          </p:cNvSpPr>
          <p:nvPr>
            <p:ph type="sldNum" sz="quarter" idx="4"/>
          </p:nvPr>
        </p:nvSpPr>
        <p:spPr/>
        <p:txBody>
          <a:bodyPr/>
          <a:lstStyle/>
          <a:p>
            <a:fld id="{517A7B32-69DB-4CF1-942C-111B3EAEDE95}" type="slidenum">
              <a:rPr lang="en-IE" smtClean="0"/>
              <a:t>21</a:t>
            </a:fld>
            <a:endParaRPr lang="en-IE" dirty="0"/>
          </a:p>
        </p:txBody>
      </p:sp>
    </p:spTree>
    <p:extLst>
      <p:ext uri="{BB962C8B-B14F-4D97-AF65-F5344CB8AC3E}">
        <p14:creationId xmlns:p14="http://schemas.microsoft.com/office/powerpoint/2010/main" val="7641534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BCE40-BCF8-4056-A40B-BCEC6F1C7951}"/>
              </a:ext>
            </a:extLst>
          </p:cNvPr>
          <p:cNvSpPr>
            <a:spLocks noGrp="1"/>
          </p:cNvSpPr>
          <p:nvPr>
            <p:ph type="title"/>
          </p:nvPr>
        </p:nvSpPr>
        <p:spPr/>
        <p:txBody>
          <a:bodyPr/>
          <a:lstStyle/>
          <a:p>
            <a:r>
              <a:rPr lang="en-IE" b="0" dirty="0">
                <a:latin typeface="Roboto Slab Light" pitchFamily="2" charset="0"/>
                <a:ea typeface="Roboto Slab Light" pitchFamily="2" charset="0"/>
                <a:cs typeface="Roboto Slab Light" pitchFamily="2" charset="0"/>
              </a:rPr>
              <a:t>ILO classification in the LFS</a:t>
            </a:r>
          </a:p>
        </p:txBody>
      </p:sp>
      <p:sp>
        <p:nvSpPr>
          <p:cNvPr id="3" name="Content Placeholder 2">
            <a:extLst>
              <a:ext uri="{FF2B5EF4-FFF2-40B4-BE49-F238E27FC236}">
                <a16:creationId xmlns:a16="http://schemas.microsoft.com/office/drawing/2014/main" id="{5B5A13CD-B397-40BA-BEB0-216D3D9E63D1}"/>
              </a:ext>
            </a:extLst>
          </p:cNvPr>
          <p:cNvSpPr>
            <a:spLocks noGrp="1"/>
          </p:cNvSpPr>
          <p:nvPr>
            <p:ph idx="1"/>
          </p:nvPr>
        </p:nvSpPr>
        <p:spPr/>
        <p:txBody>
          <a:bodyPr/>
          <a:lstStyle/>
          <a:p>
            <a:r>
              <a:rPr lang="en-IE" sz="1800" dirty="0">
                <a:solidFill>
                  <a:srgbClr val="000000"/>
                </a:solidFill>
              </a:rPr>
              <a:t>Employment (15-89 years)</a:t>
            </a:r>
          </a:p>
          <a:p>
            <a:pPr lvl="1"/>
            <a:r>
              <a:rPr lang="en-US" sz="1600" dirty="0">
                <a:solidFill>
                  <a:srgbClr val="000000"/>
                </a:solidFill>
              </a:rPr>
              <a:t>Persons who worked in the week before the survey for one hour or more for payment or profit, including work on the family farm or business and all persons who were away from work during the reference week but had a job to which they could return to</a:t>
            </a:r>
          </a:p>
        </p:txBody>
      </p:sp>
      <p:sp>
        <p:nvSpPr>
          <p:cNvPr id="4" name="Slide Number Placeholder 3">
            <a:extLst>
              <a:ext uri="{FF2B5EF4-FFF2-40B4-BE49-F238E27FC236}">
                <a16:creationId xmlns:a16="http://schemas.microsoft.com/office/drawing/2014/main" id="{A31D787F-8B99-4F6D-8760-B93FB843DC4C}"/>
              </a:ext>
            </a:extLst>
          </p:cNvPr>
          <p:cNvSpPr>
            <a:spLocks noGrp="1"/>
          </p:cNvSpPr>
          <p:nvPr>
            <p:ph type="sldNum" sz="quarter" idx="4"/>
          </p:nvPr>
        </p:nvSpPr>
        <p:spPr/>
        <p:txBody>
          <a:bodyPr/>
          <a:lstStyle/>
          <a:p>
            <a:fld id="{517A7B32-69DB-4CF1-942C-111B3EAEDE95}" type="slidenum">
              <a:rPr lang="en-IE" smtClean="0"/>
              <a:t>22</a:t>
            </a:fld>
            <a:endParaRPr lang="en-IE" dirty="0"/>
          </a:p>
        </p:txBody>
      </p:sp>
    </p:spTree>
    <p:extLst>
      <p:ext uri="{BB962C8B-B14F-4D97-AF65-F5344CB8AC3E}">
        <p14:creationId xmlns:p14="http://schemas.microsoft.com/office/powerpoint/2010/main" val="13913846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6EE48-89F2-407F-88E0-DCEA56D0EFF5}"/>
              </a:ext>
            </a:extLst>
          </p:cNvPr>
          <p:cNvSpPr>
            <a:spLocks noGrp="1"/>
          </p:cNvSpPr>
          <p:nvPr>
            <p:ph type="title"/>
          </p:nvPr>
        </p:nvSpPr>
        <p:spPr/>
        <p:txBody>
          <a:bodyPr/>
          <a:lstStyle/>
          <a:p>
            <a:r>
              <a:rPr lang="en-IE" b="0" dirty="0">
                <a:latin typeface="Roboto Slab Light" pitchFamily="2" charset="0"/>
                <a:ea typeface="Roboto Slab Light" pitchFamily="2" charset="0"/>
                <a:cs typeface="Roboto Slab Light" pitchFamily="2" charset="0"/>
              </a:rPr>
              <a:t>ILO classification in the LFS</a:t>
            </a:r>
          </a:p>
        </p:txBody>
      </p:sp>
      <p:sp>
        <p:nvSpPr>
          <p:cNvPr id="3" name="Content Placeholder 2">
            <a:extLst>
              <a:ext uri="{FF2B5EF4-FFF2-40B4-BE49-F238E27FC236}">
                <a16:creationId xmlns:a16="http://schemas.microsoft.com/office/drawing/2014/main" id="{42EC158D-8713-424D-8102-D6C923B3CE8C}"/>
              </a:ext>
            </a:extLst>
          </p:cNvPr>
          <p:cNvSpPr>
            <a:spLocks noGrp="1"/>
          </p:cNvSpPr>
          <p:nvPr>
            <p:ph idx="1"/>
          </p:nvPr>
        </p:nvSpPr>
        <p:spPr/>
        <p:txBody>
          <a:bodyPr>
            <a:normAutofit/>
          </a:bodyPr>
          <a:lstStyle/>
          <a:p>
            <a:r>
              <a:rPr lang="en-IE" sz="1800" dirty="0">
                <a:solidFill>
                  <a:srgbClr val="000000"/>
                </a:solidFill>
              </a:rPr>
              <a:t>Unemployment (15-74 years)</a:t>
            </a:r>
          </a:p>
          <a:p>
            <a:pPr lvl="1"/>
            <a:r>
              <a:rPr lang="en-US" sz="1600" dirty="0">
                <a:solidFill>
                  <a:srgbClr val="000000"/>
                </a:solidFill>
              </a:rPr>
              <a:t>Persons who in the week before the survey, were </a:t>
            </a:r>
          </a:p>
          <a:p>
            <a:pPr lvl="2"/>
            <a:r>
              <a:rPr lang="en-US" sz="1600" dirty="0">
                <a:solidFill>
                  <a:srgbClr val="000000"/>
                </a:solidFill>
              </a:rPr>
              <a:t>without work – i.e. did not meet criteria to be classified as employed under ILO</a:t>
            </a:r>
          </a:p>
          <a:p>
            <a:pPr lvl="2"/>
            <a:r>
              <a:rPr lang="en-US" sz="1600" dirty="0">
                <a:solidFill>
                  <a:srgbClr val="000000"/>
                </a:solidFill>
              </a:rPr>
              <a:t>available to start work within the next two weeks </a:t>
            </a:r>
          </a:p>
          <a:p>
            <a:pPr lvl="2"/>
            <a:r>
              <a:rPr lang="en-US" sz="1600" dirty="0">
                <a:solidFill>
                  <a:srgbClr val="000000"/>
                </a:solidFill>
              </a:rPr>
              <a:t>had taken specific steps, in the previous four weeks to find work </a:t>
            </a:r>
          </a:p>
          <a:p>
            <a:pPr lvl="2"/>
            <a:endParaRPr lang="en-IE" dirty="0"/>
          </a:p>
        </p:txBody>
      </p:sp>
      <p:sp>
        <p:nvSpPr>
          <p:cNvPr id="4" name="Slide Number Placeholder 3">
            <a:extLst>
              <a:ext uri="{FF2B5EF4-FFF2-40B4-BE49-F238E27FC236}">
                <a16:creationId xmlns:a16="http://schemas.microsoft.com/office/drawing/2014/main" id="{3606DDD9-9BA2-47DC-BC7F-2BE59AD88379}"/>
              </a:ext>
            </a:extLst>
          </p:cNvPr>
          <p:cNvSpPr>
            <a:spLocks noGrp="1"/>
          </p:cNvSpPr>
          <p:nvPr>
            <p:ph type="sldNum" sz="quarter" idx="4"/>
          </p:nvPr>
        </p:nvSpPr>
        <p:spPr/>
        <p:txBody>
          <a:bodyPr/>
          <a:lstStyle/>
          <a:p>
            <a:fld id="{517A7B32-69DB-4CF1-942C-111B3EAEDE95}" type="slidenum">
              <a:rPr lang="en-IE" smtClean="0"/>
              <a:t>23</a:t>
            </a:fld>
            <a:endParaRPr lang="en-IE" dirty="0"/>
          </a:p>
        </p:txBody>
      </p:sp>
    </p:spTree>
    <p:extLst>
      <p:ext uri="{BB962C8B-B14F-4D97-AF65-F5344CB8AC3E}">
        <p14:creationId xmlns:p14="http://schemas.microsoft.com/office/powerpoint/2010/main" val="4406596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A5501-49B8-487A-A6DE-B3C5FA3BDAEF}"/>
              </a:ext>
            </a:extLst>
          </p:cNvPr>
          <p:cNvSpPr>
            <a:spLocks noGrp="1"/>
          </p:cNvSpPr>
          <p:nvPr>
            <p:ph type="title"/>
          </p:nvPr>
        </p:nvSpPr>
        <p:spPr/>
        <p:txBody>
          <a:bodyPr/>
          <a:lstStyle/>
          <a:p>
            <a:r>
              <a:rPr lang="en-IE" b="0" dirty="0">
                <a:latin typeface="Roboto Slab Light" pitchFamily="2" charset="0"/>
                <a:ea typeface="Roboto Slab Light" pitchFamily="2" charset="0"/>
                <a:cs typeface="Roboto Slab Light" pitchFamily="2" charset="0"/>
              </a:rPr>
              <a:t>ILO classification and LFS	</a:t>
            </a:r>
          </a:p>
        </p:txBody>
      </p:sp>
      <p:sp>
        <p:nvSpPr>
          <p:cNvPr id="3" name="Content Placeholder 2">
            <a:extLst>
              <a:ext uri="{FF2B5EF4-FFF2-40B4-BE49-F238E27FC236}">
                <a16:creationId xmlns:a16="http://schemas.microsoft.com/office/drawing/2014/main" id="{01226503-49E3-47E5-9D48-FAB28A76B052}"/>
              </a:ext>
            </a:extLst>
          </p:cNvPr>
          <p:cNvSpPr>
            <a:spLocks noGrp="1"/>
          </p:cNvSpPr>
          <p:nvPr>
            <p:ph idx="1"/>
          </p:nvPr>
        </p:nvSpPr>
        <p:spPr/>
        <p:txBody>
          <a:bodyPr>
            <a:normAutofit/>
          </a:bodyPr>
          <a:lstStyle/>
          <a:p>
            <a:r>
              <a:rPr lang="en-IE" sz="1800" dirty="0">
                <a:solidFill>
                  <a:srgbClr val="000000"/>
                </a:solidFill>
              </a:rPr>
              <a:t>Inactive (15+ years)</a:t>
            </a:r>
          </a:p>
          <a:p>
            <a:pPr lvl="1"/>
            <a:r>
              <a:rPr lang="en-IE" sz="1600" dirty="0">
                <a:solidFill>
                  <a:srgbClr val="000000"/>
                </a:solidFill>
              </a:rPr>
              <a:t>All other persons</a:t>
            </a:r>
          </a:p>
        </p:txBody>
      </p:sp>
      <p:sp>
        <p:nvSpPr>
          <p:cNvPr id="4" name="Slide Number Placeholder 3">
            <a:extLst>
              <a:ext uri="{FF2B5EF4-FFF2-40B4-BE49-F238E27FC236}">
                <a16:creationId xmlns:a16="http://schemas.microsoft.com/office/drawing/2014/main" id="{F26B61FB-8343-4C2F-BF8D-EED7781FF88B}"/>
              </a:ext>
            </a:extLst>
          </p:cNvPr>
          <p:cNvSpPr>
            <a:spLocks noGrp="1"/>
          </p:cNvSpPr>
          <p:nvPr>
            <p:ph type="sldNum" sz="quarter" idx="4"/>
          </p:nvPr>
        </p:nvSpPr>
        <p:spPr/>
        <p:txBody>
          <a:bodyPr/>
          <a:lstStyle/>
          <a:p>
            <a:fld id="{517A7B32-69DB-4CF1-942C-111B3EAEDE95}" type="slidenum">
              <a:rPr lang="en-IE" smtClean="0"/>
              <a:t>24</a:t>
            </a:fld>
            <a:endParaRPr lang="en-IE" dirty="0"/>
          </a:p>
        </p:txBody>
      </p:sp>
    </p:spTree>
    <p:extLst>
      <p:ext uri="{BB962C8B-B14F-4D97-AF65-F5344CB8AC3E}">
        <p14:creationId xmlns:p14="http://schemas.microsoft.com/office/powerpoint/2010/main" val="27736018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A493B8-A24B-412C-99A6-A356A0DD88D3}"/>
              </a:ext>
            </a:extLst>
          </p:cNvPr>
          <p:cNvSpPr>
            <a:spLocks noGrp="1"/>
          </p:cNvSpPr>
          <p:nvPr>
            <p:ph type="title"/>
          </p:nvPr>
        </p:nvSpPr>
        <p:spPr>
          <a:xfrm>
            <a:off x="107504" y="205979"/>
            <a:ext cx="8928992" cy="857250"/>
          </a:xfrm>
        </p:spPr>
        <p:txBody>
          <a:bodyPr>
            <a:noAutofit/>
          </a:bodyPr>
          <a:lstStyle/>
          <a:p>
            <a:r>
              <a:rPr lang="en-IE" sz="2400" b="0" dirty="0">
                <a:latin typeface="Roboto Slab Light" pitchFamily="2" charset="0"/>
                <a:ea typeface="Roboto Slab Light" pitchFamily="2" charset="0"/>
                <a:cs typeface="Roboto Slab Light" pitchFamily="2" charset="0"/>
              </a:rPr>
              <a:t>Integration of European Social Statistics (IESS) Regulation</a:t>
            </a:r>
          </a:p>
        </p:txBody>
      </p:sp>
      <p:sp>
        <p:nvSpPr>
          <p:cNvPr id="4" name="Content Placeholder 3">
            <a:extLst>
              <a:ext uri="{FF2B5EF4-FFF2-40B4-BE49-F238E27FC236}">
                <a16:creationId xmlns:a16="http://schemas.microsoft.com/office/drawing/2014/main" id="{0639CE2A-25E0-48D1-B102-A515914F13D7}"/>
              </a:ext>
            </a:extLst>
          </p:cNvPr>
          <p:cNvSpPr>
            <a:spLocks noGrp="1"/>
          </p:cNvSpPr>
          <p:nvPr>
            <p:ph idx="1"/>
          </p:nvPr>
        </p:nvSpPr>
        <p:spPr>
          <a:xfrm>
            <a:off x="107504" y="843558"/>
            <a:ext cx="8928992" cy="3204567"/>
          </a:xfrm>
        </p:spPr>
        <p:txBody>
          <a:bodyPr>
            <a:noAutofit/>
          </a:bodyPr>
          <a:lstStyle/>
          <a:p>
            <a:r>
              <a:rPr lang="en-US" sz="1600" dirty="0">
                <a:solidFill>
                  <a:srgbClr val="000000"/>
                </a:solidFill>
                <a:latin typeface="Roboto Slab Light" pitchFamily="2" charset="0"/>
                <a:ea typeface="Roboto Slab Light" pitchFamily="2" charset="0"/>
                <a:cs typeface="Roboto Slab Light" pitchFamily="2" charset="0"/>
              </a:rPr>
              <a:t>New European regulation came into force on 01 January 2021</a:t>
            </a:r>
          </a:p>
          <a:p>
            <a:r>
              <a:rPr lang="en-US" sz="1600" dirty="0">
                <a:solidFill>
                  <a:srgbClr val="000000"/>
                </a:solidFill>
                <a:latin typeface="Roboto Slab Light" pitchFamily="2" charset="0"/>
                <a:ea typeface="Roboto Slab Light" pitchFamily="2" charset="0"/>
                <a:cs typeface="Roboto Slab Light" pitchFamily="2" charset="0"/>
              </a:rPr>
              <a:t>Implications for Irish Labour Market Statistics :</a:t>
            </a:r>
          </a:p>
          <a:p>
            <a:pPr marL="457200" lvl="1" indent="0">
              <a:buNone/>
            </a:pPr>
            <a:r>
              <a:rPr lang="en-IE" sz="1600" dirty="0">
                <a:latin typeface="Roboto Slab Light" pitchFamily="2" charset="0"/>
                <a:ea typeface="Roboto Slab Light" pitchFamily="2" charset="0"/>
                <a:cs typeface="Roboto Slab Light" pitchFamily="2" charset="0"/>
                <a:hlinkClick r:id="rId2"/>
              </a:rPr>
              <a:t>https://www.cso.ie/en/releasesandpublications/in/lfs/implicationsoftheimplementationoftheintegrationofeuropeansocialstatisticsiessframeworkregulationonlabourmarketstatisticsinirelandin2021/</a:t>
            </a:r>
            <a:endParaRPr lang="en-IE" sz="1600" dirty="0">
              <a:latin typeface="Roboto Slab Light" pitchFamily="2" charset="0"/>
              <a:ea typeface="Roboto Slab Light" pitchFamily="2" charset="0"/>
              <a:cs typeface="Roboto Slab Light" pitchFamily="2" charset="0"/>
            </a:endParaRPr>
          </a:p>
          <a:p>
            <a:pPr indent="-285750"/>
            <a:r>
              <a:rPr lang="en-US" sz="1600" dirty="0">
                <a:solidFill>
                  <a:srgbClr val="000000"/>
                </a:solidFill>
                <a:latin typeface="Roboto Slab Light" pitchFamily="2" charset="0"/>
                <a:ea typeface="Roboto Slab Light" pitchFamily="2" charset="0"/>
                <a:cs typeface="Roboto Slab Light" pitchFamily="2" charset="0"/>
              </a:rPr>
              <a:t>Impact of the regulation on the LFS series:</a:t>
            </a:r>
          </a:p>
          <a:p>
            <a:pPr marL="457200" lvl="1" indent="0">
              <a:buNone/>
            </a:pPr>
            <a:r>
              <a:rPr lang="en-IE" sz="1600" dirty="0">
                <a:latin typeface="Roboto Slab Light" pitchFamily="2" charset="0"/>
                <a:ea typeface="Roboto Slab Light" pitchFamily="2" charset="0"/>
                <a:cs typeface="Roboto Slab Light" pitchFamily="2" charset="0"/>
                <a:hlinkClick r:id="rId3"/>
              </a:rPr>
              <a:t>https://www.cso.ie/en/releasesandpublications/ep/p-lfs/labourforcesurveyquarter12021/technicalnote/</a:t>
            </a:r>
            <a:endParaRPr lang="en-US" sz="1600" dirty="0">
              <a:latin typeface="Roboto Slab Light" pitchFamily="2" charset="0"/>
              <a:ea typeface="Roboto Slab Light" pitchFamily="2" charset="0"/>
              <a:cs typeface="Roboto Slab Light" pitchFamily="2" charset="0"/>
            </a:endParaRPr>
          </a:p>
          <a:p>
            <a:r>
              <a:rPr lang="en-US" sz="1600" dirty="0">
                <a:solidFill>
                  <a:srgbClr val="000000"/>
                </a:solidFill>
                <a:latin typeface="Roboto Slab Light" pitchFamily="2" charset="0"/>
                <a:ea typeface="Roboto Slab Light" pitchFamily="2" charset="0"/>
                <a:cs typeface="Roboto Slab Light" pitchFamily="2" charset="0"/>
              </a:rPr>
              <a:t>The LFS questionnaires for Ireland up to Q4 2024 are available here: </a:t>
            </a:r>
            <a:r>
              <a:rPr lang="en-US" sz="1600" dirty="0">
                <a:latin typeface="Roboto Slab Light" pitchFamily="2" charset="0"/>
                <a:ea typeface="Roboto Slab Light" pitchFamily="2" charset="0"/>
                <a:cs typeface="Roboto Slab Light" pitchFamily="2" charset="0"/>
                <a:hlinkClick r:id="rId4"/>
              </a:rPr>
              <a:t>https://www.cso.ie/en/methods/surveyforms/labourforcesurvey/</a:t>
            </a:r>
            <a:endParaRPr lang="en-IE" sz="1600" dirty="0">
              <a:latin typeface="Roboto Slab Light" pitchFamily="2" charset="0"/>
              <a:ea typeface="Roboto Slab Light" pitchFamily="2" charset="0"/>
              <a:cs typeface="Roboto Slab Light" pitchFamily="2" charset="0"/>
            </a:endParaRPr>
          </a:p>
        </p:txBody>
      </p:sp>
      <p:sp>
        <p:nvSpPr>
          <p:cNvPr id="2" name="Slide Number Placeholder 1">
            <a:extLst>
              <a:ext uri="{FF2B5EF4-FFF2-40B4-BE49-F238E27FC236}">
                <a16:creationId xmlns:a16="http://schemas.microsoft.com/office/drawing/2014/main" id="{68793581-13AD-4C42-95CA-53C98F28E6AC}"/>
              </a:ext>
            </a:extLst>
          </p:cNvPr>
          <p:cNvSpPr>
            <a:spLocks noGrp="1"/>
          </p:cNvSpPr>
          <p:nvPr>
            <p:ph type="sldNum" sz="quarter" idx="4"/>
          </p:nvPr>
        </p:nvSpPr>
        <p:spPr/>
        <p:txBody>
          <a:bodyPr/>
          <a:lstStyle/>
          <a:p>
            <a:fld id="{517A7B32-69DB-4CF1-942C-111B3EAEDE95}" type="slidenum">
              <a:rPr lang="en-IE" smtClean="0">
                <a:latin typeface="Roboto Slab Light" pitchFamily="2" charset="0"/>
                <a:ea typeface="Roboto Slab Light" pitchFamily="2" charset="0"/>
                <a:cs typeface="Roboto Slab Light" pitchFamily="2" charset="0"/>
              </a:rPr>
              <a:t>25</a:t>
            </a:fld>
            <a:endParaRPr lang="en-IE" dirty="0">
              <a:latin typeface="Roboto Slab Light" pitchFamily="2" charset="0"/>
              <a:ea typeface="Roboto Slab Light" pitchFamily="2" charset="0"/>
              <a:cs typeface="Roboto Slab Light" pitchFamily="2" charset="0"/>
            </a:endParaRPr>
          </a:p>
        </p:txBody>
      </p:sp>
    </p:spTree>
    <p:extLst>
      <p:ext uri="{BB962C8B-B14F-4D97-AF65-F5344CB8AC3E}">
        <p14:creationId xmlns:p14="http://schemas.microsoft.com/office/powerpoint/2010/main" val="41443866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A493B8-A24B-412C-99A6-A356A0DD88D3}"/>
              </a:ext>
            </a:extLst>
          </p:cNvPr>
          <p:cNvSpPr>
            <a:spLocks noGrp="1"/>
          </p:cNvSpPr>
          <p:nvPr>
            <p:ph type="title"/>
          </p:nvPr>
        </p:nvSpPr>
        <p:spPr/>
        <p:txBody>
          <a:bodyPr>
            <a:normAutofit/>
          </a:bodyPr>
          <a:lstStyle/>
          <a:p>
            <a:r>
              <a:rPr lang="en-US" b="0" dirty="0">
                <a:latin typeface="Roboto Slab Light" pitchFamily="2" charset="0"/>
                <a:ea typeface="Roboto Slab Light" pitchFamily="2" charset="0"/>
                <a:cs typeface="Roboto Slab Light" pitchFamily="2" charset="0"/>
              </a:rPr>
              <a:t>Arrivals from Ukraine in Ireland </a:t>
            </a:r>
            <a:endParaRPr lang="en-IE" b="0" dirty="0">
              <a:latin typeface="Roboto Slab Light" pitchFamily="2" charset="0"/>
              <a:ea typeface="Roboto Slab Light" pitchFamily="2" charset="0"/>
              <a:cs typeface="Roboto Slab Light" pitchFamily="2" charset="0"/>
            </a:endParaRPr>
          </a:p>
        </p:txBody>
      </p:sp>
      <p:sp>
        <p:nvSpPr>
          <p:cNvPr id="4" name="Content Placeholder 3">
            <a:extLst>
              <a:ext uri="{FF2B5EF4-FFF2-40B4-BE49-F238E27FC236}">
                <a16:creationId xmlns:a16="http://schemas.microsoft.com/office/drawing/2014/main" id="{0639CE2A-25E0-48D1-B102-A515914F13D7}"/>
              </a:ext>
            </a:extLst>
          </p:cNvPr>
          <p:cNvSpPr>
            <a:spLocks noGrp="1"/>
          </p:cNvSpPr>
          <p:nvPr>
            <p:ph idx="1"/>
          </p:nvPr>
        </p:nvSpPr>
        <p:spPr>
          <a:xfrm>
            <a:off x="251520" y="1063229"/>
            <a:ext cx="8496944" cy="3092697"/>
          </a:xfrm>
        </p:spPr>
        <p:txBody>
          <a:bodyPr>
            <a:normAutofit fontScale="92500" lnSpcReduction="10000"/>
          </a:bodyPr>
          <a:lstStyle/>
          <a:p>
            <a:r>
              <a:rPr lang="en-IE" sz="1600" dirty="0">
                <a:solidFill>
                  <a:srgbClr val="000000"/>
                </a:solidFill>
                <a:latin typeface="Roboto Slab Light" pitchFamily="2" charset="0"/>
                <a:ea typeface="Roboto Slab Light" pitchFamily="2" charset="0"/>
                <a:cs typeface="Roboto Slab Light" pitchFamily="2" charset="0"/>
                <a:hlinkClick r:id="rId2"/>
              </a:rPr>
              <a:t>https://www.cso.ie/en/statistics/population/arrivalsfromukraineinireland/</a:t>
            </a:r>
            <a:endParaRPr lang="en-IE" sz="1600" dirty="0">
              <a:solidFill>
                <a:srgbClr val="000000"/>
              </a:solidFill>
              <a:latin typeface="Roboto Slab Light" pitchFamily="2" charset="0"/>
              <a:ea typeface="Roboto Slab Light" pitchFamily="2" charset="0"/>
              <a:cs typeface="Roboto Slab Light" pitchFamily="2" charset="0"/>
            </a:endParaRPr>
          </a:p>
          <a:p>
            <a:pPr marL="514350" indent="-514350" algn="just">
              <a:lnSpc>
                <a:spcPct val="90000"/>
              </a:lnSpc>
              <a:buFontTx/>
              <a:buChar char="•"/>
            </a:pPr>
            <a:r>
              <a:rPr lang="en-US" sz="1600" dirty="0">
                <a:solidFill>
                  <a:srgbClr val="000000"/>
                </a:solidFill>
                <a:latin typeface="Roboto Slab Light" pitchFamily="2" charset="0"/>
                <a:ea typeface="Roboto Slab Light" pitchFamily="2" charset="0"/>
                <a:cs typeface="Roboto Slab Light" pitchFamily="2" charset="0"/>
              </a:rPr>
              <a:t>As of the 23</a:t>
            </a:r>
            <a:r>
              <a:rPr lang="en-US" sz="1600" baseline="30000" dirty="0">
                <a:solidFill>
                  <a:srgbClr val="000000"/>
                </a:solidFill>
                <a:latin typeface="Roboto Slab Light" pitchFamily="2" charset="0"/>
                <a:ea typeface="Roboto Slab Light" pitchFamily="2" charset="0"/>
                <a:cs typeface="Roboto Slab Light" pitchFamily="2" charset="0"/>
              </a:rPr>
              <a:t>rd </a:t>
            </a:r>
            <a:r>
              <a:rPr lang="en-US" sz="1600" dirty="0">
                <a:solidFill>
                  <a:srgbClr val="000000"/>
                </a:solidFill>
                <a:latin typeface="Roboto Slab Light" pitchFamily="2" charset="0"/>
                <a:ea typeface="Roboto Slab Light" pitchFamily="2" charset="0"/>
                <a:cs typeface="Roboto Slab Light" pitchFamily="2" charset="0"/>
              </a:rPr>
              <a:t>June 2026 there had been 122,636 Beneficiaries of Temporary Protection from Ukraine in Ireland.</a:t>
            </a:r>
          </a:p>
          <a:p>
            <a:pPr marL="514350" indent="-514350" algn="just">
              <a:lnSpc>
                <a:spcPct val="90000"/>
              </a:lnSpc>
              <a:buFontTx/>
              <a:buChar char="•"/>
            </a:pPr>
            <a:r>
              <a:rPr lang="en-US" sz="1600" dirty="0">
                <a:solidFill>
                  <a:srgbClr val="000000"/>
                </a:solidFill>
                <a:latin typeface="Roboto Slab Light" pitchFamily="2" charset="0"/>
                <a:ea typeface="Roboto Slab Light" pitchFamily="2" charset="0"/>
                <a:cs typeface="Roboto Slab Light" pitchFamily="2" charset="0"/>
              </a:rPr>
              <a:t>Of these arrivals from Ukraine, 69% had activity in administrative data after 31 March 2026, based on data currently available to the Central Statistics Office (CSO).</a:t>
            </a:r>
          </a:p>
          <a:p>
            <a:pPr marL="514350" indent="-514350" algn="just">
              <a:lnSpc>
                <a:spcPct val="90000"/>
              </a:lnSpc>
              <a:buFontTx/>
              <a:buChar char="•"/>
            </a:pPr>
            <a:r>
              <a:rPr lang="en-US" sz="1600" dirty="0">
                <a:solidFill>
                  <a:srgbClr val="000000"/>
                </a:solidFill>
                <a:latin typeface="Roboto Slab Light" pitchFamily="2" charset="0"/>
                <a:ea typeface="Roboto Slab Light" pitchFamily="2" charset="0"/>
                <a:cs typeface="Roboto Slab Light" pitchFamily="2" charset="0"/>
              </a:rPr>
              <a:t>Women and men aged 20 year and over made up 45% and 29% of arrivals respectively, while 26% were people aged under 20 years.</a:t>
            </a:r>
          </a:p>
          <a:p>
            <a:pPr marL="514350" indent="-514350" algn="just">
              <a:lnSpc>
                <a:spcPct val="90000"/>
              </a:lnSpc>
              <a:buFontTx/>
              <a:buChar char="•"/>
            </a:pPr>
            <a:r>
              <a:rPr lang="en-US" sz="1600" dirty="0">
                <a:solidFill>
                  <a:srgbClr val="000000"/>
                </a:solidFill>
                <a:latin typeface="Roboto Slab Light" pitchFamily="2" charset="0"/>
                <a:ea typeface="Roboto Slab Light" pitchFamily="2" charset="0"/>
                <a:cs typeface="Roboto Slab Light" pitchFamily="2" charset="0"/>
                <a:hlinkClick r:id="rId3"/>
              </a:rPr>
              <a:t>https://www.cso.ie/en/releasesandpublications/fp/p-aui/arrivalsfromukraineinirelandseries19/</a:t>
            </a:r>
            <a:endParaRPr lang="en-US" sz="1600" dirty="0">
              <a:solidFill>
                <a:srgbClr val="000000"/>
              </a:solidFill>
              <a:latin typeface="Roboto Slab Light" pitchFamily="2" charset="0"/>
              <a:ea typeface="Roboto Slab Light" pitchFamily="2" charset="0"/>
              <a:cs typeface="Roboto Slab Light" pitchFamily="2" charset="0"/>
            </a:endParaRPr>
          </a:p>
          <a:p>
            <a:pPr marL="514350" indent="-514350" algn="just">
              <a:lnSpc>
                <a:spcPct val="90000"/>
              </a:lnSpc>
              <a:buFontTx/>
              <a:buChar char="•"/>
            </a:pPr>
            <a:r>
              <a:rPr lang="en-US" sz="1600" dirty="0">
                <a:solidFill>
                  <a:srgbClr val="000000"/>
                </a:solidFill>
                <a:latin typeface="Roboto Slab Light" pitchFamily="2" charset="0"/>
                <a:ea typeface="Roboto Slab Light" pitchFamily="2" charset="0"/>
                <a:cs typeface="Roboto Slab Light" pitchFamily="2" charset="0"/>
              </a:rPr>
              <a:t>Live Register figures for July 2026: 11,488 persons benefitting from Temporary Protection Directive:</a:t>
            </a:r>
          </a:p>
          <a:p>
            <a:pPr marL="514350" indent="-514350" algn="just">
              <a:lnSpc>
                <a:spcPct val="90000"/>
              </a:lnSpc>
              <a:buFontTx/>
              <a:buChar char="•"/>
            </a:pPr>
            <a:r>
              <a:rPr lang="en-US" sz="1600" dirty="0">
                <a:solidFill>
                  <a:srgbClr val="000000"/>
                </a:solidFill>
                <a:latin typeface="Roboto Slab Light" pitchFamily="2" charset="0"/>
                <a:ea typeface="Roboto Slab Light" pitchFamily="2" charset="0"/>
                <a:cs typeface="Roboto Slab Light" pitchFamily="2" charset="0"/>
                <a:hlinkClick r:id="rId4"/>
              </a:rPr>
              <a:t>https://www.cso.ie/en/releasesandpublications/ep/p-lr/liveregisterjuly2026/</a:t>
            </a:r>
            <a:endParaRPr lang="en-US" sz="1600" dirty="0">
              <a:solidFill>
                <a:srgbClr val="000000"/>
              </a:solidFill>
              <a:latin typeface="Roboto Slab Light" pitchFamily="2" charset="0"/>
              <a:ea typeface="Roboto Slab Light" pitchFamily="2" charset="0"/>
              <a:cs typeface="Roboto Slab Light" pitchFamily="2" charset="0"/>
            </a:endParaRPr>
          </a:p>
        </p:txBody>
      </p:sp>
      <p:sp>
        <p:nvSpPr>
          <p:cNvPr id="2" name="Slide Number Placeholder 1">
            <a:extLst>
              <a:ext uri="{FF2B5EF4-FFF2-40B4-BE49-F238E27FC236}">
                <a16:creationId xmlns:a16="http://schemas.microsoft.com/office/drawing/2014/main" id="{68793581-13AD-4C42-95CA-53C98F28E6AC}"/>
              </a:ext>
            </a:extLst>
          </p:cNvPr>
          <p:cNvSpPr>
            <a:spLocks noGrp="1"/>
          </p:cNvSpPr>
          <p:nvPr>
            <p:ph type="sldNum" sz="quarter" idx="4"/>
          </p:nvPr>
        </p:nvSpPr>
        <p:spPr/>
        <p:txBody>
          <a:bodyPr/>
          <a:lstStyle/>
          <a:p>
            <a:fld id="{517A7B32-69DB-4CF1-942C-111B3EAEDE95}" type="slidenum">
              <a:rPr lang="en-IE" smtClean="0"/>
              <a:t>26</a:t>
            </a:fld>
            <a:endParaRPr lang="en-IE" dirty="0"/>
          </a:p>
        </p:txBody>
      </p:sp>
    </p:spTree>
    <p:extLst>
      <p:ext uri="{BB962C8B-B14F-4D97-AF65-F5344CB8AC3E}">
        <p14:creationId xmlns:p14="http://schemas.microsoft.com/office/powerpoint/2010/main" val="37093568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0270" y="1598013"/>
            <a:ext cx="7848872" cy="3350193"/>
          </a:xfrm>
        </p:spPr>
        <p:txBody>
          <a:bodyPr>
            <a:normAutofit/>
          </a:bodyPr>
          <a:lstStyle/>
          <a:p>
            <a:r>
              <a:rPr lang="en-US" sz="2800" dirty="0">
                <a:latin typeface="Roboto Slab Light" pitchFamily="2" charset="0"/>
                <a:ea typeface="Roboto Slab Light" pitchFamily="2" charset="0"/>
                <a:cs typeface="Roboto Slab Light" pitchFamily="2" charset="0"/>
              </a:rPr>
              <a:t>In employment</a:t>
            </a:r>
            <a:br>
              <a:rPr lang="en-US" sz="2800" dirty="0">
                <a:latin typeface="Roboto Slab Light" pitchFamily="2" charset="0"/>
                <a:ea typeface="Roboto Slab Light" pitchFamily="2" charset="0"/>
                <a:cs typeface="Roboto Slab Light" pitchFamily="2" charset="0"/>
              </a:rPr>
            </a:br>
            <a:r>
              <a:rPr lang="en-US" sz="2500" dirty="0">
                <a:latin typeface="Roboto Slab Light" pitchFamily="2" charset="0"/>
                <a:ea typeface="Roboto Slab Light" pitchFamily="2" charset="0"/>
                <a:cs typeface="Roboto Slab Light" pitchFamily="2" charset="0"/>
              </a:rPr>
              <a:t> </a:t>
            </a:r>
            <a:br>
              <a:rPr lang="en-US" sz="2800" dirty="0">
                <a:latin typeface="Roboto Slab Light" pitchFamily="2" charset="0"/>
                <a:ea typeface="Roboto Slab Light" pitchFamily="2" charset="0"/>
                <a:cs typeface="Roboto Slab Light" pitchFamily="2" charset="0"/>
              </a:rPr>
            </a:br>
            <a:r>
              <a:rPr lang="en-US" sz="1800" dirty="0">
                <a:latin typeface="Roboto Slab Light" pitchFamily="2" charset="0"/>
                <a:ea typeface="Roboto Slab Light" pitchFamily="2" charset="0"/>
                <a:cs typeface="Roboto Slab Light" pitchFamily="2" charset="0"/>
              </a:rPr>
              <a:t>Q2 2026:</a:t>
            </a:r>
            <a:br>
              <a:rPr lang="en-US" sz="1800" dirty="0">
                <a:latin typeface="Roboto Slab Light" pitchFamily="2" charset="0"/>
                <a:ea typeface="Roboto Slab Light" pitchFamily="2" charset="0"/>
                <a:cs typeface="Roboto Slab Light" pitchFamily="2" charset="0"/>
              </a:rPr>
            </a:br>
            <a:br>
              <a:rPr lang="en-US" sz="1800" dirty="0">
                <a:latin typeface="Roboto Slab Light" pitchFamily="2" charset="0"/>
                <a:ea typeface="Roboto Slab Light" pitchFamily="2" charset="0"/>
                <a:cs typeface="Roboto Slab Light" pitchFamily="2" charset="0"/>
              </a:rPr>
            </a:br>
            <a:r>
              <a:rPr lang="en-US" sz="1600" dirty="0">
                <a:latin typeface="Roboto Slab Light" pitchFamily="2" charset="0"/>
                <a:ea typeface="Roboto Slab Light" pitchFamily="2" charset="0"/>
                <a:cs typeface="Roboto Slab Light" pitchFamily="2" charset="0"/>
              </a:rPr>
              <a:t>Persons in employment: 	2,839,300	 	+0.8%</a:t>
            </a:r>
            <a:br>
              <a:rPr lang="en-US" sz="1600" dirty="0">
                <a:latin typeface="Roboto Slab Light" pitchFamily="2" charset="0"/>
                <a:ea typeface="Roboto Slab Light" pitchFamily="2" charset="0"/>
                <a:cs typeface="Roboto Slab Light" pitchFamily="2" charset="0"/>
              </a:rPr>
            </a:br>
            <a:br>
              <a:rPr lang="en-US" sz="1600" dirty="0">
                <a:latin typeface="Roboto Slab Light" pitchFamily="2" charset="0"/>
                <a:ea typeface="Roboto Slab Light" pitchFamily="2" charset="0"/>
                <a:cs typeface="Roboto Slab Light" pitchFamily="2" charset="0"/>
              </a:rPr>
            </a:br>
            <a:r>
              <a:rPr lang="en-US" sz="1600" dirty="0">
                <a:latin typeface="Roboto Slab Light" pitchFamily="2" charset="0"/>
                <a:ea typeface="Roboto Slab Light" pitchFamily="2" charset="0"/>
                <a:cs typeface="Roboto Slab Light" pitchFamily="2" charset="0"/>
              </a:rPr>
              <a:t>Employment rate (15-64):	74.3% 		-0.4 p.p.	</a:t>
            </a:r>
            <a:br>
              <a:rPr lang="en-US" sz="1600" dirty="0">
                <a:latin typeface="Roboto Slab Light" pitchFamily="2" charset="0"/>
                <a:ea typeface="Roboto Slab Light" pitchFamily="2" charset="0"/>
                <a:cs typeface="Roboto Slab Light" pitchFamily="2" charset="0"/>
              </a:rPr>
            </a:br>
            <a:br>
              <a:rPr lang="en-US" sz="1600" dirty="0">
                <a:latin typeface="Roboto Slab Light" pitchFamily="2" charset="0"/>
                <a:ea typeface="Roboto Slab Light" pitchFamily="2" charset="0"/>
                <a:cs typeface="Roboto Slab Light" pitchFamily="2" charset="0"/>
              </a:rPr>
            </a:br>
            <a:r>
              <a:rPr lang="en-US" sz="1600" dirty="0">
                <a:latin typeface="Roboto Slab Light" pitchFamily="2" charset="0"/>
                <a:ea typeface="Roboto Slab Light" pitchFamily="2" charset="0"/>
                <a:cs typeface="Roboto Slab Light" pitchFamily="2" charset="0"/>
              </a:rPr>
              <a:t>Seasonally adjusted: 	2,831,100  		+0.7% on Q1 2026	</a:t>
            </a:r>
            <a:br>
              <a:rPr lang="en-US" sz="1800" dirty="0">
                <a:latin typeface="Roboto Slab"/>
              </a:rPr>
            </a:br>
            <a:endParaRPr lang="en-US" sz="1800" strike="sngStrike" dirty="0">
              <a:latin typeface="Roboto Slab"/>
            </a:endParaRPr>
          </a:p>
        </p:txBody>
      </p:sp>
    </p:spTree>
    <p:extLst>
      <p:ext uri="{BB962C8B-B14F-4D97-AF65-F5344CB8AC3E}">
        <p14:creationId xmlns:p14="http://schemas.microsoft.com/office/powerpoint/2010/main" val="15590409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8187EA-ACE1-A995-448C-A38FBA820D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85C11C-547F-E226-4668-7F05B112CD6F}"/>
              </a:ext>
            </a:extLst>
          </p:cNvPr>
          <p:cNvSpPr>
            <a:spLocks noGrp="1"/>
          </p:cNvSpPr>
          <p:nvPr>
            <p:ph type="title"/>
          </p:nvPr>
        </p:nvSpPr>
        <p:spPr>
          <a:xfrm>
            <a:off x="467544" y="86427"/>
            <a:ext cx="8219256" cy="397091"/>
          </a:xfrm>
        </p:spPr>
        <p:txBody>
          <a:bodyPr>
            <a:normAutofit/>
          </a:bodyPr>
          <a:lstStyle/>
          <a:p>
            <a:r>
              <a:rPr lang="en-IE" sz="2000" dirty="0"/>
              <a:t>Employment rate declined for younger age groups</a:t>
            </a:r>
          </a:p>
        </p:txBody>
      </p:sp>
      <p:sp>
        <p:nvSpPr>
          <p:cNvPr id="4" name="Slide Number Placeholder 3">
            <a:extLst>
              <a:ext uri="{FF2B5EF4-FFF2-40B4-BE49-F238E27FC236}">
                <a16:creationId xmlns:a16="http://schemas.microsoft.com/office/drawing/2014/main" id="{1DE1506A-AFF5-EC99-AA4F-A65DF740C7B6}"/>
              </a:ext>
            </a:extLst>
          </p:cNvPr>
          <p:cNvSpPr>
            <a:spLocks noGrp="1"/>
          </p:cNvSpPr>
          <p:nvPr>
            <p:ph type="sldNum" sz="quarter" idx="4"/>
          </p:nvPr>
        </p:nvSpPr>
        <p:spPr/>
        <p:txBody>
          <a:bodyPr/>
          <a:lstStyle/>
          <a:p>
            <a:fld id="{517A7B32-69DB-4CF1-942C-111B3EAEDE95}" type="slidenum">
              <a:rPr lang="en-IE" smtClean="0"/>
              <a:t>28</a:t>
            </a:fld>
            <a:endParaRPr lang="en-IE" dirty="0"/>
          </a:p>
        </p:txBody>
      </p:sp>
      <p:sp>
        <p:nvSpPr>
          <p:cNvPr id="3" name="TextBox 1">
            <a:extLst>
              <a:ext uri="{FF2B5EF4-FFF2-40B4-BE49-F238E27FC236}">
                <a16:creationId xmlns:a16="http://schemas.microsoft.com/office/drawing/2014/main" id="{ECB11301-C5F5-234B-BB65-FC3CFAFA9FD0}"/>
              </a:ext>
            </a:extLst>
          </p:cNvPr>
          <p:cNvSpPr txBox="1"/>
          <p:nvPr/>
        </p:nvSpPr>
        <p:spPr>
          <a:xfrm>
            <a:off x="13688" y="3937820"/>
            <a:ext cx="792088" cy="21602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IE" sz="800" dirty="0">
                <a:solidFill>
                  <a:schemeClr val="accent4"/>
                </a:solidFill>
              </a:rPr>
              <a:t>%</a:t>
            </a:r>
          </a:p>
        </p:txBody>
      </p:sp>
      <p:pic>
        <p:nvPicPr>
          <p:cNvPr id="6" name="Picture 5">
            <a:extLst>
              <a:ext uri="{FF2B5EF4-FFF2-40B4-BE49-F238E27FC236}">
                <a16:creationId xmlns:a16="http://schemas.microsoft.com/office/drawing/2014/main" id="{766B36DB-A8C9-883C-D074-2AAE3CB4B81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0378" y="477788"/>
            <a:ext cx="7083243" cy="3744000"/>
          </a:xfrm>
          <a:prstGeom prst="rect">
            <a:avLst/>
          </a:prstGeom>
        </p:spPr>
      </p:pic>
    </p:spTree>
    <p:extLst>
      <p:ext uri="{BB962C8B-B14F-4D97-AF65-F5344CB8AC3E}">
        <p14:creationId xmlns:p14="http://schemas.microsoft.com/office/powerpoint/2010/main" val="12965317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CEEB5-B556-8C11-838A-1B0C29C004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5CC6CA-6F07-B95E-14B9-16372EA5E20B}"/>
              </a:ext>
            </a:extLst>
          </p:cNvPr>
          <p:cNvSpPr>
            <a:spLocks noGrp="1"/>
          </p:cNvSpPr>
          <p:nvPr>
            <p:ph type="title"/>
          </p:nvPr>
        </p:nvSpPr>
        <p:spPr>
          <a:xfrm>
            <a:off x="467544" y="86427"/>
            <a:ext cx="8219256" cy="397091"/>
          </a:xfrm>
        </p:spPr>
        <p:txBody>
          <a:bodyPr>
            <a:normAutofit/>
          </a:bodyPr>
          <a:lstStyle/>
          <a:p>
            <a:r>
              <a:rPr lang="en-IE" sz="2000" dirty="0"/>
              <a:t>Employment rate declined for female younger age groups</a:t>
            </a:r>
          </a:p>
        </p:txBody>
      </p:sp>
      <p:sp>
        <p:nvSpPr>
          <p:cNvPr id="4" name="Slide Number Placeholder 3">
            <a:extLst>
              <a:ext uri="{FF2B5EF4-FFF2-40B4-BE49-F238E27FC236}">
                <a16:creationId xmlns:a16="http://schemas.microsoft.com/office/drawing/2014/main" id="{24616F7B-74C3-AA6D-13AF-FDA809C9BDCE}"/>
              </a:ext>
            </a:extLst>
          </p:cNvPr>
          <p:cNvSpPr>
            <a:spLocks noGrp="1"/>
          </p:cNvSpPr>
          <p:nvPr>
            <p:ph type="sldNum" sz="quarter" idx="4"/>
          </p:nvPr>
        </p:nvSpPr>
        <p:spPr/>
        <p:txBody>
          <a:bodyPr/>
          <a:lstStyle/>
          <a:p>
            <a:fld id="{517A7B32-69DB-4CF1-942C-111B3EAEDE95}" type="slidenum">
              <a:rPr lang="en-IE" smtClean="0"/>
              <a:t>29</a:t>
            </a:fld>
            <a:endParaRPr lang="en-IE" dirty="0"/>
          </a:p>
        </p:txBody>
      </p:sp>
      <p:sp>
        <p:nvSpPr>
          <p:cNvPr id="3" name="TextBox 1">
            <a:extLst>
              <a:ext uri="{FF2B5EF4-FFF2-40B4-BE49-F238E27FC236}">
                <a16:creationId xmlns:a16="http://schemas.microsoft.com/office/drawing/2014/main" id="{01CFF498-82E1-4D3E-BF68-F0D0F987B181}"/>
              </a:ext>
            </a:extLst>
          </p:cNvPr>
          <p:cNvSpPr txBox="1"/>
          <p:nvPr/>
        </p:nvSpPr>
        <p:spPr>
          <a:xfrm>
            <a:off x="13688" y="3937820"/>
            <a:ext cx="792088" cy="21602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IE" sz="800" dirty="0">
                <a:solidFill>
                  <a:schemeClr val="accent4"/>
                </a:solidFill>
              </a:rPr>
              <a:t>%</a:t>
            </a:r>
          </a:p>
        </p:txBody>
      </p:sp>
      <p:pic>
        <p:nvPicPr>
          <p:cNvPr id="7" name="Picture 6">
            <a:extLst>
              <a:ext uri="{FF2B5EF4-FFF2-40B4-BE49-F238E27FC236}">
                <a16:creationId xmlns:a16="http://schemas.microsoft.com/office/drawing/2014/main" id="{4FB9368D-AE67-56B5-8D2B-AB1FB371D49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70919" y="792209"/>
            <a:ext cx="6402162" cy="3384000"/>
          </a:xfrm>
          <a:prstGeom prst="rect">
            <a:avLst/>
          </a:prstGeom>
        </p:spPr>
      </p:pic>
    </p:spTree>
    <p:extLst>
      <p:ext uri="{BB962C8B-B14F-4D97-AF65-F5344CB8AC3E}">
        <p14:creationId xmlns:p14="http://schemas.microsoft.com/office/powerpoint/2010/main" val="21886382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6D38FA-A595-A753-64AA-E24A3DC764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8A5BA1-CBB9-9E95-18F9-05D36C7F8AF7}"/>
              </a:ext>
            </a:extLst>
          </p:cNvPr>
          <p:cNvSpPr>
            <a:spLocks noGrp="1"/>
          </p:cNvSpPr>
          <p:nvPr>
            <p:ph type="title"/>
          </p:nvPr>
        </p:nvSpPr>
        <p:spPr>
          <a:xfrm>
            <a:off x="474424" y="258270"/>
            <a:ext cx="8219256" cy="277539"/>
          </a:xfrm>
        </p:spPr>
        <p:txBody>
          <a:bodyPr>
            <a:normAutofit fontScale="90000"/>
          </a:bodyPr>
          <a:lstStyle/>
          <a:p>
            <a:r>
              <a:rPr lang="en-IE" sz="1800" dirty="0"/>
              <a:t>Seasonally adjusted ILO status (thousands) trend</a:t>
            </a:r>
          </a:p>
        </p:txBody>
      </p:sp>
      <p:sp>
        <p:nvSpPr>
          <p:cNvPr id="5" name="Slide Number Placeholder 4">
            <a:extLst>
              <a:ext uri="{FF2B5EF4-FFF2-40B4-BE49-F238E27FC236}">
                <a16:creationId xmlns:a16="http://schemas.microsoft.com/office/drawing/2014/main" id="{DB7E7306-2298-BE94-7D88-6ADFA7545209}"/>
              </a:ext>
            </a:extLst>
          </p:cNvPr>
          <p:cNvSpPr>
            <a:spLocks noGrp="1"/>
          </p:cNvSpPr>
          <p:nvPr>
            <p:ph type="sldNum" sz="quarter" idx="4"/>
          </p:nvPr>
        </p:nvSpPr>
        <p:spPr/>
        <p:txBody>
          <a:bodyPr/>
          <a:lstStyle/>
          <a:p>
            <a:fld id="{517A7B32-69DB-4CF1-942C-111B3EAEDE95}" type="slidenum">
              <a:rPr lang="en-IE" smtClean="0"/>
              <a:t>3</a:t>
            </a:fld>
            <a:endParaRPr lang="en-IE" dirty="0"/>
          </a:p>
        </p:txBody>
      </p:sp>
      <p:sp>
        <p:nvSpPr>
          <p:cNvPr id="7" name="Shape 6">
            <a:extLst>
              <a:ext uri="{FF2B5EF4-FFF2-40B4-BE49-F238E27FC236}">
                <a16:creationId xmlns:a16="http://schemas.microsoft.com/office/drawing/2014/main" id="{7BC09C96-622C-B8A5-3D6F-EBB56140D3F3}"/>
              </a:ext>
            </a:extLst>
          </p:cNvPr>
          <p:cNvSpPr/>
          <p:nvPr/>
        </p:nvSpPr>
        <p:spPr>
          <a:xfrm>
            <a:off x="7218972" y="655534"/>
            <a:ext cx="1800000" cy="900000"/>
          </a:xfrm>
          <a:prstGeom prst="roundRect">
            <a:avLst>
              <a:gd name="adj" fmla="val 2632"/>
            </a:avLst>
          </a:prstGeom>
          <a:solidFill>
            <a:schemeClr val="accent1">
              <a:lumMod val="20000"/>
              <a:lumOff val="80000"/>
              <a:alpha val="40000"/>
            </a:schemeClr>
          </a:solidFill>
          <a:ln w="12700">
            <a:solidFill>
              <a:srgbClr val="D7E6EA"/>
            </a:solidFill>
            <a:prstDash val="solid"/>
          </a:ln>
        </p:spPr>
        <p:txBody>
          <a:bodyPr/>
          <a:lstStyle/>
          <a:p>
            <a:endParaRPr lang="en-IE" sz="800" dirty="0">
              <a:solidFill>
                <a:srgbClr val="006168"/>
              </a:solidFill>
            </a:endParaRPr>
          </a:p>
        </p:txBody>
      </p:sp>
      <p:sp>
        <p:nvSpPr>
          <p:cNvPr id="9" name="Shape 7">
            <a:extLst>
              <a:ext uri="{FF2B5EF4-FFF2-40B4-BE49-F238E27FC236}">
                <a16:creationId xmlns:a16="http://schemas.microsoft.com/office/drawing/2014/main" id="{97800422-9FCF-12B5-B087-C4FBB9A7F230}"/>
              </a:ext>
            </a:extLst>
          </p:cNvPr>
          <p:cNvSpPr/>
          <p:nvPr/>
        </p:nvSpPr>
        <p:spPr>
          <a:xfrm>
            <a:off x="7170555" y="655534"/>
            <a:ext cx="56278" cy="900000"/>
          </a:xfrm>
          <a:prstGeom prst="rect">
            <a:avLst/>
          </a:prstGeom>
          <a:solidFill>
            <a:schemeClr val="accent3"/>
          </a:solidFill>
          <a:ln w="12700">
            <a:solidFill>
              <a:schemeClr val="accent3"/>
            </a:solidFill>
            <a:prstDash val="solid"/>
          </a:ln>
        </p:spPr>
        <p:txBody>
          <a:bodyPr/>
          <a:lstStyle/>
          <a:p>
            <a:endParaRPr lang="en-IE"/>
          </a:p>
        </p:txBody>
      </p:sp>
      <p:sp>
        <p:nvSpPr>
          <p:cNvPr id="11" name="Text 8">
            <a:extLst>
              <a:ext uri="{FF2B5EF4-FFF2-40B4-BE49-F238E27FC236}">
                <a16:creationId xmlns:a16="http://schemas.microsoft.com/office/drawing/2014/main" id="{B81C9C8F-4037-C1B1-C3D6-3621643306DC}"/>
              </a:ext>
            </a:extLst>
          </p:cNvPr>
          <p:cNvSpPr/>
          <p:nvPr/>
        </p:nvSpPr>
        <p:spPr>
          <a:xfrm>
            <a:off x="7290972" y="727300"/>
            <a:ext cx="1728000" cy="112701"/>
          </a:xfrm>
          <a:prstGeom prst="rect">
            <a:avLst/>
          </a:prstGeom>
          <a:noFill/>
          <a:ln/>
        </p:spPr>
        <p:txBody>
          <a:bodyPr wrap="square" lIns="0" tIns="0" rIns="0" bIns="0" rtlCol="0" anchor="ctr">
            <a:normAutofit fontScale="85000" lnSpcReduction="20000"/>
          </a:bodyPr>
          <a:lstStyle/>
          <a:p>
            <a:pPr marL="0" indent="0">
              <a:buNone/>
            </a:pPr>
            <a:r>
              <a:rPr lang="en-US" sz="1100" b="1" dirty="0">
                <a:solidFill>
                  <a:srgbClr val="0B2D4D"/>
                </a:solidFill>
                <a:latin typeface="Roboto Slab" pitchFamily="2" charset="0"/>
                <a:ea typeface="Roboto Slab" pitchFamily="2" charset="0"/>
                <a:cs typeface="Roboto Slab" pitchFamily="2" charset="0"/>
              </a:rPr>
              <a:t>Employment</a:t>
            </a:r>
            <a:endParaRPr lang="en-US" sz="1100" dirty="0">
              <a:latin typeface="Roboto Slab" pitchFamily="2" charset="0"/>
              <a:ea typeface="Roboto Slab" pitchFamily="2" charset="0"/>
              <a:cs typeface="Roboto Slab" pitchFamily="2" charset="0"/>
            </a:endParaRPr>
          </a:p>
        </p:txBody>
      </p:sp>
      <p:sp>
        <p:nvSpPr>
          <p:cNvPr id="13" name="Text 9">
            <a:extLst>
              <a:ext uri="{FF2B5EF4-FFF2-40B4-BE49-F238E27FC236}">
                <a16:creationId xmlns:a16="http://schemas.microsoft.com/office/drawing/2014/main" id="{6AF114D6-1318-D9AA-7808-47ABF89560CA}"/>
              </a:ext>
            </a:extLst>
          </p:cNvPr>
          <p:cNvSpPr/>
          <p:nvPr/>
        </p:nvSpPr>
        <p:spPr>
          <a:xfrm>
            <a:off x="6832763" y="991811"/>
            <a:ext cx="1875153" cy="319939"/>
          </a:xfrm>
          <a:prstGeom prst="rect">
            <a:avLst/>
          </a:prstGeom>
          <a:noFill/>
          <a:ln/>
        </p:spPr>
        <p:txBody>
          <a:bodyPr wrap="square" lIns="0" tIns="0" rIns="0" bIns="0" rtlCol="0" anchor="t">
            <a:normAutofit/>
          </a:bodyPr>
          <a:lstStyle/>
          <a:p>
            <a:pPr marL="0" indent="0">
              <a:buNone/>
            </a:pPr>
            <a:endParaRPr lang="en-US" sz="1030" dirty="0">
              <a:latin typeface="Roboto Slab" pitchFamily="2" charset="0"/>
              <a:ea typeface="Roboto Slab" pitchFamily="2" charset="0"/>
              <a:cs typeface="Roboto Slab" pitchFamily="2" charset="0"/>
            </a:endParaRPr>
          </a:p>
        </p:txBody>
      </p:sp>
      <p:sp>
        <p:nvSpPr>
          <p:cNvPr id="15" name="Shape 10">
            <a:extLst>
              <a:ext uri="{FF2B5EF4-FFF2-40B4-BE49-F238E27FC236}">
                <a16:creationId xmlns:a16="http://schemas.microsoft.com/office/drawing/2014/main" id="{1B346FF9-BBE1-45D9-3E83-5AD045DC8C7C}"/>
              </a:ext>
            </a:extLst>
          </p:cNvPr>
          <p:cNvSpPr/>
          <p:nvPr/>
        </p:nvSpPr>
        <p:spPr>
          <a:xfrm>
            <a:off x="7218972" y="1763490"/>
            <a:ext cx="1800000" cy="900000"/>
          </a:xfrm>
          <a:prstGeom prst="roundRect">
            <a:avLst>
              <a:gd name="adj" fmla="val 2632"/>
            </a:avLst>
          </a:prstGeom>
          <a:solidFill>
            <a:schemeClr val="accent1">
              <a:lumMod val="20000"/>
              <a:lumOff val="80000"/>
              <a:alpha val="40000"/>
            </a:schemeClr>
          </a:solidFill>
          <a:ln w="12700">
            <a:solidFill>
              <a:srgbClr val="D7E6EA"/>
            </a:solidFill>
            <a:prstDash val="solid"/>
          </a:ln>
        </p:spPr>
        <p:txBody>
          <a:bodyPr/>
          <a:lstStyle/>
          <a:p>
            <a:endParaRPr lang="en-IE" dirty="0"/>
          </a:p>
        </p:txBody>
      </p:sp>
      <p:sp>
        <p:nvSpPr>
          <p:cNvPr id="17" name="Shape 11">
            <a:extLst>
              <a:ext uri="{FF2B5EF4-FFF2-40B4-BE49-F238E27FC236}">
                <a16:creationId xmlns:a16="http://schemas.microsoft.com/office/drawing/2014/main" id="{2BFF167F-C96B-763E-14F1-403C8E104D21}"/>
              </a:ext>
            </a:extLst>
          </p:cNvPr>
          <p:cNvSpPr/>
          <p:nvPr/>
        </p:nvSpPr>
        <p:spPr>
          <a:xfrm>
            <a:off x="7162694" y="1763825"/>
            <a:ext cx="56278" cy="900000"/>
          </a:xfrm>
          <a:prstGeom prst="rect">
            <a:avLst/>
          </a:prstGeom>
          <a:solidFill>
            <a:schemeClr val="accent2"/>
          </a:solidFill>
          <a:ln w="12700">
            <a:solidFill>
              <a:schemeClr val="accent2"/>
            </a:solidFill>
            <a:prstDash val="solid"/>
          </a:ln>
        </p:spPr>
        <p:txBody>
          <a:bodyPr/>
          <a:lstStyle/>
          <a:p>
            <a:endParaRPr lang="en-IE"/>
          </a:p>
        </p:txBody>
      </p:sp>
      <p:sp>
        <p:nvSpPr>
          <p:cNvPr id="19" name="Text 12">
            <a:extLst>
              <a:ext uri="{FF2B5EF4-FFF2-40B4-BE49-F238E27FC236}">
                <a16:creationId xmlns:a16="http://schemas.microsoft.com/office/drawing/2014/main" id="{74D80FCB-FF92-2F90-0A5F-9965FDA0622B}"/>
              </a:ext>
            </a:extLst>
          </p:cNvPr>
          <p:cNvSpPr/>
          <p:nvPr/>
        </p:nvSpPr>
        <p:spPr>
          <a:xfrm>
            <a:off x="7275250" y="1824432"/>
            <a:ext cx="1728000" cy="112701"/>
          </a:xfrm>
          <a:prstGeom prst="rect">
            <a:avLst/>
          </a:prstGeom>
          <a:noFill/>
          <a:ln/>
        </p:spPr>
        <p:txBody>
          <a:bodyPr wrap="square" lIns="0" tIns="0" rIns="0" bIns="0" rtlCol="0" anchor="ctr">
            <a:normAutofit fontScale="85000" lnSpcReduction="20000"/>
          </a:bodyPr>
          <a:lstStyle/>
          <a:p>
            <a:pPr marL="0" indent="0">
              <a:buNone/>
            </a:pPr>
            <a:r>
              <a:rPr lang="en-US" sz="1100" b="1" dirty="0">
                <a:solidFill>
                  <a:srgbClr val="0B2D4D"/>
                </a:solidFill>
                <a:latin typeface="Roboto Slab" pitchFamily="2" charset="0"/>
                <a:ea typeface="Roboto Slab" pitchFamily="2" charset="0"/>
                <a:cs typeface="Roboto Slab" pitchFamily="2" charset="0"/>
              </a:rPr>
              <a:t>Not in the Labour force</a:t>
            </a:r>
            <a:endParaRPr lang="en-US" sz="1100" dirty="0">
              <a:latin typeface="Roboto Slab" pitchFamily="2" charset="0"/>
              <a:ea typeface="Roboto Slab" pitchFamily="2" charset="0"/>
              <a:cs typeface="Roboto Slab" pitchFamily="2" charset="0"/>
            </a:endParaRPr>
          </a:p>
        </p:txBody>
      </p:sp>
      <p:sp>
        <p:nvSpPr>
          <p:cNvPr id="21" name="Text 13">
            <a:extLst>
              <a:ext uri="{FF2B5EF4-FFF2-40B4-BE49-F238E27FC236}">
                <a16:creationId xmlns:a16="http://schemas.microsoft.com/office/drawing/2014/main" id="{A7B23683-901E-706C-31C6-68663F534A8B}"/>
              </a:ext>
            </a:extLst>
          </p:cNvPr>
          <p:cNvSpPr/>
          <p:nvPr/>
        </p:nvSpPr>
        <p:spPr>
          <a:xfrm>
            <a:off x="4716016" y="3540457"/>
            <a:ext cx="1546264" cy="533519"/>
          </a:xfrm>
          <a:prstGeom prst="rect">
            <a:avLst/>
          </a:prstGeom>
          <a:noFill/>
          <a:ln/>
        </p:spPr>
        <p:txBody>
          <a:bodyPr wrap="square" lIns="0" tIns="0" rIns="0" bIns="0" rtlCol="0" anchor="t">
            <a:normAutofit/>
          </a:bodyPr>
          <a:lstStyle/>
          <a:p>
            <a:pPr marL="0" indent="0">
              <a:buNone/>
            </a:pPr>
            <a:endParaRPr lang="en-US" sz="1030" dirty="0">
              <a:latin typeface="Roboto Slab" pitchFamily="2" charset="0"/>
              <a:ea typeface="Roboto Slab" pitchFamily="2" charset="0"/>
              <a:cs typeface="Roboto Slab" pitchFamily="2" charset="0"/>
            </a:endParaRPr>
          </a:p>
        </p:txBody>
      </p:sp>
      <p:sp>
        <p:nvSpPr>
          <p:cNvPr id="23" name="Shape 14">
            <a:extLst>
              <a:ext uri="{FF2B5EF4-FFF2-40B4-BE49-F238E27FC236}">
                <a16:creationId xmlns:a16="http://schemas.microsoft.com/office/drawing/2014/main" id="{652ACB0B-25A0-13B1-3285-AB32C68CACB7}"/>
              </a:ext>
            </a:extLst>
          </p:cNvPr>
          <p:cNvSpPr/>
          <p:nvPr/>
        </p:nvSpPr>
        <p:spPr>
          <a:xfrm>
            <a:off x="7218972" y="2907217"/>
            <a:ext cx="1800000" cy="900000"/>
          </a:xfrm>
          <a:prstGeom prst="roundRect">
            <a:avLst>
              <a:gd name="adj" fmla="val 3390"/>
            </a:avLst>
          </a:prstGeom>
          <a:solidFill>
            <a:schemeClr val="accent1">
              <a:lumMod val="20000"/>
              <a:lumOff val="80000"/>
              <a:alpha val="40000"/>
            </a:schemeClr>
          </a:solidFill>
          <a:ln w="12700">
            <a:solidFill>
              <a:srgbClr val="D7E6EA"/>
            </a:solidFill>
            <a:prstDash val="solid"/>
          </a:ln>
        </p:spPr>
        <p:txBody>
          <a:bodyPr/>
          <a:lstStyle/>
          <a:p>
            <a:endParaRPr lang="en-IE"/>
          </a:p>
        </p:txBody>
      </p:sp>
      <p:sp>
        <p:nvSpPr>
          <p:cNvPr id="25" name="Shape 15">
            <a:extLst>
              <a:ext uri="{FF2B5EF4-FFF2-40B4-BE49-F238E27FC236}">
                <a16:creationId xmlns:a16="http://schemas.microsoft.com/office/drawing/2014/main" id="{A34CFED1-CDFE-A75E-09D4-0436CAD47594}"/>
              </a:ext>
            </a:extLst>
          </p:cNvPr>
          <p:cNvSpPr/>
          <p:nvPr/>
        </p:nvSpPr>
        <p:spPr>
          <a:xfrm>
            <a:off x="7162694" y="2907217"/>
            <a:ext cx="56278" cy="900000"/>
          </a:xfrm>
          <a:prstGeom prst="rect">
            <a:avLst/>
          </a:prstGeom>
          <a:solidFill>
            <a:schemeClr val="accent1"/>
          </a:solidFill>
          <a:ln w="12700">
            <a:solidFill>
              <a:schemeClr val="accent1"/>
            </a:solidFill>
            <a:prstDash val="solid"/>
          </a:ln>
        </p:spPr>
        <p:txBody>
          <a:bodyPr/>
          <a:lstStyle/>
          <a:p>
            <a:endParaRPr lang="en-IE"/>
          </a:p>
        </p:txBody>
      </p:sp>
      <p:sp>
        <p:nvSpPr>
          <p:cNvPr id="27" name="Text 16">
            <a:extLst>
              <a:ext uri="{FF2B5EF4-FFF2-40B4-BE49-F238E27FC236}">
                <a16:creationId xmlns:a16="http://schemas.microsoft.com/office/drawing/2014/main" id="{7201A5E4-24D1-3E07-349E-CE32369E5BDD}"/>
              </a:ext>
            </a:extLst>
          </p:cNvPr>
          <p:cNvSpPr/>
          <p:nvPr/>
        </p:nvSpPr>
        <p:spPr>
          <a:xfrm>
            <a:off x="7268992" y="2985143"/>
            <a:ext cx="1728000" cy="112701"/>
          </a:xfrm>
          <a:prstGeom prst="rect">
            <a:avLst/>
          </a:prstGeom>
          <a:noFill/>
          <a:ln/>
        </p:spPr>
        <p:txBody>
          <a:bodyPr wrap="square" lIns="0" tIns="0" rIns="0" bIns="0" rtlCol="0" anchor="ctr">
            <a:normAutofit fontScale="85000" lnSpcReduction="20000"/>
          </a:bodyPr>
          <a:lstStyle/>
          <a:p>
            <a:pPr marL="0" indent="0">
              <a:buNone/>
            </a:pPr>
            <a:r>
              <a:rPr lang="en-US" sz="1100" b="1" dirty="0">
                <a:solidFill>
                  <a:srgbClr val="0B2D4D"/>
                </a:solidFill>
                <a:latin typeface="Roboto Slab" pitchFamily="2" charset="0"/>
                <a:ea typeface="Roboto Slab" pitchFamily="2" charset="0"/>
                <a:cs typeface="Roboto Slab" pitchFamily="2" charset="0"/>
              </a:rPr>
              <a:t>Unemployment</a:t>
            </a:r>
            <a:endParaRPr lang="en-US" sz="1100" dirty="0">
              <a:latin typeface="Roboto Slab" pitchFamily="2" charset="0"/>
              <a:ea typeface="Roboto Slab" pitchFamily="2" charset="0"/>
              <a:cs typeface="Roboto Slab" pitchFamily="2" charset="0"/>
            </a:endParaRPr>
          </a:p>
        </p:txBody>
      </p:sp>
      <p:sp>
        <p:nvSpPr>
          <p:cNvPr id="29" name="Text 17">
            <a:extLst>
              <a:ext uri="{FF2B5EF4-FFF2-40B4-BE49-F238E27FC236}">
                <a16:creationId xmlns:a16="http://schemas.microsoft.com/office/drawing/2014/main" id="{113D04BC-6A39-2843-9295-FD84B89C11C9}"/>
              </a:ext>
            </a:extLst>
          </p:cNvPr>
          <p:cNvSpPr/>
          <p:nvPr/>
        </p:nvSpPr>
        <p:spPr>
          <a:xfrm>
            <a:off x="7262833" y="3183036"/>
            <a:ext cx="1728000" cy="540000"/>
          </a:xfrm>
          <a:prstGeom prst="rect">
            <a:avLst/>
          </a:prstGeom>
          <a:noFill/>
          <a:ln/>
        </p:spPr>
        <p:txBody>
          <a:bodyPr wrap="square" lIns="0" tIns="0" rIns="0" bIns="0" rtlCol="0" anchor="t">
            <a:normAutofit/>
          </a:bodyPr>
          <a:lstStyle/>
          <a:p>
            <a:endParaRPr lang="en-US" sz="1030" dirty="0">
              <a:latin typeface="Roboto Slab" pitchFamily="2" charset="0"/>
              <a:ea typeface="Roboto Slab" pitchFamily="2" charset="0"/>
              <a:cs typeface="Roboto Slab" pitchFamily="2" charset="0"/>
            </a:endParaRPr>
          </a:p>
        </p:txBody>
      </p:sp>
      <p:pic>
        <p:nvPicPr>
          <p:cNvPr id="10" name="Content Placeholder 9">
            <a:extLst>
              <a:ext uri="{FF2B5EF4-FFF2-40B4-BE49-F238E27FC236}">
                <a16:creationId xmlns:a16="http://schemas.microsoft.com/office/drawing/2014/main" id="{3D60EE16-1E73-3D94-09AB-18729055F08C}"/>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19115" y="848502"/>
            <a:ext cx="7123301" cy="2790000"/>
          </a:xfrm>
          <a:prstGeom prst="rect">
            <a:avLst/>
          </a:prstGeom>
        </p:spPr>
      </p:pic>
      <p:sp>
        <p:nvSpPr>
          <p:cNvPr id="22" name="TextBox 21">
            <a:extLst>
              <a:ext uri="{FF2B5EF4-FFF2-40B4-BE49-F238E27FC236}">
                <a16:creationId xmlns:a16="http://schemas.microsoft.com/office/drawing/2014/main" id="{A36A36DE-A06B-0098-6ADE-540220117824}"/>
              </a:ext>
            </a:extLst>
          </p:cNvPr>
          <p:cNvSpPr txBox="1"/>
          <p:nvPr/>
        </p:nvSpPr>
        <p:spPr>
          <a:xfrm>
            <a:off x="7330631" y="848502"/>
            <a:ext cx="1617238" cy="784830"/>
          </a:xfrm>
          <a:prstGeom prst="rect">
            <a:avLst/>
          </a:prstGeom>
          <a:noFill/>
        </p:spPr>
        <p:txBody>
          <a:bodyPr wrap="square" rtlCol="0">
            <a:spAutoFit/>
          </a:bodyPr>
          <a:lstStyle/>
          <a:p>
            <a:r>
              <a:rPr lang="en-US" sz="900" b="1" dirty="0">
                <a:solidFill>
                  <a:srgbClr val="006168"/>
                </a:solidFill>
                <a:latin typeface="Aptos" pitchFamily="34" charset="0"/>
                <a:ea typeface="Aptos" pitchFamily="34" charset="-122"/>
                <a:cs typeface="Aptos" pitchFamily="34" charset="-120"/>
              </a:rPr>
              <a:t>▲</a:t>
            </a:r>
            <a:r>
              <a:rPr lang="en-IE" sz="900" dirty="0">
                <a:solidFill>
                  <a:schemeClr val="bg1"/>
                </a:solidFill>
              </a:rPr>
              <a:t> 19,500 (0.7%) from last quarter Q1 2026.</a:t>
            </a:r>
          </a:p>
          <a:p>
            <a:r>
              <a:rPr lang="en-US" sz="900" b="1" dirty="0">
                <a:solidFill>
                  <a:srgbClr val="006168"/>
                </a:solidFill>
                <a:latin typeface="Aptos" pitchFamily="34" charset="0"/>
                <a:ea typeface="Aptos" pitchFamily="34" charset="-122"/>
                <a:cs typeface="Aptos" pitchFamily="34" charset="-120"/>
              </a:rPr>
              <a:t>▲</a:t>
            </a:r>
            <a:r>
              <a:rPr lang="en-IE" sz="900" dirty="0">
                <a:solidFill>
                  <a:schemeClr val="bg1"/>
                </a:solidFill>
              </a:rPr>
              <a:t> 238,400 (9.2%) in last four years.</a:t>
            </a:r>
          </a:p>
          <a:p>
            <a:endParaRPr lang="en-IE" sz="900" dirty="0">
              <a:solidFill>
                <a:schemeClr val="bg1"/>
              </a:solidFill>
            </a:endParaRPr>
          </a:p>
        </p:txBody>
      </p:sp>
      <p:sp>
        <p:nvSpPr>
          <p:cNvPr id="26" name="TextBox 25">
            <a:extLst>
              <a:ext uri="{FF2B5EF4-FFF2-40B4-BE49-F238E27FC236}">
                <a16:creationId xmlns:a16="http://schemas.microsoft.com/office/drawing/2014/main" id="{97E06E88-0266-C740-C10E-FBB45294F565}"/>
              </a:ext>
            </a:extLst>
          </p:cNvPr>
          <p:cNvSpPr txBox="1"/>
          <p:nvPr/>
        </p:nvSpPr>
        <p:spPr>
          <a:xfrm>
            <a:off x="7318214" y="1928751"/>
            <a:ext cx="1617238" cy="784830"/>
          </a:xfrm>
          <a:prstGeom prst="rect">
            <a:avLst/>
          </a:prstGeom>
          <a:noFill/>
        </p:spPr>
        <p:txBody>
          <a:bodyPr wrap="square" rtlCol="0">
            <a:spAutoFit/>
          </a:bodyPr>
          <a:lstStyle/>
          <a:p>
            <a:r>
              <a:rPr lang="en-US" sz="900" b="1" dirty="0">
                <a:solidFill>
                  <a:srgbClr val="006168"/>
                </a:solidFill>
                <a:latin typeface="Roboto Slab" pitchFamily="2" charset="0"/>
                <a:ea typeface="Roboto Slab" pitchFamily="2" charset="0"/>
                <a:cs typeface="Roboto Slab" pitchFamily="2" charset="0"/>
              </a:rPr>
              <a:t>▼</a:t>
            </a:r>
            <a:r>
              <a:rPr lang="en-IE" sz="900" dirty="0">
                <a:solidFill>
                  <a:schemeClr val="bg1"/>
                </a:solidFill>
              </a:rPr>
              <a:t> 2,700 (-0.2%) from last quarter Q1 2026.</a:t>
            </a:r>
          </a:p>
          <a:p>
            <a:r>
              <a:rPr lang="en-US" sz="900" b="1" dirty="0">
                <a:solidFill>
                  <a:srgbClr val="006168"/>
                </a:solidFill>
                <a:latin typeface="Aptos" pitchFamily="34" charset="0"/>
                <a:ea typeface="Aptos" pitchFamily="34" charset="-122"/>
                <a:cs typeface="Aptos" pitchFamily="34" charset="-120"/>
              </a:rPr>
              <a:t>▲</a:t>
            </a:r>
            <a:r>
              <a:rPr lang="en-IE" sz="900" dirty="0">
                <a:solidFill>
                  <a:schemeClr val="bg1"/>
                </a:solidFill>
              </a:rPr>
              <a:t> 96,500 (6.6%) in last four years.</a:t>
            </a:r>
          </a:p>
          <a:p>
            <a:endParaRPr lang="en-IE" sz="900" dirty="0">
              <a:solidFill>
                <a:schemeClr val="bg1"/>
              </a:solidFill>
            </a:endParaRPr>
          </a:p>
        </p:txBody>
      </p:sp>
      <p:sp>
        <p:nvSpPr>
          <p:cNvPr id="30" name="TextBox 29">
            <a:extLst>
              <a:ext uri="{FF2B5EF4-FFF2-40B4-BE49-F238E27FC236}">
                <a16:creationId xmlns:a16="http://schemas.microsoft.com/office/drawing/2014/main" id="{2300AE04-1584-172B-04A1-875795C824CA}"/>
              </a:ext>
            </a:extLst>
          </p:cNvPr>
          <p:cNvSpPr txBox="1"/>
          <p:nvPr/>
        </p:nvSpPr>
        <p:spPr>
          <a:xfrm>
            <a:off x="7346099" y="3090346"/>
            <a:ext cx="1617238" cy="923330"/>
          </a:xfrm>
          <a:prstGeom prst="rect">
            <a:avLst/>
          </a:prstGeom>
          <a:noFill/>
        </p:spPr>
        <p:txBody>
          <a:bodyPr wrap="square" rtlCol="0">
            <a:spAutoFit/>
          </a:bodyPr>
          <a:lstStyle/>
          <a:p>
            <a:r>
              <a:rPr lang="en-US" sz="900" b="1" dirty="0">
                <a:solidFill>
                  <a:srgbClr val="006168"/>
                </a:solidFill>
                <a:latin typeface="Roboto Slab" pitchFamily="2" charset="0"/>
                <a:ea typeface="Roboto Slab" pitchFamily="2" charset="0"/>
                <a:cs typeface="Roboto Slab" pitchFamily="2" charset="0"/>
              </a:rPr>
              <a:t>▼</a:t>
            </a:r>
            <a:r>
              <a:rPr lang="en-IE" sz="900" dirty="0">
                <a:solidFill>
                  <a:schemeClr val="bg1"/>
                </a:solidFill>
              </a:rPr>
              <a:t> 1,600 (-1.1%) from last quarter Q1 2026.</a:t>
            </a:r>
          </a:p>
          <a:p>
            <a:r>
              <a:rPr lang="en-IE" sz="900" b="1" dirty="0">
                <a:solidFill>
                  <a:srgbClr val="006168"/>
                </a:solidFill>
                <a:latin typeface="Aptos" pitchFamily="34" charset="0"/>
                <a:ea typeface="Aptos" pitchFamily="34" charset="-122"/>
                <a:cs typeface="Aptos" pitchFamily="34" charset="-120"/>
              </a:rPr>
              <a:t>Seasonally adjusted unemployment rate: 4.9%.</a:t>
            </a:r>
          </a:p>
          <a:p>
            <a:endParaRPr lang="en-IE" sz="900" dirty="0">
              <a:solidFill>
                <a:schemeClr val="bg1"/>
              </a:solidFill>
            </a:endParaRPr>
          </a:p>
          <a:p>
            <a:endParaRPr lang="en-IE" sz="900" dirty="0">
              <a:solidFill>
                <a:schemeClr val="bg1"/>
              </a:solidFill>
            </a:endParaRPr>
          </a:p>
        </p:txBody>
      </p:sp>
      <p:sp>
        <p:nvSpPr>
          <p:cNvPr id="4" name="TextBox 1">
            <a:extLst>
              <a:ext uri="{FF2B5EF4-FFF2-40B4-BE49-F238E27FC236}">
                <a16:creationId xmlns:a16="http://schemas.microsoft.com/office/drawing/2014/main" id="{587602BD-BACF-1237-AFA0-FFD77ED5F72E}"/>
              </a:ext>
            </a:extLst>
          </p:cNvPr>
          <p:cNvSpPr txBox="1"/>
          <p:nvPr/>
        </p:nvSpPr>
        <p:spPr>
          <a:xfrm>
            <a:off x="41250" y="3934419"/>
            <a:ext cx="1069876" cy="24812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IE" sz="800" dirty="0">
                <a:solidFill>
                  <a:schemeClr val="accent4"/>
                </a:solidFill>
              </a:rPr>
              <a:t>thousands</a:t>
            </a:r>
          </a:p>
        </p:txBody>
      </p:sp>
    </p:spTree>
    <p:extLst>
      <p:ext uri="{BB962C8B-B14F-4D97-AF65-F5344CB8AC3E}">
        <p14:creationId xmlns:p14="http://schemas.microsoft.com/office/powerpoint/2010/main" val="31608345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9F6D09-1DCA-6312-9D59-81A108A209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9062EC-6260-19E2-A53D-960253828B12}"/>
              </a:ext>
            </a:extLst>
          </p:cNvPr>
          <p:cNvSpPr>
            <a:spLocks noGrp="1"/>
          </p:cNvSpPr>
          <p:nvPr>
            <p:ph type="title"/>
          </p:nvPr>
        </p:nvSpPr>
        <p:spPr>
          <a:xfrm>
            <a:off x="467544" y="86427"/>
            <a:ext cx="8219256" cy="397091"/>
          </a:xfrm>
        </p:spPr>
        <p:txBody>
          <a:bodyPr>
            <a:normAutofit/>
          </a:bodyPr>
          <a:lstStyle/>
          <a:p>
            <a:r>
              <a:rPr lang="en-IE" sz="2000" dirty="0"/>
              <a:t>Male employment rate increased to 91.4% for 35-44 year olds</a:t>
            </a:r>
          </a:p>
        </p:txBody>
      </p:sp>
      <p:sp>
        <p:nvSpPr>
          <p:cNvPr id="4" name="Slide Number Placeholder 3">
            <a:extLst>
              <a:ext uri="{FF2B5EF4-FFF2-40B4-BE49-F238E27FC236}">
                <a16:creationId xmlns:a16="http://schemas.microsoft.com/office/drawing/2014/main" id="{3AABC29E-5B82-F780-BA3F-BD08B87BEF7C}"/>
              </a:ext>
            </a:extLst>
          </p:cNvPr>
          <p:cNvSpPr>
            <a:spLocks noGrp="1"/>
          </p:cNvSpPr>
          <p:nvPr>
            <p:ph type="sldNum" sz="quarter" idx="4"/>
          </p:nvPr>
        </p:nvSpPr>
        <p:spPr/>
        <p:txBody>
          <a:bodyPr/>
          <a:lstStyle/>
          <a:p>
            <a:fld id="{517A7B32-69DB-4CF1-942C-111B3EAEDE95}" type="slidenum">
              <a:rPr lang="en-IE" smtClean="0"/>
              <a:t>30</a:t>
            </a:fld>
            <a:endParaRPr lang="en-IE" dirty="0"/>
          </a:p>
        </p:txBody>
      </p:sp>
      <p:sp>
        <p:nvSpPr>
          <p:cNvPr id="3" name="TextBox 1">
            <a:extLst>
              <a:ext uri="{FF2B5EF4-FFF2-40B4-BE49-F238E27FC236}">
                <a16:creationId xmlns:a16="http://schemas.microsoft.com/office/drawing/2014/main" id="{3A697CAE-E634-5ECA-A07B-82F741C69450}"/>
              </a:ext>
            </a:extLst>
          </p:cNvPr>
          <p:cNvSpPr txBox="1"/>
          <p:nvPr/>
        </p:nvSpPr>
        <p:spPr>
          <a:xfrm>
            <a:off x="13688" y="3937820"/>
            <a:ext cx="792088" cy="21602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IE" sz="800" dirty="0">
                <a:solidFill>
                  <a:schemeClr val="accent4"/>
                </a:solidFill>
              </a:rPr>
              <a:t>%</a:t>
            </a:r>
          </a:p>
        </p:txBody>
      </p:sp>
      <p:pic>
        <p:nvPicPr>
          <p:cNvPr id="6" name="Picture 5">
            <a:extLst>
              <a:ext uri="{FF2B5EF4-FFF2-40B4-BE49-F238E27FC236}">
                <a16:creationId xmlns:a16="http://schemas.microsoft.com/office/drawing/2014/main" id="{7414EE06-E356-256C-C37C-4AB78119A7B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70919" y="774276"/>
            <a:ext cx="6402162" cy="3384000"/>
          </a:xfrm>
          <a:prstGeom prst="rect">
            <a:avLst/>
          </a:prstGeom>
        </p:spPr>
      </p:pic>
    </p:spTree>
    <p:extLst>
      <p:ext uri="{BB962C8B-B14F-4D97-AF65-F5344CB8AC3E}">
        <p14:creationId xmlns:p14="http://schemas.microsoft.com/office/powerpoint/2010/main" val="22169305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83A57-0E9C-6530-5528-7975CA5050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6F8DA4-54F3-27D5-42A0-DA861D6C81F3}"/>
              </a:ext>
            </a:extLst>
          </p:cNvPr>
          <p:cNvSpPr>
            <a:spLocks noGrp="1"/>
          </p:cNvSpPr>
          <p:nvPr>
            <p:ph type="title"/>
          </p:nvPr>
        </p:nvSpPr>
        <p:spPr>
          <a:xfrm>
            <a:off x="467544" y="86427"/>
            <a:ext cx="8219256" cy="397091"/>
          </a:xfrm>
        </p:spPr>
        <p:txBody>
          <a:bodyPr>
            <a:normAutofit/>
          </a:bodyPr>
          <a:lstStyle/>
          <a:p>
            <a:r>
              <a:rPr lang="en-IE" sz="2000" dirty="0"/>
              <a:t>Unemployment by sex</a:t>
            </a:r>
          </a:p>
        </p:txBody>
      </p:sp>
      <p:sp>
        <p:nvSpPr>
          <p:cNvPr id="4" name="Slide Number Placeholder 3">
            <a:extLst>
              <a:ext uri="{FF2B5EF4-FFF2-40B4-BE49-F238E27FC236}">
                <a16:creationId xmlns:a16="http://schemas.microsoft.com/office/drawing/2014/main" id="{76939977-AAE5-805E-B707-BE4FD9857393}"/>
              </a:ext>
            </a:extLst>
          </p:cNvPr>
          <p:cNvSpPr>
            <a:spLocks noGrp="1"/>
          </p:cNvSpPr>
          <p:nvPr>
            <p:ph type="sldNum" sz="quarter" idx="4"/>
          </p:nvPr>
        </p:nvSpPr>
        <p:spPr/>
        <p:txBody>
          <a:bodyPr/>
          <a:lstStyle/>
          <a:p>
            <a:fld id="{517A7B32-69DB-4CF1-942C-111B3EAEDE95}" type="slidenum">
              <a:rPr lang="en-IE" smtClean="0"/>
              <a:t>31</a:t>
            </a:fld>
            <a:endParaRPr lang="en-IE" dirty="0"/>
          </a:p>
        </p:txBody>
      </p:sp>
      <p:sp>
        <p:nvSpPr>
          <p:cNvPr id="3" name="TextBox 1">
            <a:extLst>
              <a:ext uri="{FF2B5EF4-FFF2-40B4-BE49-F238E27FC236}">
                <a16:creationId xmlns:a16="http://schemas.microsoft.com/office/drawing/2014/main" id="{C68A115A-5A8D-9FCD-9215-3EFADB4D9155}"/>
              </a:ext>
            </a:extLst>
          </p:cNvPr>
          <p:cNvSpPr txBox="1"/>
          <p:nvPr/>
        </p:nvSpPr>
        <p:spPr>
          <a:xfrm>
            <a:off x="13688" y="3937820"/>
            <a:ext cx="792088" cy="21602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IE" sz="800" dirty="0">
                <a:solidFill>
                  <a:schemeClr val="accent4"/>
                </a:solidFill>
              </a:rPr>
              <a:t>thousands</a:t>
            </a:r>
          </a:p>
        </p:txBody>
      </p:sp>
      <p:pic>
        <p:nvPicPr>
          <p:cNvPr id="6" name="Picture 5">
            <a:extLst>
              <a:ext uri="{FF2B5EF4-FFF2-40B4-BE49-F238E27FC236}">
                <a16:creationId xmlns:a16="http://schemas.microsoft.com/office/drawing/2014/main" id="{52F0BF3A-2417-5C7B-B744-9099151CEE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70919" y="636284"/>
            <a:ext cx="6402162" cy="3384000"/>
          </a:xfrm>
          <a:prstGeom prst="rect">
            <a:avLst/>
          </a:prstGeom>
        </p:spPr>
      </p:pic>
    </p:spTree>
    <p:extLst>
      <p:ext uri="{BB962C8B-B14F-4D97-AF65-F5344CB8AC3E}">
        <p14:creationId xmlns:p14="http://schemas.microsoft.com/office/powerpoint/2010/main" val="34121589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C82C4-79C7-6AF8-595D-014150E4F5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E78D0F-4B4F-E703-0754-6F1BEB0B8C11}"/>
              </a:ext>
            </a:extLst>
          </p:cNvPr>
          <p:cNvSpPr>
            <a:spLocks noGrp="1"/>
          </p:cNvSpPr>
          <p:nvPr>
            <p:ph type="title"/>
          </p:nvPr>
        </p:nvSpPr>
        <p:spPr>
          <a:xfrm>
            <a:off x="467544" y="86427"/>
            <a:ext cx="8219256" cy="397091"/>
          </a:xfrm>
        </p:spPr>
        <p:txBody>
          <a:bodyPr>
            <a:normAutofit/>
          </a:bodyPr>
          <a:lstStyle/>
          <a:p>
            <a:r>
              <a:rPr lang="en-IE" sz="2000" dirty="0"/>
              <a:t>Type of work seeking</a:t>
            </a:r>
          </a:p>
        </p:txBody>
      </p:sp>
      <p:sp>
        <p:nvSpPr>
          <p:cNvPr id="4" name="Slide Number Placeholder 3">
            <a:extLst>
              <a:ext uri="{FF2B5EF4-FFF2-40B4-BE49-F238E27FC236}">
                <a16:creationId xmlns:a16="http://schemas.microsoft.com/office/drawing/2014/main" id="{A6AE418D-D6B5-D212-01F0-61FAC73CF987}"/>
              </a:ext>
            </a:extLst>
          </p:cNvPr>
          <p:cNvSpPr>
            <a:spLocks noGrp="1"/>
          </p:cNvSpPr>
          <p:nvPr>
            <p:ph type="sldNum" sz="quarter" idx="4"/>
          </p:nvPr>
        </p:nvSpPr>
        <p:spPr/>
        <p:txBody>
          <a:bodyPr/>
          <a:lstStyle/>
          <a:p>
            <a:fld id="{517A7B32-69DB-4CF1-942C-111B3EAEDE95}" type="slidenum">
              <a:rPr lang="en-IE" smtClean="0"/>
              <a:t>32</a:t>
            </a:fld>
            <a:endParaRPr lang="en-IE" dirty="0"/>
          </a:p>
        </p:txBody>
      </p:sp>
      <p:sp>
        <p:nvSpPr>
          <p:cNvPr id="3" name="TextBox 1">
            <a:extLst>
              <a:ext uri="{FF2B5EF4-FFF2-40B4-BE49-F238E27FC236}">
                <a16:creationId xmlns:a16="http://schemas.microsoft.com/office/drawing/2014/main" id="{C895118A-FF8C-4AA7-9626-55F0EA6937E0}"/>
              </a:ext>
            </a:extLst>
          </p:cNvPr>
          <p:cNvSpPr txBox="1"/>
          <p:nvPr/>
        </p:nvSpPr>
        <p:spPr>
          <a:xfrm>
            <a:off x="13688" y="3937820"/>
            <a:ext cx="792088" cy="21602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IE" sz="800" dirty="0">
                <a:solidFill>
                  <a:schemeClr val="accent4"/>
                </a:solidFill>
              </a:rPr>
              <a:t>thousands</a:t>
            </a:r>
          </a:p>
        </p:txBody>
      </p:sp>
      <p:pic>
        <p:nvPicPr>
          <p:cNvPr id="6" name="Picture 5">
            <a:extLst>
              <a:ext uri="{FF2B5EF4-FFF2-40B4-BE49-F238E27FC236}">
                <a16:creationId xmlns:a16="http://schemas.microsoft.com/office/drawing/2014/main" id="{5C45D568-E03F-CD39-FD0A-329C7AE5238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70919" y="789266"/>
            <a:ext cx="6402162" cy="3384000"/>
          </a:xfrm>
          <a:prstGeom prst="rect">
            <a:avLst/>
          </a:prstGeom>
        </p:spPr>
      </p:pic>
    </p:spTree>
    <p:extLst>
      <p:ext uri="{BB962C8B-B14F-4D97-AF65-F5344CB8AC3E}">
        <p14:creationId xmlns:p14="http://schemas.microsoft.com/office/powerpoint/2010/main" val="14885896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7E3CE-EB49-0933-E17C-C1641A6B197C}"/>
              </a:ext>
            </a:extLst>
          </p:cNvPr>
          <p:cNvSpPr>
            <a:spLocks noGrp="1"/>
          </p:cNvSpPr>
          <p:nvPr>
            <p:ph type="title"/>
          </p:nvPr>
        </p:nvSpPr>
        <p:spPr>
          <a:xfrm>
            <a:off x="467544" y="205979"/>
            <a:ext cx="8219256" cy="349547"/>
          </a:xfrm>
        </p:spPr>
        <p:txBody>
          <a:bodyPr>
            <a:noAutofit/>
          </a:bodyPr>
          <a:lstStyle/>
          <a:p>
            <a:r>
              <a:rPr lang="en-IE" sz="2800" dirty="0"/>
              <a:t>Employment</a:t>
            </a:r>
          </a:p>
        </p:txBody>
      </p:sp>
      <p:sp>
        <p:nvSpPr>
          <p:cNvPr id="5" name="Slide Number Placeholder 4">
            <a:extLst>
              <a:ext uri="{FF2B5EF4-FFF2-40B4-BE49-F238E27FC236}">
                <a16:creationId xmlns:a16="http://schemas.microsoft.com/office/drawing/2014/main" id="{C3071EF0-6982-C4B0-7FED-F9044E055C7C}"/>
              </a:ext>
            </a:extLst>
          </p:cNvPr>
          <p:cNvSpPr>
            <a:spLocks noGrp="1"/>
          </p:cNvSpPr>
          <p:nvPr>
            <p:ph type="sldNum" sz="quarter" idx="4"/>
          </p:nvPr>
        </p:nvSpPr>
        <p:spPr/>
        <p:txBody>
          <a:bodyPr/>
          <a:lstStyle/>
          <a:p>
            <a:fld id="{517A7B32-69DB-4CF1-942C-111B3EAEDE95}" type="slidenum">
              <a:rPr lang="en-IE" smtClean="0"/>
              <a:t>4</a:t>
            </a:fld>
            <a:endParaRPr lang="en-IE" dirty="0"/>
          </a:p>
        </p:txBody>
      </p:sp>
      <p:sp>
        <p:nvSpPr>
          <p:cNvPr id="8" name="Shape 5">
            <a:extLst>
              <a:ext uri="{FF2B5EF4-FFF2-40B4-BE49-F238E27FC236}">
                <a16:creationId xmlns:a16="http://schemas.microsoft.com/office/drawing/2014/main" id="{23145369-4A74-352C-D195-3B1CBD528BA8}"/>
              </a:ext>
            </a:extLst>
          </p:cNvPr>
          <p:cNvSpPr/>
          <p:nvPr/>
        </p:nvSpPr>
        <p:spPr>
          <a:xfrm>
            <a:off x="323528" y="774406"/>
            <a:ext cx="1793400" cy="1440159"/>
          </a:xfrm>
          <a:prstGeom prst="roundRect">
            <a:avLst>
              <a:gd name="adj" fmla="val 2747"/>
            </a:avLst>
          </a:prstGeom>
          <a:solidFill>
            <a:srgbClr val="FFFFFF"/>
          </a:solidFill>
          <a:ln w="13970">
            <a:solidFill>
              <a:srgbClr val="DCE4EC"/>
            </a:solidFill>
            <a:prstDash val="solid"/>
          </a:ln>
          <a:effectLst>
            <a:outerShdw blurRad="12700" dist="50800" dir="2700000" algn="bl" rotWithShape="0">
              <a:srgbClr val="C7D2DE">
                <a:alpha val="16000"/>
              </a:srgbClr>
            </a:outerShdw>
          </a:effectLst>
        </p:spPr>
        <p:txBody>
          <a:bodyPr/>
          <a:lstStyle/>
          <a:p>
            <a:endParaRPr lang="en-IE"/>
          </a:p>
        </p:txBody>
      </p:sp>
      <p:sp>
        <p:nvSpPr>
          <p:cNvPr id="10" name="Shape 6">
            <a:extLst>
              <a:ext uri="{FF2B5EF4-FFF2-40B4-BE49-F238E27FC236}">
                <a16:creationId xmlns:a16="http://schemas.microsoft.com/office/drawing/2014/main" id="{C9BE0D9F-1909-AAFD-F7FB-39BBB95678CB}"/>
              </a:ext>
            </a:extLst>
          </p:cNvPr>
          <p:cNvSpPr/>
          <p:nvPr/>
        </p:nvSpPr>
        <p:spPr>
          <a:xfrm>
            <a:off x="323528" y="774406"/>
            <a:ext cx="49134" cy="1440159"/>
          </a:xfrm>
          <a:prstGeom prst="rect">
            <a:avLst/>
          </a:prstGeom>
          <a:solidFill>
            <a:srgbClr val="006168"/>
          </a:solidFill>
          <a:ln w="12700">
            <a:solidFill>
              <a:srgbClr val="006168"/>
            </a:solidFill>
            <a:prstDash val="solid"/>
          </a:ln>
        </p:spPr>
        <p:txBody>
          <a:bodyPr/>
          <a:lstStyle/>
          <a:p>
            <a:endParaRPr lang="en-IE"/>
          </a:p>
        </p:txBody>
      </p:sp>
      <p:sp>
        <p:nvSpPr>
          <p:cNvPr id="12" name="Text 7">
            <a:extLst>
              <a:ext uri="{FF2B5EF4-FFF2-40B4-BE49-F238E27FC236}">
                <a16:creationId xmlns:a16="http://schemas.microsoft.com/office/drawing/2014/main" id="{6AEE0E51-D726-201D-1860-AE59B70981B9}"/>
              </a:ext>
            </a:extLst>
          </p:cNvPr>
          <p:cNvSpPr/>
          <p:nvPr/>
        </p:nvSpPr>
        <p:spPr>
          <a:xfrm>
            <a:off x="524696" y="938998"/>
            <a:ext cx="1560012" cy="174085"/>
          </a:xfrm>
          <a:prstGeom prst="rect">
            <a:avLst/>
          </a:prstGeom>
          <a:noFill/>
          <a:ln/>
        </p:spPr>
        <p:txBody>
          <a:bodyPr wrap="square" lIns="0" tIns="0" rIns="0" bIns="0" rtlCol="0" anchor="ctr">
            <a:normAutofit/>
          </a:bodyPr>
          <a:lstStyle/>
          <a:p>
            <a:pPr marL="0" indent="0">
              <a:buNone/>
            </a:pPr>
            <a:r>
              <a:rPr lang="en-US" sz="750" b="1" kern="0" spc="50" dirty="0">
                <a:solidFill>
                  <a:srgbClr val="5C6B7A"/>
                </a:solidFill>
                <a:latin typeface="Roboto Slab" pitchFamily="2" charset="0"/>
                <a:ea typeface="Roboto Slab" pitchFamily="2" charset="0"/>
                <a:cs typeface="Roboto Slab" pitchFamily="2" charset="0"/>
              </a:rPr>
              <a:t>EMPLOYMENT</a:t>
            </a:r>
            <a:endParaRPr lang="en-US" sz="750" dirty="0">
              <a:latin typeface="Roboto Slab" pitchFamily="2" charset="0"/>
              <a:ea typeface="Roboto Slab" pitchFamily="2" charset="0"/>
              <a:cs typeface="Roboto Slab" pitchFamily="2" charset="0"/>
            </a:endParaRPr>
          </a:p>
        </p:txBody>
      </p:sp>
      <p:sp>
        <p:nvSpPr>
          <p:cNvPr id="14" name="Text 8">
            <a:extLst>
              <a:ext uri="{FF2B5EF4-FFF2-40B4-BE49-F238E27FC236}">
                <a16:creationId xmlns:a16="http://schemas.microsoft.com/office/drawing/2014/main" id="{EB3D59E1-C3BE-A341-396E-F1327E89E7A5}"/>
              </a:ext>
            </a:extLst>
          </p:cNvPr>
          <p:cNvSpPr/>
          <p:nvPr/>
        </p:nvSpPr>
        <p:spPr>
          <a:xfrm>
            <a:off x="524696" y="1249894"/>
            <a:ext cx="1560012" cy="411474"/>
          </a:xfrm>
          <a:prstGeom prst="rect">
            <a:avLst/>
          </a:prstGeom>
          <a:noFill/>
          <a:ln/>
        </p:spPr>
        <p:txBody>
          <a:bodyPr wrap="square" lIns="0" tIns="0" rIns="0" bIns="0" rtlCol="0" anchor="ctr">
            <a:normAutofit/>
          </a:bodyPr>
          <a:lstStyle/>
          <a:p>
            <a:pPr marL="0" indent="0">
              <a:buNone/>
            </a:pPr>
            <a:r>
              <a:rPr lang="en-US" sz="2200" b="1" dirty="0">
                <a:solidFill>
                  <a:srgbClr val="1B2733"/>
                </a:solidFill>
                <a:latin typeface="Roboto Slab" pitchFamily="2" charset="0"/>
                <a:ea typeface="Roboto Slab" pitchFamily="2" charset="0"/>
                <a:cs typeface="Roboto Slab" pitchFamily="2" charset="0"/>
              </a:rPr>
              <a:t>2,839,300</a:t>
            </a:r>
            <a:endParaRPr lang="en-US" sz="2200" dirty="0">
              <a:latin typeface="Roboto Slab" pitchFamily="2" charset="0"/>
              <a:ea typeface="Roboto Slab" pitchFamily="2" charset="0"/>
              <a:cs typeface="Roboto Slab" pitchFamily="2" charset="0"/>
            </a:endParaRPr>
          </a:p>
        </p:txBody>
      </p:sp>
      <p:sp>
        <p:nvSpPr>
          <p:cNvPr id="16" name="Text 9">
            <a:extLst>
              <a:ext uri="{FF2B5EF4-FFF2-40B4-BE49-F238E27FC236}">
                <a16:creationId xmlns:a16="http://schemas.microsoft.com/office/drawing/2014/main" id="{31612FC0-CE34-4AC2-40B2-8A365B608657}"/>
              </a:ext>
            </a:extLst>
          </p:cNvPr>
          <p:cNvSpPr/>
          <p:nvPr/>
        </p:nvSpPr>
        <p:spPr>
          <a:xfrm>
            <a:off x="524696" y="1780246"/>
            <a:ext cx="1560012" cy="221563"/>
          </a:xfrm>
          <a:prstGeom prst="rect">
            <a:avLst/>
          </a:prstGeom>
          <a:noFill/>
          <a:ln/>
        </p:spPr>
        <p:txBody>
          <a:bodyPr wrap="square" lIns="0" tIns="0" rIns="0" bIns="0" rtlCol="0" anchor="ctr">
            <a:normAutofit/>
          </a:bodyPr>
          <a:lstStyle/>
          <a:p>
            <a:pPr marL="0" indent="0">
              <a:buNone/>
            </a:pPr>
            <a:r>
              <a:rPr lang="en-US" sz="900" b="1" dirty="0">
                <a:solidFill>
                  <a:srgbClr val="006168"/>
                </a:solidFill>
                <a:latin typeface="Roboto Slab" pitchFamily="2" charset="0"/>
                <a:ea typeface="Roboto Slab" pitchFamily="2" charset="0"/>
                <a:cs typeface="Roboto Slab" pitchFamily="2" charset="0"/>
              </a:rPr>
              <a:t>▲ 0.8% on year</a:t>
            </a:r>
            <a:endParaRPr lang="en-US" sz="900" dirty="0">
              <a:solidFill>
                <a:srgbClr val="006168"/>
              </a:solidFill>
              <a:latin typeface="Roboto Slab" pitchFamily="2" charset="0"/>
              <a:ea typeface="Roboto Slab" pitchFamily="2" charset="0"/>
              <a:cs typeface="Roboto Slab" pitchFamily="2" charset="0"/>
            </a:endParaRPr>
          </a:p>
        </p:txBody>
      </p:sp>
      <p:sp>
        <p:nvSpPr>
          <p:cNvPr id="18" name="Text 10">
            <a:extLst>
              <a:ext uri="{FF2B5EF4-FFF2-40B4-BE49-F238E27FC236}">
                <a16:creationId xmlns:a16="http://schemas.microsoft.com/office/drawing/2014/main" id="{1EDFD7B2-DCDB-11A1-DBBA-A3BA5B24F5D3}"/>
              </a:ext>
            </a:extLst>
          </p:cNvPr>
          <p:cNvSpPr/>
          <p:nvPr/>
        </p:nvSpPr>
        <p:spPr>
          <a:xfrm>
            <a:off x="524696" y="2029735"/>
            <a:ext cx="1560012" cy="158259"/>
          </a:xfrm>
          <a:prstGeom prst="rect">
            <a:avLst/>
          </a:prstGeom>
          <a:noFill/>
          <a:ln/>
        </p:spPr>
        <p:txBody>
          <a:bodyPr wrap="square" lIns="0" tIns="0" rIns="0" bIns="0" rtlCol="0" anchor="ctr">
            <a:normAutofit/>
          </a:bodyPr>
          <a:lstStyle/>
          <a:p>
            <a:pPr marL="0" indent="0">
              <a:buNone/>
            </a:pPr>
            <a:r>
              <a:rPr lang="en-US" sz="850" dirty="0">
                <a:solidFill>
                  <a:srgbClr val="5C6B7A"/>
                </a:solidFill>
                <a:latin typeface="Roboto Slab" pitchFamily="2" charset="0"/>
                <a:ea typeface="Roboto Slab" pitchFamily="2" charset="0"/>
                <a:cs typeface="Roboto Slab" pitchFamily="2" charset="0"/>
              </a:rPr>
              <a:t>Aged </a:t>
            </a:r>
            <a:r>
              <a:rPr lang="en-US" sz="800" dirty="0">
                <a:solidFill>
                  <a:srgbClr val="5C6B7A"/>
                </a:solidFill>
                <a:latin typeface="Roboto Slab" pitchFamily="2" charset="0"/>
                <a:ea typeface="Roboto Slab" pitchFamily="2" charset="0"/>
                <a:cs typeface="Roboto Slab" pitchFamily="2" charset="0"/>
              </a:rPr>
              <a:t>15–89</a:t>
            </a:r>
            <a:endParaRPr lang="en-US" sz="800" dirty="0">
              <a:latin typeface="Roboto Slab" pitchFamily="2" charset="0"/>
              <a:ea typeface="Roboto Slab" pitchFamily="2" charset="0"/>
              <a:cs typeface="Roboto Slab" pitchFamily="2" charset="0"/>
            </a:endParaRPr>
          </a:p>
        </p:txBody>
      </p:sp>
      <p:sp>
        <p:nvSpPr>
          <p:cNvPr id="20" name="Shape 5">
            <a:extLst>
              <a:ext uri="{FF2B5EF4-FFF2-40B4-BE49-F238E27FC236}">
                <a16:creationId xmlns:a16="http://schemas.microsoft.com/office/drawing/2014/main" id="{8B439A36-2481-4119-CA19-9275E4B4CCEA}"/>
              </a:ext>
            </a:extLst>
          </p:cNvPr>
          <p:cNvSpPr/>
          <p:nvPr/>
        </p:nvSpPr>
        <p:spPr>
          <a:xfrm>
            <a:off x="323528" y="2326562"/>
            <a:ext cx="1793400" cy="1440159"/>
          </a:xfrm>
          <a:prstGeom prst="roundRect">
            <a:avLst>
              <a:gd name="adj" fmla="val 2747"/>
            </a:avLst>
          </a:prstGeom>
          <a:solidFill>
            <a:srgbClr val="FFFFFF"/>
          </a:solidFill>
          <a:ln w="13970">
            <a:solidFill>
              <a:srgbClr val="DCE4EC"/>
            </a:solidFill>
            <a:prstDash val="solid"/>
          </a:ln>
          <a:effectLst>
            <a:outerShdw blurRad="12700" dist="50800" dir="2700000" algn="bl" rotWithShape="0">
              <a:srgbClr val="C7D2DE">
                <a:alpha val="16000"/>
              </a:srgbClr>
            </a:outerShdw>
          </a:effectLst>
        </p:spPr>
        <p:txBody>
          <a:bodyPr/>
          <a:lstStyle/>
          <a:p>
            <a:endParaRPr lang="en-IE" dirty="0"/>
          </a:p>
        </p:txBody>
      </p:sp>
      <p:sp>
        <p:nvSpPr>
          <p:cNvPr id="22" name="Shape 6">
            <a:extLst>
              <a:ext uri="{FF2B5EF4-FFF2-40B4-BE49-F238E27FC236}">
                <a16:creationId xmlns:a16="http://schemas.microsoft.com/office/drawing/2014/main" id="{EBBDC2DB-1C82-9619-4FE0-4CD1DB00511D}"/>
              </a:ext>
            </a:extLst>
          </p:cNvPr>
          <p:cNvSpPr/>
          <p:nvPr/>
        </p:nvSpPr>
        <p:spPr>
          <a:xfrm>
            <a:off x="323528" y="2326562"/>
            <a:ext cx="49134" cy="1440159"/>
          </a:xfrm>
          <a:prstGeom prst="rect">
            <a:avLst/>
          </a:prstGeom>
          <a:solidFill>
            <a:srgbClr val="006168"/>
          </a:solidFill>
          <a:ln w="12700">
            <a:solidFill>
              <a:srgbClr val="006168"/>
            </a:solidFill>
            <a:prstDash val="solid"/>
          </a:ln>
        </p:spPr>
        <p:txBody>
          <a:bodyPr/>
          <a:lstStyle/>
          <a:p>
            <a:endParaRPr lang="en-IE"/>
          </a:p>
        </p:txBody>
      </p:sp>
      <p:sp>
        <p:nvSpPr>
          <p:cNvPr id="24" name="Text 7">
            <a:extLst>
              <a:ext uri="{FF2B5EF4-FFF2-40B4-BE49-F238E27FC236}">
                <a16:creationId xmlns:a16="http://schemas.microsoft.com/office/drawing/2014/main" id="{37772EC9-30F9-B92C-5C5A-B5530678C392}"/>
              </a:ext>
            </a:extLst>
          </p:cNvPr>
          <p:cNvSpPr/>
          <p:nvPr/>
        </p:nvSpPr>
        <p:spPr>
          <a:xfrm>
            <a:off x="524696" y="2491154"/>
            <a:ext cx="1560012" cy="174085"/>
          </a:xfrm>
          <a:prstGeom prst="rect">
            <a:avLst/>
          </a:prstGeom>
          <a:noFill/>
          <a:ln/>
        </p:spPr>
        <p:txBody>
          <a:bodyPr wrap="square" lIns="0" tIns="0" rIns="0" bIns="0" rtlCol="0" anchor="ctr">
            <a:normAutofit/>
          </a:bodyPr>
          <a:lstStyle/>
          <a:p>
            <a:pPr marL="0" indent="0">
              <a:buNone/>
            </a:pPr>
            <a:r>
              <a:rPr lang="en-US" sz="750" b="1" kern="0" spc="50" dirty="0">
                <a:solidFill>
                  <a:srgbClr val="5C6B7A"/>
                </a:solidFill>
                <a:latin typeface="Roboto Slab" pitchFamily="2" charset="0"/>
                <a:ea typeface="Roboto Slab" pitchFamily="2" charset="0"/>
                <a:cs typeface="Roboto Slab" pitchFamily="2" charset="0"/>
              </a:rPr>
              <a:t>HOURS WORKED</a:t>
            </a:r>
            <a:endParaRPr lang="en-US" sz="750" dirty="0">
              <a:latin typeface="Roboto Slab" pitchFamily="2" charset="0"/>
              <a:ea typeface="Roboto Slab" pitchFamily="2" charset="0"/>
              <a:cs typeface="Roboto Slab" pitchFamily="2" charset="0"/>
            </a:endParaRPr>
          </a:p>
        </p:txBody>
      </p:sp>
      <p:sp>
        <p:nvSpPr>
          <p:cNvPr id="26" name="Text 8">
            <a:extLst>
              <a:ext uri="{FF2B5EF4-FFF2-40B4-BE49-F238E27FC236}">
                <a16:creationId xmlns:a16="http://schemas.microsoft.com/office/drawing/2014/main" id="{3B6068EB-E066-BEAF-077C-032044F721B7}"/>
              </a:ext>
            </a:extLst>
          </p:cNvPr>
          <p:cNvSpPr/>
          <p:nvPr/>
        </p:nvSpPr>
        <p:spPr>
          <a:xfrm>
            <a:off x="524696" y="2802050"/>
            <a:ext cx="1560012" cy="411474"/>
          </a:xfrm>
          <a:prstGeom prst="rect">
            <a:avLst/>
          </a:prstGeom>
          <a:noFill/>
          <a:ln/>
        </p:spPr>
        <p:txBody>
          <a:bodyPr wrap="square" lIns="0" tIns="0" rIns="0" bIns="0" rtlCol="0" anchor="ctr">
            <a:normAutofit fontScale="92500"/>
          </a:bodyPr>
          <a:lstStyle/>
          <a:p>
            <a:pPr marL="0" indent="0">
              <a:buNone/>
            </a:pPr>
            <a:r>
              <a:rPr lang="en-US" sz="2200" b="1" dirty="0">
                <a:solidFill>
                  <a:srgbClr val="1B2733"/>
                </a:solidFill>
                <a:latin typeface="Roboto Slab" pitchFamily="2" charset="0"/>
                <a:ea typeface="Roboto Slab" pitchFamily="2" charset="0"/>
                <a:cs typeface="Roboto Slab" pitchFamily="2" charset="0"/>
              </a:rPr>
              <a:t>89.0 million</a:t>
            </a:r>
            <a:endParaRPr lang="en-US" sz="2200" dirty="0">
              <a:latin typeface="Roboto Slab" pitchFamily="2" charset="0"/>
              <a:ea typeface="Roboto Slab" pitchFamily="2" charset="0"/>
              <a:cs typeface="Roboto Slab" pitchFamily="2" charset="0"/>
            </a:endParaRPr>
          </a:p>
        </p:txBody>
      </p:sp>
      <p:sp>
        <p:nvSpPr>
          <p:cNvPr id="28" name="Text 9">
            <a:extLst>
              <a:ext uri="{FF2B5EF4-FFF2-40B4-BE49-F238E27FC236}">
                <a16:creationId xmlns:a16="http://schemas.microsoft.com/office/drawing/2014/main" id="{682BB10A-3F35-72FC-0371-6081787030CB}"/>
              </a:ext>
            </a:extLst>
          </p:cNvPr>
          <p:cNvSpPr/>
          <p:nvPr/>
        </p:nvSpPr>
        <p:spPr>
          <a:xfrm>
            <a:off x="524696" y="3332402"/>
            <a:ext cx="1560012" cy="221563"/>
          </a:xfrm>
          <a:prstGeom prst="rect">
            <a:avLst/>
          </a:prstGeom>
          <a:noFill/>
          <a:ln/>
        </p:spPr>
        <p:txBody>
          <a:bodyPr wrap="square" lIns="0" tIns="0" rIns="0" bIns="0" rtlCol="0" anchor="ctr">
            <a:normAutofit/>
          </a:bodyPr>
          <a:lstStyle/>
          <a:p>
            <a:pPr marL="0" indent="0">
              <a:buNone/>
            </a:pPr>
            <a:r>
              <a:rPr lang="en-US" sz="900" b="1" dirty="0">
                <a:solidFill>
                  <a:srgbClr val="006168"/>
                </a:solidFill>
                <a:latin typeface="Roboto Slab" pitchFamily="2" charset="0"/>
                <a:ea typeface="Roboto Slab" pitchFamily="2" charset="0"/>
                <a:cs typeface="Roboto Slab" pitchFamily="2" charset="0"/>
              </a:rPr>
              <a:t>No change on year</a:t>
            </a:r>
            <a:endParaRPr lang="en-US" sz="900" dirty="0">
              <a:solidFill>
                <a:srgbClr val="006168"/>
              </a:solidFill>
              <a:latin typeface="Roboto Slab" pitchFamily="2" charset="0"/>
              <a:ea typeface="Roboto Slab" pitchFamily="2" charset="0"/>
              <a:cs typeface="Roboto Slab" pitchFamily="2" charset="0"/>
            </a:endParaRPr>
          </a:p>
        </p:txBody>
      </p:sp>
      <p:sp>
        <p:nvSpPr>
          <p:cNvPr id="30" name="Text 10">
            <a:extLst>
              <a:ext uri="{FF2B5EF4-FFF2-40B4-BE49-F238E27FC236}">
                <a16:creationId xmlns:a16="http://schemas.microsoft.com/office/drawing/2014/main" id="{8C94A3C9-AAE9-EC73-938E-46D8AC0D4F82}"/>
              </a:ext>
            </a:extLst>
          </p:cNvPr>
          <p:cNvSpPr/>
          <p:nvPr/>
        </p:nvSpPr>
        <p:spPr>
          <a:xfrm>
            <a:off x="524696" y="3608462"/>
            <a:ext cx="1560012" cy="158259"/>
          </a:xfrm>
          <a:prstGeom prst="rect">
            <a:avLst/>
          </a:prstGeom>
          <a:noFill/>
          <a:ln/>
        </p:spPr>
        <p:txBody>
          <a:bodyPr wrap="square" lIns="0" tIns="0" rIns="0" bIns="0" rtlCol="0" anchor="ctr">
            <a:normAutofit fontScale="92500"/>
          </a:bodyPr>
          <a:lstStyle/>
          <a:p>
            <a:pPr marL="0" indent="0">
              <a:buNone/>
            </a:pPr>
            <a:r>
              <a:rPr lang="en-US" sz="850" dirty="0">
                <a:solidFill>
                  <a:srgbClr val="5C6B7A"/>
                </a:solidFill>
                <a:latin typeface="Roboto Slab" pitchFamily="2" charset="0"/>
                <a:ea typeface="Roboto Slab" pitchFamily="2" charset="0"/>
                <a:cs typeface="Roboto Slab" pitchFamily="2" charset="0"/>
              </a:rPr>
              <a:t>Actual hours worked per week</a:t>
            </a:r>
            <a:endParaRPr lang="en-US" sz="800" dirty="0">
              <a:latin typeface="Roboto Slab" pitchFamily="2" charset="0"/>
              <a:ea typeface="Roboto Slab" pitchFamily="2" charset="0"/>
              <a:cs typeface="Roboto Slab" pitchFamily="2" charset="0"/>
            </a:endParaRPr>
          </a:p>
        </p:txBody>
      </p:sp>
      <p:pic>
        <p:nvPicPr>
          <p:cNvPr id="13" name="Content Placeholder 12">
            <a:extLst>
              <a:ext uri="{FF2B5EF4-FFF2-40B4-BE49-F238E27FC236}">
                <a16:creationId xmlns:a16="http://schemas.microsoft.com/office/drawing/2014/main" id="{DF37796B-992E-B69D-D1AB-DE943488F379}"/>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2418308" y="774406"/>
            <a:ext cx="6402164" cy="3384000"/>
          </a:xfrm>
          <a:prstGeom prst="rect">
            <a:avLst/>
          </a:prstGeom>
        </p:spPr>
      </p:pic>
      <p:sp>
        <p:nvSpPr>
          <p:cNvPr id="4" name="TextBox 1">
            <a:extLst>
              <a:ext uri="{FF2B5EF4-FFF2-40B4-BE49-F238E27FC236}">
                <a16:creationId xmlns:a16="http://schemas.microsoft.com/office/drawing/2014/main" id="{BBD74FCF-4E70-8A3D-F85C-56AC70A1DF2F}"/>
              </a:ext>
            </a:extLst>
          </p:cNvPr>
          <p:cNvSpPr txBox="1"/>
          <p:nvPr/>
        </p:nvSpPr>
        <p:spPr>
          <a:xfrm>
            <a:off x="7236296" y="3608463"/>
            <a:ext cx="1383008" cy="489136"/>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IE" sz="1000" dirty="0">
                <a:solidFill>
                  <a:schemeClr val="accent4"/>
                </a:solidFill>
              </a:rPr>
              <a:t>Employment rate %</a:t>
            </a:r>
            <a:br>
              <a:rPr lang="en-IE" sz="1000" dirty="0">
                <a:solidFill>
                  <a:schemeClr val="accent4"/>
                </a:solidFill>
              </a:rPr>
            </a:br>
            <a:r>
              <a:rPr lang="en-IE" sz="1000" dirty="0">
                <a:solidFill>
                  <a:schemeClr val="accent4"/>
                </a:solidFill>
              </a:rPr>
              <a:t>Aged 15-64</a:t>
            </a:r>
          </a:p>
        </p:txBody>
      </p:sp>
    </p:spTree>
    <p:extLst>
      <p:ext uri="{BB962C8B-B14F-4D97-AF65-F5344CB8AC3E}">
        <p14:creationId xmlns:p14="http://schemas.microsoft.com/office/powerpoint/2010/main" val="15013465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638400-67E5-DAD3-FAF6-45FF44007F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8B1B49-11DC-9085-CF02-399D42E6A531}"/>
              </a:ext>
            </a:extLst>
          </p:cNvPr>
          <p:cNvSpPr>
            <a:spLocks noGrp="1"/>
          </p:cNvSpPr>
          <p:nvPr>
            <p:ph type="title"/>
          </p:nvPr>
        </p:nvSpPr>
        <p:spPr>
          <a:xfrm>
            <a:off x="474424" y="258270"/>
            <a:ext cx="8219256" cy="277539"/>
          </a:xfrm>
        </p:spPr>
        <p:txBody>
          <a:bodyPr>
            <a:normAutofit fontScale="90000"/>
          </a:bodyPr>
          <a:lstStyle/>
          <a:p>
            <a:r>
              <a:rPr lang="en-IE" sz="1800" dirty="0"/>
              <a:t>Fall in younger age cohorts in employment</a:t>
            </a:r>
          </a:p>
        </p:txBody>
      </p:sp>
      <p:sp>
        <p:nvSpPr>
          <p:cNvPr id="5" name="Slide Number Placeholder 4">
            <a:extLst>
              <a:ext uri="{FF2B5EF4-FFF2-40B4-BE49-F238E27FC236}">
                <a16:creationId xmlns:a16="http://schemas.microsoft.com/office/drawing/2014/main" id="{FC1A26A4-0103-4AFB-6A7F-BE17AE065CAB}"/>
              </a:ext>
            </a:extLst>
          </p:cNvPr>
          <p:cNvSpPr>
            <a:spLocks noGrp="1"/>
          </p:cNvSpPr>
          <p:nvPr>
            <p:ph type="sldNum" sz="quarter" idx="4"/>
          </p:nvPr>
        </p:nvSpPr>
        <p:spPr/>
        <p:txBody>
          <a:bodyPr/>
          <a:lstStyle/>
          <a:p>
            <a:fld id="{517A7B32-69DB-4CF1-942C-111B3EAEDE95}" type="slidenum">
              <a:rPr lang="en-IE" smtClean="0"/>
              <a:t>5</a:t>
            </a:fld>
            <a:endParaRPr lang="en-IE" dirty="0"/>
          </a:p>
        </p:txBody>
      </p:sp>
      <p:sp>
        <p:nvSpPr>
          <p:cNvPr id="7" name="Shape 6">
            <a:extLst>
              <a:ext uri="{FF2B5EF4-FFF2-40B4-BE49-F238E27FC236}">
                <a16:creationId xmlns:a16="http://schemas.microsoft.com/office/drawing/2014/main" id="{8950C529-E7C1-65B5-6131-D0C927FE44BE}"/>
              </a:ext>
            </a:extLst>
          </p:cNvPr>
          <p:cNvSpPr/>
          <p:nvPr/>
        </p:nvSpPr>
        <p:spPr>
          <a:xfrm>
            <a:off x="6214114" y="699789"/>
            <a:ext cx="2628000" cy="1080000"/>
          </a:xfrm>
          <a:prstGeom prst="roundRect">
            <a:avLst>
              <a:gd name="adj" fmla="val 2632"/>
            </a:avLst>
          </a:prstGeom>
          <a:solidFill>
            <a:schemeClr val="accent1">
              <a:lumMod val="20000"/>
              <a:lumOff val="80000"/>
              <a:alpha val="40000"/>
            </a:schemeClr>
          </a:solidFill>
          <a:ln w="12700">
            <a:solidFill>
              <a:srgbClr val="D7E6EA"/>
            </a:solidFill>
            <a:prstDash val="solid"/>
          </a:ln>
        </p:spPr>
        <p:txBody>
          <a:bodyPr/>
          <a:lstStyle/>
          <a:p>
            <a:endParaRPr lang="en-IE"/>
          </a:p>
        </p:txBody>
      </p:sp>
      <p:sp>
        <p:nvSpPr>
          <p:cNvPr id="9" name="Shape 7">
            <a:extLst>
              <a:ext uri="{FF2B5EF4-FFF2-40B4-BE49-F238E27FC236}">
                <a16:creationId xmlns:a16="http://schemas.microsoft.com/office/drawing/2014/main" id="{7B34320B-3DC7-D111-58EB-02086267A1A2}"/>
              </a:ext>
            </a:extLst>
          </p:cNvPr>
          <p:cNvSpPr/>
          <p:nvPr/>
        </p:nvSpPr>
        <p:spPr>
          <a:xfrm>
            <a:off x="6166545" y="696244"/>
            <a:ext cx="64008" cy="1080000"/>
          </a:xfrm>
          <a:prstGeom prst="rect">
            <a:avLst/>
          </a:prstGeom>
          <a:solidFill>
            <a:srgbClr val="006168"/>
          </a:solidFill>
          <a:ln w="12700">
            <a:solidFill>
              <a:srgbClr val="006168"/>
            </a:solidFill>
            <a:prstDash val="solid"/>
          </a:ln>
        </p:spPr>
        <p:txBody>
          <a:bodyPr/>
          <a:lstStyle/>
          <a:p>
            <a:endParaRPr lang="en-IE"/>
          </a:p>
        </p:txBody>
      </p:sp>
      <p:sp>
        <p:nvSpPr>
          <p:cNvPr id="11" name="Text 8">
            <a:extLst>
              <a:ext uri="{FF2B5EF4-FFF2-40B4-BE49-F238E27FC236}">
                <a16:creationId xmlns:a16="http://schemas.microsoft.com/office/drawing/2014/main" id="{E93363C5-9A22-A1D9-0367-60AFA6D96A66}"/>
              </a:ext>
            </a:extLst>
          </p:cNvPr>
          <p:cNvSpPr/>
          <p:nvPr/>
        </p:nvSpPr>
        <p:spPr>
          <a:xfrm>
            <a:off x="6342366" y="797104"/>
            <a:ext cx="2340000" cy="180000"/>
          </a:xfrm>
          <a:prstGeom prst="rect">
            <a:avLst/>
          </a:prstGeom>
          <a:noFill/>
          <a:ln/>
        </p:spPr>
        <p:txBody>
          <a:bodyPr wrap="square" lIns="0" tIns="0" rIns="0" bIns="0" rtlCol="0" anchor="ctr">
            <a:normAutofit/>
          </a:bodyPr>
          <a:lstStyle/>
          <a:p>
            <a:pPr marL="0" indent="0">
              <a:buNone/>
            </a:pPr>
            <a:r>
              <a:rPr lang="en-US" sz="1100" b="1" dirty="0">
                <a:solidFill>
                  <a:srgbClr val="0B2D4D"/>
                </a:solidFill>
                <a:latin typeface="Roboto Slab" pitchFamily="2" charset="0"/>
                <a:ea typeface="Roboto Slab" pitchFamily="2" charset="0"/>
                <a:cs typeface="Roboto Slab" pitchFamily="2" charset="0"/>
              </a:rPr>
              <a:t>Largest positive contribution</a:t>
            </a:r>
            <a:endParaRPr lang="en-US" sz="1100" dirty="0">
              <a:latin typeface="Roboto Slab" pitchFamily="2" charset="0"/>
              <a:ea typeface="Roboto Slab" pitchFamily="2" charset="0"/>
              <a:cs typeface="Roboto Slab" pitchFamily="2" charset="0"/>
            </a:endParaRPr>
          </a:p>
        </p:txBody>
      </p:sp>
      <p:sp>
        <p:nvSpPr>
          <p:cNvPr id="13" name="Text 9">
            <a:extLst>
              <a:ext uri="{FF2B5EF4-FFF2-40B4-BE49-F238E27FC236}">
                <a16:creationId xmlns:a16="http://schemas.microsoft.com/office/drawing/2014/main" id="{4E27DFBA-7DEA-821C-E136-47610FF9B86C}"/>
              </a:ext>
            </a:extLst>
          </p:cNvPr>
          <p:cNvSpPr/>
          <p:nvPr/>
        </p:nvSpPr>
        <p:spPr>
          <a:xfrm>
            <a:off x="6358114" y="1014272"/>
            <a:ext cx="2340000" cy="756000"/>
          </a:xfrm>
          <a:prstGeom prst="rect">
            <a:avLst/>
          </a:prstGeom>
          <a:noFill/>
          <a:ln/>
        </p:spPr>
        <p:txBody>
          <a:bodyPr wrap="square" lIns="0" tIns="0" rIns="0" bIns="0" rtlCol="0" anchor="t">
            <a:normAutofit lnSpcReduction="10000"/>
          </a:bodyPr>
          <a:lstStyle/>
          <a:p>
            <a:pPr marL="0" indent="0">
              <a:buNone/>
            </a:pPr>
            <a:r>
              <a:rPr lang="en-US" sz="1030" dirty="0">
                <a:solidFill>
                  <a:srgbClr val="384957"/>
                </a:solidFill>
                <a:latin typeface="Roboto Slab" pitchFamily="2" charset="0"/>
                <a:ea typeface="Roboto Slab" pitchFamily="2" charset="0"/>
                <a:cs typeface="Roboto Slab" pitchFamily="2" charset="0"/>
              </a:rPr>
              <a:t>The 45-54 years age cohort increased by 3.5% to 686,100.</a:t>
            </a:r>
          </a:p>
          <a:p>
            <a:pPr marL="0" indent="0">
              <a:buNone/>
            </a:pPr>
            <a:endParaRPr lang="en-US" sz="1030" dirty="0">
              <a:solidFill>
                <a:srgbClr val="384957"/>
              </a:solidFill>
              <a:latin typeface="Roboto Slab" pitchFamily="2" charset="0"/>
              <a:ea typeface="Roboto Slab" pitchFamily="2" charset="0"/>
              <a:cs typeface="Roboto Slab" pitchFamily="2" charset="0"/>
            </a:endParaRPr>
          </a:p>
          <a:p>
            <a:pPr marL="0" indent="0">
              <a:buNone/>
            </a:pPr>
            <a:r>
              <a:rPr lang="en-US" sz="1030" dirty="0">
                <a:solidFill>
                  <a:srgbClr val="384957"/>
                </a:solidFill>
                <a:latin typeface="Roboto Slab" pitchFamily="2" charset="0"/>
                <a:ea typeface="Roboto Slab" pitchFamily="2" charset="0"/>
                <a:cs typeface="Roboto Slab" pitchFamily="2" charset="0"/>
              </a:rPr>
              <a:t>The 55–64-year-olds increased 3.4% to 449,600.</a:t>
            </a:r>
            <a:endParaRPr lang="en-US" sz="1030" dirty="0">
              <a:latin typeface="Roboto Slab" pitchFamily="2" charset="0"/>
              <a:ea typeface="Roboto Slab" pitchFamily="2" charset="0"/>
              <a:cs typeface="Roboto Slab" pitchFamily="2" charset="0"/>
            </a:endParaRPr>
          </a:p>
        </p:txBody>
      </p:sp>
      <p:sp>
        <p:nvSpPr>
          <p:cNvPr id="15" name="Shape 10">
            <a:extLst>
              <a:ext uri="{FF2B5EF4-FFF2-40B4-BE49-F238E27FC236}">
                <a16:creationId xmlns:a16="http://schemas.microsoft.com/office/drawing/2014/main" id="{8049205F-6959-51BC-53B0-458E8F07AA83}"/>
              </a:ext>
            </a:extLst>
          </p:cNvPr>
          <p:cNvSpPr/>
          <p:nvPr/>
        </p:nvSpPr>
        <p:spPr>
          <a:xfrm>
            <a:off x="6214114" y="1856978"/>
            <a:ext cx="2628000" cy="1080000"/>
          </a:xfrm>
          <a:prstGeom prst="roundRect">
            <a:avLst>
              <a:gd name="adj" fmla="val 2632"/>
            </a:avLst>
          </a:prstGeom>
          <a:solidFill>
            <a:schemeClr val="accent1">
              <a:lumMod val="20000"/>
              <a:lumOff val="80000"/>
              <a:alpha val="40000"/>
            </a:schemeClr>
          </a:solidFill>
          <a:ln w="12700">
            <a:solidFill>
              <a:srgbClr val="D7E6EA"/>
            </a:solidFill>
            <a:prstDash val="solid"/>
          </a:ln>
        </p:spPr>
        <p:txBody>
          <a:bodyPr/>
          <a:lstStyle/>
          <a:p>
            <a:endParaRPr lang="en-IE"/>
          </a:p>
        </p:txBody>
      </p:sp>
      <p:sp>
        <p:nvSpPr>
          <p:cNvPr id="17" name="Shape 11">
            <a:extLst>
              <a:ext uri="{FF2B5EF4-FFF2-40B4-BE49-F238E27FC236}">
                <a16:creationId xmlns:a16="http://schemas.microsoft.com/office/drawing/2014/main" id="{2CCC5160-8DB1-FFB0-91EF-98A7D9664AAD}"/>
              </a:ext>
            </a:extLst>
          </p:cNvPr>
          <p:cNvSpPr/>
          <p:nvPr/>
        </p:nvSpPr>
        <p:spPr>
          <a:xfrm>
            <a:off x="6165854" y="1855249"/>
            <a:ext cx="64008" cy="1080000"/>
          </a:xfrm>
          <a:prstGeom prst="rect">
            <a:avLst/>
          </a:prstGeom>
          <a:solidFill>
            <a:schemeClr val="accent2"/>
          </a:solidFill>
          <a:ln w="12700">
            <a:solidFill>
              <a:schemeClr val="accent2"/>
            </a:solidFill>
            <a:prstDash val="solid"/>
          </a:ln>
        </p:spPr>
        <p:txBody>
          <a:bodyPr/>
          <a:lstStyle/>
          <a:p>
            <a:endParaRPr lang="en-IE"/>
          </a:p>
        </p:txBody>
      </p:sp>
      <p:sp>
        <p:nvSpPr>
          <p:cNvPr id="19" name="Text 12">
            <a:extLst>
              <a:ext uri="{FF2B5EF4-FFF2-40B4-BE49-F238E27FC236}">
                <a16:creationId xmlns:a16="http://schemas.microsoft.com/office/drawing/2014/main" id="{920256FF-C19B-8A32-F354-CE328B5579F5}"/>
              </a:ext>
            </a:extLst>
          </p:cNvPr>
          <p:cNvSpPr/>
          <p:nvPr/>
        </p:nvSpPr>
        <p:spPr>
          <a:xfrm>
            <a:off x="6342366" y="1953372"/>
            <a:ext cx="2340000" cy="180000"/>
          </a:xfrm>
          <a:prstGeom prst="rect">
            <a:avLst/>
          </a:prstGeom>
          <a:noFill/>
          <a:ln/>
        </p:spPr>
        <p:txBody>
          <a:bodyPr wrap="square" lIns="0" tIns="0" rIns="0" bIns="0" rtlCol="0" anchor="ctr">
            <a:normAutofit/>
          </a:bodyPr>
          <a:lstStyle/>
          <a:p>
            <a:pPr marL="0" indent="0">
              <a:buNone/>
            </a:pPr>
            <a:r>
              <a:rPr lang="en-US" sz="1100" b="1" dirty="0">
                <a:solidFill>
                  <a:srgbClr val="0B2D4D"/>
                </a:solidFill>
                <a:latin typeface="Roboto Slab" pitchFamily="2" charset="0"/>
                <a:ea typeface="Roboto Slab" pitchFamily="2" charset="0"/>
                <a:cs typeface="Roboto Slab" pitchFamily="2" charset="0"/>
              </a:rPr>
              <a:t>Largest decline</a:t>
            </a:r>
            <a:endParaRPr lang="en-US" sz="1100" dirty="0">
              <a:latin typeface="Roboto Slab" pitchFamily="2" charset="0"/>
              <a:ea typeface="Roboto Slab" pitchFamily="2" charset="0"/>
              <a:cs typeface="Roboto Slab" pitchFamily="2" charset="0"/>
            </a:endParaRPr>
          </a:p>
        </p:txBody>
      </p:sp>
      <p:sp>
        <p:nvSpPr>
          <p:cNvPr id="21" name="Text 13">
            <a:extLst>
              <a:ext uri="{FF2B5EF4-FFF2-40B4-BE49-F238E27FC236}">
                <a16:creationId xmlns:a16="http://schemas.microsoft.com/office/drawing/2014/main" id="{44DBC3ED-35B2-E7EA-92B7-9ABE2A000B1C}"/>
              </a:ext>
            </a:extLst>
          </p:cNvPr>
          <p:cNvSpPr/>
          <p:nvPr/>
        </p:nvSpPr>
        <p:spPr>
          <a:xfrm>
            <a:off x="6353680" y="2180869"/>
            <a:ext cx="2340000" cy="756000"/>
          </a:xfrm>
          <a:prstGeom prst="rect">
            <a:avLst/>
          </a:prstGeom>
          <a:noFill/>
          <a:ln/>
        </p:spPr>
        <p:txBody>
          <a:bodyPr wrap="square" lIns="0" tIns="0" rIns="0" bIns="0" rtlCol="0" anchor="t">
            <a:normAutofit lnSpcReduction="10000"/>
          </a:bodyPr>
          <a:lstStyle/>
          <a:p>
            <a:pPr marL="0" indent="0">
              <a:buNone/>
            </a:pPr>
            <a:r>
              <a:rPr lang="en-US" sz="1030" dirty="0">
                <a:solidFill>
                  <a:srgbClr val="384957"/>
                </a:solidFill>
                <a:latin typeface="Roboto Slab" pitchFamily="2" charset="0"/>
                <a:ea typeface="Roboto Slab" pitchFamily="2" charset="0"/>
                <a:cs typeface="Roboto Slab" pitchFamily="2" charset="0"/>
              </a:rPr>
              <a:t>Among 35-44-year-olds, down 1.7% to 690,000.</a:t>
            </a:r>
          </a:p>
          <a:p>
            <a:pPr marL="0" indent="0">
              <a:buNone/>
            </a:pPr>
            <a:endParaRPr lang="en-US" sz="1030" dirty="0">
              <a:solidFill>
                <a:srgbClr val="384957"/>
              </a:solidFill>
              <a:latin typeface="Roboto Slab" pitchFamily="2" charset="0"/>
              <a:ea typeface="Roboto Slab" pitchFamily="2" charset="0"/>
              <a:cs typeface="Roboto Slab" pitchFamily="2" charset="0"/>
            </a:endParaRPr>
          </a:p>
          <a:p>
            <a:pPr marL="0" indent="0">
              <a:buNone/>
            </a:pPr>
            <a:r>
              <a:rPr lang="en-US" sz="1030" dirty="0">
                <a:solidFill>
                  <a:srgbClr val="384957"/>
                </a:solidFill>
                <a:latin typeface="Roboto Slab" pitchFamily="2" charset="0"/>
                <a:ea typeface="Roboto Slab" pitchFamily="2" charset="0"/>
                <a:cs typeface="Roboto Slab" pitchFamily="2" charset="0"/>
              </a:rPr>
              <a:t>Youth employment down 1.3% to 321,100.</a:t>
            </a:r>
            <a:endParaRPr lang="en-US" sz="1030" dirty="0">
              <a:latin typeface="Roboto Slab" pitchFamily="2" charset="0"/>
              <a:ea typeface="Roboto Slab" pitchFamily="2" charset="0"/>
              <a:cs typeface="Roboto Slab" pitchFamily="2" charset="0"/>
            </a:endParaRPr>
          </a:p>
        </p:txBody>
      </p:sp>
      <p:sp>
        <p:nvSpPr>
          <p:cNvPr id="23" name="Shape 14">
            <a:extLst>
              <a:ext uri="{FF2B5EF4-FFF2-40B4-BE49-F238E27FC236}">
                <a16:creationId xmlns:a16="http://schemas.microsoft.com/office/drawing/2014/main" id="{3605C6E3-C8CE-5ED2-F4A5-237892E8EA59}"/>
              </a:ext>
            </a:extLst>
          </p:cNvPr>
          <p:cNvSpPr/>
          <p:nvPr/>
        </p:nvSpPr>
        <p:spPr>
          <a:xfrm>
            <a:off x="6214114" y="3014254"/>
            <a:ext cx="2628000" cy="1080000"/>
          </a:xfrm>
          <a:prstGeom prst="roundRect">
            <a:avLst>
              <a:gd name="adj" fmla="val 3390"/>
            </a:avLst>
          </a:prstGeom>
          <a:solidFill>
            <a:schemeClr val="accent1">
              <a:lumMod val="20000"/>
              <a:lumOff val="80000"/>
              <a:alpha val="40000"/>
            </a:schemeClr>
          </a:solidFill>
          <a:ln w="12700">
            <a:solidFill>
              <a:srgbClr val="D7E6EA"/>
            </a:solidFill>
            <a:prstDash val="solid"/>
          </a:ln>
        </p:spPr>
        <p:txBody>
          <a:bodyPr/>
          <a:lstStyle/>
          <a:p>
            <a:endParaRPr lang="en-IE"/>
          </a:p>
        </p:txBody>
      </p:sp>
      <p:sp>
        <p:nvSpPr>
          <p:cNvPr id="25" name="Shape 15">
            <a:extLst>
              <a:ext uri="{FF2B5EF4-FFF2-40B4-BE49-F238E27FC236}">
                <a16:creationId xmlns:a16="http://schemas.microsoft.com/office/drawing/2014/main" id="{C59BE91D-44F8-3DEB-0DD2-076547B6F522}"/>
              </a:ext>
            </a:extLst>
          </p:cNvPr>
          <p:cNvSpPr/>
          <p:nvPr/>
        </p:nvSpPr>
        <p:spPr>
          <a:xfrm>
            <a:off x="6160769" y="3010709"/>
            <a:ext cx="64008" cy="1078992"/>
          </a:xfrm>
          <a:prstGeom prst="rect">
            <a:avLst/>
          </a:prstGeom>
          <a:solidFill>
            <a:schemeClr val="accent4"/>
          </a:solidFill>
          <a:ln w="12700">
            <a:solidFill>
              <a:schemeClr val="accent4"/>
            </a:solidFill>
            <a:prstDash val="solid"/>
          </a:ln>
        </p:spPr>
        <p:txBody>
          <a:bodyPr/>
          <a:lstStyle/>
          <a:p>
            <a:endParaRPr lang="en-IE"/>
          </a:p>
        </p:txBody>
      </p:sp>
      <p:sp>
        <p:nvSpPr>
          <p:cNvPr id="27" name="Text 16">
            <a:extLst>
              <a:ext uri="{FF2B5EF4-FFF2-40B4-BE49-F238E27FC236}">
                <a16:creationId xmlns:a16="http://schemas.microsoft.com/office/drawing/2014/main" id="{FC8B4D13-234A-EB22-34C7-E2699EFE3E82}"/>
              </a:ext>
            </a:extLst>
          </p:cNvPr>
          <p:cNvSpPr/>
          <p:nvPr/>
        </p:nvSpPr>
        <p:spPr>
          <a:xfrm>
            <a:off x="6353680" y="3082076"/>
            <a:ext cx="2340000" cy="180000"/>
          </a:xfrm>
          <a:prstGeom prst="rect">
            <a:avLst/>
          </a:prstGeom>
          <a:noFill/>
          <a:ln/>
        </p:spPr>
        <p:txBody>
          <a:bodyPr wrap="square" lIns="0" tIns="0" rIns="0" bIns="0" rtlCol="0" anchor="ctr">
            <a:normAutofit/>
          </a:bodyPr>
          <a:lstStyle/>
          <a:p>
            <a:pPr marL="0" indent="0">
              <a:buNone/>
            </a:pPr>
            <a:r>
              <a:rPr lang="en-US" sz="1100" b="1" dirty="0">
                <a:solidFill>
                  <a:srgbClr val="0B2D4D"/>
                </a:solidFill>
                <a:latin typeface="Roboto Slab" pitchFamily="2" charset="0"/>
                <a:ea typeface="Roboto Slab" pitchFamily="2" charset="0"/>
                <a:cs typeface="Roboto Slab" pitchFamily="2" charset="0"/>
              </a:rPr>
              <a:t>What's driving the change?</a:t>
            </a:r>
            <a:endParaRPr lang="en-US" sz="1100" dirty="0">
              <a:latin typeface="Roboto Slab" pitchFamily="2" charset="0"/>
              <a:ea typeface="Roboto Slab" pitchFamily="2" charset="0"/>
              <a:cs typeface="Roboto Slab" pitchFamily="2" charset="0"/>
            </a:endParaRPr>
          </a:p>
        </p:txBody>
      </p:sp>
      <p:sp>
        <p:nvSpPr>
          <p:cNvPr id="29" name="Text 17">
            <a:extLst>
              <a:ext uri="{FF2B5EF4-FFF2-40B4-BE49-F238E27FC236}">
                <a16:creationId xmlns:a16="http://schemas.microsoft.com/office/drawing/2014/main" id="{96FB792F-D5F8-414D-EDD6-5EFA08D0400D}"/>
              </a:ext>
            </a:extLst>
          </p:cNvPr>
          <p:cNvSpPr/>
          <p:nvPr/>
        </p:nvSpPr>
        <p:spPr>
          <a:xfrm>
            <a:off x="6342366" y="3329897"/>
            <a:ext cx="2340000" cy="756000"/>
          </a:xfrm>
          <a:prstGeom prst="rect">
            <a:avLst/>
          </a:prstGeom>
          <a:noFill/>
          <a:ln/>
        </p:spPr>
        <p:txBody>
          <a:bodyPr wrap="square" lIns="0" tIns="0" rIns="0" bIns="0" rtlCol="0" anchor="t">
            <a:normAutofit lnSpcReduction="10000"/>
          </a:bodyPr>
          <a:lstStyle/>
          <a:p>
            <a:r>
              <a:rPr lang="en-US" sz="1030" dirty="0">
                <a:solidFill>
                  <a:srgbClr val="384957"/>
                </a:solidFill>
                <a:latin typeface="Roboto Slab" pitchFamily="2" charset="0"/>
                <a:ea typeface="Roboto Slab" pitchFamily="2" charset="0"/>
                <a:cs typeface="Roboto Slab" pitchFamily="2" charset="0"/>
              </a:rPr>
              <a:t>Females 35-44 years down 13,700.</a:t>
            </a:r>
          </a:p>
          <a:p>
            <a:endParaRPr lang="en-US" sz="1030" dirty="0">
              <a:solidFill>
                <a:srgbClr val="384957"/>
              </a:solidFill>
              <a:latin typeface="Roboto Slab" pitchFamily="2" charset="0"/>
              <a:ea typeface="Roboto Slab" pitchFamily="2" charset="0"/>
              <a:cs typeface="Roboto Slab" pitchFamily="2" charset="0"/>
            </a:endParaRPr>
          </a:p>
          <a:p>
            <a:endParaRPr lang="en-US" sz="1030" dirty="0">
              <a:solidFill>
                <a:srgbClr val="384957"/>
              </a:solidFill>
              <a:latin typeface="Roboto Slab" pitchFamily="2" charset="0"/>
              <a:ea typeface="Roboto Slab" pitchFamily="2" charset="0"/>
              <a:cs typeface="Roboto Slab" pitchFamily="2" charset="0"/>
            </a:endParaRPr>
          </a:p>
          <a:p>
            <a:r>
              <a:rPr lang="en-US" sz="1030" dirty="0">
                <a:solidFill>
                  <a:srgbClr val="384957"/>
                </a:solidFill>
                <a:latin typeface="Roboto Slab" pitchFamily="2" charset="0"/>
                <a:ea typeface="Roboto Slab" pitchFamily="2" charset="0"/>
                <a:cs typeface="Roboto Slab" pitchFamily="2" charset="0"/>
              </a:rPr>
              <a:t>Those aged 20-24 years driving youth employment down.</a:t>
            </a:r>
          </a:p>
        </p:txBody>
      </p:sp>
      <p:pic>
        <p:nvPicPr>
          <p:cNvPr id="14" name="Content Placeholder 13">
            <a:extLst>
              <a:ext uri="{FF2B5EF4-FFF2-40B4-BE49-F238E27FC236}">
                <a16:creationId xmlns:a16="http://schemas.microsoft.com/office/drawing/2014/main" id="{968A0B6D-953F-841C-B2BE-A408C469A4BB}"/>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233688" y="821630"/>
            <a:ext cx="5857298" cy="3096000"/>
          </a:xfrm>
          <a:prstGeom prst="rect">
            <a:avLst/>
          </a:prstGeom>
        </p:spPr>
      </p:pic>
      <p:sp>
        <p:nvSpPr>
          <p:cNvPr id="4" name="TextBox 1">
            <a:extLst>
              <a:ext uri="{FF2B5EF4-FFF2-40B4-BE49-F238E27FC236}">
                <a16:creationId xmlns:a16="http://schemas.microsoft.com/office/drawing/2014/main" id="{984AB4F2-E14C-B9C2-DDA4-C8D477FDB503}"/>
              </a:ext>
            </a:extLst>
          </p:cNvPr>
          <p:cNvSpPr txBox="1"/>
          <p:nvPr/>
        </p:nvSpPr>
        <p:spPr>
          <a:xfrm>
            <a:off x="41250" y="3934419"/>
            <a:ext cx="1069876" cy="24812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IE" sz="800" dirty="0">
                <a:solidFill>
                  <a:schemeClr val="accent4"/>
                </a:solidFill>
              </a:rPr>
              <a:t>thousands</a:t>
            </a:r>
          </a:p>
        </p:txBody>
      </p:sp>
    </p:spTree>
    <p:extLst>
      <p:ext uri="{BB962C8B-B14F-4D97-AF65-F5344CB8AC3E}">
        <p14:creationId xmlns:p14="http://schemas.microsoft.com/office/powerpoint/2010/main" val="3613345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0C58B-714B-707F-E6E5-CAC95473F2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D0BEDE-AB46-AF30-838C-44DC00806E02}"/>
              </a:ext>
            </a:extLst>
          </p:cNvPr>
          <p:cNvSpPr>
            <a:spLocks noGrp="1"/>
          </p:cNvSpPr>
          <p:nvPr>
            <p:ph type="title"/>
          </p:nvPr>
        </p:nvSpPr>
        <p:spPr>
          <a:xfrm>
            <a:off x="467544" y="205979"/>
            <a:ext cx="8219256" cy="349547"/>
          </a:xfrm>
        </p:spPr>
        <p:txBody>
          <a:bodyPr>
            <a:noAutofit/>
          </a:bodyPr>
          <a:lstStyle/>
          <a:p>
            <a:r>
              <a:rPr lang="en-IE" sz="2000" dirty="0"/>
              <a:t>Increase in full-time &amp; part-time employment</a:t>
            </a:r>
          </a:p>
        </p:txBody>
      </p:sp>
      <p:sp>
        <p:nvSpPr>
          <p:cNvPr id="5" name="Slide Number Placeholder 4">
            <a:extLst>
              <a:ext uri="{FF2B5EF4-FFF2-40B4-BE49-F238E27FC236}">
                <a16:creationId xmlns:a16="http://schemas.microsoft.com/office/drawing/2014/main" id="{89B12FE7-8638-A257-B9A8-477B55F9490A}"/>
              </a:ext>
            </a:extLst>
          </p:cNvPr>
          <p:cNvSpPr>
            <a:spLocks noGrp="1"/>
          </p:cNvSpPr>
          <p:nvPr>
            <p:ph type="sldNum" sz="quarter" idx="4"/>
          </p:nvPr>
        </p:nvSpPr>
        <p:spPr/>
        <p:txBody>
          <a:bodyPr/>
          <a:lstStyle/>
          <a:p>
            <a:fld id="{517A7B32-69DB-4CF1-942C-111B3EAEDE95}" type="slidenum">
              <a:rPr lang="en-IE" smtClean="0"/>
              <a:t>6</a:t>
            </a:fld>
            <a:endParaRPr lang="en-IE" dirty="0"/>
          </a:p>
        </p:txBody>
      </p:sp>
      <p:sp>
        <p:nvSpPr>
          <p:cNvPr id="8" name="Shape 5">
            <a:extLst>
              <a:ext uri="{FF2B5EF4-FFF2-40B4-BE49-F238E27FC236}">
                <a16:creationId xmlns:a16="http://schemas.microsoft.com/office/drawing/2014/main" id="{F4EC4B51-5665-D343-3E94-91133630FE08}"/>
              </a:ext>
            </a:extLst>
          </p:cNvPr>
          <p:cNvSpPr/>
          <p:nvPr/>
        </p:nvSpPr>
        <p:spPr>
          <a:xfrm>
            <a:off x="7058186" y="842441"/>
            <a:ext cx="1793400" cy="1440159"/>
          </a:xfrm>
          <a:prstGeom prst="roundRect">
            <a:avLst>
              <a:gd name="adj" fmla="val 2747"/>
            </a:avLst>
          </a:prstGeom>
          <a:solidFill>
            <a:srgbClr val="FFFFFF"/>
          </a:solidFill>
          <a:ln w="13970">
            <a:solidFill>
              <a:srgbClr val="DCE4EC"/>
            </a:solidFill>
            <a:prstDash val="solid"/>
          </a:ln>
          <a:effectLst>
            <a:outerShdw blurRad="12700" dist="50800" dir="2700000" algn="bl" rotWithShape="0">
              <a:srgbClr val="C7D2DE">
                <a:alpha val="16000"/>
              </a:srgbClr>
            </a:outerShdw>
          </a:effectLst>
        </p:spPr>
        <p:txBody>
          <a:bodyPr/>
          <a:lstStyle/>
          <a:p>
            <a:endParaRPr lang="en-IE"/>
          </a:p>
        </p:txBody>
      </p:sp>
      <p:sp>
        <p:nvSpPr>
          <p:cNvPr id="10" name="Shape 6">
            <a:extLst>
              <a:ext uri="{FF2B5EF4-FFF2-40B4-BE49-F238E27FC236}">
                <a16:creationId xmlns:a16="http://schemas.microsoft.com/office/drawing/2014/main" id="{311A2F30-0CCB-B7DD-2F15-D3B52C7967D8}"/>
              </a:ext>
            </a:extLst>
          </p:cNvPr>
          <p:cNvSpPr/>
          <p:nvPr/>
        </p:nvSpPr>
        <p:spPr>
          <a:xfrm>
            <a:off x="7058186" y="842441"/>
            <a:ext cx="49134" cy="1440159"/>
          </a:xfrm>
          <a:prstGeom prst="rect">
            <a:avLst/>
          </a:prstGeom>
          <a:solidFill>
            <a:srgbClr val="006168"/>
          </a:solidFill>
          <a:ln w="12700">
            <a:solidFill>
              <a:srgbClr val="006168"/>
            </a:solidFill>
            <a:prstDash val="solid"/>
          </a:ln>
        </p:spPr>
        <p:txBody>
          <a:bodyPr/>
          <a:lstStyle/>
          <a:p>
            <a:endParaRPr lang="en-IE"/>
          </a:p>
        </p:txBody>
      </p:sp>
      <p:sp>
        <p:nvSpPr>
          <p:cNvPr id="12" name="Text 7">
            <a:extLst>
              <a:ext uri="{FF2B5EF4-FFF2-40B4-BE49-F238E27FC236}">
                <a16:creationId xmlns:a16="http://schemas.microsoft.com/office/drawing/2014/main" id="{5C5B4C80-BDD4-A7E2-48BE-B370898618ED}"/>
              </a:ext>
            </a:extLst>
          </p:cNvPr>
          <p:cNvSpPr/>
          <p:nvPr/>
        </p:nvSpPr>
        <p:spPr>
          <a:xfrm>
            <a:off x="7259354" y="1007033"/>
            <a:ext cx="1560012" cy="174085"/>
          </a:xfrm>
          <a:prstGeom prst="rect">
            <a:avLst/>
          </a:prstGeom>
          <a:noFill/>
          <a:ln/>
        </p:spPr>
        <p:txBody>
          <a:bodyPr wrap="square" lIns="0" tIns="0" rIns="0" bIns="0" rtlCol="0" anchor="ctr">
            <a:normAutofit/>
          </a:bodyPr>
          <a:lstStyle/>
          <a:p>
            <a:pPr marL="0" indent="0">
              <a:buNone/>
            </a:pPr>
            <a:r>
              <a:rPr lang="en-US" sz="750" b="1" kern="0" spc="50" dirty="0">
                <a:solidFill>
                  <a:srgbClr val="5C6B7A"/>
                </a:solidFill>
                <a:latin typeface="Roboto Slab" pitchFamily="2" charset="0"/>
                <a:ea typeface="Roboto Slab" pitchFamily="2" charset="0"/>
                <a:cs typeface="Roboto Slab" pitchFamily="2" charset="0"/>
              </a:rPr>
              <a:t>FULL-TIME EMPLOYMENT</a:t>
            </a:r>
            <a:endParaRPr lang="en-US" sz="750" dirty="0">
              <a:latin typeface="Roboto Slab" pitchFamily="2" charset="0"/>
              <a:ea typeface="Roboto Slab" pitchFamily="2" charset="0"/>
              <a:cs typeface="Roboto Slab" pitchFamily="2" charset="0"/>
            </a:endParaRPr>
          </a:p>
        </p:txBody>
      </p:sp>
      <p:sp>
        <p:nvSpPr>
          <p:cNvPr id="14" name="Text 8">
            <a:extLst>
              <a:ext uri="{FF2B5EF4-FFF2-40B4-BE49-F238E27FC236}">
                <a16:creationId xmlns:a16="http://schemas.microsoft.com/office/drawing/2014/main" id="{09C9C6EF-3ABA-55E9-F0B7-D920C47659C2}"/>
              </a:ext>
            </a:extLst>
          </p:cNvPr>
          <p:cNvSpPr/>
          <p:nvPr/>
        </p:nvSpPr>
        <p:spPr>
          <a:xfrm>
            <a:off x="7259354" y="1317929"/>
            <a:ext cx="1560012" cy="411474"/>
          </a:xfrm>
          <a:prstGeom prst="rect">
            <a:avLst/>
          </a:prstGeom>
          <a:noFill/>
          <a:ln/>
        </p:spPr>
        <p:txBody>
          <a:bodyPr wrap="square" lIns="0" tIns="0" rIns="0" bIns="0" rtlCol="0" anchor="ctr">
            <a:normAutofit/>
          </a:bodyPr>
          <a:lstStyle/>
          <a:p>
            <a:pPr marL="0" indent="0">
              <a:buNone/>
            </a:pPr>
            <a:r>
              <a:rPr lang="en-US" sz="2200" b="1" dirty="0">
                <a:solidFill>
                  <a:srgbClr val="1B2733"/>
                </a:solidFill>
                <a:latin typeface="Roboto Slab" pitchFamily="2" charset="0"/>
                <a:ea typeface="Roboto Slab" pitchFamily="2" charset="0"/>
                <a:cs typeface="Roboto Slab" pitchFamily="2" charset="0"/>
              </a:rPr>
              <a:t>2,249,600</a:t>
            </a:r>
            <a:endParaRPr lang="en-US" sz="2200" dirty="0">
              <a:latin typeface="Roboto Slab" pitchFamily="2" charset="0"/>
              <a:ea typeface="Roboto Slab" pitchFamily="2" charset="0"/>
              <a:cs typeface="Roboto Slab" pitchFamily="2" charset="0"/>
            </a:endParaRPr>
          </a:p>
        </p:txBody>
      </p:sp>
      <p:sp>
        <p:nvSpPr>
          <p:cNvPr id="16" name="Text 9">
            <a:extLst>
              <a:ext uri="{FF2B5EF4-FFF2-40B4-BE49-F238E27FC236}">
                <a16:creationId xmlns:a16="http://schemas.microsoft.com/office/drawing/2014/main" id="{8A430A46-511A-1F6C-CA06-9F934CCD9C44}"/>
              </a:ext>
            </a:extLst>
          </p:cNvPr>
          <p:cNvSpPr/>
          <p:nvPr/>
        </p:nvSpPr>
        <p:spPr>
          <a:xfrm>
            <a:off x="7259354" y="1848281"/>
            <a:ext cx="1560012" cy="221563"/>
          </a:xfrm>
          <a:prstGeom prst="rect">
            <a:avLst/>
          </a:prstGeom>
          <a:noFill/>
          <a:ln/>
        </p:spPr>
        <p:txBody>
          <a:bodyPr wrap="square" lIns="0" tIns="0" rIns="0" bIns="0" rtlCol="0" anchor="ctr">
            <a:normAutofit/>
          </a:bodyPr>
          <a:lstStyle/>
          <a:p>
            <a:pPr marL="0" indent="0">
              <a:buNone/>
            </a:pPr>
            <a:r>
              <a:rPr lang="en-US" sz="900" b="1" dirty="0">
                <a:solidFill>
                  <a:srgbClr val="006168"/>
                </a:solidFill>
                <a:latin typeface="Roboto Slab" pitchFamily="2" charset="0"/>
                <a:ea typeface="Roboto Slab" pitchFamily="2" charset="0"/>
                <a:cs typeface="Roboto Slab" pitchFamily="2" charset="0"/>
              </a:rPr>
              <a:t>▲ 0.6% on year</a:t>
            </a:r>
            <a:endParaRPr lang="en-US" sz="900" dirty="0">
              <a:solidFill>
                <a:srgbClr val="006168"/>
              </a:solidFill>
              <a:latin typeface="Roboto Slab" pitchFamily="2" charset="0"/>
              <a:ea typeface="Roboto Slab" pitchFamily="2" charset="0"/>
              <a:cs typeface="Roboto Slab" pitchFamily="2" charset="0"/>
            </a:endParaRPr>
          </a:p>
        </p:txBody>
      </p:sp>
      <p:sp>
        <p:nvSpPr>
          <p:cNvPr id="18" name="Text 10">
            <a:extLst>
              <a:ext uri="{FF2B5EF4-FFF2-40B4-BE49-F238E27FC236}">
                <a16:creationId xmlns:a16="http://schemas.microsoft.com/office/drawing/2014/main" id="{FB3E700C-63C5-2C23-5712-121BC4BC430A}"/>
              </a:ext>
            </a:extLst>
          </p:cNvPr>
          <p:cNvSpPr/>
          <p:nvPr/>
        </p:nvSpPr>
        <p:spPr>
          <a:xfrm>
            <a:off x="7259354" y="2097770"/>
            <a:ext cx="1560012" cy="158259"/>
          </a:xfrm>
          <a:prstGeom prst="rect">
            <a:avLst/>
          </a:prstGeom>
          <a:noFill/>
          <a:ln/>
        </p:spPr>
        <p:txBody>
          <a:bodyPr wrap="square" lIns="0" tIns="0" rIns="0" bIns="0" rtlCol="0" anchor="ctr">
            <a:normAutofit/>
          </a:bodyPr>
          <a:lstStyle/>
          <a:p>
            <a:pPr marL="0" indent="0">
              <a:buNone/>
            </a:pPr>
            <a:r>
              <a:rPr lang="en-US" sz="850" dirty="0">
                <a:solidFill>
                  <a:srgbClr val="5C6B7A"/>
                </a:solidFill>
                <a:latin typeface="Roboto Slab" pitchFamily="2" charset="0"/>
                <a:ea typeface="Roboto Slab" pitchFamily="2" charset="0"/>
                <a:cs typeface="Roboto Slab" pitchFamily="2" charset="0"/>
              </a:rPr>
              <a:t>Aged </a:t>
            </a:r>
            <a:r>
              <a:rPr lang="en-US" sz="800" dirty="0">
                <a:solidFill>
                  <a:srgbClr val="5C6B7A"/>
                </a:solidFill>
                <a:latin typeface="Roboto Slab" pitchFamily="2" charset="0"/>
                <a:ea typeface="Roboto Slab" pitchFamily="2" charset="0"/>
                <a:cs typeface="Roboto Slab" pitchFamily="2" charset="0"/>
              </a:rPr>
              <a:t>15–89</a:t>
            </a:r>
            <a:endParaRPr lang="en-US" sz="800" dirty="0">
              <a:latin typeface="Roboto Slab" pitchFamily="2" charset="0"/>
              <a:ea typeface="Roboto Slab" pitchFamily="2" charset="0"/>
              <a:cs typeface="Roboto Slab" pitchFamily="2" charset="0"/>
            </a:endParaRPr>
          </a:p>
        </p:txBody>
      </p:sp>
      <p:sp>
        <p:nvSpPr>
          <p:cNvPr id="20" name="Shape 5">
            <a:extLst>
              <a:ext uri="{FF2B5EF4-FFF2-40B4-BE49-F238E27FC236}">
                <a16:creationId xmlns:a16="http://schemas.microsoft.com/office/drawing/2014/main" id="{A713F464-B065-E172-A4AE-CF11BF8376B3}"/>
              </a:ext>
            </a:extLst>
          </p:cNvPr>
          <p:cNvSpPr/>
          <p:nvPr/>
        </p:nvSpPr>
        <p:spPr>
          <a:xfrm>
            <a:off x="7058186" y="2394597"/>
            <a:ext cx="1793400" cy="1440159"/>
          </a:xfrm>
          <a:prstGeom prst="roundRect">
            <a:avLst>
              <a:gd name="adj" fmla="val 2747"/>
            </a:avLst>
          </a:prstGeom>
          <a:solidFill>
            <a:srgbClr val="FFFFFF"/>
          </a:solidFill>
          <a:ln w="13970">
            <a:solidFill>
              <a:srgbClr val="DCE4EC"/>
            </a:solidFill>
            <a:prstDash val="solid"/>
          </a:ln>
          <a:effectLst>
            <a:outerShdw blurRad="12700" dist="50800" dir="2700000" algn="bl" rotWithShape="0">
              <a:srgbClr val="C7D2DE">
                <a:alpha val="16000"/>
              </a:srgbClr>
            </a:outerShdw>
          </a:effectLst>
        </p:spPr>
        <p:txBody>
          <a:bodyPr/>
          <a:lstStyle/>
          <a:p>
            <a:endParaRPr lang="en-IE"/>
          </a:p>
        </p:txBody>
      </p:sp>
      <p:sp>
        <p:nvSpPr>
          <p:cNvPr id="22" name="Shape 6">
            <a:extLst>
              <a:ext uri="{FF2B5EF4-FFF2-40B4-BE49-F238E27FC236}">
                <a16:creationId xmlns:a16="http://schemas.microsoft.com/office/drawing/2014/main" id="{5B32AE0F-B434-747B-F497-04A0511B8610}"/>
              </a:ext>
            </a:extLst>
          </p:cNvPr>
          <p:cNvSpPr/>
          <p:nvPr/>
        </p:nvSpPr>
        <p:spPr>
          <a:xfrm>
            <a:off x="7058186" y="2394597"/>
            <a:ext cx="49134" cy="1440159"/>
          </a:xfrm>
          <a:prstGeom prst="rect">
            <a:avLst/>
          </a:prstGeom>
          <a:solidFill>
            <a:srgbClr val="006168"/>
          </a:solidFill>
          <a:ln w="12700">
            <a:solidFill>
              <a:srgbClr val="006168"/>
            </a:solidFill>
            <a:prstDash val="solid"/>
          </a:ln>
        </p:spPr>
        <p:txBody>
          <a:bodyPr/>
          <a:lstStyle/>
          <a:p>
            <a:endParaRPr lang="en-IE"/>
          </a:p>
        </p:txBody>
      </p:sp>
      <p:sp>
        <p:nvSpPr>
          <p:cNvPr id="24" name="Text 7">
            <a:extLst>
              <a:ext uri="{FF2B5EF4-FFF2-40B4-BE49-F238E27FC236}">
                <a16:creationId xmlns:a16="http://schemas.microsoft.com/office/drawing/2014/main" id="{8052663D-34D8-7C4A-8893-9C0305FF499F}"/>
              </a:ext>
            </a:extLst>
          </p:cNvPr>
          <p:cNvSpPr/>
          <p:nvPr/>
        </p:nvSpPr>
        <p:spPr>
          <a:xfrm>
            <a:off x="7259354" y="2559189"/>
            <a:ext cx="1560012" cy="174085"/>
          </a:xfrm>
          <a:prstGeom prst="rect">
            <a:avLst/>
          </a:prstGeom>
          <a:noFill/>
          <a:ln/>
        </p:spPr>
        <p:txBody>
          <a:bodyPr wrap="square" lIns="0" tIns="0" rIns="0" bIns="0" rtlCol="0" anchor="ctr">
            <a:normAutofit/>
          </a:bodyPr>
          <a:lstStyle/>
          <a:p>
            <a:r>
              <a:rPr lang="en-US" sz="750" b="1" kern="0" spc="50" dirty="0">
                <a:solidFill>
                  <a:srgbClr val="5C6B7A"/>
                </a:solidFill>
                <a:latin typeface="Roboto Slab" pitchFamily="2" charset="0"/>
                <a:ea typeface="Roboto Slab" pitchFamily="2" charset="0"/>
                <a:cs typeface="Roboto Slab" pitchFamily="2" charset="0"/>
              </a:rPr>
              <a:t>PART-TIME EMPLOYMENT</a:t>
            </a:r>
            <a:endParaRPr lang="en-US" sz="750" dirty="0">
              <a:latin typeface="Roboto Slab" pitchFamily="2" charset="0"/>
              <a:ea typeface="Roboto Slab" pitchFamily="2" charset="0"/>
              <a:cs typeface="Roboto Slab" pitchFamily="2" charset="0"/>
            </a:endParaRPr>
          </a:p>
        </p:txBody>
      </p:sp>
      <p:sp>
        <p:nvSpPr>
          <p:cNvPr id="26" name="Text 8">
            <a:extLst>
              <a:ext uri="{FF2B5EF4-FFF2-40B4-BE49-F238E27FC236}">
                <a16:creationId xmlns:a16="http://schemas.microsoft.com/office/drawing/2014/main" id="{4E6788BF-A458-DE15-6236-1CD8EB17DB43}"/>
              </a:ext>
            </a:extLst>
          </p:cNvPr>
          <p:cNvSpPr/>
          <p:nvPr/>
        </p:nvSpPr>
        <p:spPr>
          <a:xfrm>
            <a:off x="7259354" y="2870085"/>
            <a:ext cx="1560012" cy="411474"/>
          </a:xfrm>
          <a:prstGeom prst="rect">
            <a:avLst/>
          </a:prstGeom>
          <a:noFill/>
          <a:ln/>
        </p:spPr>
        <p:txBody>
          <a:bodyPr wrap="square" lIns="0" tIns="0" rIns="0" bIns="0" rtlCol="0" anchor="ctr">
            <a:normAutofit/>
          </a:bodyPr>
          <a:lstStyle/>
          <a:p>
            <a:pPr marL="0" indent="0">
              <a:buNone/>
            </a:pPr>
            <a:r>
              <a:rPr lang="en-US" sz="2200" b="1" dirty="0">
                <a:solidFill>
                  <a:srgbClr val="1B2733"/>
                </a:solidFill>
                <a:latin typeface="Roboto Slab" pitchFamily="2" charset="0"/>
                <a:ea typeface="Roboto Slab" pitchFamily="2" charset="0"/>
                <a:cs typeface="Roboto Slab" pitchFamily="2" charset="0"/>
              </a:rPr>
              <a:t>589,600</a:t>
            </a:r>
            <a:endParaRPr lang="en-US" sz="2200" dirty="0">
              <a:latin typeface="Roboto Slab" pitchFamily="2" charset="0"/>
              <a:ea typeface="Roboto Slab" pitchFamily="2" charset="0"/>
              <a:cs typeface="Roboto Slab" pitchFamily="2" charset="0"/>
            </a:endParaRPr>
          </a:p>
        </p:txBody>
      </p:sp>
      <p:sp>
        <p:nvSpPr>
          <p:cNvPr id="28" name="Text 9">
            <a:extLst>
              <a:ext uri="{FF2B5EF4-FFF2-40B4-BE49-F238E27FC236}">
                <a16:creationId xmlns:a16="http://schemas.microsoft.com/office/drawing/2014/main" id="{E1ED8B91-9769-2A7E-5262-B2BDDB4CDC70}"/>
              </a:ext>
            </a:extLst>
          </p:cNvPr>
          <p:cNvSpPr/>
          <p:nvPr/>
        </p:nvSpPr>
        <p:spPr>
          <a:xfrm>
            <a:off x="7259354" y="3400437"/>
            <a:ext cx="1560012" cy="221563"/>
          </a:xfrm>
          <a:prstGeom prst="rect">
            <a:avLst/>
          </a:prstGeom>
          <a:noFill/>
          <a:ln/>
        </p:spPr>
        <p:txBody>
          <a:bodyPr wrap="square" lIns="0" tIns="0" rIns="0" bIns="0" rtlCol="0" anchor="ctr">
            <a:normAutofit/>
          </a:bodyPr>
          <a:lstStyle/>
          <a:p>
            <a:pPr marL="0" indent="0">
              <a:buNone/>
            </a:pPr>
            <a:r>
              <a:rPr lang="en-US" sz="900" b="1" dirty="0">
                <a:solidFill>
                  <a:srgbClr val="006168"/>
                </a:solidFill>
                <a:latin typeface="Roboto Slab" pitchFamily="2" charset="0"/>
                <a:ea typeface="Roboto Slab" pitchFamily="2" charset="0"/>
                <a:cs typeface="Roboto Slab" pitchFamily="2" charset="0"/>
              </a:rPr>
              <a:t>▲ 1.3% on quarter</a:t>
            </a:r>
            <a:endParaRPr lang="en-US" sz="900" dirty="0">
              <a:solidFill>
                <a:srgbClr val="006168"/>
              </a:solidFill>
              <a:latin typeface="Roboto Slab" pitchFamily="2" charset="0"/>
              <a:ea typeface="Roboto Slab" pitchFamily="2" charset="0"/>
              <a:cs typeface="Roboto Slab" pitchFamily="2" charset="0"/>
            </a:endParaRPr>
          </a:p>
        </p:txBody>
      </p:sp>
      <p:sp>
        <p:nvSpPr>
          <p:cNvPr id="30" name="Text 10">
            <a:extLst>
              <a:ext uri="{FF2B5EF4-FFF2-40B4-BE49-F238E27FC236}">
                <a16:creationId xmlns:a16="http://schemas.microsoft.com/office/drawing/2014/main" id="{578D57A4-2DFF-A593-3976-45919C504143}"/>
              </a:ext>
            </a:extLst>
          </p:cNvPr>
          <p:cNvSpPr/>
          <p:nvPr/>
        </p:nvSpPr>
        <p:spPr>
          <a:xfrm>
            <a:off x="7259354" y="3676497"/>
            <a:ext cx="1560012" cy="158259"/>
          </a:xfrm>
          <a:prstGeom prst="rect">
            <a:avLst/>
          </a:prstGeom>
          <a:noFill/>
          <a:ln/>
        </p:spPr>
        <p:txBody>
          <a:bodyPr wrap="square" lIns="0" tIns="0" rIns="0" bIns="0" rtlCol="0" anchor="ctr">
            <a:normAutofit/>
          </a:bodyPr>
          <a:lstStyle/>
          <a:p>
            <a:pPr marL="0" indent="0">
              <a:buNone/>
            </a:pPr>
            <a:r>
              <a:rPr lang="en-US" sz="850" dirty="0">
                <a:solidFill>
                  <a:srgbClr val="5C6B7A"/>
                </a:solidFill>
                <a:latin typeface="Roboto Slab" pitchFamily="2" charset="0"/>
                <a:ea typeface="Roboto Slab" pitchFamily="2" charset="0"/>
                <a:cs typeface="Roboto Slab" pitchFamily="2" charset="0"/>
              </a:rPr>
              <a:t>Aged </a:t>
            </a:r>
            <a:r>
              <a:rPr lang="en-US" sz="800" dirty="0">
                <a:solidFill>
                  <a:srgbClr val="5C6B7A"/>
                </a:solidFill>
                <a:latin typeface="Roboto Slab" pitchFamily="2" charset="0"/>
                <a:ea typeface="Roboto Slab" pitchFamily="2" charset="0"/>
                <a:cs typeface="Roboto Slab" pitchFamily="2" charset="0"/>
              </a:rPr>
              <a:t>15–89</a:t>
            </a:r>
            <a:endParaRPr lang="en-US" sz="800" dirty="0">
              <a:latin typeface="Roboto Slab" pitchFamily="2" charset="0"/>
              <a:ea typeface="Roboto Slab" pitchFamily="2" charset="0"/>
              <a:cs typeface="Roboto Slab" pitchFamily="2" charset="0"/>
            </a:endParaRPr>
          </a:p>
        </p:txBody>
      </p:sp>
      <p:pic>
        <p:nvPicPr>
          <p:cNvPr id="7" name="Content Placeholder 6">
            <a:extLst>
              <a:ext uri="{FF2B5EF4-FFF2-40B4-BE49-F238E27FC236}">
                <a16:creationId xmlns:a16="http://schemas.microsoft.com/office/drawing/2014/main" id="{B8D10998-697D-B47A-6911-71CC5760B647}"/>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292414" y="815248"/>
            <a:ext cx="6402164" cy="3384000"/>
          </a:xfrm>
          <a:prstGeom prst="rect">
            <a:avLst/>
          </a:prstGeom>
        </p:spPr>
      </p:pic>
      <p:sp>
        <p:nvSpPr>
          <p:cNvPr id="11" name="TextBox 1">
            <a:extLst>
              <a:ext uri="{FF2B5EF4-FFF2-40B4-BE49-F238E27FC236}">
                <a16:creationId xmlns:a16="http://schemas.microsoft.com/office/drawing/2014/main" id="{CBD7ECF5-6B45-728B-F7BA-F14C4EC4B5E9}"/>
              </a:ext>
            </a:extLst>
          </p:cNvPr>
          <p:cNvSpPr txBox="1"/>
          <p:nvPr/>
        </p:nvSpPr>
        <p:spPr>
          <a:xfrm>
            <a:off x="41250" y="3934419"/>
            <a:ext cx="1069876" cy="24812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IE" sz="800" dirty="0">
                <a:solidFill>
                  <a:schemeClr val="accent4"/>
                </a:solidFill>
              </a:rPr>
              <a:t>thousands</a:t>
            </a:r>
          </a:p>
        </p:txBody>
      </p:sp>
    </p:spTree>
    <p:extLst>
      <p:ext uri="{BB962C8B-B14F-4D97-AF65-F5344CB8AC3E}">
        <p14:creationId xmlns:p14="http://schemas.microsoft.com/office/powerpoint/2010/main" val="12933579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26E14-3AFC-D13E-6876-9EBAEBC50F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98CAC6-D6FB-5852-DC16-3AA2F3FC2AD4}"/>
              </a:ext>
            </a:extLst>
          </p:cNvPr>
          <p:cNvSpPr>
            <a:spLocks noGrp="1"/>
          </p:cNvSpPr>
          <p:nvPr>
            <p:ph type="title"/>
          </p:nvPr>
        </p:nvSpPr>
        <p:spPr>
          <a:xfrm>
            <a:off x="474424" y="258270"/>
            <a:ext cx="8219256" cy="277539"/>
          </a:xfrm>
        </p:spPr>
        <p:txBody>
          <a:bodyPr>
            <a:normAutofit fontScale="90000"/>
          </a:bodyPr>
          <a:lstStyle/>
          <a:p>
            <a:r>
              <a:rPr lang="en-IE" sz="1800" dirty="0"/>
              <a:t>What was the change in employment (thousand) for NACE Rev. 2.1. sectors?</a:t>
            </a:r>
          </a:p>
        </p:txBody>
      </p:sp>
      <p:sp>
        <p:nvSpPr>
          <p:cNvPr id="5" name="Slide Number Placeholder 4">
            <a:extLst>
              <a:ext uri="{FF2B5EF4-FFF2-40B4-BE49-F238E27FC236}">
                <a16:creationId xmlns:a16="http://schemas.microsoft.com/office/drawing/2014/main" id="{1E7069AA-7281-F7BA-C443-4FC32B3C7CA5}"/>
              </a:ext>
            </a:extLst>
          </p:cNvPr>
          <p:cNvSpPr>
            <a:spLocks noGrp="1"/>
          </p:cNvSpPr>
          <p:nvPr>
            <p:ph type="sldNum" sz="quarter" idx="4"/>
          </p:nvPr>
        </p:nvSpPr>
        <p:spPr/>
        <p:txBody>
          <a:bodyPr/>
          <a:lstStyle/>
          <a:p>
            <a:fld id="{517A7B32-69DB-4CF1-942C-111B3EAEDE95}" type="slidenum">
              <a:rPr lang="en-IE" smtClean="0"/>
              <a:t>7</a:t>
            </a:fld>
            <a:endParaRPr lang="en-IE" dirty="0"/>
          </a:p>
        </p:txBody>
      </p:sp>
      <p:sp>
        <p:nvSpPr>
          <p:cNvPr id="7" name="Shape 6">
            <a:extLst>
              <a:ext uri="{FF2B5EF4-FFF2-40B4-BE49-F238E27FC236}">
                <a16:creationId xmlns:a16="http://schemas.microsoft.com/office/drawing/2014/main" id="{C19AF1E2-5061-4E98-36FE-78DC6A0C5884}"/>
              </a:ext>
            </a:extLst>
          </p:cNvPr>
          <p:cNvSpPr/>
          <p:nvPr/>
        </p:nvSpPr>
        <p:spPr>
          <a:xfrm>
            <a:off x="6214114" y="699789"/>
            <a:ext cx="2628000" cy="1080000"/>
          </a:xfrm>
          <a:prstGeom prst="roundRect">
            <a:avLst>
              <a:gd name="adj" fmla="val 2632"/>
            </a:avLst>
          </a:prstGeom>
          <a:solidFill>
            <a:schemeClr val="accent1">
              <a:lumMod val="20000"/>
              <a:lumOff val="80000"/>
              <a:alpha val="40000"/>
            </a:schemeClr>
          </a:solidFill>
          <a:ln w="12700">
            <a:solidFill>
              <a:srgbClr val="D7E6EA"/>
            </a:solidFill>
            <a:prstDash val="solid"/>
          </a:ln>
        </p:spPr>
        <p:txBody>
          <a:bodyPr/>
          <a:lstStyle/>
          <a:p>
            <a:endParaRPr lang="en-IE"/>
          </a:p>
        </p:txBody>
      </p:sp>
      <p:sp>
        <p:nvSpPr>
          <p:cNvPr id="9" name="Shape 7">
            <a:extLst>
              <a:ext uri="{FF2B5EF4-FFF2-40B4-BE49-F238E27FC236}">
                <a16:creationId xmlns:a16="http://schemas.microsoft.com/office/drawing/2014/main" id="{8BB25F28-BE45-C770-0EA1-0DB134096D3C}"/>
              </a:ext>
            </a:extLst>
          </p:cNvPr>
          <p:cNvSpPr/>
          <p:nvPr/>
        </p:nvSpPr>
        <p:spPr>
          <a:xfrm>
            <a:off x="6166545" y="696244"/>
            <a:ext cx="64008" cy="1080000"/>
          </a:xfrm>
          <a:prstGeom prst="rect">
            <a:avLst/>
          </a:prstGeom>
          <a:solidFill>
            <a:srgbClr val="006168"/>
          </a:solidFill>
          <a:ln w="12700">
            <a:solidFill>
              <a:srgbClr val="006168"/>
            </a:solidFill>
            <a:prstDash val="solid"/>
          </a:ln>
        </p:spPr>
        <p:txBody>
          <a:bodyPr/>
          <a:lstStyle/>
          <a:p>
            <a:endParaRPr lang="en-IE"/>
          </a:p>
        </p:txBody>
      </p:sp>
      <p:sp>
        <p:nvSpPr>
          <p:cNvPr id="11" name="Text 8">
            <a:extLst>
              <a:ext uri="{FF2B5EF4-FFF2-40B4-BE49-F238E27FC236}">
                <a16:creationId xmlns:a16="http://schemas.microsoft.com/office/drawing/2014/main" id="{1FF7F031-7C8F-5630-9FFF-9AB18E1B96BA}"/>
              </a:ext>
            </a:extLst>
          </p:cNvPr>
          <p:cNvSpPr/>
          <p:nvPr/>
        </p:nvSpPr>
        <p:spPr>
          <a:xfrm>
            <a:off x="6342366" y="797104"/>
            <a:ext cx="2340000" cy="180000"/>
          </a:xfrm>
          <a:prstGeom prst="rect">
            <a:avLst/>
          </a:prstGeom>
          <a:noFill/>
          <a:ln/>
        </p:spPr>
        <p:txBody>
          <a:bodyPr wrap="square" lIns="0" tIns="0" rIns="0" bIns="0" rtlCol="0" anchor="ctr">
            <a:normAutofit/>
          </a:bodyPr>
          <a:lstStyle/>
          <a:p>
            <a:pPr marL="0" indent="0">
              <a:buNone/>
            </a:pPr>
            <a:r>
              <a:rPr lang="en-US" sz="1100" b="1" dirty="0">
                <a:solidFill>
                  <a:srgbClr val="0B2D4D"/>
                </a:solidFill>
                <a:latin typeface="Roboto Slab" pitchFamily="2" charset="0"/>
                <a:ea typeface="Roboto Slab" pitchFamily="2" charset="0"/>
                <a:cs typeface="Roboto Slab" pitchFamily="2" charset="0"/>
              </a:rPr>
              <a:t>Largest positive contribution</a:t>
            </a:r>
            <a:endParaRPr lang="en-US" sz="1100" dirty="0">
              <a:latin typeface="Roboto Slab" pitchFamily="2" charset="0"/>
              <a:ea typeface="Roboto Slab" pitchFamily="2" charset="0"/>
              <a:cs typeface="Roboto Slab" pitchFamily="2" charset="0"/>
            </a:endParaRPr>
          </a:p>
        </p:txBody>
      </p:sp>
      <p:sp>
        <p:nvSpPr>
          <p:cNvPr id="13" name="Text 9">
            <a:extLst>
              <a:ext uri="{FF2B5EF4-FFF2-40B4-BE49-F238E27FC236}">
                <a16:creationId xmlns:a16="http://schemas.microsoft.com/office/drawing/2014/main" id="{13CC697E-E1F3-6BB1-FC58-BFAFBF2F99C4}"/>
              </a:ext>
            </a:extLst>
          </p:cNvPr>
          <p:cNvSpPr/>
          <p:nvPr/>
        </p:nvSpPr>
        <p:spPr>
          <a:xfrm>
            <a:off x="6358114" y="1014272"/>
            <a:ext cx="2340000" cy="756000"/>
          </a:xfrm>
          <a:prstGeom prst="rect">
            <a:avLst/>
          </a:prstGeom>
          <a:noFill/>
          <a:ln/>
        </p:spPr>
        <p:txBody>
          <a:bodyPr wrap="square" lIns="0" tIns="0" rIns="0" bIns="0" rtlCol="0" anchor="t">
            <a:normAutofit fontScale="92500" lnSpcReduction="20000"/>
          </a:bodyPr>
          <a:lstStyle/>
          <a:p>
            <a:pPr marL="0" indent="0">
              <a:buNone/>
            </a:pPr>
            <a:r>
              <a:rPr lang="en-US" sz="1030" dirty="0">
                <a:solidFill>
                  <a:srgbClr val="384957"/>
                </a:solidFill>
                <a:latin typeface="Roboto Slab" pitchFamily="2" charset="0"/>
                <a:ea typeface="Roboto Slab" pitchFamily="2" charset="0"/>
                <a:cs typeface="Roboto Slab" pitchFamily="2" charset="0"/>
              </a:rPr>
              <a:t>Education, up 5.9% to 256,900.</a:t>
            </a:r>
          </a:p>
          <a:p>
            <a:pPr marL="0" indent="0">
              <a:buNone/>
            </a:pPr>
            <a:endParaRPr lang="en-US" sz="1030" dirty="0">
              <a:solidFill>
                <a:srgbClr val="384957"/>
              </a:solidFill>
              <a:latin typeface="Roboto Slab" pitchFamily="2" charset="0"/>
              <a:ea typeface="Roboto Slab" pitchFamily="2" charset="0"/>
              <a:cs typeface="Roboto Slab" pitchFamily="2" charset="0"/>
            </a:endParaRPr>
          </a:p>
          <a:p>
            <a:pPr marL="0" indent="0">
              <a:buNone/>
            </a:pPr>
            <a:r>
              <a:rPr lang="en-US" sz="1030" dirty="0">
                <a:solidFill>
                  <a:srgbClr val="384957"/>
                </a:solidFill>
                <a:latin typeface="Roboto Slab" pitchFamily="2" charset="0"/>
                <a:ea typeface="Roboto Slab" pitchFamily="2" charset="0"/>
                <a:cs typeface="Roboto Slab" pitchFamily="2" charset="0"/>
              </a:rPr>
              <a:t>Transports &amp; Storage up 7.9% to 134,000.</a:t>
            </a:r>
          </a:p>
          <a:p>
            <a:pPr marL="0" indent="0">
              <a:buNone/>
            </a:pPr>
            <a:endParaRPr lang="en-US" sz="1030" dirty="0">
              <a:solidFill>
                <a:srgbClr val="384957"/>
              </a:solidFill>
              <a:latin typeface="Roboto Slab" pitchFamily="2" charset="0"/>
              <a:ea typeface="Roboto Slab" pitchFamily="2" charset="0"/>
              <a:cs typeface="Roboto Slab" pitchFamily="2" charset="0"/>
            </a:endParaRPr>
          </a:p>
          <a:p>
            <a:pPr marL="0" indent="0">
              <a:buNone/>
            </a:pPr>
            <a:r>
              <a:rPr lang="en-US" sz="1030" dirty="0">
                <a:solidFill>
                  <a:srgbClr val="384957"/>
                </a:solidFill>
                <a:latin typeface="Roboto Slab" pitchFamily="2" charset="0"/>
                <a:ea typeface="Roboto Slab" pitchFamily="2" charset="0"/>
                <a:cs typeface="Roboto Slab" pitchFamily="2" charset="0"/>
              </a:rPr>
              <a:t>Industry up 2.6% to  356,000</a:t>
            </a:r>
            <a:endParaRPr lang="en-US" sz="1030" dirty="0">
              <a:latin typeface="Roboto Slab" pitchFamily="2" charset="0"/>
              <a:ea typeface="Roboto Slab" pitchFamily="2" charset="0"/>
              <a:cs typeface="Roboto Slab" pitchFamily="2" charset="0"/>
            </a:endParaRPr>
          </a:p>
        </p:txBody>
      </p:sp>
      <p:sp>
        <p:nvSpPr>
          <p:cNvPr id="15" name="Shape 10">
            <a:extLst>
              <a:ext uri="{FF2B5EF4-FFF2-40B4-BE49-F238E27FC236}">
                <a16:creationId xmlns:a16="http://schemas.microsoft.com/office/drawing/2014/main" id="{48B52D47-25C6-D5AA-E0B3-C145B93DCC0A}"/>
              </a:ext>
            </a:extLst>
          </p:cNvPr>
          <p:cNvSpPr/>
          <p:nvPr/>
        </p:nvSpPr>
        <p:spPr>
          <a:xfrm>
            <a:off x="6214114" y="1856978"/>
            <a:ext cx="2628000" cy="1080000"/>
          </a:xfrm>
          <a:prstGeom prst="roundRect">
            <a:avLst>
              <a:gd name="adj" fmla="val 2632"/>
            </a:avLst>
          </a:prstGeom>
          <a:solidFill>
            <a:schemeClr val="accent1">
              <a:lumMod val="20000"/>
              <a:lumOff val="80000"/>
              <a:alpha val="40000"/>
            </a:schemeClr>
          </a:solidFill>
          <a:ln w="12700">
            <a:solidFill>
              <a:srgbClr val="D7E6EA"/>
            </a:solidFill>
            <a:prstDash val="solid"/>
          </a:ln>
        </p:spPr>
        <p:txBody>
          <a:bodyPr/>
          <a:lstStyle/>
          <a:p>
            <a:endParaRPr lang="en-IE"/>
          </a:p>
        </p:txBody>
      </p:sp>
      <p:sp>
        <p:nvSpPr>
          <p:cNvPr id="17" name="Shape 11">
            <a:extLst>
              <a:ext uri="{FF2B5EF4-FFF2-40B4-BE49-F238E27FC236}">
                <a16:creationId xmlns:a16="http://schemas.microsoft.com/office/drawing/2014/main" id="{8D980141-6DAF-994E-B61D-3738D679F494}"/>
              </a:ext>
            </a:extLst>
          </p:cNvPr>
          <p:cNvSpPr/>
          <p:nvPr/>
        </p:nvSpPr>
        <p:spPr>
          <a:xfrm>
            <a:off x="6165854" y="1855249"/>
            <a:ext cx="64008" cy="1080000"/>
          </a:xfrm>
          <a:prstGeom prst="rect">
            <a:avLst/>
          </a:prstGeom>
          <a:solidFill>
            <a:schemeClr val="accent2"/>
          </a:solidFill>
          <a:ln w="12700">
            <a:solidFill>
              <a:schemeClr val="accent2"/>
            </a:solidFill>
            <a:prstDash val="solid"/>
          </a:ln>
        </p:spPr>
        <p:txBody>
          <a:bodyPr/>
          <a:lstStyle/>
          <a:p>
            <a:endParaRPr lang="en-IE"/>
          </a:p>
        </p:txBody>
      </p:sp>
      <p:sp>
        <p:nvSpPr>
          <p:cNvPr id="19" name="Text 12">
            <a:extLst>
              <a:ext uri="{FF2B5EF4-FFF2-40B4-BE49-F238E27FC236}">
                <a16:creationId xmlns:a16="http://schemas.microsoft.com/office/drawing/2014/main" id="{915CDD67-CC7E-3AC8-8D55-AB2ADAC78EAA}"/>
              </a:ext>
            </a:extLst>
          </p:cNvPr>
          <p:cNvSpPr/>
          <p:nvPr/>
        </p:nvSpPr>
        <p:spPr>
          <a:xfrm>
            <a:off x="6342366" y="1953372"/>
            <a:ext cx="2340000" cy="180000"/>
          </a:xfrm>
          <a:prstGeom prst="rect">
            <a:avLst/>
          </a:prstGeom>
          <a:noFill/>
          <a:ln/>
        </p:spPr>
        <p:txBody>
          <a:bodyPr wrap="square" lIns="0" tIns="0" rIns="0" bIns="0" rtlCol="0" anchor="ctr">
            <a:normAutofit/>
          </a:bodyPr>
          <a:lstStyle/>
          <a:p>
            <a:pPr marL="0" indent="0">
              <a:buNone/>
            </a:pPr>
            <a:r>
              <a:rPr lang="en-US" sz="1100" b="1" dirty="0">
                <a:solidFill>
                  <a:srgbClr val="0B2D4D"/>
                </a:solidFill>
                <a:latin typeface="Roboto Slab" pitchFamily="2" charset="0"/>
                <a:ea typeface="Roboto Slab" pitchFamily="2" charset="0"/>
                <a:cs typeface="Roboto Slab" pitchFamily="2" charset="0"/>
              </a:rPr>
              <a:t>Largest decline</a:t>
            </a:r>
            <a:endParaRPr lang="en-US" sz="1100" dirty="0">
              <a:latin typeface="Roboto Slab" pitchFamily="2" charset="0"/>
              <a:ea typeface="Roboto Slab" pitchFamily="2" charset="0"/>
              <a:cs typeface="Roboto Slab" pitchFamily="2" charset="0"/>
            </a:endParaRPr>
          </a:p>
        </p:txBody>
      </p:sp>
      <p:sp>
        <p:nvSpPr>
          <p:cNvPr id="21" name="Text 13">
            <a:extLst>
              <a:ext uri="{FF2B5EF4-FFF2-40B4-BE49-F238E27FC236}">
                <a16:creationId xmlns:a16="http://schemas.microsoft.com/office/drawing/2014/main" id="{69E1A114-A70F-ADC9-6C34-185CBBDD852D}"/>
              </a:ext>
            </a:extLst>
          </p:cNvPr>
          <p:cNvSpPr/>
          <p:nvPr/>
        </p:nvSpPr>
        <p:spPr>
          <a:xfrm>
            <a:off x="6353680" y="2180869"/>
            <a:ext cx="2340000" cy="756000"/>
          </a:xfrm>
          <a:prstGeom prst="rect">
            <a:avLst/>
          </a:prstGeom>
          <a:noFill/>
          <a:ln/>
        </p:spPr>
        <p:txBody>
          <a:bodyPr wrap="square" lIns="0" tIns="0" rIns="0" bIns="0" rtlCol="0" anchor="t">
            <a:normAutofit lnSpcReduction="10000"/>
          </a:bodyPr>
          <a:lstStyle/>
          <a:p>
            <a:pPr marL="0" indent="0">
              <a:buNone/>
            </a:pPr>
            <a:r>
              <a:rPr lang="en-US" sz="1030" dirty="0">
                <a:solidFill>
                  <a:srgbClr val="384957"/>
                </a:solidFill>
                <a:latin typeface="Roboto Slab" pitchFamily="2" charset="0"/>
                <a:ea typeface="Roboto Slab" pitchFamily="2" charset="0"/>
                <a:cs typeface="Roboto Slab" pitchFamily="2" charset="0"/>
              </a:rPr>
              <a:t>Professional, Scientific &amp; Technical down 8.2% to 189,800.</a:t>
            </a:r>
          </a:p>
          <a:p>
            <a:pPr marL="0" indent="0">
              <a:buNone/>
            </a:pPr>
            <a:endParaRPr lang="en-US" sz="1030" dirty="0">
              <a:solidFill>
                <a:srgbClr val="384957"/>
              </a:solidFill>
              <a:latin typeface="Roboto Slab" pitchFamily="2" charset="0"/>
              <a:ea typeface="Roboto Slab" pitchFamily="2" charset="0"/>
              <a:cs typeface="Roboto Slab" pitchFamily="2" charset="0"/>
            </a:endParaRPr>
          </a:p>
          <a:p>
            <a:pPr marL="0" indent="0">
              <a:buNone/>
            </a:pPr>
            <a:r>
              <a:rPr lang="en-US" sz="1030" dirty="0">
                <a:solidFill>
                  <a:srgbClr val="384957"/>
                </a:solidFill>
                <a:latin typeface="Roboto Slab" pitchFamily="2" charset="0"/>
                <a:ea typeface="Roboto Slab" pitchFamily="2" charset="0"/>
                <a:cs typeface="Roboto Slab" pitchFamily="2" charset="0"/>
              </a:rPr>
              <a:t>Wholesale &amp; Retail Trade down 3.1% to 289,800</a:t>
            </a:r>
            <a:endParaRPr lang="en-US" sz="1030" dirty="0">
              <a:latin typeface="Roboto Slab" pitchFamily="2" charset="0"/>
              <a:ea typeface="Roboto Slab" pitchFamily="2" charset="0"/>
              <a:cs typeface="Roboto Slab" pitchFamily="2" charset="0"/>
            </a:endParaRPr>
          </a:p>
        </p:txBody>
      </p:sp>
      <p:sp>
        <p:nvSpPr>
          <p:cNvPr id="23" name="Shape 14">
            <a:extLst>
              <a:ext uri="{FF2B5EF4-FFF2-40B4-BE49-F238E27FC236}">
                <a16:creationId xmlns:a16="http://schemas.microsoft.com/office/drawing/2014/main" id="{7B35A7E7-990C-3D61-DFF0-F05629E6C290}"/>
              </a:ext>
            </a:extLst>
          </p:cNvPr>
          <p:cNvSpPr/>
          <p:nvPr/>
        </p:nvSpPr>
        <p:spPr>
          <a:xfrm>
            <a:off x="6214114" y="3014254"/>
            <a:ext cx="2628000" cy="1080000"/>
          </a:xfrm>
          <a:prstGeom prst="roundRect">
            <a:avLst>
              <a:gd name="adj" fmla="val 3390"/>
            </a:avLst>
          </a:prstGeom>
          <a:solidFill>
            <a:schemeClr val="accent1">
              <a:lumMod val="20000"/>
              <a:lumOff val="80000"/>
              <a:alpha val="40000"/>
            </a:schemeClr>
          </a:solidFill>
          <a:ln w="12700">
            <a:solidFill>
              <a:srgbClr val="D7E6EA"/>
            </a:solidFill>
            <a:prstDash val="solid"/>
          </a:ln>
        </p:spPr>
        <p:txBody>
          <a:bodyPr/>
          <a:lstStyle/>
          <a:p>
            <a:endParaRPr lang="en-IE"/>
          </a:p>
        </p:txBody>
      </p:sp>
      <p:sp>
        <p:nvSpPr>
          <p:cNvPr id="25" name="Shape 15">
            <a:extLst>
              <a:ext uri="{FF2B5EF4-FFF2-40B4-BE49-F238E27FC236}">
                <a16:creationId xmlns:a16="http://schemas.microsoft.com/office/drawing/2014/main" id="{2AA8B55D-CCEF-A4BF-2A6A-5DD94B88AD99}"/>
              </a:ext>
            </a:extLst>
          </p:cNvPr>
          <p:cNvSpPr/>
          <p:nvPr/>
        </p:nvSpPr>
        <p:spPr>
          <a:xfrm>
            <a:off x="6160769" y="3010709"/>
            <a:ext cx="64008" cy="1078992"/>
          </a:xfrm>
          <a:prstGeom prst="rect">
            <a:avLst/>
          </a:prstGeom>
          <a:solidFill>
            <a:schemeClr val="accent4"/>
          </a:solidFill>
          <a:ln w="12700">
            <a:solidFill>
              <a:schemeClr val="accent4"/>
            </a:solidFill>
            <a:prstDash val="solid"/>
          </a:ln>
        </p:spPr>
        <p:txBody>
          <a:bodyPr/>
          <a:lstStyle/>
          <a:p>
            <a:endParaRPr lang="en-IE"/>
          </a:p>
        </p:txBody>
      </p:sp>
      <p:sp>
        <p:nvSpPr>
          <p:cNvPr id="27" name="Text 16">
            <a:extLst>
              <a:ext uri="{FF2B5EF4-FFF2-40B4-BE49-F238E27FC236}">
                <a16:creationId xmlns:a16="http://schemas.microsoft.com/office/drawing/2014/main" id="{E21D185C-C522-DDAA-BB02-539B3BC38E1C}"/>
              </a:ext>
            </a:extLst>
          </p:cNvPr>
          <p:cNvSpPr/>
          <p:nvPr/>
        </p:nvSpPr>
        <p:spPr>
          <a:xfrm>
            <a:off x="6353680" y="3082076"/>
            <a:ext cx="2340000" cy="180000"/>
          </a:xfrm>
          <a:prstGeom prst="rect">
            <a:avLst/>
          </a:prstGeom>
          <a:noFill/>
          <a:ln/>
        </p:spPr>
        <p:txBody>
          <a:bodyPr wrap="square" lIns="0" tIns="0" rIns="0" bIns="0" rtlCol="0" anchor="ctr">
            <a:normAutofit/>
          </a:bodyPr>
          <a:lstStyle/>
          <a:p>
            <a:pPr marL="0" indent="0">
              <a:buNone/>
            </a:pPr>
            <a:r>
              <a:rPr lang="en-US" sz="1100" b="1" dirty="0">
                <a:solidFill>
                  <a:srgbClr val="0B2D4D"/>
                </a:solidFill>
                <a:latin typeface="Roboto Slab" pitchFamily="2" charset="0"/>
                <a:ea typeface="Roboto Slab" pitchFamily="2" charset="0"/>
                <a:cs typeface="Roboto Slab" pitchFamily="2" charset="0"/>
              </a:rPr>
              <a:t>Other notable sectors</a:t>
            </a:r>
            <a:endParaRPr lang="en-US" sz="1100" dirty="0">
              <a:latin typeface="Roboto Slab" pitchFamily="2" charset="0"/>
              <a:ea typeface="Roboto Slab" pitchFamily="2" charset="0"/>
              <a:cs typeface="Roboto Slab" pitchFamily="2" charset="0"/>
            </a:endParaRPr>
          </a:p>
        </p:txBody>
      </p:sp>
      <p:sp>
        <p:nvSpPr>
          <p:cNvPr id="29" name="Text 17">
            <a:extLst>
              <a:ext uri="{FF2B5EF4-FFF2-40B4-BE49-F238E27FC236}">
                <a16:creationId xmlns:a16="http://schemas.microsoft.com/office/drawing/2014/main" id="{710EACCC-8AA5-959D-B8B5-2E809CD1DBD3}"/>
              </a:ext>
            </a:extLst>
          </p:cNvPr>
          <p:cNvSpPr/>
          <p:nvPr/>
        </p:nvSpPr>
        <p:spPr>
          <a:xfrm>
            <a:off x="6342366" y="3329897"/>
            <a:ext cx="2340000" cy="756000"/>
          </a:xfrm>
          <a:prstGeom prst="rect">
            <a:avLst/>
          </a:prstGeom>
          <a:noFill/>
          <a:ln/>
        </p:spPr>
        <p:txBody>
          <a:bodyPr wrap="square" lIns="0" tIns="0" rIns="0" bIns="0" rtlCol="0" anchor="t">
            <a:normAutofit/>
          </a:bodyPr>
          <a:lstStyle/>
          <a:p>
            <a:r>
              <a:rPr lang="en-US" sz="1030" dirty="0">
                <a:solidFill>
                  <a:srgbClr val="384957"/>
                </a:solidFill>
                <a:latin typeface="Roboto Slab" pitchFamily="2" charset="0"/>
                <a:ea typeface="Roboto Slab" pitchFamily="2" charset="0"/>
                <a:cs typeface="Roboto Slab" pitchFamily="2" charset="0"/>
              </a:rPr>
              <a:t>Construction increased by 1,400 or 0.8%.</a:t>
            </a:r>
          </a:p>
          <a:p>
            <a:endParaRPr lang="en-US" sz="1030" dirty="0">
              <a:solidFill>
                <a:srgbClr val="384957"/>
              </a:solidFill>
              <a:latin typeface="Roboto Slab" pitchFamily="2" charset="0"/>
              <a:ea typeface="Roboto Slab" pitchFamily="2" charset="0"/>
              <a:cs typeface="Roboto Slab" pitchFamily="2" charset="0"/>
            </a:endParaRPr>
          </a:p>
          <a:p>
            <a:r>
              <a:rPr lang="en-US" sz="1030" dirty="0">
                <a:solidFill>
                  <a:srgbClr val="384957"/>
                </a:solidFill>
                <a:latin typeface="Roboto Slab" pitchFamily="2" charset="0"/>
                <a:ea typeface="Roboto Slab" pitchFamily="2" charset="0"/>
                <a:cs typeface="Roboto Slab" pitchFamily="2" charset="0"/>
              </a:rPr>
              <a:t>ICT declined by 2,700 or 1.5%.</a:t>
            </a:r>
            <a:endParaRPr lang="en-US" sz="1030" dirty="0">
              <a:latin typeface="Roboto Slab" pitchFamily="2" charset="0"/>
              <a:ea typeface="Roboto Slab" pitchFamily="2" charset="0"/>
              <a:cs typeface="Roboto Slab" pitchFamily="2" charset="0"/>
            </a:endParaRPr>
          </a:p>
        </p:txBody>
      </p:sp>
      <p:pic>
        <p:nvPicPr>
          <p:cNvPr id="8" name="Content Placeholder 7">
            <a:extLst>
              <a:ext uri="{FF2B5EF4-FFF2-40B4-BE49-F238E27FC236}">
                <a16:creationId xmlns:a16="http://schemas.microsoft.com/office/drawing/2014/main" id="{378DF954-00A8-1611-AF49-FB8A1EC7E5D0}"/>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72166" y="811249"/>
            <a:ext cx="5993514" cy="3168000"/>
          </a:xfrm>
          <a:prstGeom prst="rect">
            <a:avLst/>
          </a:prstGeom>
        </p:spPr>
      </p:pic>
      <p:sp>
        <p:nvSpPr>
          <p:cNvPr id="4" name="TextBox 1">
            <a:extLst>
              <a:ext uri="{FF2B5EF4-FFF2-40B4-BE49-F238E27FC236}">
                <a16:creationId xmlns:a16="http://schemas.microsoft.com/office/drawing/2014/main" id="{89C1C9EB-853E-6853-C728-CF472530B199}"/>
              </a:ext>
            </a:extLst>
          </p:cNvPr>
          <p:cNvSpPr txBox="1"/>
          <p:nvPr/>
        </p:nvSpPr>
        <p:spPr>
          <a:xfrm>
            <a:off x="41250" y="3934419"/>
            <a:ext cx="1069876" cy="24812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IE" sz="800" dirty="0">
                <a:solidFill>
                  <a:schemeClr val="accent4"/>
                </a:solidFill>
              </a:rPr>
              <a:t>thousands</a:t>
            </a:r>
          </a:p>
        </p:txBody>
      </p:sp>
    </p:spTree>
    <p:extLst>
      <p:ext uri="{BB962C8B-B14F-4D97-AF65-F5344CB8AC3E}">
        <p14:creationId xmlns:p14="http://schemas.microsoft.com/office/powerpoint/2010/main" val="15982623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4B5B2-DE72-DE14-506F-9890A824C2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933A3E-CC60-390A-02E5-EA2E7CE19BE2}"/>
              </a:ext>
            </a:extLst>
          </p:cNvPr>
          <p:cNvSpPr>
            <a:spLocks noGrp="1"/>
          </p:cNvSpPr>
          <p:nvPr>
            <p:ph type="title"/>
          </p:nvPr>
        </p:nvSpPr>
        <p:spPr>
          <a:xfrm>
            <a:off x="467544" y="86427"/>
            <a:ext cx="8219256" cy="397091"/>
          </a:xfrm>
        </p:spPr>
        <p:txBody>
          <a:bodyPr>
            <a:normAutofit/>
          </a:bodyPr>
          <a:lstStyle/>
          <a:p>
            <a:r>
              <a:rPr lang="en-IE" sz="2000" dirty="0"/>
              <a:t>Decline in those that usually work from home</a:t>
            </a:r>
          </a:p>
        </p:txBody>
      </p:sp>
      <p:sp>
        <p:nvSpPr>
          <p:cNvPr id="4" name="Slide Number Placeholder 3">
            <a:extLst>
              <a:ext uri="{FF2B5EF4-FFF2-40B4-BE49-F238E27FC236}">
                <a16:creationId xmlns:a16="http://schemas.microsoft.com/office/drawing/2014/main" id="{A76D92C8-CD9D-A41C-DD7C-21F8CA97AC4F}"/>
              </a:ext>
            </a:extLst>
          </p:cNvPr>
          <p:cNvSpPr>
            <a:spLocks noGrp="1"/>
          </p:cNvSpPr>
          <p:nvPr>
            <p:ph type="sldNum" sz="quarter" idx="4"/>
          </p:nvPr>
        </p:nvSpPr>
        <p:spPr/>
        <p:txBody>
          <a:bodyPr/>
          <a:lstStyle/>
          <a:p>
            <a:fld id="{517A7B32-69DB-4CF1-942C-111B3EAEDE95}" type="slidenum">
              <a:rPr lang="en-IE" smtClean="0"/>
              <a:t>8</a:t>
            </a:fld>
            <a:endParaRPr lang="en-IE" dirty="0"/>
          </a:p>
        </p:txBody>
      </p:sp>
      <p:sp>
        <p:nvSpPr>
          <p:cNvPr id="3" name="TextBox 1">
            <a:extLst>
              <a:ext uri="{FF2B5EF4-FFF2-40B4-BE49-F238E27FC236}">
                <a16:creationId xmlns:a16="http://schemas.microsoft.com/office/drawing/2014/main" id="{16E201D7-267D-663C-7DC5-8A13A05C2E28}"/>
              </a:ext>
            </a:extLst>
          </p:cNvPr>
          <p:cNvSpPr txBox="1"/>
          <p:nvPr/>
        </p:nvSpPr>
        <p:spPr>
          <a:xfrm>
            <a:off x="13688" y="3937820"/>
            <a:ext cx="792088" cy="21602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IE" sz="800" dirty="0">
                <a:solidFill>
                  <a:schemeClr val="accent4"/>
                </a:solidFill>
              </a:rPr>
              <a:t>thousands</a:t>
            </a:r>
          </a:p>
        </p:txBody>
      </p:sp>
      <p:pic>
        <p:nvPicPr>
          <p:cNvPr id="9" name="Picture 8">
            <a:extLst>
              <a:ext uri="{FF2B5EF4-FFF2-40B4-BE49-F238E27FC236}">
                <a16:creationId xmlns:a16="http://schemas.microsoft.com/office/drawing/2014/main" id="{2773658D-2294-61BD-F97F-7657FD17B8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70919" y="769844"/>
            <a:ext cx="6402162" cy="3384000"/>
          </a:xfrm>
          <a:prstGeom prst="rect">
            <a:avLst/>
          </a:prstGeom>
        </p:spPr>
      </p:pic>
    </p:spTree>
    <p:extLst>
      <p:ext uri="{BB962C8B-B14F-4D97-AF65-F5344CB8AC3E}">
        <p14:creationId xmlns:p14="http://schemas.microsoft.com/office/powerpoint/2010/main" val="38916242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F9327-7E7C-FC9E-D3DB-EADEBB125D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9139AD-ADF2-D7AC-52D2-001FAFFFAD76}"/>
              </a:ext>
            </a:extLst>
          </p:cNvPr>
          <p:cNvSpPr>
            <a:spLocks noGrp="1"/>
          </p:cNvSpPr>
          <p:nvPr>
            <p:ph type="title"/>
          </p:nvPr>
        </p:nvSpPr>
        <p:spPr>
          <a:xfrm>
            <a:off x="467544" y="205979"/>
            <a:ext cx="8219256" cy="349547"/>
          </a:xfrm>
        </p:spPr>
        <p:txBody>
          <a:bodyPr>
            <a:noAutofit/>
          </a:bodyPr>
          <a:lstStyle/>
          <a:p>
            <a:r>
              <a:rPr lang="en-IE" sz="2800" dirty="0"/>
              <a:t>Unemployment</a:t>
            </a:r>
          </a:p>
        </p:txBody>
      </p:sp>
      <p:pic>
        <p:nvPicPr>
          <p:cNvPr id="9" name="Content Placeholder 8">
            <a:extLst>
              <a:ext uri="{FF2B5EF4-FFF2-40B4-BE49-F238E27FC236}">
                <a16:creationId xmlns:a16="http://schemas.microsoft.com/office/drawing/2014/main" id="{7F76898E-3F81-333E-4890-110C2C334626}"/>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2236742" y="634562"/>
            <a:ext cx="6402162" cy="3384000"/>
          </a:xfrm>
          <a:prstGeom prst="rect">
            <a:avLst/>
          </a:prstGeom>
        </p:spPr>
      </p:pic>
      <p:sp>
        <p:nvSpPr>
          <p:cNvPr id="5" name="Slide Number Placeholder 4">
            <a:extLst>
              <a:ext uri="{FF2B5EF4-FFF2-40B4-BE49-F238E27FC236}">
                <a16:creationId xmlns:a16="http://schemas.microsoft.com/office/drawing/2014/main" id="{58053BAC-6688-9234-B31A-D41AF0327FC0}"/>
              </a:ext>
            </a:extLst>
          </p:cNvPr>
          <p:cNvSpPr>
            <a:spLocks noGrp="1"/>
          </p:cNvSpPr>
          <p:nvPr>
            <p:ph type="sldNum" sz="quarter" idx="4"/>
          </p:nvPr>
        </p:nvSpPr>
        <p:spPr/>
        <p:txBody>
          <a:bodyPr/>
          <a:lstStyle/>
          <a:p>
            <a:fld id="{517A7B32-69DB-4CF1-942C-111B3EAEDE95}" type="slidenum">
              <a:rPr lang="en-IE" smtClean="0"/>
              <a:t>9</a:t>
            </a:fld>
            <a:endParaRPr lang="en-IE" dirty="0"/>
          </a:p>
        </p:txBody>
      </p:sp>
      <p:sp>
        <p:nvSpPr>
          <p:cNvPr id="8" name="Shape 5">
            <a:extLst>
              <a:ext uri="{FF2B5EF4-FFF2-40B4-BE49-F238E27FC236}">
                <a16:creationId xmlns:a16="http://schemas.microsoft.com/office/drawing/2014/main" id="{96435824-0AE3-D141-B63B-F87F5C665DE7}"/>
              </a:ext>
            </a:extLst>
          </p:cNvPr>
          <p:cNvSpPr/>
          <p:nvPr/>
        </p:nvSpPr>
        <p:spPr>
          <a:xfrm>
            <a:off x="323528" y="774406"/>
            <a:ext cx="1793400" cy="1440159"/>
          </a:xfrm>
          <a:prstGeom prst="roundRect">
            <a:avLst>
              <a:gd name="adj" fmla="val 2747"/>
            </a:avLst>
          </a:prstGeom>
          <a:solidFill>
            <a:srgbClr val="FFFFFF"/>
          </a:solidFill>
          <a:ln w="13970">
            <a:solidFill>
              <a:srgbClr val="DCE4EC"/>
            </a:solidFill>
            <a:prstDash val="solid"/>
          </a:ln>
          <a:effectLst>
            <a:outerShdw blurRad="12700" dist="50800" dir="2700000" algn="bl" rotWithShape="0">
              <a:srgbClr val="C7D2DE">
                <a:alpha val="16000"/>
              </a:srgbClr>
            </a:outerShdw>
          </a:effectLst>
        </p:spPr>
        <p:txBody>
          <a:bodyPr/>
          <a:lstStyle/>
          <a:p>
            <a:endParaRPr lang="en-IE"/>
          </a:p>
        </p:txBody>
      </p:sp>
      <p:sp>
        <p:nvSpPr>
          <p:cNvPr id="10" name="Shape 6">
            <a:extLst>
              <a:ext uri="{FF2B5EF4-FFF2-40B4-BE49-F238E27FC236}">
                <a16:creationId xmlns:a16="http://schemas.microsoft.com/office/drawing/2014/main" id="{423D56FF-3BEB-D0F0-7D8B-AD219389C854}"/>
              </a:ext>
            </a:extLst>
          </p:cNvPr>
          <p:cNvSpPr/>
          <p:nvPr/>
        </p:nvSpPr>
        <p:spPr>
          <a:xfrm>
            <a:off x="323528" y="774406"/>
            <a:ext cx="49134" cy="1440159"/>
          </a:xfrm>
          <a:prstGeom prst="rect">
            <a:avLst/>
          </a:prstGeom>
          <a:solidFill>
            <a:schemeClr val="accent2"/>
          </a:solidFill>
          <a:ln w="12700">
            <a:solidFill>
              <a:schemeClr val="accent2"/>
            </a:solidFill>
            <a:prstDash val="solid"/>
          </a:ln>
        </p:spPr>
        <p:txBody>
          <a:bodyPr/>
          <a:lstStyle/>
          <a:p>
            <a:endParaRPr lang="en-IE"/>
          </a:p>
        </p:txBody>
      </p:sp>
      <p:sp>
        <p:nvSpPr>
          <p:cNvPr id="12" name="Text 7">
            <a:extLst>
              <a:ext uri="{FF2B5EF4-FFF2-40B4-BE49-F238E27FC236}">
                <a16:creationId xmlns:a16="http://schemas.microsoft.com/office/drawing/2014/main" id="{608746AF-8F3C-2EDB-76BE-13AE56E23D44}"/>
              </a:ext>
            </a:extLst>
          </p:cNvPr>
          <p:cNvSpPr/>
          <p:nvPr/>
        </p:nvSpPr>
        <p:spPr>
          <a:xfrm>
            <a:off x="524696" y="938998"/>
            <a:ext cx="1560012" cy="174085"/>
          </a:xfrm>
          <a:prstGeom prst="rect">
            <a:avLst/>
          </a:prstGeom>
          <a:noFill/>
          <a:ln/>
        </p:spPr>
        <p:txBody>
          <a:bodyPr wrap="square" lIns="0" tIns="0" rIns="0" bIns="0" rtlCol="0" anchor="ctr">
            <a:normAutofit/>
          </a:bodyPr>
          <a:lstStyle/>
          <a:p>
            <a:pPr marL="0" indent="0">
              <a:buNone/>
            </a:pPr>
            <a:r>
              <a:rPr lang="en-US" sz="750" b="1" kern="0" spc="50" dirty="0">
                <a:solidFill>
                  <a:srgbClr val="5C6B7A"/>
                </a:solidFill>
                <a:latin typeface="Roboto Slab" pitchFamily="2" charset="0"/>
                <a:ea typeface="Roboto Slab" pitchFamily="2" charset="0"/>
                <a:cs typeface="Roboto Slab" pitchFamily="2" charset="0"/>
              </a:rPr>
              <a:t>UNEMPLOYMENT</a:t>
            </a:r>
            <a:endParaRPr lang="en-US" sz="750" dirty="0">
              <a:latin typeface="Roboto Slab" pitchFamily="2" charset="0"/>
              <a:ea typeface="Roboto Slab" pitchFamily="2" charset="0"/>
              <a:cs typeface="Roboto Slab" pitchFamily="2" charset="0"/>
            </a:endParaRPr>
          </a:p>
        </p:txBody>
      </p:sp>
      <p:sp>
        <p:nvSpPr>
          <p:cNvPr id="14" name="Text 8">
            <a:extLst>
              <a:ext uri="{FF2B5EF4-FFF2-40B4-BE49-F238E27FC236}">
                <a16:creationId xmlns:a16="http://schemas.microsoft.com/office/drawing/2014/main" id="{33F8128B-6ADB-7CBD-DCEF-53850E8ECA89}"/>
              </a:ext>
            </a:extLst>
          </p:cNvPr>
          <p:cNvSpPr/>
          <p:nvPr/>
        </p:nvSpPr>
        <p:spPr>
          <a:xfrm>
            <a:off x="524696" y="1249894"/>
            <a:ext cx="1560012" cy="411474"/>
          </a:xfrm>
          <a:prstGeom prst="rect">
            <a:avLst/>
          </a:prstGeom>
          <a:noFill/>
          <a:ln/>
        </p:spPr>
        <p:txBody>
          <a:bodyPr wrap="square" lIns="0" tIns="0" rIns="0" bIns="0" rtlCol="0" anchor="ctr">
            <a:normAutofit/>
          </a:bodyPr>
          <a:lstStyle/>
          <a:p>
            <a:pPr marL="0" indent="0">
              <a:buNone/>
            </a:pPr>
            <a:r>
              <a:rPr lang="en-US" sz="2200" b="1" dirty="0">
                <a:solidFill>
                  <a:srgbClr val="1B2733"/>
                </a:solidFill>
                <a:latin typeface="Roboto Slab" pitchFamily="2" charset="0"/>
                <a:ea typeface="Roboto Slab" pitchFamily="2" charset="0"/>
                <a:cs typeface="Roboto Slab" pitchFamily="2" charset="0"/>
              </a:rPr>
              <a:t>151,000</a:t>
            </a:r>
            <a:endParaRPr lang="en-US" sz="2200" dirty="0">
              <a:latin typeface="Roboto Slab" pitchFamily="2" charset="0"/>
              <a:ea typeface="Roboto Slab" pitchFamily="2" charset="0"/>
              <a:cs typeface="Roboto Slab" pitchFamily="2" charset="0"/>
            </a:endParaRPr>
          </a:p>
        </p:txBody>
      </p:sp>
      <p:sp>
        <p:nvSpPr>
          <p:cNvPr id="16" name="Text 9">
            <a:extLst>
              <a:ext uri="{FF2B5EF4-FFF2-40B4-BE49-F238E27FC236}">
                <a16:creationId xmlns:a16="http://schemas.microsoft.com/office/drawing/2014/main" id="{CDE3CE36-3EE7-0246-DD8B-A06F0F720A68}"/>
              </a:ext>
            </a:extLst>
          </p:cNvPr>
          <p:cNvSpPr/>
          <p:nvPr/>
        </p:nvSpPr>
        <p:spPr>
          <a:xfrm>
            <a:off x="524696" y="1780246"/>
            <a:ext cx="1560012" cy="221563"/>
          </a:xfrm>
          <a:prstGeom prst="rect">
            <a:avLst/>
          </a:prstGeom>
          <a:noFill/>
          <a:ln/>
        </p:spPr>
        <p:txBody>
          <a:bodyPr wrap="square" lIns="0" tIns="0" rIns="0" bIns="0" rtlCol="0" anchor="ctr">
            <a:normAutofit/>
          </a:bodyPr>
          <a:lstStyle/>
          <a:p>
            <a:pPr marL="0" indent="0">
              <a:buNone/>
            </a:pPr>
            <a:r>
              <a:rPr lang="en-US" sz="900" b="1" dirty="0">
                <a:solidFill>
                  <a:srgbClr val="006168"/>
                </a:solidFill>
                <a:latin typeface="Roboto Slab" pitchFamily="2" charset="0"/>
                <a:ea typeface="Roboto Slab" pitchFamily="2" charset="0"/>
                <a:cs typeface="Roboto Slab" pitchFamily="2" charset="0"/>
              </a:rPr>
              <a:t>▲ 7.2% on year</a:t>
            </a:r>
            <a:endParaRPr lang="en-US" sz="900" dirty="0">
              <a:solidFill>
                <a:srgbClr val="006168"/>
              </a:solidFill>
              <a:latin typeface="Roboto Slab" pitchFamily="2" charset="0"/>
              <a:ea typeface="Roboto Slab" pitchFamily="2" charset="0"/>
              <a:cs typeface="Roboto Slab" pitchFamily="2" charset="0"/>
            </a:endParaRPr>
          </a:p>
        </p:txBody>
      </p:sp>
      <p:sp>
        <p:nvSpPr>
          <p:cNvPr id="18" name="Text 10">
            <a:extLst>
              <a:ext uri="{FF2B5EF4-FFF2-40B4-BE49-F238E27FC236}">
                <a16:creationId xmlns:a16="http://schemas.microsoft.com/office/drawing/2014/main" id="{52425404-18BA-75AB-9004-B738277F2CDF}"/>
              </a:ext>
            </a:extLst>
          </p:cNvPr>
          <p:cNvSpPr/>
          <p:nvPr/>
        </p:nvSpPr>
        <p:spPr>
          <a:xfrm>
            <a:off x="524696" y="2029735"/>
            <a:ext cx="1560012" cy="158259"/>
          </a:xfrm>
          <a:prstGeom prst="rect">
            <a:avLst/>
          </a:prstGeom>
          <a:noFill/>
          <a:ln/>
        </p:spPr>
        <p:txBody>
          <a:bodyPr wrap="square" lIns="0" tIns="0" rIns="0" bIns="0" rtlCol="0" anchor="ctr">
            <a:normAutofit/>
          </a:bodyPr>
          <a:lstStyle/>
          <a:p>
            <a:pPr marL="0" indent="0">
              <a:buNone/>
            </a:pPr>
            <a:r>
              <a:rPr lang="en-US" sz="850" dirty="0">
                <a:solidFill>
                  <a:srgbClr val="5C6B7A"/>
                </a:solidFill>
                <a:latin typeface="Roboto Slab" pitchFamily="2" charset="0"/>
                <a:ea typeface="Roboto Slab" pitchFamily="2" charset="0"/>
                <a:cs typeface="Roboto Slab" pitchFamily="2" charset="0"/>
              </a:rPr>
              <a:t>Aged </a:t>
            </a:r>
            <a:r>
              <a:rPr lang="en-US" sz="800" dirty="0">
                <a:solidFill>
                  <a:srgbClr val="5C6B7A"/>
                </a:solidFill>
                <a:latin typeface="Roboto Slab" pitchFamily="2" charset="0"/>
                <a:ea typeface="Roboto Slab" pitchFamily="2" charset="0"/>
                <a:cs typeface="Roboto Slab" pitchFamily="2" charset="0"/>
              </a:rPr>
              <a:t>15–74</a:t>
            </a:r>
            <a:endParaRPr lang="en-US" sz="800" dirty="0">
              <a:latin typeface="Roboto Slab" pitchFamily="2" charset="0"/>
              <a:ea typeface="Roboto Slab" pitchFamily="2" charset="0"/>
              <a:cs typeface="Roboto Slab" pitchFamily="2" charset="0"/>
            </a:endParaRPr>
          </a:p>
        </p:txBody>
      </p:sp>
      <p:sp>
        <p:nvSpPr>
          <p:cNvPr id="20" name="Shape 5">
            <a:extLst>
              <a:ext uri="{FF2B5EF4-FFF2-40B4-BE49-F238E27FC236}">
                <a16:creationId xmlns:a16="http://schemas.microsoft.com/office/drawing/2014/main" id="{FF1A4E57-3227-C5B0-3D4B-6D956F81285C}"/>
              </a:ext>
            </a:extLst>
          </p:cNvPr>
          <p:cNvSpPr/>
          <p:nvPr/>
        </p:nvSpPr>
        <p:spPr>
          <a:xfrm>
            <a:off x="323528" y="2326562"/>
            <a:ext cx="1793400" cy="1440159"/>
          </a:xfrm>
          <a:prstGeom prst="roundRect">
            <a:avLst>
              <a:gd name="adj" fmla="val 2747"/>
            </a:avLst>
          </a:prstGeom>
          <a:solidFill>
            <a:srgbClr val="FFFFFF"/>
          </a:solidFill>
          <a:ln w="13970">
            <a:solidFill>
              <a:srgbClr val="DCE4EC"/>
            </a:solidFill>
            <a:prstDash val="solid"/>
          </a:ln>
          <a:effectLst>
            <a:outerShdw blurRad="12700" dist="50800" dir="2700000" algn="bl" rotWithShape="0">
              <a:srgbClr val="C7D2DE">
                <a:alpha val="16000"/>
              </a:srgbClr>
            </a:outerShdw>
          </a:effectLst>
        </p:spPr>
        <p:txBody>
          <a:bodyPr/>
          <a:lstStyle/>
          <a:p>
            <a:endParaRPr lang="en-IE"/>
          </a:p>
        </p:txBody>
      </p:sp>
      <p:sp>
        <p:nvSpPr>
          <p:cNvPr id="22" name="Shape 6">
            <a:extLst>
              <a:ext uri="{FF2B5EF4-FFF2-40B4-BE49-F238E27FC236}">
                <a16:creationId xmlns:a16="http://schemas.microsoft.com/office/drawing/2014/main" id="{1986A52B-9B8C-E355-518F-2B7E56E90261}"/>
              </a:ext>
            </a:extLst>
          </p:cNvPr>
          <p:cNvSpPr/>
          <p:nvPr/>
        </p:nvSpPr>
        <p:spPr>
          <a:xfrm>
            <a:off x="323528" y="2326562"/>
            <a:ext cx="49134" cy="1440159"/>
          </a:xfrm>
          <a:prstGeom prst="rect">
            <a:avLst/>
          </a:prstGeom>
          <a:solidFill>
            <a:schemeClr val="accent2"/>
          </a:solidFill>
          <a:ln w="12700">
            <a:solidFill>
              <a:schemeClr val="accent2"/>
            </a:solidFill>
            <a:prstDash val="solid"/>
          </a:ln>
        </p:spPr>
        <p:txBody>
          <a:bodyPr/>
          <a:lstStyle/>
          <a:p>
            <a:endParaRPr lang="en-IE"/>
          </a:p>
        </p:txBody>
      </p:sp>
      <p:sp>
        <p:nvSpPr>
          <p:cNvPr id="24" name="Text 7">
            <a:extLst>
              <a:ext uri="{FF2B5EF4-FFF2-40B4-BE49-F238E27FC236}">
                <a16:creationId xmlns:a16="http://schemas.microsoft.com/office/drawing/2014/main" id="{84FDF3B6-31AB-756B-8D73-5F6709C88591}"/>
              </a:ext>
            </a:extLst>
          </p:cNvPr>
          <p:cNvSpPr/>
          <p:nvPr/>
        </p:nvSpPr>
        <p:spPr>
          <a:xfrm>
            <a:off x="524696" y="2491154"/>
            <a:ext cx="1560012" cy="174085"/>
          </a:xfrm>
          <a:prstGeom prst="rect">
            <a:avLst/>
          </a:prstGeom>
          <a:noFill/>
          <a:ln/>
        </p:spPr>
        <p:txBody>
          <a:bodyPr wrap="square" lIns="0" tIns="0" rIns="0" bIns="0" rtlCol="0" anchor="ctr">
            <a:normAutofit/>
          </a:bodyPr>
          <a:lstStyle/>
          <a:p>
            <a:pPr marL="0" indent="0">
              <a:buNone/>
            </a:pPr>
            <a:r>
              <a:rPr lang="en-US" sz="750" b="1" kern="0" spc="50" dirty="0">
                <a:solidFill>
                  <a:srgbClr val="5C6B7A"/>
                </a:solidFill>
                <a:latin typeface="Roboto Slab" pitchFamily="2" charset="0"/>
                <a:ea typeface="Roboto Slab" pitchFamily="2" charset="0"/>
                <a:cs typeface="Roboto Slab" pitchFamily="2" charset="0"/>
              </a:rPr>
              <a:t>UNEMPLOYMENT RATE</a:t>
            </a:r>
            <a:endParaRPr lang="en-US" sz="750" dirty="0">
              <a:latin typeface="Roboto Slab" pitchFamily="2" charset="0"/>
              <a:ea typeface="Roboto Slab" pitchFamily="2" charset="0"/>
              <a:cs typeface="Roboto Slab" pitchFamily="2" charset="0"/>
            </a:endParaRPr>
          </a:p>
        </p:txBody>
      </p:sp>
      <p:sp>
        <p:nvSpPr>
          <p:cNvPr id="26" name="Text 8">
            <a:extLst>
              <a:ext uri="{FF2B5EF4-FFF2-40B4-BE49-F238E27FC236}">
                <a16:creationId xmlns:a16="http://schemas.microsoft.com/office/drawing/2014/main" id="{FB88DD67-974E-2BD3-7E53-547F0FEF6F97}"/>
              </a:ext>
            </a:extLst>
          </p:cNvPr>
          <p:cNvSpPr/>
          <p:nvPr/>
        </p:nvSpPr>
        <p:spPr>
          <a:xfrm>
            <a:off x="524696" y="2802050"/>
            <a:ext cx="1560012" cy="411474"/>
          </a:xfrm>
          <a:prstGeom prst="rect">
            <a:avLst/>
          </a:prstGeom>
          <a:noFill/>
          <a:ln/>
        </p:spPr>
        <p:txBody>
          <a:bodyPr wrap="square" lIns="0" tIns="0" rIns="0" bIns="0" rtlCol="0" anchor="ctr">
            <a:normAutofit/>
          </a:bodyPr>
          <a:lstStyle/>
          <a:p>
            <a:pPr marL="0" indent="0">
              <a:buNone/>
            </a:pPr>
            <a:r>
              <a:rPr lang="en-US" sz="2200" b="1" dirty="0">
                <a:solidFill>
                  <a:srgbClr val="1B2733"/>
                </a:solidFill>
                <a:latin typeface="Roboto Slab" pitchFamily="2" charset="0"/>
                <a:ea typeface="Roboto Slab" pitchFamily="2" charset="0"/>
                <a:cs typeface="Roboto Slab" pitchFamily="2" charset="0"/>
              </a:rPr>
              <a:t>4.9%</a:t>
            </a:r>
            <a:endParaRPr lang="en-US" sz="2200" dirty="0">
              <a:latin typeface="Roboto Slab" pitchFamily="2" charset="0"/>
              <a:ea typeface="Roboto Slab" pitchFamily="2" charset="0"/>
              <a:cs typeface="Roboto Slab" pitchFamily="2" charset="0"/>
            </a:endParaRPr>
          </a:p>
        </p:txBody>
      </p:sp>
      <p:sp>
        <p:nvSpPr>
          <p:cNvPr id="28" name="Text 9">
            <a:extLst>
              <a:ext uri="{FF2B5EF4-FFF2-40B4-BE49-F238E27FC236}">
                <a16:creationId xmlns:a16="http://schemas.microsoft.com/office/drawing/2014/main" id="{12EF9620-E4CD-F230-8EE8-C12BC8904E20}"/>
              </a:ext>
            </a:extLst>
          </p:cNvPr>
          <p:cNvSpPr/>
          <p:nvPr/>
        </p:nvSpPr>
        <p:spPr>
          <a:xfrm>
            <a:off x="524696" y="3332402"/>
            <a:ext cx="1560012" cy="221563"/>
          </a:xfrm>
          <a:prstGeom prst="rect">
            <a:avLst/>
          </a:prstGeom>
          <a:noFill/>
          <a:ln/>
        </p:spPr>
        <p:txBody>
          <a:bodyPr wrap="square" lIns="0" tIns="0" rIns="0" bIns="0" rtlCol="0" anchor="ctr">
            <a:normAutofit/>
          </a:bodyPr>
          <a:lstStyle/>
          <a:p>
            <a:r>
              <a:rPr lang="en-US" sz="900" b="1" dirty="0">
                <a:solidFill>
                  <a:srgbClr val="006168"/>
                </a:solidFill>
                <a:latin typeface="Roboto Slab" pitchFamily="2" charset="0"/>
                <a:ea typeface="Roboto Slab" pitchFamily="2" charset="0"/>
                <a:cs typeface="Roboto Slab" pitchFamily="2" charset="0"/>
              </a:rPr>
              <a:t>▼ 0.1 pp on quarter</a:t>
            </a:r>
            <a:endParaRPr lang="en-US" sz="900" dirty="0">
              <a:solidFill>
                <a:srgbClr val="006168"/>
              </a:solidFill>
              <a:latin typeface="Roboto Slab" pitchFamily="2" charset="0"/>
              <a:ea typeface="Roboto Slab" pitchFamily="2" charset="0"/>
              <a:cs typeface="Roboto Slab" pitchFamily="2" charset="0"/>
            </a:endParaRPr>
          </a:p>
        </p:txBody>
      </p:sp>
      <p:sp>
        <p:nvSpPr>
          <p:cNvPr id="30" name="Text 10">
            <a:extLst>
              <a:ext uri="{FF2B5EF4-FFF2-40B4-BE49-F238E27FC236}">
                <a16:creationId xmlns:a16="http://schemas.microsoft.com/office/drawing/2014/main" id="{C16C15D5-75DB-AA46-ED41-4192AE1D8268}"/>
              </a:ext>
            </a:extLst>
          </p:cNvPr>
          <p:cNvSpPr/>
          <p:nvPr/>
        </p:nvSpPr>
        <p:spPr>
          <a:xfrm>
            <a:off x="524696" y="3608462"/>
            <a:ext cx="1560012" cy="158259"/>
          </a:xfrm>
          <a:prstGeom prst="rect">
            <a:avLst/>
          </a:prstGeom>
          <a:noFill/>
          <a:ln/>
        </p:spPr>
        <p:txBody>
          <a:bodyPr wrap="square" lIns="0" tIns="0" rIns="0" bIns="0" rtlCol="0" anchor="ctr">
            <a:normAutofit/>
          </a:bodyPr>
          <a:lstStyle/>
          <a:p>
            <a:pPr marL="0" indent="0">
              <a:buNone/>
            </a:pPr>
            <a:r>
              <a:rPr lang="en-US" sz="850" dirty="0">
                <a:solidFill>
                  <a:srgbClr val="5C6B7A"/>
                </a:solidFill>
                <a:latin typeface="Roboto Slab" pitchFamily="2" charset="0"/>
                <a:ea typeface="Roboto Slab" pitchFamily="2" charset="0"/>
                <a:cs typeface="Roboto Slab" pitchFamily="2" charset="0"/>
              </a:rPr>
              <a:t>Seasonally adjusted</a:t>
            </a:r>
            <a:endParaRPr lang="en-US" sz="800" dirty="0">
              <a:latin typeface="Roboto Slab" pitchFamily="2" charset="0"/>
              <a:ea typeface="Roboto Slab" pitchFamily="2" charset="0"/>
              <a:cs typeface="Roboto Slab" pitchFamily="2" charset="0"/>
            </a:endParaRPr>
          </a:p>
        </p:txBody>
      </p:sp>
      <p:sp>
        <p:nvSpPr>
          <p:cNvPr id="7" name="TextBox 1">
            <a:extLst>
              <a:ext uri="{FF2B5EF4-FFF2-40B4-BE49-F238E27FC236}">
                <a16:creationId xmlns:a16="http://schemas.microsoft.com/office/drawing/2014/main" id="{9918EE61-D9DD-F454-2ADD-0C40C2F144EA}"/>
              </a:ext>
            </a:extLst>
          </p:cNvPr>
          <p:cNvSpPr txBox="1"/>
          <p:nvPr/>
        </p:nvSpPr>
        <p:spPr>
          <a:xfrm>
            <a:off x="7236296" y="3608463"/>
            <a:ext cx="1383008" cy="489136"/>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IE" sz="1000" dirty="0">
                <a:solidFill>
                  <a:schemeClr val="accent4"/>
                </a:solidFill>
              </a:rPr>
              <a:t>Unemployment rate %</a:t>
            </a:r>
            <a:br>
              <a:rPr lang="en-IE" sz="1000" dirty="0">
                <a:solidFill>
                  <a:schemeClr val="accent4"/>
                </a:solidFill>
              </a:rPr>
            </a:br>
            <a:r>
              <a:rPr lang="en-IE" sz="1000" dirty="0">
                <a:solidFill>
                  <a:schemeClr val="accent4"/>
                </a:solidFill>
              </a:rPr>
              <a:t>Aged 15-74</a:t>
            </a:r>
          </a:p>
        </p:txBody>
      </p:sp>
    </p:spTree>
    <p:extLst>
      <p:ext uri="{BB962C8B-B14F-4D97-AF65-F5344CB8AC3E}">
        <p14:creationId xmlns:p14="http://schemas.microsoft.com/office/powerpoint/2010/main" val="2167465053"/>
      </p:ext>
    </p:extLst>
  </p:cSld>
  <p:clrMapOvr>
    <a:masterClrMapping/>
  </p:clrMapOvr>
</p:sld>
</file>

<file path=ppt/theme/theme1.xml><?xml version="1.0" encoding="utf-8"?>
<a:theme xmlns:a="http://schemas.openxmlformats.org/drawingml/2006/main" name="CSO Standard Text 2">
  <a:themeElements>
    <a:clrScheme name="CSO Colours">
      <a:dk1>
        <a:srgbClr val="006168"/>
      </a:dk1>
      <a:lt1>
        <a:sysClr val="window" lastClr="FFFFFF"/>
      </a:lt1>
      <a:dk2>
        <a:srgbClr val="006F74"/>
      </a:dk2>
      <a:lt2>
        <a:srgbClr val="F8F8F8"/>
      </a:lt2>
      <a:accent1>
        <a:srgbClr val="45C1C0"/>
      </a:accent1>
      <a:accent2>
        <a:srgbClr val="FAA21B"/>
      </a:accent2>
      <a:accent3>
        <a:srgbClr val="5BC1A5"/>
      </a:accent3>
      <a:accent4>
        <a:srgbClr val="35456B"/>
      </a:accent4>
      <a:accent5>
        <a:srgbClr val="639FA2"/>
      </a:accent5>
      <a:accent6>
        <a:srgbClr val="9BBDBF"/>
      </a:accent6>
      <a:hlink>
        <a:srgbClr val="45C1C0"/>
      </a:hlink>
      <a:folHlink>
        <a:srgbClr val="45C1C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SO Standard Text 2">
  <a:themeElements>
    <a:clrScheme name="CSO Colours">
      <a:dk1>
        <a:srgbClr val="006168"/>
      </a:dk1>
      <a:lt1>
        <a:sysClr val="window" lastClr="FFFFFF"/>
      </a:lt1>
      <a:dk2>
        <a:srgbClr val="006F74"/>
      </a:dk2>
      <a:lt2>
        <a:srgbClr val="F8F8F8"/>
      </a:lt2>
      <a:accent1>
        <a:srgbClr val="45C1C0"/>
      </a:accent1>
      <a:accent2>
        <a:srgbClr val="FAA21B"/>
      </a:accent2>
      <a:accent3>
        <a:srgbClr val="5BC1A5"/>
      </a:accent3>
      <a:accent4>
        <a:srgbClr val="35456B"/>
      </a:accent4>
      <a:accent5>
        <a:srgbClr val="639FA2"/>
      </a:accent5>
      <a:accent6>
        <a:srgbClr val="9BBDBF"/>
      </a:accent6>
      <a:hlink>
        <a:srgbClr val="45C1C0"/>
      </a:hlink>
      <a:folHlink>
        <a:srgbClr val="45C1C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140504</TotalTime>
  <Words>1441</Words>
  <Application>Microsoft Office PowerPoint</Application>
  <PresentationFormat>On-screen Show (16:9)</PresentationFormat>
  <Paragraphs>307</Paragraphs>
  <Slides>32</Slides>
  <Notes>12</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32</vt:i4>
      </vt:variant>
    </vt:vector>
  </HeadingPairs>
  <TitlesOfParts>
    <vt:vector size="43" baseType="lpstr">
      <vt:lpstr>Aptos</vt:lpstr>
      <vt:lpstr>Aptos Display</vt:lpstr>
      <vt:lpstr>Aptos Narrow</vt:lpstr>
      <vt:lpstr>Arial</vt:lpstr>
      <vt:lpstr>Calibri</vt:lpstr>
      <vt:lpstr>Cambria</vt:lpstr>
      <vt:lpstr>Roboto Slab</vt:lpstr>
      <vt:lpstr>Roboto Slab Bold</vt:lpstr>
      <vt:lpstr>Roboto Slab Light</vt:lpstr>
      <vt:lpstr>CSO Standard Text 2</vt:lpstr>
      <vt:lpstr>1_CSO Standard Text 2</vt:lpstr>
      <vt:lpstr>Labour Force Survey Quarter 2, 2026    20th August 2026</vt:lpstr>
      <vt:lpstr>PowerPoint Presentation</vt:lpstr>
      <vt:lpstr>Seasonally adjusted ILO status (thousands) trend</vt:lpstr>
      <vt:lpstr>Employment</vt:lpstr>
      <vt:lpstr>Fall in younger age cohorts in employment</vt:lpstr>
      <vt:lpstr>Increase in full-time &amp; part-time employment</vt:lpstr>
      <vt:lpstr>What was the change in employment (thousand) for NACE Rev. 2.1. sectors?</vt:lpstr>
      <vt:lpstr>Decline in those that usually work from home</vt:lpstr>
      <vt:lpstr>Unemployment</vt:lpstr>
      <vt:lpstr>Fall in unemployment for younger age cohorts</vt:lpstr>
      <vt:lpstr>Unemployment rate increased in East and Border</vt:lpstr>
      <vt:lpstr>Long-term unemployment increased</vt:lpstr>
      <vt:lpstr>Labour force</vt:lpstr>
      <vt:lpstr>Change in the labour force</vt:lpstr>
      <vt:lpstr>Change in labour force (thousands) by country of citizenship</vt:lpstr>
      <vt:lpstr>Outside the labour force</vt:lpstr>
      <vt:lpstr>Labour market slack</vt:lpstr>
      <vt:lpstr>In summary</vt:lpstr>
      <vt:lpstr>Labour Force Survey Quarter 2 2026   Thank you.  LFS Q3 2026 results provisionally due for publication in 19 November 2026  </vt:lpstr>
      <vt:lpstr>Annex:  Quality Indicators   ILO Definitions and concepts   IESS Regulation  Arrivals from Ukraine in Ireland  Additional charts </vt:lpstr>
      <vt:lpstr>Quality Indicators</vt:lpstr>
      <vt:lpstr>ILO classification in the LFS</vt:lpstr>
      <vt:lpstr>ILO classification in the LFS</vt:lpstr>
      <vt:lpstr>ILO classification and LFS </vt:lpstr>
      <vt:lpstr>Integration of European Social Statistics (IESS) Regulation</vt:lpstr>
      <vt:lpstr>Arrivals from Ukraine in Ireland </vt:lpstr>
      <vt:lpstr>In employment   Q2 2026:  Persons in employment:  2,839,300   +0.8%  Employment rate (15-64): 74.3%   -0.4 p.p.   Seasonally adjusted:  2,831,100    +0.7% on Q1 2026  </vt:lpstr>
      <vt:lpstr>Employment rate declined for younger age groups</vt:lpstr>
      <vt:lpstr>Employment rate declined for female younger age groups</vt:lpstr>
      <vt:lpstr>Male employment rate increased to 91.4% for 35-44 year olds</vt:lpstr>
      <vt:lpstr>Unemployment by sex</vt:lpstr>
      <vt:lpstr>Type of work seeking</vt:lpstr>
    </vt:vector>
  </TitlesOfParts>
  <Company>Central Statistics 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Lester</dc:creator>
  <cp:lastModifiedBy>Colin Hanley</cp:lastModifiedBy>
  <cp:revision>1951</cp:revision>
  <cp:lastPrinted>2026-08-12T12:57:43Z</cp:lastPrinted>
  <dcterms:created xsi:type="dcterms:W3CDTF">2017-12-13T09:54:14Z</dcterms:created>
  <dcterms:modified xsi:type="dcterms:W3CDTF">2026-08-18T16:12:48Z</dcterms:modified>
</cp:coreProperties>
</file>