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2.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3.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4.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39"/>
  </p:notesMasterIdLst>
  <p:handoutMasterIdLst>
    <p:handoutMasterId r:id="rId40"/>
  </p:handoutMasterIdLst>
  <p:sldIdLst>
    <p:sldId id="256" r:id="rId3"/>
    <p:sldId id="746" r:id="rId4"/>
    <p:sldId id="531" r:id="rId5"/>
    <p:sldId id="300" r:id="rId6"/>
    <p:sldId id="597" r:id="rId7"/>
    <p:sldId id="601" r:id="rId8"/>
    <p:sldId id="762" r:id="rId9"/>
    <p:sldId id="602" r:id="rId10"/>
    <p:sldId id="561" r:id="rId11"/>
    <p:sldId id="763" r:id="rId12"/>
    <p:sldId id="573" r:id="rId13"/>
    <p:sldId id="604" r:id="rId14"/>
    <p:sldId id="587" r:id="rId15"/>
    <p:sldId id="613" r:id="rId16"/>
    <p:sldId id="301" r:id="rId17"/>
    <p:sldId id="543" r:id="rId18"/>
    <p:sldId id="564" r:id="rId19"/>
    <p:sldId id="769" r:id="rId20"/>
    <p:sldId id="302" r:id="rId21"/>
    <p:sldId id="756" r:id="rId22"/>
    <p:sldId id="598" r:id="rId23"/>
    <p:sldId id="599" r:id="rId24"/>
    <p:sldId id="757" r:id="rId25"/>
    <p:sldId id="566" r:id="rId26"/>
    <p:sldId id="764" r:id="rId27"/>
    <p:sldId id="765" r:id="rId28"/>
    <p:sldId id="766" r:id="rId29"/>
    <p:sldId id="770" r:id="rId30"/>
    <p:sldId id="690" r:id="rId31"/>
    <p:sldId id="680" r:id="rId32"/>
    <p:sldId id="513" r:id="rId33"/>
    <p:sldId id="501" r:id="rId34"/>
    <p:sldId id="459" r:id="rId35"/>
    <p:sldId id="462" r:id="rId36"/>
    <p:sldId id="500" r:id="rId37"/>
    <p:sldId id="606" r:id="rId38"/>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828BA1-2D15-4581-9F75-6E10D5626921}">
          <p14:sldIdLst>
            <p14:sldId id="256"/>
            <p14:sldId id="746"/>
            <p14:sldId id="531"/>
            <p14:sldId id="300"/>
            <p14:sldId id="597"/>
            <p14:sldId id="601"/>
            <p14:sldId id="762"/>
            <p14:sldId id="602"/>
            <p14:sldId id="561"/>
            <p14:sldId id="763"/>
            <p14:sldId id="573"/>
            <p14:sldId id="604"/>
            <p14:sldId id="587"/>
            <p14:sldId id="613"/>
            <p14:sldId id="301"/>
            <p14:sldId id="543"/>
            <p14:sldId id="564"/>
            <p14:sldId id="769"/>
            <p14:sldId id="302"/>
            <p14:sldId id="756"/>
            <p14:sldId id="598"/>
            <p14:sldId id="599"/>
            <p14:sldId id="757"/>
            <p14:sldId id="566"/>
            <p14:sldId id="764"/>
            <p14:sldId id="765"/>
            <p14:sldId id="766"/>
            <p14:sldId id="770"/>
            <p14:sldId id="690"/>
            <p14:sldId id="680"/>
            <p14:sldId id="513"/>
            <p14:sldId id="501"/>
            <p14:sldId id="459"/>
            <p14:sldId id="462"/>
            <p14:sldId id="500"/>
            <p14:sldId id="60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ra Davis" initials="TD" lastIdx="11" clrIdx="0">
    <p:extLst>
      <p:ext uri="{19B8F6BF-5375-455C-9EA6-DF929625EA0E}">
        <p15:presenceInfo xmlns:p15="http://schemas.microsoft.com/office/powerpoint/2012/main" userId="S::tara.davis@cso.ie::3a679252-3e27-4641-9950-78e7c0b462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57A3B5"/>
    <a:srgbClr val="3EC7CE"/>
    <a:srgbClr val="E9F4F4"/>
    <a:srgbClr val="4BC1BB"/>
    <a:srgbClr val="52A6BA"/>
    <a:srgbClr val="63A9A1"/>
    <a:srgbClr val="40A7CC"/>
    <a:srgbClr val="49B4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87395" autoAdjust="0"/>
  </p:normalViewPr>
  <p:slideViewPr>
    <p:cSldViewPr>
      <p:cViewPr varScale="1">
        <p:scale>
          <a:sx n="129" d="100"/>
          <a:sy n="129" d="100"/>
        </p:scale>
        <p:origin x="318" y="114"/>
      </p:cViewPr>
      <p:guideLst>
        <p:guide orient="horz" pos="1620"/>
        <p:guide pos="2880"/>
      </p:guideLst>
    </p:cSldViewPr>
  </p:slideViewPr>
  <p:outlineViewPr>
    <p:cViewPr>
      <p:scale>
        <a:sx n="33" d="100"/>
        <a:sy n="33" d="100"/>
      </p:scale>
      <p:origin x="0" y="-233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isseminate\LME\Labour%20Market\ReleasesAndPublications\Labour%20Force%20Survey%20post%20COP%202022\Core%20Releases\2025Q2\Charts%20for%20Presentation\Employed%20by%20Homework%20-%20Q2%202025.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isseminate\LME\Labour%20Market\ReleasesAndPublications\Labour%20Force%20Survey%20post%20COP%202022\Core%20Releases\2025Q2\Charts%20for%20Presentation\ILO%20by%20age%20and%20sex%20-%20Q2%202025.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isseminate\LME\Labour%20Market\ReleasesAndPublications\Labour%20Force%20Survey%20post%20COP%202022\Core%20Releases\2025Q2\Charts%20for%20Presentation\Two_yearly_trend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disseminate\LME\Labour%20Market\ReleasesAndPublications\Labour%20Force%20Survey%20post%20COP%202022\Core%20Releases\2025Q2\Charts%20for%20Presentation\SA%20chart%20-%20Q2%202025.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disseminate\LME\Labour%20Market\ReleasesAndPublications\Labour%20Force%20Survey%20post%20COP%202022\Core%20Releases\2025Q2\Charts%20for%20Presentation\ILO%20by%20age%20and%20sex%20-%20Q2%202025.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disseminate\LME\Labour%20Market\ReleasesAndPublications\Labour%20Force%20Survey%20post%20COP%202022\Core%20Releases\2025Q2\Charts%20for%20Presentation\labour%20force%20by%20nationality%20-%20Q2%202025.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disseminate\LME\Labour%20Market\ReleasesAndPublications\Labour%20Force%20Survey%20post%20COP%202022\Core%20Releases\2025Q2\Charts%20for%20Presentation\SA%20chart%20-%20Q2%202025.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disseminate\LME\Labour%20Market\ReleasesAndPublications\Labour%20Force%20Survey%20post%20COP%202022\Core%20Releases\2025Q2\Charts%20for%20Presentation\ILO%20by%20age%20and%20sex%20-%20Q2%202025.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hanleyco\Downloads\VSA16.20250815T110853.xlsx" TargetMode="External"/><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isseminate\LME\Labour%20Market\ReleasesAndPublications\Labour%20Force%20Survey%20post%20COP%202022\Core%20Releases\2025Q2\Charts%20for%20Presentation\ILO%20by%20age%20and%20sex%20-%20Q2%20202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isseminate\LME\Labour%20Market\ReleasesAndPublications\Labour%20Force%20Survey%20post%20COP%202022\Core%20Releases\2025Q2\Charts%20for%20Presentation\NACE%20sectors%20charts%20-%20Q2%202025.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Sheet2!$A$2</c:f>
              <c:strCache>
                <c:ptCount val="1"/>
                <c:pt idx="0">
                  <c:v>In employment (Persons aged 15-89)</c:v>
                </c:pt>
              </c:strCache>
            </c:strRef>
          </c:tx>
          <c:spPr>
            <a:solidFill>
              <a:schemeClr val="accent1">
                <a:lumMod val="5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Sheet2!$B$1:$G$1</c:f>
              <c:strCache>
                <c:ptCount val="6"/>
                <c:pt idx="0">
                  <c:v>Q2 15</c:v>
                </c:pt>
                <c:pt idx="1">
                  <c:v>Q2 17</c:v>
                </c:pt>
                <c:pt idx="2">
                  <c:v>Q2 19</c:v>
                </c:pt>
                <c:pt idx="3">
                  <c:v>Q2 21</c:v>
                </c:pt>
                <c:pt idx="4">
                  <c:v>Q2 23</c:v>
                </c:pt>
                <c:pt idx="5">
                  <c:v>Q2 25</c:v>
                </c:pt>
              </c:strCache>
            </c:strRef>
          </c:cat>
          <c:val>
            <c:numRef>
              <c:f>Sheet2!$B$2:$G$2</c:f>
              <c:numCache>
                <c:formatCode>General</c:formatCode>
                <c:ptCount val="6"/>
                <c:pt idx="0">
                  <c:v>2047.7</c:v>
                </c:pt>
                <c:pt idx="1">
                  <c:v>2187.4</c:v>
                </c:pt>
                <c:pt idx="2">
                  <c:v>2311.5</c:v>
                </c:pt>
                <c:pt idx="3">
                  <c:v>2382.1999999999998</c:v>
                </c:pt>
                <c:pt idx="4">
                  <c:v>2682.7</c:v>
                </c:pt>
                <c:pt idx="5">
                  <c:v>2818.1</c:v>
                </c:pt>
              </c:numCache>
            </c:numRef>
          </c:val>
          <c:extLst>
            <c:ext xmlns:c16="http://schemas.microsoft.com/office/drawing/2014/chart" uri="{C3380CC4-5D6E-409C-BE32-E72D297353CC}">
              <c16:uniqueId val="{00000000-8D94-4C54-8A84-9595DB8E01DB}"/>
            </c:ext>
          </c:extLst>
        </c:ser>
        <c:ser>
          <c:idx val="1"/>
          <c:order val="1"/>
          <c:tx>
            <c:strRef>
              <c:f>Sheet2!$A$3</c:f>
              <c:strCache>
                <c:ptCount val="1"/>
                <c:pt idx="0">
                  <c:v>Unemployed (Persons aged 15-74)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Sheet2!$B$1:$G$1</c:f>
              <c:strCache>
                <c:ptCount val="6"/>
                <c:pt idx="0">
                  <c:v>Q2 15</c:v>
                </c:pt>
                <c:pt idx="1">
                  <c:v>Q2 17</c:v>
                </c:pt>
                <c:pt idx="2">
                  <c:v>Q2 19</c:v>
                </c:pt>
                <c:pt idx="3">
                  <c:v>Q2 21</c:v>
                </c:pt>
                <c:pt idx="4">
                  <c:v>Q2 23</c:v>
                </c:pt>
                <c:pt idx="5">
                  <c:v>Q2 25</c:v>
                </c:pt>
              </c:strCache>
            </c:strRef>
          </c:cat>
          <c:val>
            <c:numRef>
              <c:f>Sheet2!$B$3:$G$3</c:f>
              <c:numCache>
                <c:formatCode>General</c:formatCode>
                <c:ptCount val="6"/>
                <c:pt idx="0">
                  <c:v>234.1</c:v>
                </c:pt>
                <c:pt idx="1">
                  <c:v>160.80000000000001</c:v>
                </c:pt>
                <c:pt idx="2">
                  <c:v>132.19999999999999</c:v>
                </c:pt>
                <c:pt idx="3">
                  <c:v>186.4</c:v>
                </c:pt>
                <c:pt idx="4">
                  <c:v>122.2</c:v>
                </c:pt>
                <c:pt idx="5">
                  <c:v>140.80000000000001</c:v>
                </c:pt>
              </c:numCache>
            </c:numRef>
          </c:val>
          <c:extLst>
            <c:ext xmlns:c16="http://schemas.microsoft.com/office/drawing/2014/chart" uri="{C3380CC4-5D6E-409C-BE32-E72D297353CC}">
              <c16:uniqueId val="{00000001-8D94-4C54-8A84-9595DB8E01DB}"/>
            </c:ext>
          </c:extLst>
        </c:ser>
        <c:ser>
          <c:idx val="2"/>
          <c:order val="2"/>
          <c:tx>
            <c:strRef>
              <c:f>Sheet2!$A$4</c:f>
              <c:strCache>
                <c:ptCount val="1"/>
                <c:pt idx="0">
                  <c:v>Not in labour force (Persons aged 15+)</c:v>
                </c:pt>
              </c:strCache>
            </c:strRef>
          </c:tx>
          <c:spPr>
            <a:solidFill>
              <a:schemeClr val="accent3">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Sheet2!$B$1:$G$1</c:f>
              <c:strCache>
                <c:ptCount val="6"/>
                <c:pt idx="0">
                  <c:v>Q2 15</c:v>
                </c:pt>
                <c:pt idx="1">
                  <c:v>Q2 17</c:v>
                </c:pt>
                <c:pt idx="2">
                  <c:v>Q2 19</c:v>
                </c:pt>
                <c:pt idx="3">
                  <c:v>Q2 21</c:v>
                </c:pt>
                <c:pt idx="4">
                  <c:v>Q2 23</c:v>
                </c:pt>
                <c:pt idx="5">
                  <c:v>Q2 25</c:v>
                </c:pt>
              </c:strCache>
            </c:strRef>
          </c:cat>
          <c:val>
            <c:numRef>
              <c:f>Sheet2!$B$4:$G$4</c:f>
              <c:numCache>
                <c:formatCode>General</c:formatCode>
                <c:ptCount val="6"/>
                <c:pt idx="0">
                  <c:v>1404.3</c:v>
                </c:pt>
                <c:pt idx="1">
                  <c:v>1452.3</c:v>
                </c:pt>
                <c:pt idx="2">
                  <c:v>1499.2</c:v>
                </c:pt>
                <c:pt idx="3">
                  <c:v>1498.5</c:v>
                </c:pt>
                <c:pt idx="4">
                  <c:v>1465.1</c:v>
                </c:pt>
                <c:pt idx="5">
                  <c:v>1499.6</c:v>
                </c:pt>
              </c:numCache>
            </c:numRef>
          </c:val>
          <c:extLst>
            <c:ext xmlns:c16="http://schemas.microsoft.com/office/drawing/2014/chart" uri="{C3380CC4-5D6E-409C-BE32-E72D297353CC}">
              <c16:uniqueId val="{00000002-8D94-4C54-8A84-9595DB8E01DB}"/>
            </c:ext>
          </c:extLst>
        </c:ser>
        <c:dLbls>
          <c:dLblPos val="ctr"/>
          <c:showLegendKey val="0"/>
          <c:showVal val="1"/>
          <c:showCatName val="0"/>
          <c:showSerName val="0"/>
          <c:showPercent val="0"/>
          <c:showBubbleSize val="0"/>
        </c:dLbls>
        <c:gapWidth val="150"/>
        <c:overlap val="100"/>
        <c:axId val="699321776"/>
        <c:axId val="699317456"/>
      </c:barChart>
      <c:catAx>
        <c:axId val="69932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699317456"/>
        <c:crosses val="autoZero"/>
        <c:auto val="1"/>
        <c:lblAlgn val="ctr"/>
        <c:lblOffset val="100"/>
        <c:noMultiLvlLbl val="0"/>
      </c:catAx>
      <c:valAx>
        <c:axId val="699317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699321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Males</c:v>
          </c:tx>
          <c:spPr>
            <a:ln w="28575" cap="rnd">
              <a:solidFill>
                <a:schemeClr val="accent1"/>
              </a:solidFill>
              <a:round/>
            </a:ln>
            <a:effectLst/>
          </c:spPr>
          <c:marker>
            <c:symbol val="squar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4-1CA3-409C-B603-6158E1D46D38}"/>
                </c:ext>
              </c:extLst>
            </c:dLbl>
            <c:dLbl>
              <c:idx val="3"/>
              <c:delete val="1"/>
              <c:extLst>
                <c:ext xmlns:c15="http://schemas.microsoft.com/office/drawing/2012/chart" uri="{CE6537A1-D6FC-4f65-9D91-7224C49458BB}"/>
                <c:ext xmlns:c16="http://schemas.microsoft.com/office/drawing/2014/chart" uri="{C3380CC4-5D6E-409C-BE32-E72D297353CC}">
                  <c16:uniqueId val="{00000015-1CA3-409C-B603-6158E1D46D38}"/>
                </c:ext>
              </c:extLst>
            </c:dLbl>
            <c:dLbl>
              <c:idx val="5"/>
              <c:delete val="1"/>
              <c:extLst>
                <c:ext xmlns:c15="http://schemas.microsoft.com/office/drawing/2012/chart" uri="{CE6537A1-D6FC-4f65-9D91-7224C49458BB}"/>
                <c:ext xmlns:c16="http://schemas.microsoft.com/office/drawing/2014/chart" uri="{C3380CC4-5D6E-409C-BE32-E72D297353CC}">
                  <c16:uniqueId val="{00000016-1CA3-409C-B603-6158E1D46D38}"/>
                </c:ext>
              </c:extLst>
            </c:dLbl>
            <c:dLbl>
              <c:idx val="7"/>
              <c:delete val="1"/>
              <c:extLst>
                <c:ext xmlns:c15="http://schemas.microsoft.com/office/drawing/2012/chart" uri="{CE6537A1-D6FC-4f65-9D91-7224C49458BB}"/>
                <c:ext xmlns:c16="http://schemas.microsoft.com/office/drawing/2014/chart" uri="{C3380CC4-5D6E-409C-BE32-E72D297353CC}">
                  <c16:uniqueId val="{00000017-1CA3-409C-B603-6158E1D46D38}"/>
                </c:ext>
              </c:extLst>
            </c:dLbl>
            <c:dLbl>
              <c:idx val="9"/>
              <c:delete val="1"/>
              <c:extLst>
                <c:ext xmlns:c15="http://schemas.microsoft.com/office/drawing/2012/chart" uri="{CE6537A1-D6FC-4f65-9D91-7224C49458BB}"/>
                <c:ext xmlns:c16="http://schemas.microsoft.com/office/drawing/2014/chart" uri="{C3380CC4-5D6E-409C-BE32-E72D297353CC}">
                  <c16:uniqueId val="{00000018-1CA3-409C-B603-6158E1D46D38}"/>
                </c:ext>
              </c:extLst>
            </c:dLbl>
            <c:dLbl>
              <c:idx val="11"/>
              <c:delete val="1"/>
              <c:extLst>
                <c:ext xmlns:c15="http://schemas.microsoft.com/office/drawing/2012/chart" uri="{CE6537A1-D6FC-4f65-9D91-7224C49458BB}"/>
                <c:ext xmlns:c16="http://schemas.microsoft.com/office/drawing/2014/chart" uri="{C3380CC4-5D6E-409C-BE32-E72D297353CC}">
                  <c16:uniqueId val="{00000019-1CA3-409C-B603-6158E1D46D38}"/>
                </c:ext>
              </c:extLst>
            </c:dLbl>
            <c:dLbl>
              <c:idx val="13"/>
              <c:delete val="1"/>
              <c:extLst>
                <c:ext xmlns:c15="http://schemas.microsoft.com/office/drawing/2012/chart" uri="{CE6537A1-D6FC-4f65-9D91-7224C49458BB}"/>
                <c:ext xmlns:c16="http://schemas.microsoft.com/office/drawing/2014/chart" uri="{C3380CC4-5D6E-409C-BE32-E72D297353CC}">
                  <c16:uniqueId val="{0000001A-1CA3-409C-B603-6158E1D46D38}"/>
                </c:ext>
              </c:extLst>
            </c:dLbl>
            <c:dLbl>
              <c:idx val="14"/>
              <c:delete val="1"/>
              <c:extLst>
                <c:ext xmlns:c15="http://schemas.microsoft.com/office/drawing/2012/chart" uri="{CE6537A1-D6FC-4f65-9D91-7224C49458BB}"/>
                <c:ext xmlns:c16="http://schemas.microsoft.com/office/drawing/2014/chart" uri="{C3380CC4-5D6E-409C-BE32-E72D297353CC}">
                  <c16:uniqueId val="{0000001B-1CA3-409C-B603-6158E1D46D3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'Seasonally adjusted'!$D$4:$T$4</c:f>
              <c:strCache>
                <c:ptCount val="17"/>
                <c:pt idx="0">
                  <c:v>Q2 21</c:v>
                </c:pt>
                <c:pt idx="1">
                  <c:v>Q3 21</c:v>
                </c:pt>
                <c:pt idx="2">
                  <c:v>Q4 21</c:v>
                </c:pt>
                <c:pt idx="3">
                  <c:v>Q1 22</c:v>
                </c:pt>
                <c:pt idx="4">
                  <c:v>Q2 22</c:v>
                </c:pt>
                <c:pt idx="5">
                  <c:v>Q3 22</c:v>
                </c:pt>
                <c:pt idx="6">
                  <c:v>Q4 22</c:v>
                </c:pt>
                <c:pt idx="7">
                  <c:v>Q1 23</c:v>
                </c:pt>
                <c:pt idx="8">
                  <c:v>Q2 23</c:v>
                </c:pt>
                <c:pt idx="9">
                  <c:v>Q3 23</c:v>
                </c:pt>
                <c:pt idx="10">
                  <c:v>Q4 23</c:v>
                </c:pt>
                <c:pt idx="11">
                  <c:v>Q1 24</c:v>
                </c:pt>
                <c:pt idx="12">
                  <c:v>Q2 24</c:v>
                </c:pt>
                <c:pt idx="13">
                  <c:v>Q3 24</c:v>
                </c:pt>
                <c:pt idx="14">
                  <c:v>Q4 24</c:v>
                </c:pt>
                <c:pt idx="15">
                  <c:v>Q1 25</c:v>
                </c:pt>
                <c:pt idx="16">
                  <c:v>Q2 25</c:v>
                </c:pt>
              </c:strCache>
            </c:strRef>
          </c:cat>
          <c:val>
            <c:numRef>
              <c:f>'Seasonally adjusted'!$D$9:$T$9</c:f>
              <c:numCache>
                <c:formatCode>#,##0.0</c:formatCode>
                <c:ptCount val="17"/>
                <c:pt idx="0">
                  <c:v>1282.9000000000001</c:v>
                </c:pt>
                <c:pt idx="1">
                  <c:v>1330.6</c:v>
                </c:pt>
                <c:pt idx="2">
                  <c:v>1352.2</c:v>
                </c:pt>
                <c:pt idx="3">
                  <c:v>1371.9</c:v>
                </c:pt>
                <c:pt idx="4">
                  <c:v>1388.4</c:v>
                </c:pt>
                <c:pt idx="5">
                  <c:v>1390</c:v>
                </c:pt>
                <c:pt idx="6">
                  <c:v>1392.3</c:v>
                </c:pt>
                <c:pt idx="7">
                  <c:v>1421.7</c:v>
                </c:pt>
                <c:pt idx="8">
                  <c:v>1408.6</c:v>
                </c:pt>
                <c:pt idx="9">
                  <c:v>1416</c:v>
                </c:pt>
                <c:pt idx="10">
                  <c:v>1433</c:v>
                </c:pt>
                <c:pt idx="11">
                  <c:v>1443</c:v>
                </c:pt>
                <c:pt idx="12">
                  <c:v>1448.9</c:v>
                </c:pt>
                <c:pt idx="13">
                  <c:v>1466.7</c:v>
                </c:pt>
                <c:pt idx="14">
                  <c:v>1465</c:v>
                </c:pt>
                <c:pt idx="15">
                  <c:v>1481.2</c:v>
                </c:pt>
                <c:pt idx="16">
                  <c:v>1493.3</c:v>
                </c:pt>
              </c:numCache>
            </c:numRef>
          </c:val>
          <c:smooth val="0"/>
          <c:extLst>
            <c:ext xmlns:c16="http://schemas.microsoft.com/office/drawing/2014/chart" uri="{C3380CC4-5D6E-409C-BE32-E72D297353CC}">
              <c16:uniqueId val="{00000000-1CA3-409C-B603-6158E1D46D38}"/>
            </c:ext>
          </c:extLst>
        </c:ser>
        <c:ser>
          <c:idx val="1"/>
          <c:order val="1"/>
          <c:tx>
            <c:v>Females</c:v>
          </c:tx>
          <c:spPr>
            <a:ln w="28575" cap="rnd">
              <a:solidFill>
                <a:schemeClr val="accent2"/>
              </a:solidFill>
              <a:round/>
            </a:ln>
            <a:effectLst/>
          </c:spPr>
          <c:marker>
            <c:symbol val="triangle"/>
            <c:size val="5"/>
            <c:spPr>
              <a:solidFill>
                <a:schemeClr val="accent2"/>
              </a:solidFill>
              <a:ln w="9525">
                <a:solidFill>
                  <a:schemeClr val="accent2"/>
                </a:solidFill>
              </a:ln>
              <a:effectLst/>
            </c:spPr>
          </c:marker>
          <c:dLbls>
            <c:dLbl>
              <c:idx val="0"/>
              <c:layout>
                <c:manualLayout>
                  <c:x val="-3.6329943132108494E-2"/>
                  <c:y val="3.9019005847953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A3-409C-B603-6158E1D46D38}"/>
                </c:ext>
              </c:extLst>
            </c:dLbl>
            <c:dLbl>
              <c:idx val="1"/>
              <c:delete val="1"/>
              <c:extLst>
                <c:ext xmlns:c15="http://schemas.microsoft.com/office/drawing/2012/chart" uri="{CE6537A1-D6FC-4f65-9D91-7224C49458BB}"/>
                <c:ext xmlns:c16="http://schemas.microsoft.com/office/drawing/2014/chart" uri="{C3380CC4-5D6E-409C-BE32-E72D297353CC}">
                  <c16:uniqueId val="{00000004-1CA3-409C-B603-6158E1D46D38}"/>
                </c:ext>
              </c:extLst>
            </c:dLbl>
            <c:dLbl>
              <c:idx val="2"/>
              <c:layout>
                <c:manualLayout>
                  <c:x val="-2.9385498687664043E-2"/>
                  <c:y val="4.6445906432748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CA3-409C-B603-6158E1D46D38}"/>
                </c:ext>
              </c:extLst>
            </c:dLbl>
            <c:dLbl>
              <c:idx val="3"/>
              <c:delete val="1"/>
              <c:extLst>
                <c:ext xmlns:c15="http://schemas.microsoft.com/office/drawing/2012/chart" uri="{CE6537A1-D6FC-4f65-9D91-7224C49458BB}"/>
                <c:ext xmlns:c16="http://schemas.microsoft.com/office/drawing/2014/chart" uri="{C3380CC4-5D6E-409C-BE32-E72D297353CC}">
                  <c16:uniqueId val="{00000006-1CA3-409C-B603-6158E1D46D38}"/>
                </c:ext>
              </c:extLst>
            </c:dLbl>
            <c:dLbl>
              <c:idx val="4"/>
              <c:layout>
                <c:manualLayout>
                  <c:x val="-2.9385498687664043E-2"/>
                  <c:y val="5.01593567251460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CA3-409C-B603-6158E1D46D38}"/>
                </c:ext>
              </c:extLst>
            </c:dLbl>
            <c:dLbl>
              <c:idx val="5"/>
              <c:delete val="1"/>
              <c:extLst>
                <c:ext xmlns:c15="http://schemas.microsoft.com/office/drawing/2012/chart" uri="{CE6537A1-D6FC-4f65-9D91-7224C49458BB}"/>
                <c:ext xmlns:c16="http://schemas.microsoft.com/office/drawing/2014/chart" uri="{C3380CC4-5D6E-409C-BE32-E72D297353CC}">
                  <c16:uniqueId val="{00000008-1CA3-409C-B603-6158E1D46D38}"/>
                </c:ext>
              </c:extLst>
            </c:dLbl>
            <c:dLbl>
              <c:idx val="6"/>
              <c:layout>
                <c:manualLayout>
                  <c:x val="-2.9385498687664092E-2"/>
                  <c:y val="4.27324561403508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CA3-409C-B603-6158E1D46D38}"/>
                </c:ext>
              </c:extLst>
            </c:dLbl>
            <c:dLbl>
              <c:idx val="7"/>
              <c:delete val="1"/>
              <c:extLst>
                <c:ext xmlns:c15="http://schemas.microsoft.com/office/drawing/2012/chart" uri="{CE6537A1-D6FC-4f65-9D91-7224C49458BB}"/>
                <c:ext xmlns:c16="http://schemas.microsoft.com/office/drawing/2014/chart" uri="{C3380CC4-5D6E-409C-BE32-E72D297353CC}">
                  <c16:uniqueId val="{0000000A-1CA3-409C-B603-6158E1D46D38}"/>
                </c:ext>
              </c:extLst>
            </c:dLbl>
            <c:dLbl>
              <c:idx val="8"/>
              <c:layout>
                <c:manualLayout>
                  <c:x val="-3.0774387576553031E-2"/>
                  <c:y val="3.15921052631578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CA3-409C-B603-6158E1D46D38}"/>
                </c:ext>
              </c:extLst>
            </c:dLbl>
            <c:dLbl>
              <c:idx val="9"/>
              <c:delete val="1"/>
              <c:extLst>
                <c:ext xmlns:c15="http://schemas.microsoft.com/office/drawing/2012/chart" uri="{CE6537A1-D6FC-4f65-9D91-7224C49458BB}"/>
                <c:ext xmlns:c16="http://schemas.microsoft.com/office/drawing/2014/chart" uri="{C3380CC4-5D6E-409C-BE32-E72D297353CC}">
                  <c16:uniqueId val="{0000000C-1CA3-409C-B603-6158E1D46D38}"/>
                </c:ext>
              </c:extLst>
            </c:dLbl>
            <c:dLbl>
              <c:idx val="10"/>
              <c:layout>
                <c:manualLayout>
                  <c:x val="-2.9385498687664043E-2"/>
                  <c:y val="3.90190058479530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CA3-409C-B603-6158E1D46D38}"/>
                </c:ext>
              </c:extLst>
            </c:dLbl>
            <c:dLbl>
              <c:idx val="11"/>
              <c:delete val="1"/>
              <c:extLst>
                <c:ext xmlns:c15="http://schemas.microsoft.com/office/drawing/2012/chart" uri="{CE6537A1-D6FC-4f65-9D91-7224C49458BB}"/>
                <c:ext xmlns:c16="http://schemas.microsoft.com/office/drawing/2014/chart" uri="{C3380CC4-5D6E-409C-BE32-E72D297353CC}">
                  <c16:uniqueId val="{0000000E-1CA3-409C-B603-6158E1D46D38}"/>
                </c:ext>
              </c:extLst>
            </c:dLbl>
            <c:dLbl>
              <c:idx val="12"/>
              <c:layout>
                <c:manualLayout>
                  <c:x val="-2.6607720909886366E-2"/>
                  <c:y val="4.64459064327484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CA3-409C-B603-6158E1D46D38}"/>
                </c:ext>
              </c:extLst>
            </c:dLbl>
            <c:dLbl>
              <c:idx val="13"/>
              <c:delete val="1"/>
              <c:extLst>
                <c:ext xmlns:c15="http://schemas.microsoft.com/office/drawing/2012/chart" uri="{CE6537A1-D6FC-4f65-9D91-7224C49458BB}"/>
                <c:ext xmlns:c16="http://schemas.microsoft.com/office/drawing/2014/chart" uri="{C3380CC4-5D6E-409C-BE32-E72D297353CC}">
                  <c16:uniqueId val="{00000010-1CA3-409C-B603-6158E1D46D38}"/>
                </c:ext>
              </c:extLst>
            </c:dLbl>
            <c:dLbl>
              <c:idx val="14"/>
              <c:delete val="1"/>
              <c:extLst>
                <c:ext xmlns:c15="http://schemas.microsoft.com/office/drawing/2012/chart" uri="{CE6537A1-D6FC-4f65-9D91-7224C49458BB}"/>
                <c:ext xmlns:c16="http://schemas.microsoft.com/office/drawing/2014/chart" uri="{C3380CC4-5D6E-409C-BE32-E72D297353CC}">
                  <c16:uniqueId val="{00000011-1CA3-409C-B603-6158E1D46D38}"/>
                </c:ext>
              </c:extLst>
            </c:dLbl>
            <c:dLbl>
              <c:idx val="15"/>
              <c:layout>
                <c:manualLayout>
                  <c:x val="-2.7996609798775256E-2"/>
                  <c:y val="3.9019005847953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CA3-409C-B603-6158E1D46D38}"/>
                </c:ext>
              </c:extLst>
            </c:dLbl>
            <c:dLbl>
              <c:idx val="16"/>
              <c:layout>
                <c:manualLayout>
                  <c:x val="-1.6883639545056867E-2"/>
                  <c:y val="4.2732456140350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CA3-409C-B603-6158E1D46D3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'Seasonally adjusted'!$D$4:$T$4</c:f>
              <c:strCache>
                <c:ptCount val="17"/>
                <c:pt idx="0">
                  <c:v>Q2 21</c:v>
                </c:pt>
                <c:pt idx="1">
                  <c:v>Q3 21</c:v>
                </c:pt>
                <c:pt idx="2">
                  <c:v>Q4 21</c:v>
                </c:pt>
                <c:pt idx="3">
                  <c:v>Q1 22</c:v>
                </c:pt>
                <c:pt idx="4">
                  <c:v>Q2 22</c:v>
                </c:pt>
                <c:pt idx="5">
                  <c:v>Q3 22</c:v>
                </c:pt>
                <c:pt idx="6">
                  <c:v>Q4 22</c:v>
                </c:pt>
                <c:pt idx="7">
                  <c:v>Q1 23</c:v>
                </c:pt>
                <c:pt idx="8">
                  <c:v>Q2 23</c:v>
                </c:pt>
                <c:pt idx="9">
                  <c:v>Q3 23</c:v>
                </c:pt>
                <c:pt idx="10">
                  <c:v>Q4 23</c:v>
                </c:pt>
                <c:pt idx="11">
                  <c:v>Q1 24</c:v>
                </c:pt>
                <c:pt idx="12">
                  <c:v>Q2 24</c:v>
                </c:pt>
                <c:pt idx="13">
                  <c:v>Q3 24</c:v>
                </c:pt>
                <c:pt idx="14">
                  <c:v>Q4 24</c:v>
                </c:pt>
                <c:pt idx="15">
                  <c:v>Q1 25</c:v>
                </c:pt>
                <c:pt idx="16">
                  <c:v>Q2 25</c:v>
                </c:pt>
              </c:strCache>
            </c:strRef>
          </c:cat>
          <c:val>
            <c:numRef>
              <c:f>'Seasonally adjusted'!$D$34:$T$34</c:f>
              <c:numCache>
                <c:formatCode>#,##0.0</c:formatCode>
                <c:ptCount val="17"/>
                <c:pt idx="0">
                  <c:v>1093.5</c:v>
                </c:pt>
                <c:pt idx="1">
                  <c:v>1178.8</c:v>
                </c:pt>
                <c:pt idx="2">
                  <c:v>1194.5</c:v>
                </c:pt>
                <c:pt idx="3">
                  <c:v>1204.8</c:v>
                </c:pt>
                <c:pt idx="4">
                  <c:v>1205</c:v>
                </c:pt>
                <c:pt idx="5">
                  <c:v>1206</c:v>
                </c:pt>
                <c:pt idx="6">
                  <c:v>1222.8</c:v>
                </c:pt>
                <c:pt idx="7">
                  <c:v>1247.9000000000001</c:v>
                </c:pt>
                <c:pt idx="8">
                  <c:v>1266.2</c:v>
                </c:pt>
                <c:pt idx="9">
                  <c:v>1270.9000000000001</c:v>
                </c:pt>
                <c:pt idx="10">
                  <c:v>1274.5</c:v>
                </c:pt>
                <c:pt idx="11">
                  <c:v>1277.5</c:v>
                </c:pt>
                <c:pt idx="12">
                  <c:v>1299</c:v>
                </c:pt>
                <c:pt idx="13">
                  <c:v>1315.2</c:v>
                </c:pt>
                <c:pt idx="14">
                  <c:v>1314.7</c:v>
                </c:pt>
                <c:pt idx="15">
                  <c:v>1328.3</c:v>
                </c:pt>
                <c:pt idx="16">
                  <c:v>1320.6</c:v>
                </c:pt>
              </c:numCache>
            </c:numRef>
          </c:val>
          <c:smooth val="0"/>
          <c:extLst>
            <c:ext xmlns:c16="http://schemas.microsoft.com/office/drawing/2014/chart" uri="{C3380CC4-5D6E-409C-BE32-E72D297353CC}">
              <c16:uniqueId val="{00000001-1CA3-409C-B603-6158E1D46D38}"/>
            </c:ext>
          </c:extLst>
        </c:ser>
        <c:ser>
          <c:idx val="2"/>
          <c:order val="2"/>
          <c:tx>
            <c:v>Total</c:v>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23-1CA3-409C-B603-6158E1D46D38}"/>
                </c:ext>
              </c:extLst>
            </c:dLbl>
            <c:dLbl>
              <c:idx val="3"/>
              <c:delete val="1"/>
              <c:extLst>
                <c:ext xmlns:c15="http://schemas.microsoft.com/office/drawing/2012/chart" uri="{CE6537A1-D6FC-4f65-9D91-7224C49458BB}"/>
                <c:ext xmlns:c16="http://schemas.microsoft.com/office/drawing/2014/chart" uri="{C3380CC4-5D6E-409C-BE32-E72D297353CC}">
                  <c16:uniqueId val="{00000022-1CA3-409C-B603-6158E1D46D38}"/>
                </c:ext>
              </c:extLst>
            </c:dLbl>
            <c:dLbl>
              <c:idx val="5"/>
              <c:delete val="1"/>
              <c:extLst>
                <c:ext xmlns:c15="http://schemas.microsoft.com/office/drawing/2012/chart" uri="{CE6537A1-D6FC-4f65-9D91-7224C49458BB}"/>
                <c:ext xmlns:c16="http://schemas.microsoft.com/office/drawing/2014/chart" uri="{C3380CC4-5D6E-409C-BE32-E72D297353CC}">
                  <c16:uniqueId val="{00000021-1CA3-409C-B603-6158E1D46D38}"/>
                </c:ext>
              </c:extLst>
            </c:dLbl>
            <c:dLbl>
              <c:idx val="7"/>
              <c:delete val="1"/>
              <c:extLst>
                <c:ext xmlns:c15="http://schemas.microsoft.com/office/drawing/2012/chart" uri="{CE6537A1-D6FC-4f65-9D91-7224C49458BB}"/>
                <c:ext xmlns:c16="http://schemas.microsoft.com/office/drawing/2014/chart" uri="{C3380CC4-5D6E-409C-BE32-E72D297353CC}">
                  <c16:uniqueId val="{00000020-1CA3-409C-B603-6158E1D46D38}"/>
                </c:ext>
              </c:extLst>
            </c:dLbl>
            <c:dLbl>
              <c:idx val="9"/>
              <c:delete val="1"/>
              <c:extLst>
                <c:ext xmlns:c15="http://schemas.microsoft.com/office/drawing/2012/chart" uri="{CE6537A1-D6FC-4f65-9D91-7224C49458BB}"/>
                <c:ext xmlns:c16="http://schemas.microsoft.com/office/drawing/2014/chart" uri="{C3380CC4-5D6E-409C-BE32-E72D297353CC}">
                  <c16:uniqueId val="{0000001F-1CA3-409C-B603-6158E1D46D38}"/>
                </c:ext>
              </c:extLst>
            </c:dLbl>
            <c:dLbl>
              <c:idx val="11"/>
              <c:delete val="1"/>
              <c:extLst>
                <c:ext xmlns:c15="http://schemas.microsoft.com/office/drawing/2012/chart" uri="{CE6537A1-D6FC-4f65-9D91-7224C49458BB}"/>
                <c:ext xmlns:c16="http://schemas.microsoft.com/office/drawing/2014/chart" uri="{C3380CC4-5D6E-409C-BE32-E72D297353CC}">
                  <c16:uniqueId val="{0000001E-1CA3-409C-B603-6158E1D46D38}"/>
                </c:ext>
              </c:extLst>
            </c:dLbl>
            <c:dLbl>
              <c:idx val="13"/>
              <c:delete val="1"/>
              <c:extLst>
                <c:ext xmlns:c15="http://schemas.microsoft.com/office/drawing/2012/chart" uri="{CE6537A1-D6FC-4f65-9D91-7224C49458BB}"/>
                <c:ext xmlns:c16="http://schemas.microsoft.com/office/drawing/2014/chart" uri="{C3380CC4-5D6E-409C-BE32-E72D297353CC}">
                  <c16:uniqueId val="{0000001D-1CA3-409C-B603-6158E1D46D38}"/>
                </c:ext>
              </c:extLst>
            </c:dLbl>
            <c:dLbl>
              <c:idx val="14"/>
              <c:delete val="1"/>
              <c:extLst>
                <c:ext xmlns:c15="http://schemas.microsoft.com/office/drawing/2012/chart" uri="{CE6537A1-D6FC-4f65-9D91-7224C49458BB}"/>
                <c:ext xmlns:c16="http://schemas.microsoft.com/office/drawing/2014/chart" uri="{C3380CC4-5D6E-409C-BE32-E72D297353CC}">
                  <c16:uniqueId val="{0000001C-1CA3-409C-B603-6158E1D46D3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'Seasonally adjusted'!$D$4:$T$4</c:f>
              <c:strCache>
                <c:ptCount val="17"/>
                <c:pt idx="0">
                  <c:v>Q2 21</c:v>
                </c:pt>
                <c:pt idx="1">
                  <c:v>Q3 21</c:v>
                </c:pt>
                <c:pt idx="2">
                  <c:v>Q4 21</c:v>
                </c:pt>
                <c:pt idx="3">
                  <c:v>Q1 22</c:v>
                </c:pt>
                <c:pt idx="4">
                  <c:v>Q2 22</c:v>
                </c:pt>
                <c:pt idx="5">
                  <c:v>Q3 22</c:v>
                </c:pt>
                <c:pt idx="6">
                  <c:v>Q4 22</c:v>
                </c:pt>
                <c:pt idx="7">
                  <c:v>Q1 23</c:v>
                </c:pt>
                <c:pt idx="8">
                  <c:v>Q2 23</c:v>
                </c:pt>
                <c:pt idx="9">
                  <c:v>Q3 23</c:v>
                </c:pt>
                <c:pt idx="10">
                  <c:v>Q4 23</c:v>
                </c:pt>
                <c:pt idx="11">
                  <c:v>Q1 24</c:v>
                </c:pt>
                <c:pt idx="12">
                  <c:v>Q2 24</c:v>
                </c:pt>
                <c:pt idx="13">
                  <c:v>Q3 24</c:v>
                </c:pt>
                <c:pt idx="14">
                  <c:v>Q4 24</c:v>
                </c:pt>
                <c:pt idx="15">
                  <c:v>Q1 25</c:v>
                </c:pt>
                <c:pt idx="16">
                  <c:v>Q2 25</c:v>
                </c:pt>
              </c:strCache>
            </c:strRef>
          </c:cat>
          <c:val>
            <c:numRef>
              <c:f>'Seasonally adjusted'!$D$59:$T$59</c:f>
              <c:numCache>
                <c:formatCode>#,##0.0</c:formatCode>
                <c:ptCount val="17"/>
                <c:pt idx="0">
                  <c:v>2375.3000000000002</c:v>
                </c:pt>
                <c:pt idx="1">
                  <c:v>2509.9</c:v>
                </c:pt>
                <c:pt idx="2">
                  <c:v>2547.6</c:v>
                </c:pt>
                <c:pt idx="3">
                  <c:v>2576.5</c:v>
                </c:pt>
                <c:pt idx="4">
                  <c:v>2592.6</c:v>
                </c:pt>
                <c:pt idx="5">
                  <c:v>2597</c:v>
                </c:pt>
                <c:pt idx="6">
                  <c:v>2614.8000000000002</c:v>
                </c:pt>
                <c:pt idx="7">
                  <c:v>2669.4</c:v>
                </c:pt>
                <c:pt idx="8">
                  <c:v>2674.5</c:v>
                </c:pt>
                <c:pt idx="9">
                  <c:v>2688.3</c:v>
                </c:pt>
                <c:pt idx="10">
                  <c:v>2706.2</c:v>
                </c:pt>
                <c:pt idx="11">
                  <c:v>2720.4</c:v>
                </c:pt>
                <c:pt idx="12">
                  <c:v>2747.5</c:v>
                </c:pt>
                <c:pt idx="13">
                  <c:v>2783.7</c:v>
                </c:pt>
                <c:pt idx="14">
                  <c:v>2778.3</c:v>
                </c:pt>
                <c:pt idx="15">
                  <c:v>2809.6</c:v>
                </c:pt>
                <c:pt idx="16">
                  <c:v>2813.2</c:v>
                </c:pt>
              </c:numCache>
            </c:numRef>
          </c:val>
          <c:smooth val="0"/>
          <c:extLst>
            <c:ext xmlns:c16="http://schemas.microsoft.com/office/drawing/2014/chart" uri="{C3380CC4-5D6E-409C-BE32-E72D297353CC}">
              <c16:uniqueId val="{00000002-1CA3-409C-B603-6158E1D46D38}"/>
            </c:ext>
          </c:extLst>
        </c:ser>
        <c:dLbls>
          <c:dLblPos val="t"/>
          <c:showLegendKey val="0"/>
          <c:showVal val="1"/>
          <c:showCatName val="0"/>
          <c:showSerName val="0"/>
          <c:showPercent val="0"/>
          <c:showBubbleSize val="0"/>
        </c:dLbls>
        <c:marker val="1"/>
        <c:smooth val="0"/>
        <c:axId val="885225320"/>
        <c:axId val="885232208"/>
      </c:lineChart>
      <c:catAx>
        <c:axId val="885225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885232208"/>
        <c:crosses val="autoZero"/>
        <c:auto val="1"/>
        <c:lblAlgn val="ctr"/>
        <c:lblOffset val="100"/>
        <c:noMultiLvlLbl val="0"/>
      </c:catAx>
      <c:valAx>
        <c:axId val="885232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88522532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'HW by sex'!$M$4</c:f>
              <c:strCache>
                <c:ptCount val="1"/>
                <c:pt idx="0">
                  <c:v>Usually works at home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'HW by sex'!$N$3:$R$3</c:f>
              <c:strCache>
                <c:ptCount val="5"/>
                <c:pt idx="0">
                  <c:v>2021Q2</c:v>
                </c:pt>
                <c:pt idx="1">
                  <c:v>2022Q2</c:v>
                </c:pt>
                <c:pt idx="2">
                  <c:v>2023Q2</c:v>
                </c:pt>
                <c:pt idx="3">
                  <c:v>2024Q2</c:v>
                </c:pt>
                <c:pt idx="4">
                  <c:v>2025Q2</c:v>
                </c:pt>
              </c:strCache>
            </c:strRef>
          </c:cat>
          <c:val>
            <c:numRef>
              <c:f>'HW by sex'!$N$4:$R$4</c:f>
              <c:numCache>
                <c:formatCode>0%</c:formatCode>
                <c:ptCount val="5"/>
                <c:pt idx="0">
                  <c:v>0.32503798820280194</c:v>
                </c:pt>
                <c:pt idx="1">
                  <c:v>0.24717806272400242</c:v>
                </c:pt>
                <c:pt idx="2">
                  <c:v>0.20411064749609764</c:v>
                </c:pt>
                <c:pt idx="3">
                  <c:v>0.20099640786195688</c:v>
                </c:pt>
                <c:pt idx="4">
                  <c:v>0.19713052352285149</c:v>
                </c:pt>
              </c:numCache>
            </c:numRef>
          </c:val>
          <c:extLst>
            <c:ext xmlns:c16="http://schemas.microsoft.com/office/drawing/2014/chart" uri="{C3380CC4-5D6E-409C-BE32-E72D297353CC}">
              <c16:uniqueId val="{00000000-E60F-4D0E-B544-668301C1E062}"/>
            </c:ext>
          </c:extLst>
        </c:ser>
        <c:ser>
          <c:idx val="1"/>
          <c:order val="1"/>
          <c:tx>
            <c:strRef>
              <c:f>'HW by sex'!$M$5</c:f>
              <c:strCache>
                <c:ptCount val="1"/>
                <c:pt idx="0">
                  <c:v>Sometimes works at home</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'HW by sex'!$N$3:$R$3</c:f>
              <c:strCache>
                <c:ptCount val="5"/>
                <c:pt idx="0">
                  <c:v>2021Q2</c:v>
                </c:pt>
                <c:pt idx="1">
                  <c:v>2022Q2</c:v>
                </c:pt>
                <c:pt idx="2">
                  <c:v>2023Q2</c:v>
                </c:pt>
                <c:pt idx="3">
                  <c:v>2024Q2</c:v>
                </c:pt>
                <c:pt idx="4">
                  <c:v>2025Q2</c:v>
                </c:pt>
              </c:strCache>
            </c:strRef>
          </c:cat>
          <c:val>
            <c:numRef>
              <c:f>'HW by sex'!$N$5:$R$5</c:f>
              <c:numCache>
                <c:formatCode>0%</c:formatCode>
                <c:ptCount val="5"/>
                <c:pt idx="0">
                  <c:v>7.4896093057519625E-2</c:v>
                </c:pt>
                <c:pt idx="1">
                  <c:v>0.10739663980723378</c:v>
                </c:pt>
                <c:pt idx="2">
                  <c:v>0.13436455149567886</c:v>
                </c:pt>
                <c:pt idx="3">
                  <c:v>0.14497676005203122</c:v>
                </c:pt>
                <c:pt idx="4">
                  <c:v>0.16238278310004287</c:v>
                </c:pt>
              </c:numCache>
            </c:numRef>
          </c:val>
          <c:extLst>
            <c:ext xmlns:c16="http://schemas.microsoft.com/office/drawing/2014/chart" uri="{C3380CC4-5D6E-409C-BE32-E72D297353CC}">
              <c16:uniqueId val="{00000001-E60F-4D0E-B544-668301C1E062}"/>
            </c:ext>
          </c:extLst>
        </c:ser>
        <c:dLbls>
          <c:showLegendKey val="0"/>
          <c:showVal val="0"/>
          <c:showCatName val="0"/>
          <c:showSerName val="0"/>
          <c:showPercent val="0"/>
          <c:showBubbleSize val="0"/>
        </c:dLbls>
        <c:gapWidth val="150"/>
        <c:overlap val="100"/>
        <c:axId val="1164460688"/>
        <c:axId val="1164456728"/>
      </c:barChart>
      <c:catAx>
        <c:axId val="116446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1164456728"/>
        <c:crosses val="autoZero"/>
        <c:auto val="1"/>
        <c:lblAlgn val="ctr"/>
        <c:lblOffset val="100"/>
        <c:noMultiLvlLbl val="0"/>
      </c:catAx>
      <c:valAx>
        <c:axId val="1164456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1164460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'ILO by sex and age'!$AC$23</c:f>
              <c:strCache>
                <c:ptCount val="1"/>
                <c:pt idx="0">
                  <c:v>2024Q2</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'ILO by sex and age'!$AB$24:$AB$29</c:f>
              <c:strCache>
                <c:ptCount val="6"/>
                <c:pt idx="0">
                  <c:v>15-24</c:v>
                </c:pt>
                <c:pt idx="1">
                  <c:v>25-34</c:v>
                </c:pt>
                <c:pt idx="2">
                  <c:v>35-44</c:v>
                </c:pt>
                <c:pt idx="3">
                  <c:v>45-54</c:v>
                </c:pt>
                <c:pt idx="4">
                  <c:v>55-64</c:v>
                </c:pt>
                <c:pt idx="5">
                  <c:v>65-74</c:v>
                </c:pt>
              </c:strCache>
            </c:strRef>
          </c:cat>
          <c:val>
            <c:numRef>
              <c:f>'ILO by sex and age'!$AC$24:$AC$29</c:f>
              <c:numCache>
                <c:formatCode>0.0</c:formatCode>
                <c:ptCount val="6"/>
                <c:pt idx="0">
                  <c:v>44.462065106537736</c:v>
                </c:pt>
                <c:pt idx="1">
                  <c:v>26.228075106907177</c:v>
                </c:pt>
                <c:pt idx="2">
                  <c:v>28.652152107487115</c:v>
                </c:pt>
                <c:pt idx="3">
                  <c:v>18.511732599582007</c:v>
                </c:pt>
                <c:pt idx="4">
                  <c:v>12.316798774560779</c:v>
                </c:pt>
                <c:pt idx="5">
                  <c:v>1.0646021815778948</c:v>
                </c:pt>
              </c:numCache>
            </c:numRef>
          </c:val>
          <c:extLst>
            <c:ext xmlns:c16="http://schemas.microsoft.com/office/drawing/2014/chart" uri="{C3380CC4-5D6E-409C-BE32-E72D297353CC}">
              <c16:uniqueId val="{00000000-91C2-4BE4-B602-0179E743CABF}"/>
            </c:ext>
          </c:extLst>
        </c:ser>
        <c:ser>
          <c:idx val="1"/>
          <c:order val="1"/>
          <c:tx>
            <c:strRef>
              <c:f>'ILO by sex and age'!$AD$23</c:f>
              <c:strCache>
                <c:ptCount val="1"/>
                <c:pt idx="0">
                  <c:v>2025Q2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'ILO by sex and age'!$AB$24:$AB$29</c:f>
              <c:strCache>
                <c:ptCount val="6"/>
                <c:pt idx="0">
                  <c:v>15-24</c:v>
                </c:pt>
                <c:pt idx="1">
                  <c:v>25-34</c:v>
                </c:pt>
                <c:pt idx="2">
                  <c:v>35-44</c:v>
                </c:pt>
                <c:pt idx="3">
                  <c:v>45-54</c:v>
                </c:pt>
                <c:pt idx="4">
                  <c:v>55-64</c:v>
                </c:pt>
                <c:pt idx="5">
                  <c:v>65-74</c:v>
                </c:pt>
              </c:strCache>
            </c:strRef>
          </c:cat>
          <c:val>
            <c:numRef>
              <c:f>'ILO by sex and age'!$AD$24:$AD$29</c:f>
              <c:numCache>
                <c:formatCode>0.0</c:formatCode>
                <c:ptCount val="6"/>
                <c:pt idx="0">
                  <c:v>49.512943472475001</c:v>
                </c:pt>
                <c:pt idx="1">
                  <c:v>34.759888094297978</c:v>
                </c:pt>
                <c:pt idx="2">
                  <c:v>25.540768763648146</c:v>
                </c:pt>
                <c:pt idx="3">
                  <c:v>17.771237275725383</c:v>
                </c:pt>
                <c:pt idx="4">
                  <c:v>12.593745757679473</c:v>
                </c:pt>
                <c:pt idx="5">
                  <c:v>0.64932566022875071</c:v>
                </c:pt>
              </c:numCache>
            </c:numRef>
          </c:val>
          <c:extLst>
            <c:ext xmlns:c16="http://schemas.microsoft.com/office/drawing/2014/chart" uri="{C3380CC4-5D6E-409C-BE32-E72D297353CC}">
              <c16:uniqueId val="{00000001-91C2-4BE4-B602-0179E743CABF}"/>
            </c:ext>
          </c:extLst>
        </c:ser>
        <c:dLbls>
          <c:dLblPos val="outEnd"/>
          <c:showLegendKey val="0"/>
          <c:showVal val="1"/>
          <c:showCatName val="0"/>
          <c:showSerName val="0"/>
          <c:showPercent val="0"/>
          <c:showBubbleSize val="0"/>
        </c:dLbls>
        <c:gapWidth val="219"/>
        <c:overlap val="-27"/>
        <c:axId val="716443504"/>
        <c:axId val="716443144"/>
      </c:barChart>
      <c:catAx>
        <c:axId val="716443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16443144"/>
        <c:crosses val="autoZero"/>
        <c:auto val="1"/>
        <c:lblAlgn val="ctr"/>
        <c:lblOffset val="100"/>
        <c:noMultiLvlLbl val="0"/>
      </c:catAx>
      <c:valAx>
        <c:axId val="7164431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16443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Sheet4!$A$28</c:f>
              <c:strCache>
                <c:ptCount val="1"/>
                <c:pt idx="0">
                  <c:v>Less than 1 year</c:v>
                </c:pt>
              </c:strCache>
            </c:strRef>
          </c:tx>
          <c:spPr>
            <a:solidFill>
              <a:schemeClr val="accent3">
                <a:lumMod val="75000"/>
              </a:schemeClr>
            </a:solidFill>
            <a:ln>
              <a:noFill/>
            </a:ln>
            <a:effectLst/>
          </c:spPr>
          <c:invertIfNegative val="0"/>
          <c:dLbls>
            <c:dLbl>
              <c:idx val="1"/>
              <c:layout>
                <c:manualLayout>
                  <c:x val="-1.3888888888889143E-3"/>
                  <c:y val="7.42690058479532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C4-4A7E-9E03-BEB25FE8CB6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Sheet4!$B$27:$L$27</c:f>
              <c:strCache>
                <c:ptCount val="11"/>
                <c:pt idx="0">
                  <c:v>Q2 15</c:v>
                </c:pt>
                <c:pt idx="1">
                  <c:v>Q2 16</c:v>
                </c:pt>
                <c:pt idx="2">
                  <c:v>Q2 17</c:v>
                </c:pt>
                <c:pt idx="3">
                  <c:v>Q2 18</c:v>
                </c:pt>
                <c:pt idx="4">
                  <c:v>Q2 19</c:v>
                </c:pt>
                <c:pt idx="5">
                  <c:v>Q2 20</c:v>
                </c:pt>
                <c:pt idx="6">
                  <c:v>Q2 21</c:v>
                </c:pt>
                <c:pt idx="7">
                  <c:v>Q2 22</c:v>
                </c:pt>
                <c:pt idx="8">
                  <c:v>Q2 23</c:v>
                </c:pt>
                <c:pt idx="9">
                  <c:v>Q2 24</c:v>
                </c:pt>
                <c:pt idx="10">
                  <c:v>Q2 25</c:v>
                </c:pt>
              </c:strCache>
            </c:strRef>
          </c:cat>
          <c:val>
            <c:numRef>
              <c:f>Sheet4!$B$28:$L$28</c:f>
              <c:numCache>
                <c:formatCode>General</c:formatCode>
                <c:ptCount val="11"/>
                <c:pt idx="0">
                  <c:v>103.624</c:v>
                </c:pt>
                <c:pt idx="1">
                  <c:v>101.312</c:v>
                </c:pt>
                <c:pt idx="2">
                  <c:v>79.004000000000005</c:v>
                </c:pt>
                <c:pt idx="3">
                  <c:v>90.504999999999995</c:v>
                </c:pt>
                <c:pt idx="4">
                  <c:v>87.816000000000003</c:v>
                </c:pt>
                <c:pt idx="5">
                  <c:v>92.453000000000003</c:v>
                </c:pt>
                <c:pt idx="6">
                  <c:v>126.515</c:v>
                </c:pt>
                <c:pt idx="7">
                  <c:v>84.094999999999999</c:v>
                </c:pt>
                <c:pt idx="8">
                  <c:v>84.575000000000003</c:v>
                </c:pt>
                <c:pt idx="9">
                  <c:v>99.367999999999995</c:v>
                </c:pt>
                <c:pt idx="10">
                  <c:v>105.026</c:v>
                </c:pt>
              </c:numCache>
            </c:numRef>
          </c:val>
          <c:extLst>
            <c:ext xmlns:c16="http://schemas.microsoft.com/office/drawing/2014/chart" uri="{C3380CC4-5D6E-409C-BE32-E72D297353CC}">
              <c16:uniqueId val="{00000000-C0C4-4A7E-9E03-BEB25FE8CB69}"/>
            </c:ext>
          </c:extLst>
        </c:ser>
        <c:ser>
          <c:idx val="1"/>
          <c:order val="1"/>
          <c:tx>
            <c:strRef>
              <c:f>Sheet4!$A$29</c:f>
              <c:strCache>
                <c:ptCount val="1"/>
                <c:pt idx="0">
                  <c:v>1 year and over</c:v>
                </c:pt>
              </c:strCache>
            </c:strRef>
          </c:tx>
          <c:spPr>
            <a:solidFill>
              <a:schemeClr val="accent2"/>
            </a:solidFill>
            <a:ln>
              <a:noFill/>
            </a:ln>
            <a:effectLst/>
          </c:spPr>
          <c:invertIfNegative val="0"/>
          <c:dLbls>
            <c:dLbl>
              <c:idx val="1"/>
              <c:layout>
                <c:manualLayout>
                  <c:x val="8.3333333333333332E-3"/>
                  <c:y val="-3.71345029239769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C4-4A7E-9E03-BEB25FE8CB6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Sheet4!$B$27:$L$27</c:f>
              <c:strCache>
                <c:ptCount val="11"/>
                <c:pt idx="0">
                  <c:v>Q2 15</c:v>
                </c:pt>
                <c:pt idx="1">
                  <c:v>Q2 16</c:v>
                </c:pt>
                <c:pt idx="2">
                  <c:v>Q2 17</c:v>
                </c:pt>
                <c:pt idx="3">
                  <c:v>Q2 18</c:v>
                </c:pt>
                <c:pt idx="4">
                  <c:v>Q2 19</c:v>
                </c:pt>
                <c:pt idx="5">
                  <c:v>Q2 20</c:v>
                </c:pt>
                <c:pt idx="6">
                  <c:v>Q2 21</c:v>
                </c:pt>
                <c:pt idx="7">
                  <c:v>Q2 22</c:v>
                </c:pt>
                <c:pt idx="8">
                  <c:v>Q2 23</c:v>
                </c:pt>
                <c:pt idx="9">
                  <c:v>Q2 24</c:v>
                </c:pt>
                <c:pt idx="10">
                  <c:v>Q2 25</c:v>
                </c:pt>
              </c:strCache>
            </c:strRef>
          </c:cat>
          <c:val>
            <c:numRef>
              <c:f>Sheet4!$B$29:$L$29</c:f>
              <c:numCache>
                <c:formatCode>General</c:formatCode>
                <c:ptCount val="11"/>
                <c:pt idx="0">
                  <c:v>124.94499999999999</c:v>
                </c:pt>
                <c:pt idx="1">
                  <c:v>102.098</c:v>
                </c:pt>
                <c:pt idx="2">
                  <c:v>73.840999999999994</c:v>
                </c:pt>
                <c:pt idx="3">
                  <c:v>48.927</c:v>
                </c:pt>
                <c:pt idx="4">
                  <c:v>41.143000000000001</c:v>
                </c:pt>
                <c:pt idx="5">
                  <c:v>25.759</c:v>
                </c:pt>
                <c:pt idx="6">
                  <c:v>50.292999999999999</c:v>
                </c:pt>
                <c:pt idx="7">
                  <c:v>31.745999999999999</c:v>
                </c:pt>
                <c:pt idx="8">
                  <c:v>32.284999999999997</c:v>
                </c:pt>
                <c:pt idx="9">
                  <c:v>26.878</c:v>
                </c:pt>
                <c:pt idx="10">
                  <c:v>31.768000000000001</c:v>
                </c:pt>
              </c:numCache>
            </c:numRef>
          </c:val>
          <c:extLst>
            <c:ext xmlns:c16="http://schemas.microsoft.com/office/drawing/2014/chart" uri="{C3380CC4-5D6E-409C-BE32-E72D297353CC}">
              <c16:uniqueId val="{00000001-C0C4-4A7E-9E03-BEB25FE8CB69}"/>
            </c:ext>
          </c:extLst>
        </c:ser>
        <c:dLbls>
          <c:dLblPos val="outEnd"/>
          <c:showLegendKey val="0"/>
          <c:showVal val="1"/>
          <c:showCatName val="0"/>
          <c:showSerName val="0"/>
          <c:showPercent val="0"/>
          <c:showBubbleSize val="0"/>
        </c:dLbls>
        <c:gapWidth val="219"/>
        <c:axId val="716386624"/>
        <c:axId val="716384464"/>
        <c:extLst>
          <c:ext xmlns:c15="http://schemas.microsoft.com/office/drawing/2012/chart" uri="{02D57815-91ED-43cb-92C2-25804820EDAC}">
            <c15:filteredBarSeries>
              <c15:ser>
                <c:idx val="2"/>
                <c:order val="2"/>
                <c:tx>
                  <c:strRef>
                    <c:extLst>
                      <c:ext uri="{02D57815-91ED-43cb-92C2-25804820EDAC}">
                        <c15:formulaRef>
                          <c15:sqref>Sheet4!$A$30</c15:sqref>
                        </c15:formulaRef>
                      </c:ext>
                    </c:extLst>
                    <c:strCache>
                      <c:ptCount val="1"/>
                      <c:pt idx="0">
                        <c:v>Long-term unemployment rate % (Persons aged 15-74)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Sheet4!$B$27:$L$27</c15:sqref>
                        </c15:formulaRef>
                      </c:ext>
                    </c:extLst>
                    <c:strCache>
                      <c:ptCount val="11"/>
                      <c:pt idx="0">
                        <c:v>Q2 15</c:v>
                      </c:pt>
                      <c:pt idx="1">
                        <c:v>Q2 16</c:v>
                      </c:pt>
                      <c:pt idx="2">
                        <c:v>Q2 17</c:v>
                      </c:pt>
                      <c:pt idx="3">
                        <c:v>Q2 18</c:v>
                      </c:pt>
                      <c:pt idx="4">
                        <c:v>Q2 19</c:v>
                      </c:pt>
                      <c:pt idx="5">
                        <c:v>Q2 20</c:v>
                      </c:pt>
                      <c:pt idx="6">
                        <c:v>Q2 21</c:v>
                      </c:pt>
                      <c:pt idx="7">
                        <c:v>Q2 22</c:v>
                      </c:pt>
                      <c:pt idx="8">
                        <c:v>Q2 23</c:v>
                      </c:pt>
                      <c:pt idx="9">
                        <c:v>Q2 24</c:v>
                      </c:pt>
                      <c:pt idx="10">
                        <c:v>Q2 25</c:v>
                      </c:pt>
                    </c:strCache>
                  </c:strRef>
                </c:cat>
                <c:val>
                  <c:numRef>
                    <c:extLst>
                      <c:ext uri="{02D57815-91ED-43cb-92C2-25804820EDAC}">
                        <c15:formulaRef>
                          <c15:sqref>Sheet4!$B$30:$L$30</c15:sqref>
                        </c15:formulaRef>
                      </c:ext>
                    </c:extLst>
                    <c:numCache>
                      <c:formatCode>General</c:formatCode>
                      <c:ptCount val="11"/>
                      <c:pt idx="0">
                        <c:v>5.5</c:v>
                      </c:pt>
                      <c:pt idx="1">
                        <c:v>4.4000000000000004</c:v>
                      </c:pt>
                      <c:pt idx="2">
                        <c:v>3.2</c:v>
                      </c:pt>
                      <c:pt idx="3">
                        <c:v>2</c:v>
                      </c:pt>
                      <c:pt idx="4">
                        <c:v>1.7</c:v>
                      </c:pt>
                      <c:pt idx="5">
                        <c:v>1.1000000000000001</c:v>
                      </c:pt>
                      <c:pt idx="6">
                        <c:v>2</c:v>
                      </c:pt>
                      <c:pt idx="7">
                        <c:v>1.2</c:v>
                      </c:pt>
                      <c:pt idx="8">
                        <c:v>1.2</c:v>
                      </c:pt>
                      <c:pt idx="9">
                        <c:v>0.9</c:v>
                      </c:pt>
                      <c:pt idx="10">
                        <c:v>1.1000000000000001</c:v>
                      </c:pt>
                    </c:numCache>
                  </c:numRef>
                </c:val>
                <c:extLst>
                  <c:ext xmlns:c16="http://schemas.microsoft.com/office/drawing/2014/chart" uri="{C3380CC4-5D6E-409C-BE32-E72D297353CC}">
                    <c16:uniqueId val="{00000002-C0C4-4A7E-9E03-BEB25FE8CB69}"/>
                  </c:ext>
                </c:extLst>
              </c15:ser>
            </c15:filteredBarSeries>
          </c:ext>
        </c:extLst>
      </c:barChart>
      <c:catAx>
        <c:axId val="716386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16384464"/>
        <c:crosses val="autoZero"/>
        <c:auto val="1"/>
        <c:lblAlgn val="ctr"/>
        <c:lblOffset val="100"/>
        <c:noMultiLvlLbl val="0"/>
      </c:catAx>
      <c:valAx>
        <c:axId val="716384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16386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Males</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'Seasonally adjusted'!$D$4:$T$4</c:f>
              <c:strCache>
                <c:ptCount val="17"/>
                <c:pt idx="0">
                  <c:v>Q2 21</c:v>
                </c:pt>
                <c:pt idx="1">
                  <c:v>Q3 21</c:v>
                </c:pt>
                <c:pt idx="2">
                  <c:v>Q4 21</c:v>
                </c:pt>
                <c:pt idx="3">
                  <c:v>Q1 22</c:v>
                </c:pt>
                <c:pt idx="4">
                  <c:v>Q2 22</c:v>
                </c:pt>
                <c:pt idx="5">
                  <c:v>Q3 22</c:v>
                </c:pt>
                <c:pt idx="6">
                  <c:v>Q4 22</c:v>
                </c:pt>
                <c:pt idx="7">
                  <c:v>Q1 23</c:v>
                </c:pt>
                <c:pt idx="8">
                  <c:v>Q2 23</c:v>
                </c:pt>
                <c:pt idx="9">
                  <c:v>Q3 23</c:v>
                </c:pt>
                <c:pt idx="10">
                  <c:v>Q4 23</c:v>
                </c:pt>
                <c:pt idx="11">
                  <c:v>Q1 24</c:v>
                </c:pt>
                <c:pt idx="12">
                  <c:v>Q2 24</c:v>
                </c:pt>
                <c:pt idx="13">
                  <c:v>Q3 24</c:v>
                </c:pt>
                <c:pt idx="14">
                  <c:v>Q4 24</c:v>
                </c:pt>
                <c:pt idx="15">
                  <c:v>Q1 25</c:v>
                </c:pt>
                <c:pt idx="16">
                  <c:v>Q2 25</c:v>
                </c:pt>
              </c:strCache>
            </c:strRef>
          </c:cat>
          <c:val>
            <c:numRef>
              <c:f>'Seasonally adjusted'!$D$26:$T$26</c:f>
              <c:numCache>
                <c:formatCode>#,##0.0</c:formatCode>
                <c:ptCount val="17"/>
                <c:pt idx="0">
                  <c:v>95.6</c:v>
                </c:pt>
                <c:pt idx="1">
                  <c:v>77.8</c:v>
                </c:pt>
                <c:pt idx="2">
                  <c:v>74.3</c:v>
                </c:pt>
                <c:pt idx="3">
                  <c:v>69.599999999999994</c:v>
                </c:pt>
                <c:pt idx="4">
                  <c:v>59.8</c:v>
                </c:pt>
                <c:pt idx="5">
                  <c:v>58.4</c:v>
                </c:pt>
                <c:pt idx="6">
                  <c:v>61.7</c:v>
                </c:pt>
                <c:pt idx="7">
                  <c:v>64.8</c:v>
                </c:pt>
                <c:pt idx="8">
                  <c:v>63</c:v>
                </c:pt>
                <c:pt idx="9">
                  <c:v>67.099999999999994</c:v>
                </c:pt>
                <c:pt idx="10">
                  <c:v>63.7</c:v>
                </c:pt>
                <c:pt idx="11">
                  <c:v>62</c:v>
                </c:pt>
                <c:pt idx="12">
                  <c:v>65.599999999999994</c:v>
                </c:pt>
                <c:pt idx="13">
                  <c:v>62.5</c:v>
                </c:pt>
                <c:pt idx="14">
                  <c:v>68.7</c:v>
                </c:pt>
                <c:pt idx="15">
                  <c:v>68.599999999999994</c:v>
                </c:pt>
                <c:pt idx="16">
                  <c:v>73.5</c:v>
                </c:pt>
              </c:numCache>
            </c:numRef>
          </c:val>
          <c:smooth val="0"/>
          <c:extLst>
            <c:ext xmlns:c16="http://schemas.microsoft.com/office/drawing/2014/chart" uri="{C3380CC4-5D6E-409C-BE32-E72D297353CC}">
              <c16:uniqueId val="{00000000-2380-449E-9F82-E022B853C6F1}"/>
            </c:ext>
          </c:extLst>
        </c:ser>
        <c:ser>
          <c:idx val="1"/>
          <c:order val="1"/>
          <c:tx>
            <c:v>Females</c:v>
          </c:tx>
          <c:spPr>
            <a:ln w="28575" cap="rnd">
              <a:solidFill>
                <a:schemeClr val="accent2"/>
              </a:solidFill>
              <a:round/>
            </a:ln>
            <a:effectLst/>
          </c:spPr>
          <c:marker>
            <c:symbol val="square"/>
            <c:size val="5"/>
            <c:spPr>
              <a:solidFill>
                <a:schemeClr val="accent2"/>
              </a:solidFill>
              <a:ln w="9525">
                <a:solidFill>
                  <a:schemeClr val="accent2"/>
                </a:solidFill>
              </a:ln>
              <a:effectLst/>
            </c:spPr>
          </c:marker>
          <c:dLbls>
            <c:dLbl>
              <c:idx val="0"/>
              <c:layout>
                <c:manualLayout>
                  <c:x val="-2.2881999125109367E-2"/>
                  <c:y val="5.38728070175438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FB-4DEB-832D-582E6558C800}"/>
                </c:ext>
              </c:extLst>
            </c:dLbl>
            <c:dLbl>
              <c:idx val="1"/>
              <c:layout>
                <c:manualLayout>
                  <c:x val="-2.4270888013998262E-2"/>
                  <c:y val="3.90190058479532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FB-4DEB-832D-582E6558C800}"/>
                </c:ext>
              </c:extLst>
            </c:dLbl>
            <c:dLbl>
              <c:idx val="2"/>
              <c:layout>
                <c:manualLayout>
                  <c:x val="-2.4270888013998276E-2"/>
                  <c:y val="5.75862573099414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FB-4DEB-832D-582E6558C800}"/>
                </c:ext>
              </c:extLst>
            </c:dLbl>
            <c:dLbl>
              <c:idx val="3"/>
              <c:layout>
                <c:manualLayout>
                  <c:x val="-2.4270888013998251E-2"/>
                  <c:y val="4.27324561403508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4FB-4DEB-832D-582E6558C800}"/>
                </c:ext>
              </c:extLst>
            </c:dLbl>
            <c:dLbl>
              <c:idx val="4"/>
              <c:layout>
                <c:manualLayout>
                  <c:x val="-2.5659776902887139E-2"/>
                  <c:y val="3.90190058479532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FB-4DEB-832D-582E6558C800}"/>
                </c:ext>
              </c:extLst>
            </c:dLbl>
            <c:dLbl>
              <c:idx val="5"/>
              <c:layout>
                <c:manualLayout>
                  <c:x val="-2.5659776902887139E-2"/>
                  <c:y val="3.90190058479532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FB-4DEB-832D-582E6558C800}"/>
                </c:ext>
              </c:extLst>
            </c:dLbl>
            <c:dLbl>
              <c:idx val="6"/>
              <c:layout>
                <c:manualLayout>
                  <c:x val="-2.5659776902887139E-2"/>
                  <c:y val="3.15921052631578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4FB-4DEB-832D-582E6558C800}"/>
                </c:ext>
              </c:extLst>
            </c:dLbl>
            <c:dLbl>
              <c:idx val="7"/>
              <c:layout>
                <c:manualLayout>
                  <c:x val="-2.704866579177603E-2"/>
                  <c:y val="4.6445906432748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4FB-4DEB-832D-582E6558C800}"/>
                </c:ext>
              </c:extLst>
            </c:dLbl>
            <c:dLbl>
              <c:idx val="8"/>
              <c:layout>
                <c:manualLayout>
                  <c:x val="-2.2881999125109465E-2"/>
                  <c:y val="3.15921052631577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4FB-4DEB-832D-582E6558C800}"/>
                </c:ext>
              </c:extLst>
            </c:dLbl>
            <c:dLbl>
              <c:idx val="9"/>
              <c:layout>
                <c:manualLayout>
                  <c:x val="-2.704866579177613E-2"/>
                  <c:y val="4.27324561403508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4FB-4DEB-832D-582E6558C800}"/>
                </c:ext>
              </c:extLst>
            </c:dLbl>
            <c:dLbl>
              <c:idx val="10"/>
              <c:layout>
                <c:manualLayout>
                  <c:x val="-2.1493110236220574E-2"/>
                  <c:y val="4.27324561403508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4FB-4DEB-832D-582E6558C800}"/>
                </c:ext>
              </c:extLst>
            </c:dLbl>
            <c:dLbl>
              <c:idx val="11"/>
              <c:layout>
                <c:manualLayout>
                  <c:x val="-2.1493110236220574E-2"/>
                  <c:y val="3.53055555555555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4FB-4DEB-832D-582E6558C800}"/>
                </c:ext>
              </c:extLst>
            </c:dLbl>
            <c:dLbl>
              <c:idx val="12"/>
              <c:layout>
                <c:manualLayout>
                  <c:x val="-2.2881999125109465E-2"/>
                  <c:y val="3.53055555555554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4FB-4DEB-832D-582E6558C800}"/>
                </c:ext>
              </c:extLst>
            </c:dLbl>
            <c:dLbl>
              <c:idx val="13"/>
              <c:layout>
                <c:manualLayout>
                  <c:x val="-2.288199912510936E-2"/>
                  <c:y val="5.75862573099415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4FB-4DEB-832D-582E6558C800}"/>
                </c:ext>
              </c:extLst>
            </c:dLbl>
            <c:dLbl>
              <c:idx val="14"/>
              <c:layout>
                <c:manualLayout>
                  <c:x val="-2.2881999125109465E-2"/>
                  <c:y val="3.90190058479532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4FB-4DEB-832D-582E6558C800}"/>
                </c:ext>
              </c:extLst>
            </c:dLbl>
            <c:dLbl>
              <c:idx val="15"/>
              <c:layout>
                <c:manualLayout>
                  <c:x val="-2.288199912510936E-2"/>
                  <c:y val="4.6445906432748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380-449E-9F82-E022B853C6F1}"/>
                </c:ext>
              </c:extLst>
            </c:dLbl>
            <c:dLbl>
              <c:idx val="16"/>
              <c:layout>
                <c:manualLayout>
                  <c:x val="-2.288199912510936E-2"/>
                  <c:y val="3.90190058479532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4FB-4DEB-832D-582E6558C80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'Seasonally adjusted'!$D$4:$T$4</c:f>
              <c:strCache>
                <c:ptCount val="17"/>
                <c:pt idx="0">
                  <c:v>Q2 21</c:v>
                </c:pt>
                <c:pt idx="1">
                  <c:v>Q3 21</c:v>
                </c:pt>
                <c:pt idx="2">
                  <c:v>Q4 21</c:v>
                </c:pt>
                <c:pt idx="3">
                  <c:v>Q1 22</c:v>
                </c:pt>
                <c:pt idx="4">
                  <c:v>Q2 22</c:v>
                </c:pt>
                <c:pt idx="5">
                  <c:v>Q3 22</c:v>
                </c:pt>
                <c:pt idx="6">
                  <c:v>Q4 22</c:v>
                </c:pt>
                <c:pt idx="7">
                  <c:v>Q1 23</c:v>
                </c:pt>
                <c:pt idx="8">
                  <c:v>Q2 23</c:v>
                </c:pt>
                <c:pt idx="9">
                  <c:v>Q3 23</c:v>
                </c:pt>
                <c:pt idx="10">
                  <c:v>Q4 23</c:v>
                </c:pt>
                <c:pt idx="11">
                  <c:v>Q1 24</c:v>
                </c:pt>
                <c:pt idx="12">
                  <c:v>Q2 24</c:v>
                </c:pt>
                <c:pt idx="13">
                  <c:v>Q3 24</c:v>
                </c:pt>
                <c:pt idx="14">
                  <c:v>Q4 24</c:v>
                </c:pt>
                <c:pt idx="15">
                  <c:v>Q1 25</c:v>
                </c:pt>
                <c:pt idx="16">
                  <c:v>Q2 25</c:v>
                </c:pt>
              </c:strCache>
            </c:strRef>
          </c:cat>
          <c:val>
            <c:numRef>
              <c:f>'Seasonally adjusted'!$D$51:$T$51</c:f>
              <c:numCache>
                <c:formatCode>#,##0.0</c:formatCode>
                <c:ptCount val="17"/>
                <c:pt idx="0">
                  <c:v>81.599999999999994</c:v>
                </c:pt>
                <c:pt idx="1">
                  <c:v>65.900000000000006</c:v>
                </c:pt>
                <c:pt idx="2">
                  <c:v>65</c:v>
                </c:pt>
                <c:pt idx="3">
                  <c:v>61.5</c:v>
                </c:pt>
                <c:pt idx="4">
                  <c:v>55.5</c:v>
                </c:pt>
                <c:pt idx="5">
                  <c:v>55.5</c:v>
                </c:pt>
                <c:pt idx="6">
                  <c:v>58.7</c:v>
                </c:pt>
                <c:pt idx="7">
                  <c:v>51.4</c:v>
                </c:pt>
                <c:pt idx="8">
                  <c:v>53.2</c:v>
                </c:pt>
                <c:pt idx="9">
                  <c:v>56</c:v>
                </c:pt>
                <c:pt idx="10">
                  <c:v>61.9</c:v>
                </c:pt>
                <c:pt idx="11">
                  <c:v>59.2</c:v>
                </c:pt>
                <c:pt idx="12">
                  <c:v>59.9</c:v>
                </c:pt>
                <c:pt idx="13">
                  <c:v>59.5</c:v>
                </c:pt>
                <c:pt idx="14">
                  <c:v>54.9</c:v>
                </c:pt>
                <c:pt idx="15">
                  <c:v>62.5</c:v>
                </c:pt>
                <c:pt idx="16">
                  <c:v>61</c:v>
                </c:pt>
              </c:numCache>
            </c:numRef>
          </c:val>
          <c:smooth val="0"/>
          <c:extLst>
            <c:ext xmlns:c16="http://schemas.microsoft.com/office/drawing/2014/chart" uri="{C3380CC4-5D6E-409C-BE32-E72D297353CC}">
              <c16:uniqueId val="{00000001-2380-449E-9F82-E022B853C6F1}"/>
            </c:ext>
          </c:extLst>
        </c:ser>
        <c:ser>
          <c:idx val="2"/>
          <c:order val="2"/>
          <c:tx>
            <c:v>Total</c:v>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'Seasonally adjusted'!$D$4:$T$4</c:f>
              <c:strCache>
                <c:ptCount val="17"/>
                <c:pt idx="0">
                  <c:v>Q2 21</c:v>
                </c:pt>
                <c:pt idx="1">
                  <c:v>Q3 21</c:v>
                </c:pt>
                <c:pt idx="2">
                  <c:v>Q4 21</c:v>
                </c:pt>
                <c:pt idx="3">
                  <c:v>Q1 22</c:v>
                </c:pt>
                <c:pt idx="4">
                  <c:v>Q2 22</c:v>
                </c:pt>
                <c:pt idx="5">
                  <c:v>Q3 22</c:v>
                </c:pt>
                <c:pt idx="6">
                  <c:v>Q4 22</c:v>
                </c:pt>
                <c:pt idx="7">
                  <c:v>Q1 23</c:v>
                </c:pt>
                <c:pt idx="8">
                  <c:v>Q2 23</c:v>
                </c:pt>
                <c:pt idx="9">
                  <c:v>Q3 23</c:v>
                </c:pt>
                <c:pt idx="10">
                  <c:v>Q4 23</c:v>
                </c:pt>
                <c:pt idx="11">
                  <c:v>Q1 24</c:v>
                </c:pt>
                <c:pt idx="12">
                  <c:v>Q2 24</c:v>
                </c:pt>
                <c:pt idx="13">
                  <c:v>Q3 24</c:v>
                </c:pt>
                <c:pt idx="14">
                  <c:v>Q4 24</c:v>
                </c:pt>
                <c:pt idx="15">
                  <c:v>Q1 25</c:v>
                </c:pt>
                <c:pt idx="16">
                  <c:v>Q2 25</c:v>
                </c:pt>
              </c:strCache>
            </c:strRef>
          </c:cat>
          <c:val>
            <c:numRef>
              <c:f>'Seasonally adjusted'!$D$76:$T$76</c:f>
              <c:numCache>
                <c:formatCode>#,##0.0</c:formatCode>
                <c:ptCount val="17"/>
                <c:pt idx="0">
                  <c:v>177.2</c:v>
                </c:pt>
                <c:pt idx="1">
                  <c:v>143.69999999999999</c:v>
                </c:pt>
                <c:pt idx="2">
                  <c:v>139.30000000000001</c:v>
                </c:pt>
                <c:pt idx="3">
                  <c:v>131.1</c:v>
                </c:pt>
                <c:pt idx="4">
                  <c:v>115.3</c:v>
                </c:pt>
                <c:pt idx="5">
                  <c:v>114</c:v>
                </c:pt>
                <c:pt idx="6">
                  <c:v>120.4</c:v>
                </c:pt>
                <c:pt idx="7">
                  <c:v>116.2</c:v>
                </c:pt>
                <c:pt idx="8">
                  <c:v>116.2</c:v>
                </c:pt>
                <c:pt idx="9">
                  <c:v>123.1</c:v>
                </c:pt>
                <c:pt idx="10">
                  <c:v>125.7</c:v>
                </c:pt>
                <c:pt idx="11">
                  <c:v>121.2</c:v>
                </c:pt>
                <c:pt idx="12">
                  <c:v>125.4</c:v>
                </c:pt>
                <c:pt idx="13">
                  <c:v>122</c:v>
                </c:pt>
                <c:pt idx="14">
                  <c:v>123.7</c:v>
                </c:pt>
                <c:pt idx="15">
                  <c:v>131.1</c:v>
                </c:pt>
                <c:pt idx="16">
                  <c:v>134.4</c:v>
                </c:pt>
              </c:numCache>
            </c:numRef>
          </c:val>
          <c:smooth val="0"/>
          <c:extLst>
            <c:ext xmlns:c16="http://schemas.microsoft.com/office/drawing/2014/chart" uri="{C3380CC4-5D6E-409C-BE32-E72D297353CC}">
              <c16:uniqueId val="{00000002-2380-449E-9F82-E022B853C6F1}"/>
            </c:ext>
          </c:extLst>
        </c:ser>
        <c:dLbls>
          <c:dLblPos val="t"/>
          <c:showLegendKey val="0"/>
          <c:showVal val="1"/>
          <c:showCatName val="0"/>
          <c:showSerName val="0"/>
          <c:showPercent val="0"/>
          <c:showBubbleSize val="0"/>
        </c:dLbls>
        <c:marker val="1"/>
        <c:smooth val="0"/>
        <c:axId val="885225320"/>
        <c:axId val="885232208"/>
      </c:lineChart>
      <c:catAx>
        <c:axId val="885225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885232208"/>
        <c:crosses val="autoZero"/>
        <c:auto val="1"/>
        <c:lblAlgn val="ctr"/>
        <c:lblOffset val="100"/>
        <c:noMultiLvlLbl val="0"/>
      </c:catAx>
      <c:valAx>
        <c:axId val="885232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885225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'ILO by sex and age'!$X$150</c:f>
              <c:strCache>
                <c:ptCount val="1"/>
                <c:pt idx="0">
                  <c:v>2024Q2</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'ILO by sex and age'!$W$151:$W$153</c:f>
              <c:strCache>
                <c:ptCount val="3"/>
                <c:pt idx="0">
                  <c:v>Male</c:v>
                </c:pt>
                <c:pt idx="1">
                  <c:v>Females</c:v>
                </c:pt>
                <c:pt idx="2">
                  <c:v>Total</c:v>
                </c:pt>
              </c:strCache>
            </c:strRef>
          </c:cat>
          <c:val>
            <c:numRef>
              <c:f>'ILO by sex and age'!$X$151:$X$153</c:f>
              <c:numCache>
                <c:formatCode>0.0</c:formatCode>
                <c:ptCount val="3"/>
                <c:pt idx="0">
                  <c:v>70.894124335656031</c:v>
                </c:pt>
                <c:pt idx="1">
                  <c:v>61.352017308356245</c:v>
                </c:pt>
                <c:pt idx="2">
                  <c:v>66.02759682222613</c:v>
                </c:pt>
              </c:numCache>
            </c:numRef>
          </c:val>
          <c:extLst>
            <c:ext xmlns:c16="http://schemas.microsoft.com/office/drawing/2014/chart" uri="{C3380CC4-5D6E-409C-BE32-E72D297353CC}">
              <c16:uniqueId val="{00000000-E96A-4D51-97A4-840B58CA986B}"/>
            </c:ext>
          </c:extLst>
        </c:ser>
        <c:ser>
          <c:idx val="1"/>
          <c:order val="1"/>
          <c:tx>
            <c:strRef>
              <c:f>'ILO by sex and age'!$Y$150</c:f>
              <c:strCache>
                <c:ptCount val="1"/>
                <c:pt idx="0">
                  <c:v>2025Q2</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'ILO by sex and age'!$W$151:$W$153</c:f>
              <c:strCache>
                <c:ptCount val="3"/>
                <c:pt idx="0">
                  <c:v>Male</c:v>
                </c:pt>
                <c:pt idx="1">
                  <c:v>Females</c:v>
                </c:pt>
                <c:pt idx="2">
                  <c:v>Total</c:v>
                </c:pt>
              </c:strCache>
            </c:strRef>
          </c:cat>
          <c:val>
            <c:numRef>
              <c:f>'ILO by sex and age'!$Y$151:$Y$153</c:f>
              <c:numCache>
                <c:formatCode>0.0</c:formatCode>
                <c:ptCount val="3"/>
                <c:pt idx="0">
                  <c:v>71.56867480181154</c:v>
                </c:pt>
                <c:pt idx="1">
                  <c:v>61.325604423500209</c:v>
                </c:pt>
                <c:pt idx="2">
                  <c:v>66.365430010088971</c:v>
                </c:pt>
              </c:numCache>
            </c:numRef>
          </c:val>
          <c:extLst>
            <c:ext xmlns:c16="http://schemas.microsoft.com/office/drawing/2014/chart" uri="{C3380CC4-5D6E-409C-BE32-E72D297353CC}">
              <c16:uniqueId val="{00000001-E96A-4D51-97A4-840B58CA986B}"/>
            </c:ext>
          </c:extLst>
        </c:ser>
        <c:dLbls>
          <c:dLblPos val="outEnd"/>
          <c:showLegendKey val="0"/>
          <c:showVal val="1"/>
          <c:showCatName val="0"/>
          <c:showSerName val="0"/>
          <c:showPercent val="0"/>
          <c:showBubbleSize val="0"/>
        </c:dLbls>
        <c:gapWidth val="219"/>
        <c:overlap val="-27"/>
        <c:axId val="884129768"/>
        <c:axId val="884128328"/>
      </c:barChart>
      <c:catAx>
        <c:axId val="884129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84128328"/>
        <c:crosses val="autoZero"/>
        <c:auto val="1"/>
        <c:lblAlgn val="ctr"/>
        <c:lblOffset val="100"/>
        <c:noMultiLvlLbl val="0"/>
      </c:catAx>
      <c:valAx>
        <c:axId val="88412832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84129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'ILO by sex and age'!$Y$44</c:f>
              <c:strCache>
                <c:ptCount val="1"/>
                <c:pt idx="0">
                  <c:v>2024Q2</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'ILO by sex and age'!$X$45:$X$50</c:f>
              <c:strCache>
                <c:ptCount val="6"/>
                <c:pt idx="0">
                  <c:v>15-24</c:v>
                </c:pt>
                <c:pt idx="1">
                  <c:v>25-34</c:v>
                </c:pt>
                <c:pt idx="2">
                  <c:v>35-44</c:v>
                </c:pt>
                <c:pt idx="3">
                  <c:v>45-54</c:v>
                </c:pt>
                <c:pt idx="4">
                  <c:v>55-64</c:v>
                </c:pt>
                <c:pt idx="5">
                  <c:v>65+</c:v>
                </c:pt>
              </c:strCache>
            </c:strRef>
          </c:cat>
          <c:val>
            <c:numRef>
              <c:f>'ILO by sex and age'!$Y$45:$Y$50</c:f>
              <c:numCache>
                <c:formatCode>0.0</c:formatCode>
                <c:ptCount val="6"/>
                <c:pt idx="0">
                  <c:v>369.16017635125161</c:v>
                </c:pt>
                <c:pt idx="1">
                  <c:v>583.73040962032212</c:v>
                </c:pt>
                <c:pt idx="2">
                  <c:v>721.35735100305521</c:v>
                </c:pt>
                <c:pt idx="3">
                  <c:v>654.463385264968</c:v>
                </c:pt>
                <c:pt idx="4">
                  <c:v>433.32050181429452</c:v>
                </c:pt>
                <c:pt idx="5">
                  <c:v>123.35831045414332</c:v>
                </c:pt>
              </c:numCache>
            </c:numRef>
          </c:val>
          <c:extLst>
            <c:ext xmlns:c16="http://schemas.microsoft.com/office/drawing/2014/chart" uri="{C3380CC4-5D6E-409C-BE32-E72D297353CC}">
              <c16:uniqueId val="{00000000-B73F-42C8-8E91-1EC068FB213F}"/>
            </c:ext>
          </c:extLst>
        </c:ser>
        <c:ser>
          <c:idx val="1"/>
          <c:order val="1"/>
          <c:tx>
            <c:strRef>
              <c:f>'ILO by sex and age'!$Z$44</c:f>
              <c:strCache>
                <c:ptCount val="1"/>
                <c:pt idx="0">
                  <c:v>2025Q2</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'ILO by sex and age'!$X$45:$X$50</c:f>
              <c:strCache>
                <c:ptCount val="6"/>
                <c:pt idx="0">
                  <c:v>15-24</c:v>
                </c:pt>
                <c:pt idx="1">
                  <c:v>25-34</c:v>
                </c:pt>
                <c:pt idx="2">
                  <c:v>35-44</c:v>
                </c:pt>
                <c:pt idx="3">
                  <c:v>45-54</c:v>
                </c:pt>
                <c:pt idx="4">
                  <c:v>55-64</c:v>
                </c:pt>
                <c:pt idx="5">
                  <c:v>65+</c:v>
                </c:pt>
              </c:strCache>
            </c:strRef>
          </c:cat>
          <c:val>
            <c:numRef>
              <c:f>'ILO by sex and age'!$Z$45:$Z$50</c:f>
              <c:numCache>
                <c:formatCode>0.0</c:formatCode>
                <c:ptCount val="6"/>
                <c:pt idx="0">
                  <c:v>374.84055322762231</c:v>
                </c:pt>
                <c:pt idx="1">
                  <c:v>597.55122200094092</c:v>
                </c:pt>
                <c:pt idx="2">
                  <c:v>727.2173695481539</c:v>
                </c:pt>
                <c:pt idx="3">
                  <c:v>679.75454755789065</c:v>
                </c:pt>
                <c:pt idx="4">
                  <c:v>447.54223776481984</c:v>
                </c:pt>
                <c:pt idx="5">
                  <c:v>132.01933117559258</c:v>
                </c:pt>
              </c:numCache>
            </c:numRef>
          </c:val>
          <c:extLst>
            <c:ext xmlns:c16="http://schemas.microsoft.com/office/drawing/2014/chart" uri="{C3380CC4-5D6E-409C-BE32-E72D297353CC}">
              <c16:uniqueId val="{00000001-B73F-42C8-8E91-1EC068FB213F}"/>
            </c:ext>
          </c:extLst>
        </c:ser>
        <c:dLbls>
          <c:dLblPos val="outEnd"/>
          <c:showLegendKey val="0"/>
          <c:showVal val="1"/>
          <c:showCatName val="0"/>
          <c:showSerName val="0"/>
          <c:showPercent val="0"/>
          <c:showBubbleSize val="0"/>
        </c:dLbls>
        <c:gapWidth val="219"/>
        <c:overlap val="-27"/>
        <c:axId val="884094488"/>
        <c:axId val="884100248"/>
      </c:barChart>
      <c:catAx>
        <c:axId val="884094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84100248"/>
        <c:crosses val="autoZero"/>
        <c:auto val="1"/>
        <c:lblAlgn val="ctr"/>
        <c:lblOffset val="100"/>
        <c:noMultiLvlLbl val="0"/>
      </c:catAx>
      <c:valAx>
        <c:axId val="8841002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84094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'ILO by Nationality'!$H$5</c:f>
              <c:strCache>
                <c:ptCount val="1"/>
                <c:pt idx="0">
                  <c:v>In Labour Force</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'ILO by Nationality'!$I$4:$L$4</c:f>
              <c:strCache>
                <c:ptCount val="4"/>
                <c:pt idx="0">
                  <c:v>Ireland</c:v>
                </c:pt>
                <c:pt idx="1">
                  <c:v>United Kingdom</c:v>
                </c:pt>
                <c:pt idx="2">
                  <c:v>European Union</c:v>
                </c:pt>
                <c:pt idx="3">
                  <c:v>Rest of the World</c:v>
                </c:pt>
              </c:strCache>
            </c:strRef>
          </c:cat>
          <c:val>
            <c:numRef>
              <c:f>'ILO by Nationality'!$I$5:$L$5</c:f>
              <c:numCache>
                <c:formatCode>#,##0.0</c:formatCode>
                <c:ptCount val="4"/>
                <c:pt idx="0">
                  <c:v>37.317471324621692</c:v>
                </c:pt>
                <c:pt idx="1">
                  <c:v>0.14218845460293039</c:v>
                </c:pt>
                <c:pt idx="2">
                  <c:v>4.9099419727510849</c:v>
                </c:pt>
                <c:pt idx="3">
                  <c:v>31.165525015060098</c:v>
                </c:pt>
              </c:numCache>
            </c:numRef>
          </c:val>
          <c:extLst>
            <c:ext xmlns:c16="http://schemas.microsoft.com/office/drawing/2014/chart" uri="{C3380CC4-5D6E-409C-BE32-E72D297353CC}">
              <c16:uniqueId val="{00000000-CB3F-458B-9215-360CD1812133}"/>
            </c:ext>
          </c:extLst>
        </c:ser>
        <c:ser>
          <c:idx val="1"/>
          <c:order val="1"/>
          <c:tx>
            <c:strRef>
              <c:f>'ILO by Nationality'!$H$6</c:f>
              <c:strCache>
                <c:ptCount val="1"/>
                <c:pt idx="0">
                  <c:v>Not in Labour Force</c:v>
                </c:pt>
              </c:strCache>
            </c:strRef>
          </c:tx>
          <c:spPr>
            <a:solidFill>
              <a:schemeClr val="accent4">
                <a:lumMod val="40000"/>
                <a:lumOff val="60000"/>
              </a:schemeClr>
            </a:solidFill>
            <a:ln>
              <a:noFill/>
            </a:ln>
            <a:effectLst/>
          </c:spPr>
          <c:invertIfNegative val="0"/>
          <c:dLbls>
            <c:dLbl>
              <c:idx val="1"/>
              <c:layout>
                <c:manualLayout>
                  <c:x val="-2.7777777777778286E-3"/>
                  <c:y val="8.51961988304094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3F-458B-9215-360CD181213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'ILO by Nationality'!$I$4:$L$4</c:f>
              <c:strCache>
                <c:ptCount val="4"/>
                <c:pt idx="0">
                  <c:v>Ireland</c:v>
                </c:pt>
                <c:pt idx="1">
                  <c:v>United Kingdom</c:v>
                </c:pt>
                <c:pt idx="2">
                  <c:v>European Union</c:v>
                </c:pt>
                <c:pt idx="3">
                  <c:v>Rest of the World</c:v>
                </c:pt>
              </c:strCache>
            </c:strRef>
          </c:cat>
          <c:val>
            <c:numRef>
              <c:f>'ILO by Nationality'!$I$6:$L$6</c:f>
              <c:numCache>
                <c:formatCode>#,##0.0</c:formatCode>
                <c:ptCount val="4"/>
                <c:pt idx="0">
                  <c:v>4.2125287172978005</c:v>
                </c:pt>
                <c:pt idx="1">
                  <c:v>-1.4188452966386933E-2</c:v>
                </c:pt>
                <c:pt idx="2">
                  <c:v>6.6970580274298186</c:v>
                </c:pt>
                <c:pt idx="3">
                  <c:v>4.1274749850147572</c:v>
                </c:pt>
              </c:numCache>
            </c:numRef>
          </c:val>
          <c:extLst>
            <c:ext xmlns:c16="http://schemas.microsoft.com/office/drawing/2014/chart" uri="{C3380CC4-5D6E-409C-BE32-E72D297353CC}">
              <c16:uniqueId val="{00000001-CB3F-458B-9215-360CD1812133}"/>
            </c:ext>
          </c:extLst>
        </c:ser>
        <c:dLbls>
          <c:dLblPos val="outEnd"/>
          <c:showLegendKey val="0"/>
          <c:showVal val="1"/>
          <c:showCatName val="0"/>
          <c:showSerName val="0"/>
          <c:showPercent val="0"/>
          <c:showBubbleSize val="0"/>
        </c:dLbls>
        <c:gapWidth val="219"/>
        <c:overlap val="-27"/>
        <c:axId val="643003744"/>
        <c:axId val="643001224"/>
      </c:barChart>
      <c:catAx>
        <c:axId val="64300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643001224"/>
        <c:crosses val="autoZero"/>
        <c:auto val="1"/>
        <c:lblAlgn val="ctr"/>
        <c:lblOffset val="100"/>
        <c:noMultiLvlLbl val="0"/>
      </c:catAx>
      <c:valAx>
        <c:axId val="6430012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643003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Males</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
              <c:delete val="1"/>
              <c:extLst>
                <c:ext xmlns:c15="http://schemas.microsoft.com/office/drawing/2012/chart" uri="{CE6537A1-D6FC-4f65-9D91-7224C49458BB}"/>
                <c:ext xmlns:c16="http://schemas.microsoft.com/office/drawing/2014/chart" uri="{C3380CC4-5D6E-409C-BE32-E72D297353CC}">
                  <c16:uniqueId val="{0000000F-AA56-48EF-9653-DB2CE3DD2F09}"/>
                </c:ext>
              </c:extLst>
            </c:dLbl>
            <c:dLbl>
              <c:idx val="3"/>
              <c:delete val="1"/>
              <c:extLst>
                <c:ext xmlns:c15="http://schemas.microsoft.com/office/drawing/2012/chart" uri="{CE6537A1-D6FC-4f65-9D91-7224C49458BB}"/>
                <c:ext xmlns:c16="http://schemas.microsoft.com/office/drawing/2014/chart" uri="{C3380CC4-5D6E-409C-BE32-E72D297353CC}">
                  <c16:uniqueId val="{00000010-AA56-48EF-9653-DB2CE3DD2F09}"/>
                </c:ext>
              </c:extLst>
            </c:dLbl>
            <c:dLbl>
              <c:idx val="4"/>
              <c:delete val="1"/>
              <c:extLst>
                <c:ext xmlns:c15="http://schemas.microsoft.com/office/drawing/2012/chart" uri="{CE6537A1-D6FC-4f65-9D91-7224C49458BB}"/>
                <c:ext xmlns:c16="http://schemas.microsoft.com/office/drawing/2014/chart" uri="{C3380CC4-5D6E-409C-BE32-E72D297353CC}">
                  <c16:uniqueId val="{00000011-AA56-48EF-9653-DB2CE3DD2F09}"/>
                </c:ext>
              </c:extLst>
            </c:dLbl>
            <c:dLbl>
              <c:idx val="5"/>
              <c:delete val="1"/>
              <c:extLst>
                <c:ext xmlns:c15="http://schemas.microsoft.com/office/drawing/2012/chart" uri="{CE6537A1-D6FC-4f65-9D91-7224C49458BB}"/>
                <c:ext xmlns:c16="http://schemas.microsoft.com/office/drawing/2014/chart" uri="{C3380CC4-5D6E-409C-BE32-E72D297353CC}">
                  <c16:uniqueId val="{00000012-AA56-48EF-9653-DB2CE3DD2F09}"/>
                </c:ext>
              </c:extLst>
            </c:dLbl>
            <c:dLbl>
              <c:idx val="6"/>
              <c:delete val="1"/>
              <c:extLst>
                <c:ext xmlns:c15="http://schemas.microsoft.com/office/drawing/2012/chart" uri="{CE6537A1-D6FC-4f65-9D91-7224C49458BB}"/>
                <c:ext xmlns:c16="http://schemas.microsoft.com/office/drawing/2014/chart" uri="{C3380CC4-5D6E-409C-BE32-E72D297353CC}">
                  <c16:uniqueId val="{00000013-AA56-48EF-9653-DB2CE3DD2F09}"/>
                </c:ext>
              </c:extLst>
            </c:dLbl>
            <c:dLbl>
              <c:idx val="8"/>
              <c:delete val="1"/>
              <c:extLst>
                <c:ext xmlns:c15="http://schemas.microsoft.com/office/drawing/2012/chart" uri="{CE6537A1-D6FC-4f65-9D91-7224C49458BB}"/>
                <c:ext xmlns:c16="http://schemas.microsoft.com/office/drawing/2014/chart" uri="{C3380CC4-5D6E-409C-BE32-E72D297353CC}">
                  <c16:uniqueId val="{00000014-AA56-48EF-9653-DB2CE3DD2F09}"/>
                </c:ext>
              </c:extLst>
            </c:dLbl>
            <c:dLbl>
              <c:idx val="9"/>
              <c:delete val="1"/>
              <c:extLst>
                <c:ext xmlns:c15="http://schemas.microsoft.com/office/drawing/2012/chart" uri="{CE6537A1-D6FC-4f65-9D91-7224C49458BB}"/>
                <c:ext xmlns:c16="http://schemas.microsoft.com/office/drawing/2014/chart" uri="{C3380CC4-5D6E-409C-BE32-E72D297353CC}">
                  <c16:uniqueId val="{00000015-AA56-48EF-9653-DB2CE3DD2F09}"/>
                </c:ext>
              </c:extLst>
            </c:dLbl>
            <c:dLbl>
              <c:idx val="10"/>
              <c:delete val="1"/>
              <c:extLst>
                <c:ext xmlns:c15="http://schemas.microsoft.com/office/drawing/2012/chart" uri="{CE6537A1-D6FC-4f65-9D91-7224C49458BB}"/>
                <c:ext xmlns:c16="http://schemas.microsoft.com/office/drawing/2014/chart" uri="{C3380CC4-5D6E-409C-BE32-E72D297353CC}">
                  <c16:uniqueId val="{00000016-AA56-48EF-9653-DB2CE3DD2F09}"/>
                </c:ext>
              </c:extLst>
            </c:dLbl>
            <c:dLbl>
              <c:idx val="11"/>
              <c:delete val="1"/>
              <c:extLst>
                <c:ext xmlns:c15="http://schemas.microsoft.com/office/drawing/2012/chart" uri="{CE6537A1-D6FC-4f65-9D91-7224C49458BB}"/>
                <c:ext xmlns:c16="http://schemas.microsoft.com/office/drawing/2014/chart" uri="{C3380CC4-5D6E-409C-BE32-E72D297353CC}">
                  <c16:uniqueId val="{00000017-AA56-48EF-9653-DB2CE3DD2F09}"/>
                </c:ext>
              </c:extLst>
            </c:dLbl>
            <c:dLbl>
              <c:idx val="12"/>
              <c:delete val="1"/>
              <c:extLst>
                <c:ext xmlns:c15="http://schemas.microsoft.com/office/drawing/2012/chart" uri="{CE6537A1-D6FC-4f65-9D91-7224C49458BB}"/>
                <c:ext xmlns:c16="http://schemas.microsoft.com/office/drawing/2014/chart" uri="{C3380CC4-5D6E-409C-BE32-E72D297353CC}">
                  <c16:uniqueId val="{00000018-AA56-48EF-9653-DB2CE3DD2F09}"/>
                </c:ext>
              </c:extLst>
            </c:dLbl>
            <c:dLbl>
              <c:idx val="13"/>
              <c:delete val="1"/>
              <c:extLst>
                <c:ext xmlns:c15="http://schemas.microsoft.com/office/drawing/2012/chart" uri="{CE6537A1-D6FC-4f65-9D91-7224C49458BB}"/>
                <c:ext xmlns:c16="http://schemas.microsoft.com/office/drawing/2014/chart" uri="{C3380CC4-5D6E-409C-BE32-E72D297353CC}">
                  <c16:uniqueId val="{00000019-AA56-48EF-9653-DB2CE3DD2F0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'Seasonally adjusted'!$D$4:$T$4</c:f>
              <c:strCache>
                <c:ptCount val="17"/>
                <c:pt idx="0">
                  <c:v>Q2 21</c:v>
                </c:pt>
                <c:pt idx="1">
                  <c:v>Q3 21</c:v>
                </c:pt>
                <c:pt idx="2">
                  <c:v>Q4 21</c:v>
                </c:pt>
                <c:pt idx="3">
                  <c:v>Q1 22</c:v>
                </c:pt>
                <c:pt idx="4">
                  <c:v>Q2 22</c:v>
                </c:pt>
                <c:pt idx="5">
                  <c:v>Q3 22</c:v>
                </c:pt>
                <c:pt idx="6">
                  <c:v>Q4 22</c:v>
                </c:pt>
                <c:pt idx="7">
                  <c:v>Q1 23</c:v>
                </c:pt>
                <c:pt idx="8">
                  <c:v>Q2 23</c:v>
                </c:pt>
                <c:pt idx="9">
                  <c:v>Q3 23</c:v>
                </c:pt>
                <c:pt idx="10">
                  <c:v>Q4 23</c:v>
                </c:pt>
                <c:pt idx="11">
                  <c:v>Q1 24</c:v>
                </c:pt>
                <c:pt idx="12">
                  <c:v>Q2 24</c:v>
                </c:pt>
                <c:pt idx="13">
                  <c:v>Q3 24</c:v>
                </c:pt>
                <c:pt idx="14">
                  <c:v>Q4 24</c:v>
                </c:pt>
                <c:pt idx="15">
                  <c:v>Q1 25</c:v>
                </c:pt>
                <c:pt idx="16">
                  <c:v>Q2  25</c:v>
                </c:pt>
              </c:strCache>
            </c:strRef>
          </c:cat>
          <c:val>
            <c:numRef>
              <c:f>'Seasonally adjusted'!$D$29:$T$29</c:f>
              <c:numCache>
                <c:formatCode>#,##0.0</c:formatCode>
                <c:ptCount val="17"/>
                <c:pt idx="0">
                  <c:v>69.2</c:v>
                </c:pt>
                <c:pt idx="1">
                  <c:v>70</c:v>
                </c:pt>
                <c:pt idx="2">
                  <c:v>70.5</c:v>
                </c:pt>
                <c:pt idx="3">
                  <c:v>70.900000000000006</c:v>
                </c:pt>
                <c:pt idx="4">
                  <c:v>71</c:v>
                </c:pt>
                <c:pt idx="5">
                  <c:v>70.3</c:v>
                </c:pt>
                <c:pt idx="6">
                  <c:v>70.2</c:v>
                </c:pt>
                <c:pt idx="7">
                  <c:v>71.3</c:v>
                </c:pt>
                <c:pt idx="8">
                  <c:v>70.5</c:v>
                </c:pt>
                <c:pt idx="9">
                  <c:v>70.5</c:v>
                </c:pt>
                <c:pt idx="10">
                  <c:v>70.8</c:v>
                </c:pt>
                <c:pt idx="11">
                  <c:v>70.8</c:v>
                </c:pt>
                <c:pt idx="12">
                  <c:v>70.8</c:v>
                </c:pt>
                <c:pt idx="13">
                  <c:v>71</c:v>
                </c:pt>
                <c:pt idx="14">
                  <c:v>70.8</c:v>
                </c:pt>
                <c:pt idx="15">
                  <c:v>71.099999999999994</c:v>
                </c:pt>
                <c:pt idx="16">
                  <c:v>71.400000000000006</c:v>
                </c:pt>
              </c:numCache>
            </c:numRef>
          </c:val>
          <c:smooth val="0"/>
          <c:extLst>
            <c:ext xmlns:c16="http://schemas.microsoft.com/office/drawing/2014/chart" uri="{C3380CC4-5D6E-409C-BE32-E72D297353CC}">
              <c16:uniqueId val="{00000000-AA56-48EF-9653-DB2CE3DD2F09}"/>
            </c:ext>
          </c:extLst>
        </c:ser>
        <c:ser>
          <c:idx val="1"/>
          <c:order val="1"/>
          <c:tx>
            <c:v>Females</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2.4270888013998258E-2"/>
                  <c:y val="4.64459064327485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A56-48EF-9653-DB2CE3DD2F09}"/>
                </c:ext>
              </c:extLst>
            </c:dLbl>
            <c:dLbl>
              <c:idx val="1"/>
              <c:layout>
                <c:manualLayout>
                  <c:x val="-2.5659776902887139E-2"/>
                  <c:y val="3.15921052631578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A56-48EF-9653-DB2CE3DD2F09}"/>
                </c:ext>
              </c:extLst>
            </c:dLbl>
            <c:dLbl>
              <c:idx val="2"/>
              <c:delete val="1"/>
              <c:extLst>
                <c:ext xmlns:c15="http://schemas.microsoft.com/office/drawing/2012/chart" uri="{CE6537A1-D6FC-4f65-9D91-7224C49458BB}"/>
                <c:ext xmlns:c16="http://schemas.microsoft.com/office/drawing/2014/chart" uri="{C3380CC4-5D6E-409C-BE32-E72D297353CC}">
                  <c16:uniqueId val="{0000000D-AA56-48EF-9653-DB2CE3DD2F09}"/>
                </c:ext>
              </c:extLst>
            </c:dLbl>
            <c:dLbl>
              <c:idx val="3"/>
              <c:delete val="1"/>
              <c:extLst>
                <c:ext xmlns:c15="http://schemas.microsoft.com/office/drawing/2012/chart" uri="{CE6537A1-D6FC-4f65-9D91-7224C49458BB}"/>
                <c:ext xmlns:c16="http://schemas.microsoft.com/office/drawing/2014/chart" uri="{C3380CC4-5D6E-409C-BE32-E72D297353CC}">
                  <c16:uniqueId val="{00000025-AA56-48EF-9653-DB2CE3DD2F09}"/>
                </c:ext>
              </c:extLst>
            </c:dLbl>
            <c:dLbl>
              <c:idx val="4"/>
              <c:delete val="1"/>
              <c:extLst>
                <c:ext xmlns:c15="http://schemas.microsoft.com/office/drawing/2012/chart" uri="{CE6537A1-D6FC-4f65-9D91-7224C49458BB}"/>
                <c:ext xmlns:c16="http://schemas.microsoft.com/office/drawing/2014/chart" uri="{C3380CC4-5D6E-409C-BE32-E72D297353CC}">
                  <c16:uniqueId val="{00000026-AA56-48EF-9653-DB2CE3DD2F09}"/>
                </c:ext>
              </c:extLst>
            </c:dLbl>
            <c:dLbl>
              <c:idx val="5"/>
              <c:delete val="1"/>
              <c:extLst>
                <c:ext xmlns:c15="http://schemas.microsoft.com/office/drawing/2012/chart" uri="{CE6537A1-D6FC-4f65-9D91-7224C49458BB}"/>
                <c:ext xmlns:c16="http://schemas.microsoft.com/office/drawing/2014/chart" uri="{C3380CC4-5D6E-409C-BE32-E72D297353CC}">
                  <c16:uniqueId val="{00000027-AA56-48EF-9653-DB2CE3DD2F09}"/>
                </c:ext>
              </c:extLst>
            </c:dLbl>
            <c:dLbl>
              <c:idx val="6"/>
              <c:delete val="1"/>
              <c:extLst>
                <c:ext xmlns:c15="http://schemas.microsoft.com/office/drawing/2012/chart" uri="{CE6537A1-D6FC-4f65-9D91-7224C49458BB}"/>
                <c:ext xmlns:c16="http://schemas.microsoft.com/office/drawing/2014/chart" uri="{C3380CC4-5D6E-409C-BE32-E72D297353CC}">
                  <c16:uniqueId val="{00000028-AA56-48EF-9653-DB2CE3DD2F09}"/>
                </c:ext>
              </c:extLst>
            </c:dLbl>
            <c:dLbl>
              <c:idx val="7"/>
              <c:layout>
                <c:manualLayout>
                  <c:x val="-2.288199912510936E-2"/>
                  <c:y val="3.15921052631579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AA56-48EF-9653-DB2CE3DD2F09}"/>
                </c:ext>
              </c:extLst>
            </c:dLbl>
            <c:dLbl>
              <c:idx val="8"/>
              <c:delete val="1"/>
              <c:extLst>
                <c:ext xmlns:c15="http://schemas.microsoft.com/office/drawing/2012/chart" uri="{CE6537A1-D6FC-4f65-9D91-7224C49458BB}"/>
                <c:ext xmlns:c16="http://schemas.microsoft.com/office/drawing/2014/chart" uri="{C3380CC4-5D6E-409C-BE32-E72D297353CC}">
                  <c16:uniqueId val="{00000029-AA56-48EF-9653-DB2CE3DD2F09}"/>
                </c:ext>
              </c:extLst>
            </c:dLbl>
            <c:dLbl>
              <c:idx val="9"/>
              <c:delete val="1"/>
              <c:extLst>
                <c:ext xmlns:c15="http://schemas.microsoft.com/office/drawing/2012/chart" uri="{CE6537A1-D6FC-4f65-9D91-7224C49458BB}"/>
                <c:ext xmlns:c16="http://schemas.microsoft.com/office/drawing/2014/chart" uri="{C3380CC4-5D6E-409C-BE32-E72D297353CC}">
                  <c16:uniqueId val="{0000002A-AA56-48EF-9653-DB2CE3DD2F09}"/>
                </c:ext>
              </c:extLst>
            </c:dLbl>
            <c:dLbl>
              <c:idx val="10"/>
              <c:delete val="1"/>
              <c:extLst>
                <c:ext xmlns:c15="http://schemas.microsoft.com/office/drawing/2012/chart" uri="{CE6537A1-D6FC-4f65-9D91-7224C49458BB}"/>
                <c:ext xmlns:c16="http://schemas.microsoft.com/office/drawing/2014/chart" uri="{C3380CC4-5D6E-409C-BE32-E72D297353CC}">
                  <c16:uniqueId val="{0000002B-AA56-48EF-9653-DB2CE3DD2F09}"/>
                </c:ext>
              </c:extLst>
            </c:dLbl>
            <c:dLbl>
              <c:idx val="11"/>
              <c:delete val="1"/>
              <c:extLst>
                <c:ext xmlns:c15="http://schemas.microsoft.com/office/drawing/2012/chart" uri="{CE6537A1-D6FC-4f65-9D91-7224C49458BB}"/>
                <c:ext xmlns:c16="http://schemas.microsoft.com/office/drawing/2014/chart" uri="{C3380CC4-5D6E-409C-BE32-E72D297353CC}">
                  <c16:uniqueId val="{0000002C-AA56-48EF-9653-DB2CE3DD2F09}"/>
                </c:ext>
              </c:extLst>
            </c:dLbl>
            <c:dLbl>
              <c:idx val="12"/>
              <c:delete val="1"/>
              <c:extLst>
                <c:ext xmlns:c15="http://schemas.microsoft.com/office/drawing/2012/chart" uri="{CE6537A1-D6FC-4f65-9D91-7224C49458BB}"/>
                <c:ext xmlns:c16="http://schemas.microsoft.com/office/drawing/2014/chart" uri="{C3380CC4-5D6E-409C-BE32-E72D297353CC}">
                  <c16:uniqueId val="{0000002D-AA56-48EF-9653-DB2CE3DD2F09}"/>
                </c:ext>
              </c:extLst>
            </c:dLbl>
            <c:dLbl>
              <c:idx val="13"/>
              <c:delete val="1"/>
              <c:extLst>
                <c:ext xmlns:c15="http://schemas.microsoft.com/office/drawing/2012/chart" uri="{CE6537A1-D6FC-4f65-9D91-7224C49458BB}"/>
                <c:ext xmlns:c16="http://schemas.microsoft.com/office/drawing/2014/chart" uri="{C3380CC4-5D6E-409C-BE32-E72D297353CC}">
                  <c16:uniqueId val="{0000002E-AA56-48EF-9653-DB2CE3DD2F09}"/>
                </c:ext>
              </c:extLst>
            </c:dLbl>
            <c:dLbl>
              <c:idx val="14"/>
              <c:layout>
                <c:manualLayout>
                  <c:x val="-2.2881999125109465E-2"/>
                  <c:y val="3.90190058479532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56-48EF-9653-DB2CE3DD2F09}"/>
                </c:ext>
              </c:extLst>
            </c:dLbl>
            <c:dLbl>
              <c:idx val="15"/>
              <c:layout>
                <c:manualLayout>
                  <c:x val="-2.288199912510936E-2"/>
                  <c:y val="2.7878654970760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56-48EF-9653-DB2CE3DD2F09}"/>
                </c:ext>
              </c:extLst>
            </c:dLbl>
            <c:dLbl>
              <c:idx val="16"/>
              <c:layout>
                <c:manualLayout>
                  <c:x val="-2.8437554680665122E-2"/>
                  <c:y val="4.27324561403508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56-48EF-9653-DB2CE3DD2F0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'Seasonally adjusted'!$D$4:$T$4</c:f>
              <c:strCache>
                <c:ptCount val="17"/>
                <c:pt idx="0">
                  <c:v>Q2 21</c:v>
                </c:pt>
                <c:pt idx="1">
                  <c:v>Q3 21</c:v>
                </c:pt>
                <c:pt idx="2">
                  <c:v>Q4 21</c:v>
                </c:pt>
                <c:pt idx="3">
                  <c:v>Q1 22</c:v>
                </c:pt>
                <c:pt idx="4">
                  <c:v>Q2 22</c:v>
                </c:pt>
                <c:pt idx="5">
                  <c:v>Q3 22</c:v>
                </c:pt>
                <c:pt idx="6">
                  <c:v>Q4 22</c:v>
                </c:pt>
                <c:pt idx="7">
                  <c:v>Q1 23</c:v>
                </c:pt>
                <c:pt idx="8">
                  <c:v>Q2 23</c:v>
                </c:pt>
                <c:pt idx="9">
                  <c:v>Q3 23</c:v>
                </c:pt>
                <c:pt idx="10">
                  <c:v>Q4 23</c:v>
                </c:pt>
                <c:pt idx="11">
                  <c:v>Q1 24</c:v>
                </c:pt>
                <c:pt idx="12">
                  <c:v>Q2 24</c:v>
                </c:pt>
                <c:pt idx="13">
                  <c:v>Q3 24</c:v>
                </c:pt>
                <c:pt idx="14">
                  <c:v>Q4 24</c:v>
                </c:pt>
                <c:pt idx="15">
                  <c:v>Q1 25</c:v>
                </c:pt>
                <c:pt idx="16">
                  <c:v>Q2  25</c:v>
                </c:pt>
              </c:strCache>
            </c:strRef>
          </c:cat>
          <c:val>
            <c:numRef>
              <c:f>'Seasonally adjusted'!$D$54:$T$54</c:f>
              <c:numCache>
                <c:formatCode>#,##0.0</c:formatCode>
                <c:ptCount val="17"/>
                <c:pt idx="0">
                  <c:v>57</c:v>
                </c:pt>
                <c:pt idx="1">
                  <c:v>59.8</c:v>
                </c:pt>
                <c:pt idx="2">
                  <c:v>60.1</c:v>
                </c:pt>
                <c:pt idx="3">
                  <c:v>60</c:v>
                </c:pt>
                <c:pt idx="4">
                  <c:v>59.4</c:v>
                </c:pt>
                <c:pt idx="5">
                  <c:v>58.9</c:v>
                </c:pt>
                <c:pt idx="6">
                  <c:v>59.4</c:v>
                </c:pt>
                <c:pt idx="7">
                  <c:v>59.9</c:v>
                </c:pt>
                <c:pt idx="8">
                  <c:v>60.6</c:v>
                </c:pt>
                <c:pt idx="9">
                  <c:v>60.7</c:v>
                </c:pt>
                <c:pt idx="10">
                  <c:v>60.5</c:v>
                </c:pt>
                <c:pt idx="11">
                  <c:v>60.5</c:v>
                </c:pt>
                <c:pt idx="12">
                  <c:v>61</c:v>
                </c:pt>
                <c:pt idx="13">
                  <c:v>61.6</c:v>
                </c:pt>
                <c:pt idx="14">
                  <c:v>60.7</c:v>
                </c:pt>
                <c:pt idx="15">
                  <c:v>61.7</c:v>
                </c:pt>
                <c:pt idx="16">
                  <c:v>61</c:v>
                </c:pt>
              </c:numCache>
            </c:numRef>
          </c:val>
          <c:smooth val="0"/>
          <c:extLst>
            <c:ext xmlns:c16="http://schemas.microsoft.com/office/drawing/2014/chart" uri="{C3380CC4-5D6E-409C-BE32-E72D297353CC}">
              <c16:uniqueId val="{00000001-AA56-48EF-9653-DB2CE3DD2F09}"/>
            </c:ext>
          </c:extLst>
        </c:ser>
        <c:ser>
          <c:idx val="2"/>
          <c:order val="2"/>
          <c:tx>
            <c:v>Total</c:v>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2.4270888013998258E-2"/>
                  <c:y val="-2.03961988304093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A56-48EF-9653-DB2CE3DD2F09}"/>
                </c:ext>
              </c:extLst>
            </c:dLbl>
            <c:dLbl>
              <c:idx val="1"/>
              <c:layout>
                <c:manualLayout>
                  <c:x val="-2.5659776902887139E-2"/>
                  <c:y val="-2.41096491228070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A56-48EF-9653-DB2CE3DD2F09}"/>
                </c:ext>
              </c:extLst>
            </c:dLbl>
            <c:dLbl>
              <c:idx val="2"/>
              <c:delete val="1"/>
              <c:extLst>
                <c:ext xmlns:c15="http://schemas.microsoft.com/office/drawing/2012/chart" uri="{CE6537A1-D6FC-4f65-9D91-7224C49458BB}"/>
                <c:ext xmlns:c16="http://schemas.microsoft.com/office/drawing/2014/chart" uri="{C3380CC4-5D6E-409C-BE32-E72D297353CC}">
                  <c16:uniqueId val="{0000000E-AA56-48EF-9653-DB2CE3DD2F09}"/>
                </c:ext>
              </c:extLst>
            </c:dLbl>
            <c:dLbl>
              <c:idx val="3"/>
              <c:delete val="1"/>
              <c:extLst>
                <c:ext xmlns:c15="http://schemas.microsoft.com/office/drawing/2012/chart" uri="{CE6537A1-D6FC-4f65-9D91-7224C49458BB}"/>
                <c:ext xmlns:c16="http://schemas.microsoft.com/office/drawing/2014/chart" uri="{C3380CC4-5D6E-409C-BE32-E72D297353CC}">
                  <c16:uniqueId val="{00000024-AA56-48EF-9653-DB2CE3DD2F09}"/>
                </c:ext>
              </c:extLst>
            </c:dLbl>
            <c:dLbl>
              <c:idx val="4"/>
              <c:delete val="1"/>
              <c:extLst>
                <c:ext xmlns:c15="http://schemas.microsoft.com/office/drawing/2012/chart" uri="{CE6537A1-D6FC-4f65-9D91-7224C49458BB}"/>
                <c:ext xmlns:c16="http://schemas.microsoft.com/office/drawing/2014/chart" uri="{C3380CC4-5D6E-409C-BE32-E72D297353CC}">
                  <c16:uniqueId val="{00000023-AA56-48EF-9653-DB2CE3DD2F09}"/>
                </c:ext>
              </c:extLst>
            </c:dLbl>
            <c:dLbl>
              <c:idx val="5"/>
              <c:delete val="1"/>
              <c:extLst>
                <c:ext xmlns:c15="http://schemas.microsoft.com/office/drawing/2012/chart" uri="{CE6537A1-D6FC-4f65-9D91-7224C49458BB}"/>
                <c:ext xmlns:c16="http://schemas.microsoft.com/office/drawing/2014/chart" uri="{C3380CC4-5D6E-409C-BE32-E72D297353CC}">
                  <c16:uniqueId val="{00000022-AA56-48EF-9653-DB2CE3DD2F09}"/>
                </c:ext>
              </c:extLst>
            </c:dLbl>
            <c:dLbl>
              <c:idx val="6"/>
              <c:delete val="1"/>
              <c:extLst>
                <c:ext xmlns:c15="http://schemas.microsoft.com/office/drawing/2012/chart" uri="{CE6537A1-D6FC-4f65-9D91-7224C49458BB}"/>
                <c:ext xmlns:c16="http://schemas.microsoft.com/office/drawing/2014/chart" uri="{C3380CC4-5D6E-409C-BE32-E72D297353CC}">
                  <c16:uniqueId val="{00000021-AA56-48EF-9653-DB2CE3DD2F09}"/>
                </c:ext>
              </c:extLst>
            </c:dLbl>
            <c:dLbl>
              <c:idx val="7"/>
              <c:layout>
                <c:manualLayout>
                  <c:x val="-2.288199912510936E-2"/>
                  <c:y val="-3.89634502923976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AA56-48EF-9653-DB2CE3DD2F09}"/>
                </c:ext>
              </c:extLst>
            </c:dLbl>
            <c:dLbl>
              <c:idx val="8"/>
              <c:delete val="1"/>
              <c:extLst>
                <c:ext xmlns:c15="http://schemas.microsoft.com/office/drawing/2012/chart" uri="{CE6537A1-D6FC-4f65-9D91-7224C49458BB}"/>
                <c:ext xmlns:c16="http://schemas.microsoft.com/office/drawing/2014/chart" uri="{C3380CC4-5D6E-409C-BE32-E72D297353CC}">
                  <c16:uniqueId val="{00000020-AA56-48EF-9653-DB2CE3DD2F09}"/>
                </c:ext>
              </c:extLst>
            </c:dLbl>
            <c:dLbl>
              <c:idx val="9"/>
              <c:delete val="1"/>
              <c:extLst>
                <c:ext xmlns:c15="http://schemas.microsoft.com/office/drawing/2012/chart" uri="{CE6537A1-D6FC-4f65-9D91-7224C49458BB}"/>
                <c:ext xmlns:c16="http://schemas.microsoft.com/office/drawing/2014/chart" uri="{C3380CC4-5D6E-409C-BE32-E72D297353CC}">
                  <c16:uniqueId val="{0000001F-AA56-48EF-9653-DB2CE3DD2F09}"/>
                </c:ext>
              </c:extLst>
            </c:dLbl>
            <c:dLbl>
              <c:idx val="10"/>
              <c:delete val="1"/>
              <c:extLst>
                <c:ext xmlns:c15="http://schemas.microsoft.com/office/drawing/2012/chart" uri="{CE6537A1-D6FC-4f65-9D91-7224C49458BB}"/>
                <c:ext xmlns:c16="http://schemas.microsoft.com/office/drawing/2014/chart" uri="{C3380CC4-5D6E-409C-BE32-E72D297353CC}">
                  <c16:uniqueId val="{0000001E-AA56-48EF-9653-DB2CE3DD2F09}"/>
                </c:ext>
              </c:extLst>
            </c:dLbl>
            <c:dLbl>
              <c:idx val="11"/>
              <c:delete val="1"/>
              <c:extLst>
                <c:ext xmlns:c15="http://schemas.microsoft.com/office/drawing/2012/chart" uri="{CE6537A1-D6FC-4f65-9D91-7224C49458BB}"/>
                <c:ext xmlns:c16="http://schemas.microsoft.com/office/drawing/2014/chart" uri="{C3380CC4-5D6E-409C-BE32-E72D297353CC}">
                  <c16:uniqueId val="{0000001D-AA56-48EF-9653-DB2CE3DD2F09}"/>
                </c:ext>
              </c:extLst>
            </c:dLbl>
            <c:dLbl>
              <c:idx val="12"/>
              <c:delete val="1"/>
              <c:extLst>
                <c:ext xmlns:c15="http://schemas.microsoft.com/office/drawing/2012/chart" uri="{CE6537A1-D6FC-4f65-9D91-7224C49458BB}"/>
                <c:ext xmlns:c16="http://schemas.microsoft.com/office/drawing/2014/chart" uri="{C3380CC4-5D6E-409C-BE32-E72D297353CC}">
                  <c16:uniqueId val="{0000001C-AA56-48EF-9653-DB2CE3DD2F09}"/>
                </c:ext>
              </c:extLst>
            </c:dLbl>
            <c:dLbl>
              <c:idx val="13"/>
              <c:delete val="1"/>
              <c:extLst>
                <c:ext xmlns:c15="http://schemas.microsoft.com/office/drawing/2012/chart" uri="{CE6537A1-D6FC-4f65-9D91-7224C49458BB}"/>
                <c:ext xmlns:c16="http://schemas.microsoft.com/office/drawing/2014/chart" uri="{C3380CC4-5D6E-409C-BE32-E72D297353CC}">
                  <c16:uniqueId val="{0000001B-AA56-48EF-9653-DB2CE3DD2F09}"/>
                </c:ext>
              </c:extLst>
            </c:dLbl>
            <c:dLbl>
              <c:idx val="14"/>
              <c:layout>
                <c:manualLayout>
                  <c:x val="-2.2881999125109465E-2"/>
                  <c:y val="-3.15365497076023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A56-48EF-9653-DB2CE3DD2F09}"/>
                </c:ext>
              </c:extLst>
            </c:dLbl>
            <c:dLbl>
              <c:idx val="15"/>
              <c:layout>
                <c:manualLayout>
                  <c:x val="-2.288199912510936E-2"/>
                  <c:y val="-2.78230994152046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56-48EF-9653-DB2CE3DD2F09}"/>
                </c:ext>
              </c:extLst>
            </c:dLbl>
            <c:dLbl>
              <c:idx val="16"/>
              <c:layout>
                <c:manualLayout>
                  <c:x val="-8.9931102362204723E-3"/>
                  <c:y val="-2.78230994152046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56-48EF-9653-DB2CE3DD2F0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'Seasonally adjusted'!$D$4:$T$4</c:f>
              <c:strCache>
                <c:ptCount val="17"/>
                <c:pt idx="0">
                  <c:v>Q2 21</c:v>
                </c:pt>
                <c:pt idx="1">
                  <c:v>Q3 21</c:v>
                </c:pt>
                <c:pt idx="2">
                  <c:v>Q4 21</c:v>
                </c:pt>
                <c:pt idx="3">
                  <c:v>Q1 22</c:v>
                </c:pt>
                <c:pt idx="4">
                  <c:v>Q2 22</c:v>
                </c:pt>
                <c:pt idx="5">
                  <c:v>Q3 22</c:v>
                </c:pt>
                <c:pt idx="6">
                  <c:v>Q4 22</c:v>
                </c:pt>
                <c:pt idx="7">
                  <c:v>Q1 23</c:v>
                </c:pt>
                <c:pt idx="8">
                  <c:v>Q2 23</c:v>
                </c:pt>
                <c:pt idx="9">
                  <c:v>Q3 23</c:v>
                </c:pt>
                <c:pt idx="10">
                  <c:v>Q4 23</c:v>
                </c:pt>
                <c:pt idx="11">
                  <c:v>Q1 24</c:v>
                </c:pt>
                <c:pt idx="12">
                  <c:v>Q2 24</c:v>
                </c:pt>
                <c:pt idx="13">
                  <c:v>Q3 24</c:v>
                </c:pt>
                <c:pt idx="14">
                  <c:v>Q4 24</c:v>
                </c:pt>
                <c:pt idx="15">
                  <c:v>Q1 25</c:v>
                </c:pt>
                <c:pt idx="16">
                  <c:v>Q2  25</c:v>
                </c:pt>
              </c:strCache>
            </c:strRef>
          </c:cat>
          <c:val>
            <c:numRef>
              <c:f>'Seasonally adjusted'!$D$79:$T$79</c:f>
              <c:numCache>
                <c:formatCode>#,##0.0</c:formatCode>
                <c:ptCount val="17"/>
                <c:pt idx="0">
                  <c:v>63</c:v>
                </c:pt>
                <c:pt idx="1">
                  <c:v>64.900000000000006</c:v>
                </c:pt>
                <c:pt idx="2">
                  <c:v>65.2</c:v>
                </c:pt>
                <c:pt idx="3">
                  <c:v>65.2</c:v>
                </c:pt>
                <c:pt idx="4">
                  <c:v>65.099999999999994</c:v>
                </c:pt>
                <c:pt idx="5">
                  <c:v>64.599999999999994</c:v>
                </c:pt>
                <c:pt idx="6">
                  <c:v>64.7</c:v>
                </c:pt>
                <c:pt idx="7">
                  <c:v>65.3</c:v>
                </c:pt>
                <c:pt idx="8">
                  <c:v>65.5</c:v>
                </c:pt>
                <c:pt idx="9">
                  <c:v>65.599999999999994</c:v>
                </c:pt>
                <c:pt idx="10">
                  <c:v>65.599999999999994</c:v>
                </c:pt>
                <c:pt idx="11">
                  <c:v>65.400000000000006</c:v>
                </c:pt>
                <c:pt idx="12">
                  <c:v>65.8</c:v>
                </c:pt>
                <c:pt idx="13">
                  <c:v>66.3</c:v>
                </c:pt>
                <c:pt idx="14">
                  <c:v>65.8</c:v>
                </c:pt>
                <c:pt idx="15">
                  <c:v>66.2</c:v>
                </c:pt>
                <c:pt idx="16">
                  <c:v>66.2</c:v>
                </c:pt>
              </c:numCache>
            </c:numRef>
          </c:val>
          <c:smooth val="0"/>
          <c:extLst>
            <c:ext xmlns:c16="http://schemas.microsoft.com/office/drawing/2014/chart" uri="{C3380CC4-5D6E-409C-BE32-E72D297353CC}">
              <c16:uniqueId val="{00000002-AA56-48EF-9653-DB2CE3DD2F09}"/>
            </c:ext>
          </c:extLst>
        </c:ser>
        <c:dLbls>
          <c:dLblPos val="t"/>
          <c:showLegendKey val="0"/>
          <c:showVal val="1"/>
          <c:showCatName val="0"/>
          <c:showSerName val="0"/>
          <c:showPercent val="0"/>
          <c:showBubbleSize val="0"/>
        </c:dLbls>
        <c:marker val="1"/>
        <c:smooth val="0"/>
        <c:axId val="885225320"/>
        <c:axId val="885232208"/>
      </c:lineChart>
      <c:catAx>
        <c:axId val="885225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885232208"/>
        <c:crosses val="autoZero"/>
        <c:auto val="1"/>
        <c:lblAlgn val="ctr"/>
        <c:lblOffset val="100"/>
        <c:noMultiLvlLbl val="0"/>
      </c:catAx>
      <c:valAx>
        <c:axId val="885232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885225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'Tabulate 1 - Table 1'!$I$27</c:f>
              <c:strCache>
                <c:ptCount val="1"/>
                <c:pt idx="0">
                  <c:v>Part-time underemployed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'Tabulate 1 - Table 1'!$L$26:$N$26</c:f>
              <c:strCache>
                <c:ptCount val="3"/>
                <c:pt idx="0">
                  <c:v>2023Q2</c:v>
                </c:pt>
                <c:pt idx="1">
                  <c:v>2024Q2</c:v>
                </c:pt>
                <c:pt idx="2">
                  <c:v>2025Q2</c:v>
                </c:pt>
              </c:strCache>
              <c:extLst/>
            </c:strRef>
          </c:cat>
          <c:val>
            <c:numRef>
              <c:f>'Tabulate 1 - Table 1'!$L$27:$N$27</c:f>
              <c:numCache>
                <c:formatCode>0.0</c:formatCode>
                <c:ptCount val="3"/>
                <c:pt idx="0">
                  <c:v>140.02898919291192</c:v>
                </c:pt>
                <c:pt idx="1">
                  <c:v>141.79933155815283</c:v>
                </c:pt>
                <c:pt idx="2">
                  <c:v>153.64387951854343</c:v>
                </c:pt>
              </c:numCache>
              <c:extLst/>
            </c:numRef>
          </c:val>
          <c:extLst>
            <c:ext xmlns:c16="http://schemas.microsoft.com/office/drawing/2014/chart" uri="{C3380CC4-5D6E-409C-BE32-E72D297353CC}">
              <c16:uniqueId val="{00000000-CA1D-4759-8DF2-5499FEF093BB}"/>
            </c:ext>
          </c:extLst>
        </c:ser>
        <c:ser>
          <c:idx val="1"/>
          <c:order val="1"/>
          <c:tx>
            <c:strRef>
              <c:f>'Tabulate 1 - Table 1'!$I$28</c:f>
              <c:strCache>
                <c:ptCount val="1"/>
                <c:pt idx="0">
                  <c:v>Unemployed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'Tabulate 1 - Table 1'!$L$26:$N$26</c:f>
              <c:strCache>
                <c:ptCount val="3"/>
                <c:pt idx="0">
                  <c:v>2023Q2</c:v>
                </c:pt>
                <c:pt idx="1">
                  <c:v>2024Q2</c:v>
                </c:pt>
                <c:pt idx="2">
                  <c:v>2025Q2</c:v>
                </c:pt>
              </c:strCache>
              <c:extLst/>
            </c:strRef>
          </c:cat>
          <c:val>
            <c:numRef>
              <c:f>'Tabulate 1 - Table 1'!$L$28:$N$28</c:f>
              <c:numCache>
                <c:formatCode>0.0</c:formatCode>
                <c:ptCount val="3"/>
                <c:pt idx="0">
                  <c:v>122.17746457089902</c:v>
                </c:pt>
                <c:pt idx="1">
                  <c:v>131.23542587665276</c:v>
                </c:pt>
                <c:pt idx="2">
                  <c:v>140.82790902405478</c:v>
                </c:pt>
              </c:numCache>
              <c:extLst/>
            </c:numRef>
          </c:val>
          <c:extLst>
            <c:ext xmlns:c16="http://schemas.microsoft.com/office/drawing/2014/chart" uri="{C3380CC4-5D6E-409C-BE32-E72D297353CC}">
              <c16:uniqueId val="{00000001-CA1D-4759-8DF2-5499FEF093BB}"/>
            </c:ext>
          </c:extLst>
        </c:ser>
        <c:ser>
          <c:idx val="2"/>
          <c:order val="2"/>
          <c:tx>
            <c:strRef>
              <c:f>'Tabulate 1 - Table 1'!$I$29</c:f>
              <c:strCache>
                <c:ptCount val="1"/>
                <c:pt idx="0">
                  <c:v>Potential Additional Labour Force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'Tabulate 1 - Table 1'!$L$26:$N$26</c:f>
              <c:strCache>
                <c:ptCount val="3"/>
                <c:pt idx="0">
                  <c:v>2023Q2</c:v>
                </c:pt>
                <c:pt idx="1">
                  <c:v>2024Q2</c:v>
                </c:pt>
                <c:pt idx="2">
                  <c:v>2025Q2</c:v>
                </c:pt>
              </c:strCache>
              <c:extLst/>
            </c:strRef>
          </c:cat>
          <c:val>
            <c:numRef>
              <c:f>'Tabulate 1 - Table 1'!$L$29:$N$29</c:f>
              <c:numCache>
                <c:formatCode>0.0</c:formatCode>
                <c:ptCount val="3"/>
                <c:pt idx="0">
                  <c:v>100.10459221340984</c:v>
                </c:pt>
                <c:pt idx="1">
                  <c:v>122.73532699173974</c:v>
                </c:pt>
                <c:pt idx="2">
                  <c:v>118.04719238863395</c:v>
                </c:pt>
              </c:numCache>
              <c:extLst/>
            </c:numRef>
          </c:val>
          <c:extLst>
            <c:ext xmlns:c16="http://schemas.microsoft.com/office/drawing/2014/chart" uri="{C3380CC4-5D6E-409C-BE32-E72D297353CC}">
              <c16:uniqueId val="{00000002-CA1D-4759-8DF2-5499FEF093BB}"/>
            </c:ext>
          </c:extLst>
        </c:ser>
        <c:dLbls>
          <c:showLegendKey val="0"/>
          <c:showVal val="0"/>
          <c:showCatName val="0"/>
          <c:showSerName val="0"/>
          <c:showPercent val="0"/>
          <c:showBubbleSize val="0"/>
        </c:dLbls>
        <c:gapWidth val="150"/>
        <c:overlap val="100"/>
        <c:axId val="742362704"/>
        <c:axId val="742363424"/>
      </c:barChart>
      <c:catAx>
        <c:axId val="742362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42363424"/>
        <c:crosses val="autoZero"/>
        <c:auto val="1"/>
        <c:lblAlgn val="ctr"/>
        <c:lblOffset val="100"/>
        <c:noMultiLvlLbl val="0"/>
      </c:catAx>
      <c:valAx>
        <c:axId val="742363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42362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'ILO by sex and age'!$U$129</c:f>
              <c:strCache>
                <c:ptCount val="1"/>
                <c:pt idx="0">
                  <c:v>2024Q2</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'ILO by sex and age'!$T$130:$T$132</c:f>
              <c:strCache>
                <c:ptCount val="3"/>
                <c:pt idx="0">
                  <c:v>Male</c:v>
                </c:pt>
                <c:pt idx="1">
                  <c:v>Females</c:v>
                </c:pt>
                <c:pt idx="2">
                  <c:v>Total</c:v>
                </c:pt>
              </c:strCache>
            </c:strRef>
          </c:cat>
          <c:val>
            <c:numRef>
              <c:f>'ILO by sex and age'!$U$130:$U$132</c:f>
              <c:numCache>
                <c:formatCode>0.0</c:formatCode>
                <c:ptCount val="3"/>
                <c:pt idx="0">
                  <c:v>78.14872746205117</c:v>
                </c:pt>
                <c:pt idx="1">
                  <c:v>70.764536614371096</c:v>
                </c:pt>
                <c:pt idx="2">
                  <c:v>74.41431681416438</c:v>
                </c:pt>
              </c:numCache>
            </c:numRef>
          </c:val>
          <c:extLst>
            <c:ext xmlns:c16="http://schemas.microsoft.com/office/drawing/2014/chart" uri="{C3380CC4-5D6E-409C-BE32-E72D297353CC}">
              <c16:uniqueId val="{00000000-5E99-491E-BB10-9E085511AB9B}"/>
            </c:ext>
          </c:extLst>
        </c:ser>
        <c:ser>
          <c:idx val="1"/>
          <c:order val="1"/>
          <c:tx>
            <c:strRef>
              <c:f>'ILO by sex and age'!$V$129</c:f>
              <c:strCache>
                <c:ptCount val="1"/>
                <c:pt idx="0">
                  <c:v>2025Q2</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'ILO by sex and age'!$T$130:$T$132</c:f>
              <c:strCache>
                <c:ptCount val="3"/>
                <c:pt idx="0">
                  <c:v>Male</c:v>
                </c:pt>
                <c:pt idx="1">
                  <c:v>Females</c:v>
                </c:pt>
                <c:pt idx="2">
                  <c:v>Total</c:v>
                </c:pt>
              </c:strCache>
            </c:strRef>
          </c:cat>
          <c:val>
            <c:numRef>
              <c:f>'ILO by sex and age'!$V$130:$V$132</c:f>
              <c:numCache>
                <c:formatCode>0.0</c:formatCode>
                <c:ptCount val="3"/>
                <c:pt idx="0">
                  <c:v>78.454059373671313</c:v>
                </c:pt>
                <c:pt idx="1">
                  <c:v>70.961454927937382</c:v>
                </c:pt>
                <c:pt idx="2">
                  <c:v>74.684465631807626</c:v>
                </c:pt>
              </c:numCache>
            </c:numRef>
          </c:val>
          <c:extLst>
            <c:ext xmlns:c16="http://schemas.microsoft.com/office/drawing/2014/chart" uri="{C3380CC4-5D6E-409C-BE32-E72D297353CC}">
              <c16:uniqueId val="{00000001-5E99-491E-BB10-9E085511AB9B}"/>
            </c:ext>
          </c:extLst>
        </c:ser>
        <c:dLbls>
          <c:dLblPos val="outEnd"/>
          <c:showLegendKey val="0"/>
          <c:showVal val="1"/>
          <c:showCatName val="0"/>
          <c:showSerName val="0"/>
          <c:showPercent val="0"/>
          <c:showBubbleSize val="0"/>
        </c:dLbls>
        <c:gapWidth val="219"/>
        <c:axId val="446992440"/>
        <c:axId val="446989920"/>
        <c:extLst>
          <c:ext xmlns:c15="http://schemas.microsoft.com/office/drawing/2012/chart" uri="{02D57815-91ED-43cb-92C2-25804820EDAC}">
            <c15:filteredBarSeries>
              <c15:ser>
                <c:idx val="2"/>
                <c:order val="2"/>
                <c:tx>
                  <c:strRef>
                    <c:extLst>
                      <c:ext uri="{02D57815-91ED-43cb-92C2-25804820EDAC}">
                        <c15:formulaRef>
                          <c15:sqref>'ILO by sex and age'!$W$129</c15:sqref>
                        </c15:formulaRef>
                      </c:ext>
                    </c:extLst>
                    <c:strCache>
                      <c:ptCount val="1"/>
                      <c:pt idx="0">
                        <c:v>Change</c:v>
                      </c:pt>
                    </c:strCache>
                  </c:strRef>
                </c:tx>
                <c:spPr>
                  <a:solidFill>
                    <a:schemeClr val="accent3"/>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'ILO by sex and age'!$T$130:$T$132</c15:sqref>
                        </c15:formulaRef>
                      </c:ext>
                    </c:extLst>
                    <c:strCache>
                      <c:ptCount val="3"/>
                      <c:pt idx="0">
                        <c:v>Male</c:v>
                      </c:pt>
                      <c:pt idx="1">
                        <c:v>Females</c:v>
                      </c:pt>
                      <c:pt idx="2">
                        <c:v>Total</c:v>
                      </c:pt>
                    </c:strCache>
                  </c:strRef>
                </c:cat>
                <c:val>
                  <c:numRef>
                    <c:extLst>
                      <c:ext uri="{02D57815-91ED-43cb-92C2-25804820EDAC}">
                        <c15:formulaRef>
                          <c15:sqref>'ILO by sex and age'!$W$130:$W$132</c15:sqref>
                        </c15:formulaRef>
                      </c:ext>
                    </c:extLst>
                    <c:numCache>
                      <c:formatCode>0.0</c:formatCode>
                      <c:ptCount val="3"/>
                      <c:pt idx="0">
                        <c:v>0.30533191162014361</c:v>
                      </c:pt>
                      <c:pt idx="1">
                        <c:v>0.19691831356628597</c:v>
                      </c:pt>
                      <c:pt idx="2">
                        <c:v>0.27014881764324628</c:v>
                      </c:pt>
                    </c:numCache>
                  </c:numRef>
                </c:val>
                <c:extLst>
                  <c:ext xmlns:c16="http://schemas.microsoft.com/office/drawing/2014/chart" uri="{C3380CC4-5D6E-409C-BE32-E72D297353CC}">
                    <c16:uniqueId val="{00000002-5E99-491E-BB10-9E085511AB9B}"/>
                  </c:ext>
                </c:extLst>
              </c15:ser>
            </c15:filteredBarSeries>
          </c:ext>
        </c:extLst>
      </c:barChart>
      <c:catAx>
        <c:axId val="446992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446989920"/>
        <c:crosses val="autoZero"/>
        <c:auto val="1"/>
        <c:lblAlgn val="ctr"/>
        <c:lblOffset val="100"/>
        <c:noMultiLvlLbl val="0"/>
      </c:catAx>
      <c:valAx>
        <c:axId val="446989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446992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Unpivoted!$C$1</c:f>
              <c:strCache>
                <c:ptCount val="1"/>
                <c:pt idx="0">
                  <c:v>VALUE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Unpivoted!$B$2:$B$23</c:f>
              <c:strCach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strCache>
            </c:strRef>
          </c:cat>
          <c:val>
            <c:numRef>
              <c:f>Unpivoted!$C$2:$C$23</c:f>
              <c:numCache>
                <c:formatCode>General</c:formatCode>
                <c:ptCount val="22"/>
                <c:pt idx="0">
                  <c:v>57854</c:v>
                </c:pt>
                <c:pt idx="1">
                  <c:v>60503</c:v>
                </c:pt>
                <c:pt idx="2">
                  <c:v>61529</c:v>
                </c:pt>
                <c:pt idx="3">
                  <c:v>61972</c:v>
                </c:pt>
                <c:pt idx="4">
                  <c:v>61372</c:v>
                </c:pt>
                <c:pt idx="5">
                  <c:v>65425</c:v>
                </c:pt>
                <c:pt idx="6">
                  <c:v>71389</c:v>
                </c:pt>
                <c:pt idx="7">
                  <c:v>75173</c:v>
                </c:pt>
                <c:pt idx="8">
                  <c:v>75554</c:v>
                </c:pt>
                <c:pt idx="9">
                  <c:v>75174</c:v>
                </c:pt>
                <c:pt idx="10">
                  <c:v>74033</c:v>
                </c:pt>
                <c:pt idx="11">
                  <c:v>71674</c:v>
                </c:pt>
                <c:pt idx="12">
                  <c:v>68954</c:v>
                </c:pt>
                <c:pt idx="13">
                  <c:v>67295</c:v>
                </c:pt>
                <c:pt idx="14">
                  <c:v>65536</c:v>
                </c:pt>
                <c:pt idx="15">
                  <c:v>63841</c:v>
                </c:pt>
                <c:pt idx="16">
                  <c:v>61824</c:v>
                </c:pt>
                <c:pt idx="17">
                  <c:v>61022</c:v>
                </c:pt>
                <c:pt idx="18">
                  <c:v>59294</c:v>
                </c:pt>
                <c:pt idx="19">
                  <c:v>56812</c:v>
                </c:pt>
                <c:pt idx="20">
                  <c:v>60575</c:v>
                </c:pt>
                <c:pt idx="21">
                  <c:v>54483</c:v>
                </c:pt>
              </c:numCache>
            </c:numRef>
          </c:val>
          <c:smooth val="1"/>
          <c:extLst>
            <c:ext xmlns:c16="http://schemas.microsoft.com/office/drawing/2014/chart" uri="{C3380CC4-5D6E-409C-BE32-E72D297353CC}">
              <c16:uniqueId val="{00000000-CF6D-4DB9-955A-088A30801C07}"/>
            </c:ext>
          </c:extLst>
        </c:ser>
        <c:dLbls>
          <c:dLblPos val="t"/>
          <c:showLegendKey val="0"/>
          <c:showVal val="1"/>
          <c:showCatName val="0"/>
          <c:showSerName val="0"/>
          <c:showPercent val="0"/>
          <c:showBubbleSize val="0"/>
        </c:dLbls>
        <c:marker val="1"/>
        <c:smooth val="0"/>
        <c:axId val="589583960"/>
        <c:axId val="589577840"/>
      </c:lineChart>
      <c:catAx>
        <c:axId val="589583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589577840"/>
        <c:crosses val="autoZero"/>
        <c:auto val="1"/>
        <c:lblAlgn val="ctr"/>
        <c:lblOffset val="100"/>
        <c:noMultiLvlLbl val="0"/>
      </c:catAx>
      <c:valAx>
        <c:axId val="589577840"/>
        <c:scaling>
          <c:orientation val="minMax"/>
          <c:min val="5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589583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'ILO by sex and age'!$AC$2</c:f>
              <c:strCache>
                <c:ptCount val="1"/>
                <c:pt idx="0">
                  <c:v>2024Q2</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'ILO by sex and age'!$AB$3:$AB$8</c:f>
              <c:strCache>
                <c:ptCount val="6"/>
                <c:pt idx="0">
                  <c:v>15-24</c:v>
                </c:pt>
                <c:pt idx="1">
                  <c:v>25-34</c:v>
                </c:pt>
                <c:pt idx="2">
                  <c:v>35-44</c:v>
                </c:pt>
                <c:pt idx="3">
                  <c:v>45-54</c:v>
                </c:pt>
                <c:pt idx="4">
                  <c:v>55-64</c:v>
                </c:pt>
                <c:pt idx="5">
                  <c:v>65+</c:v>
                </c:pt>
              </c:strCache>
            </c:strRef>
          </c:cat>
          <c:val>
            <c:numRef>
              <c:f>'ILO by sex and age'!$AC$3:$AC$8</c:f>
              <c:numCache>
                <c:formatCode>#,##0.0</c:formatCode>
                <c:ptCount val="6"/>
                <c:pt idx="0">
                  <c:v>324.69811124471391</c:v>
                </c:pt>
                <c:pt idx="1">
                  <c:v>557.50233451341433</c:v>
                </c:pt>
                <c:pt idx="2">
                  <c:v>692.70519889556761</c:v>
                </c:pt>
                <c:pt idx="3">
                  <c:v>635.95165266538572</c:v>
                </c:pt>
                <c:pt idx="4">
                  <c:v>421.00370303973358</c:v>
                </c:pt>
                <c:pt idx="5">
                  <c:v>122.2937082725654</c:v>
                </c:pt>
              </c:numCache>
            </c:numRef>
          </c:val>
          <c:extLst>
            <c:ext xmlns:c16="http://schemas.microsoft.com/office/drawing/2014/chart" uri="{C3380CC4-5D6E-409C-BE32-E72D297353CC}">
              <c16:uniqueId val="{00000000-B529-4A82-9F21-33DC13B33422}"/>
            </c:ext>
          </c:extLst>
        </c:ser>
        <c:ser>
          <c:idx val="1"/>
          <c:order val="1"/>
          <c:tx>
            <c:strRef>
              <c:f>'ILO by sex and age'!$AD$2</c:f>
              <c:strCache>
                <c:ptCount val="1"/>
                <c:pt idx="0">
                  <c:v>2025Q2</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'ILO by sex and age'!$AB$3:$AB$8</c:f>
              <c:strCache>
                <c:ptCount val="6"/>
                <c:pt idx="0">
                  <c:v>15-24</c:v>
                </c:pt>
                <c:pt idx="1">
                  <c:v>25-34</c:v>
                </c:pt>
                <c:pt idx="2">
                  <c:v>35-44</c:v>
                </c:pt>
                <c:pt idx="3">
                  <c:v>45-54</c:v>
                </c:pt>
                <c:pt idx="4">
                  <c:v>55-64</c:v>
                </c:pt>
                <c:pt idx="5">
                  <c:v>65+</c:v>
                </c:pt>
              </c:strCache>
            </c:strRef>
          </c:cat>
          <c:val>
            <c:numRef>
              <c:f>'ILO by sex and age'!$AD$3:$AD$8</c:f>
              <c:numCache>
                <c:formatCode>#,##0.0</c:formatCode>
                <c:ptCount val="6"/>
                <c:pt idx="0">
                  <c:v>325.32760975514765</c:v>
                </c:pt>
                <c:pt idx="1">
                  <c:v>562.79133390664288</c:v>
                </c:pt>
                <c:pt idx="2">
                  <c:v>701.67660078450615</c:v>
                </c:pt>
                <c:pt idx="3">
                  <c:v>661.98331028216535</c:v>
                </c:pt>
                <c:pt idx="4">
                  <c:v>434.94849200714054</c:v>
                </c:pt>
                <c:pt idx="5">
                  <c:v>131.37000551536391</c:v>
                </c:pt>
              </c:numCache>
            </c:numRef>
          </c:val>
          <c:extLst>
            <c:ext xmlns:c16="http://schemas.microsoft.com/office/drawing/2014/chart" uri="{C3380CC4-5D6E-409C-BE32-E72D297353CC}">
              <c16:uniqueId val="{00000001-B529-4A82-9F21-33DC13B33422}"/>
            </c:ext>
          </c:extLst>
        </c:ser>
        <c:dLbls>
          <c:dLblPos val="outEnd"/>
          <c:showLegendKey val="0"/>
          <c:showVal val="1"/>
          <c:showCatName val="0"/>
          <c:showSerName val="0"/>
          <c:showPercent val="0"/>
          <c:showBubbleSize val="0"/>
        </c:dLbls>
        <c:gapWidth val="219"/>
        <c:overlap val="-27"/>
        <c:axId val="878914712"/>
        <c:axId val="878913632"/>
      </c:barChart>
      <c:catAx>
        <c:axId val="878914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78913632"/>
        <c:crosses val="autoZero"/>
        <c:auto val="1"/>
        <c:lblAlgn val="ctr"/>
        <c:lblOffset val="100"/>
        <c:noMultiLvlLbl val="0"/>
      </c:catAx>
      <c:valAx>
        <c:axId val="878913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78914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5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183A-458D-88BE-5C5E34C41848}"/>
                </c:ext>
              </c:extLst>
            </c:dLbl>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183A-458D-88BE-5C5E34C4184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'ILO by sex and age'!$AE$109:$AE$114</c:f>
              <c:strCache>
                <c:ptCount val="6"/>
                <c:pt idx="0">
                  <c:v>15-24</c:v>
                </c:pt>
                <c:pt idx="1">
                  <c:v>25-34</c:v>
                </c:pt>
                <c:pt idx="2">
                  <c:v>35-44</c:v>
                </c:pt>
                <c:pt idx="3">
                  <c:v>45-54</c:v>
                </c:pt>
                <c:pt idx="4">
                  <c:v>55-64</c:v>
                </c:pt>
                <c:pt idx="5">
                  <c:v>15-64</c:v>
                </c:pt>
              </c:strCache>
            </c:strRef>
          </c:cat>
          <c:val>
            <c:numRef>
              <c:f>'ILO by sex and age'!$AF$109:$AF$114</c:f>
              <c:numCache>
                <c:formatCode>0.0</c:formatCode>
                <c:ptCount val="6"/>
                <c:pt idx="0">
                  <c:v>-0.96454827308973279</c:v>
                </c:pt>
                <c:pt idx="1">
                  <c:v>-0.76880168424021633</c:v>
                </c:pt>
                <c:pt idx="2">
                  <c:v>0.90851779028585611</c:v>
                </c:pt>
                <c:pt idx="3">
                  <c:v>1.2999183599650479</c:v>
                </c:pt>
                <c:pt idx="4">
                  <c:v>0.91172567300081653</c:v>
                </c:pt>
                <c:pt idx="5">
                  <c:v>0.27014881764324628</c:v>
                </c:pt>
              </c:numCache>
            </c:numRef>
          </c:val>
          <c:extLst>
            <c:ext xmlns:c16="http://schemas.microsoft.com/office/drawing/2014/chart" uri="{C3380CC4-5D6E-409C-BE32-E72D297353CC}">
              <c16:uniqueId val="{00000000-183A-458D-88BE-5C5E34C41848}"/>
            </c:ext>
          </c:extLst>
        </c:ser>
        <c:dLbls>
          <c:dLblPos val="outEnd"/>
          <c:showLegendKey val="0"/>
          <c:showVal val="1"/>
          <c:showCatName val="0"/>
          <c:showSerName val="0"/>
          <c:showPercent val="0"/>
          <c:showBubbleSize val="0"/>
        </c:dLbls>
        <c:gapWidth val="219"/>
        <c:overlap val="-27"/>
        <c:axId val="759768160"/>
        <c:axId val="759770680"/>
      </c:barChart>
      <c:catAx>
        <c:axId val="759768160"/>
        <c:scaling>
          <c:orientation val="minMax"/>
        </c:scaling>
        <c:delete val="0"/>
        <c:axPos val="b"/>
        <c:numFmt formatCode="General" sourceLinked="1"/>
        <c:majorTickMark val="none"/>
        <c:minorTickMark val="none"/>
        <c:tickLblPos val="low"/>
        <c:spPr>
          <a:noFill/>
          <a:ln w="9525" cap="flat" cmpd="sng" algn="ctr">
            <a:solidFill>
              <a:schemeClr val="accent1">
                <a:lumMod val="50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59770680"/>
        <c:crosses val="autoZero"/>
        <c:auto val="1"/>
        <c:lblAlgn val="ctr"/>
        <c:lblOffset val="100"/>
        <c:noMultiLvlLbl val="0"/>
      </c:catAx>
      <c:valAx>
        <c:axId val="7597706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59768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4"/>
          <c:order val="4"/>
          <c:tx>
            <c:strRef>
              <c:f>Sheet2!$A$6</c:f>
              <c:strCache>
                <c:ptCount val="1"/>
                <c:pt idx="0">
                  <c:v>full-time</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Sheet2!$B$1:$G$1</c:f>
              <c:strCache>
                <c:ptCount val="6"/>
                <c:pt idx="0">
                  <c:v>Q2 15</c:v>
                </c:pt>
                <c:pt idx="1">
                  <c:v>Q2 17</c:v>
                </c:pt>
                <c:pt idx="2">
                  <c:v>Q2 19</c:v>
                </c:pt>
                <c:pt idx="3">
                  <c:v>Q2 21</c:v>
                </c:pt>
                <c:pt idx="4">
                  <c:v>Q2 23</c:v>
                </c:pt>
                <c:pt idx="5">
                  <c:v>Q2 25</c:v>
                </c:pt>
              </c:strCache>
            </c:strRef>
          </c:cat>
          <c:val>
            <c:numRef>
              <c:f>Sheet2!$B$6:$G$6</c:f>
              <c:numCache>
                <c:formatCode>General</c:formatCode>
                <c:ptCount val="6"/>
                <c:pt idx="0">
                  <c:v>1577.7</c:v>
                </c:pt>
                <c:pt idx="1">
                  <c:v>1732.1</c:v>
                </c:pt>
                <c:pt idx="2">
                  <c:v>1846.1</c:v>
                </c:pt>
                <c:pt idx="3">
                  <c:v>1901.1</c:v>
                </c:pt>
                <c:pt idx="4">
                  <c:v>2117.6</c:v>
                </c:pt>
                <c:pt idx="5">
                  <c:v>2236.1</c:v>
                </c:pt>
              </c:numCache>
            </c:numRef>
          </c:val>
          <c:extLst>
            <c:ext xmlns:c16="http://schemas.microsoft.com/office/drawing/2014/chart" uri="{C3380CC4-5D6E-409C-BE32-E72D297353CC}">
              <c16:uniqueId val="{00000000-6C32-423B-8673-097879C7C304}"/>
            </c:ext>
          </c:extLst>
        </c:ser>
        <c:ser>
          <c:idx val="5"/>
          <c:order val="5"/>
          <c:tx>
            <c:strRef>
              <c:f>Sheet2!$A$7</c:f>
              <c:strCache>
                <c:ptCount val="1"/>
                <c:pt idx="0">
                  <c:v>part-time</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Sheet2!$B$1:$G$1</c:f>
              <c:strCache>
                <c:ptCount val="6"/>
                <c:pt idx="0">
                  <c:v>Q2 15</c:v>
                </c:pt>
                <c:pt idx="1">
                  <c:v>Q2 17</c:v>
                </c:pt>
                <c:pt idx="2">
                  <c:v>Q2 19</c:v>
                </c:pt>
                <c:pt idx="3">
                  <c:v>Q2 21</c:v>
                </c:pt>
                <c:pt idx="4">
                  <c:v>Q2 23</c:v>
                </c:pt>
                <c:pt idx="5">
                  <c:v>Q2 25</c:v>
                </c:pt>
              </c:strCache>
            </c:strRef>
          </c:cat>
          <c:val>
            <c:numRef>
              <c:f>Sheet2!$B$7:$G$7</c:f>
              <c:numCache>
                <c:formatCode>General</c:formatCode>
                <c:ptCount val="6"/>
                <c:pt idx="0">
                  <c:v>470</c:v>
                </c:pt>
                <c:pt idx="1">
                  <c:v>455.3</c:v>
                </c:pt>
                <c:pt idx="2">
                  <c:v>465.4</c:v>
                </c:pt>
                <c:pt idx="3">
                  <c:v>481.1</c:v>
                </c:pt>
                <c:pt idx="4">
                  <c:v>565.1</c:v>
                </c:pt>
                <c:pt idx="5">
                  <c:v>582</c:v>
                </c:pt>
              </c:numCache>
            </c:numRef>
          </c:val>
          <c:extLst>
            <c:ext xmlns:c16="http://schemas.microsoft.com/office/drawing/2014/chart" uri="{C3380CC4-5D6E-409C-BE32-E72D297353CC}">
              <c16:uniqueId val="{00000001-6C32-423B-8673-097879C7C304}"/>
            </c:ext>
          </c:extLst>
        </c:ser>
        <c:dLbls>
          <c:dLblPos val="outEnd"/>
          <c:showLegendKey val="0"/>
          <c:showVal val="1"/>
          <c:showCatName val="0"/>
          <c:showSerName val="0"/>
          <c:showPercent val="0"/>
          <c:showBubbleSize val="0"/>
        </c:dLbls>
        <c:gapWidth val="219"/>
        <c:axId val="865255624"/>
        <c:axId val="865256704"/>
        <c:extLst>
          <c:ext xmlns:c15="http://schemas.microsoft.com/office/drawing/2012/chart" uri="{02D57815-91ED-43cb-92C2-25804820EDAC}">
            <c15:filteredBarSeries>
              <c15:ser>
                <c:idx val="0"/>
                <c:order val="0"/>
                <c:tx>
                  <c:strRef>
                    <c:extLst>
                      <c:ext uri="{02D57815-91ED-43cb-92C2-25804820EDAC}">
                        <c15:formulaRef>
                          <c15:sqref>Sheet2!$A$2</c15:sqref>
                        </c15:formulaRef>
                      </c:ext>
                    </c:extLst>
                    <c:strCache>
                      <c:ptCount val="1"/>
                      <c:pt idx="0">
                        <c:v>In employment (Persons aged 15-89)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Sheet2!$B$1:$G$1</c15:sqref>
                        </c15:formulaRef>
                      </c:ext>
                    </c:extLst>
                    <c:strCache>
                      <c:ptCount val="6"/>
                      <c:pt idx="0">
                        <c:v>Q2 15</c:v>
                      </c:pt>
                      <c:pt idx="1">
                        <c:v>Q2 17</c:v>
                      </c:pt>
                      <c:pt idx="2">
                        <c:v>Q2 19</c:v>
                      </c:pt>
                      <c:pt idx="3">
                        <c:v>Q2 21</c:v>
                      </c:pt>
                      <c:pt idx="4">
                        <c:v>Q2 23</c:v>
                      </c:pt>
                      <c:pt idx="5">
                        <c:v>Q2 25</c:v>
                      </c:pt>
                    </c:strCache>
                  </c:strRef>
                </c:cat>
                <c:val>
                  <c:numRef>
                    <c:extLst>
                      <c:ext uri="{02D57815-91ED-43cb-92C2-25804820EDAC}">
                        <c15:formulaRef>
                          <c15:sqref>Sheet2!$B$2:$G$2</c15:sqref>
                        </c15:formulaRef>
                      </c:ext>
                    </c:extLst>
                    <c:numCache>
                      <c:formatCode>General</c:formatCode>
                      <c:ptCount val="6"/>
                      <c:pt idx="0">
                        <c:v>2047.7</c:v>
                      </c:pt>
                      <c:pt idx="1">
                        <c:v>2187.4</c:v>
                      </c:pt>
                      <c:pt idx="2">
                        <c:v>2311.5</c:v>
                      </c:pt>
                      <c:pt idx="3">
                        <c:v>2382.1999999999998</c:v>
                      </c:pt>
                      <c:pt idx="4">
                        <c:v>2682.7</c:v>
                      </c:pt>
                      <c:pt idx="5">
                        <c:v>2818.1</c:v>
                      </c:pt>
                    </c:numCache>
                  </c:numRef>
                </c:val>
                <c:extLst>
                  <c:ext xmlns:c16="http://schemas.microsoft.com/office/drawing/2014/chart" uri="{C3380CC4-5D6E-409C-BE32-E72D297353CC}">
                    <c16:uniqueId val="{00000002-6C32-423B-8673-097879C7C30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Sheet2!$A$3</c15:sqref>
                        </c15:formulaRef>
                      </c:ext>
                    </c:extLst>
                    <c:strCache>
                      <c:ptCount val="1"/>
                      <c:pt idx="0">
                        <c:v>Unemployed (Persons aged 15-74)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Sheet2!$B$1:$G$1</c15:sqref>
                        </c15:formulaRef>
                      </c:ext>
                    </c:extLst>
                    <c:strCache>
                      <c:ptCount val="6"/>
                      <c:pt idx="0">
                        <c:v>Q2 15</c:v>
                      </c:pt>
                      <c:pt idx="1">
                        <c:v>Q2 17</c:v>
                      </c:pt>
                      <c:pt idx="2">
                        <c:v>Q2 19</c:v>
                      </c:pt>
                      <c:pt idx="3">
                        <c:v>Q2 21</c:v>
                      </c:pt>
                      <c:pt idx="4">
                        <c:v>Q2 23</c:v>
                      </c:pt>
                      <c:pt idx="5">
                        <c:v>Q2 25</c:v>
                      </c:pt>
                    </c:strCache>
                  </c:strRef>
                </c:cat>
                <c:val>
                  <c:numRef>
                    <c:extLst xmlns:c15="http://schemas.microsoft.com/office/drawing/2012/chart">
                      <c:ext xmlns:c15="http://schemas.microsoft.com/office/drawing/2012/chart" uri="{02D57815-91ED-43cb-92C2-25804820EDAC}">
                        <c15:formulaRef>
                          <c15:sqref>Sheet2!$B$3:$G$3</c15:sqref>
                        </c15:formulaRef>
                      </c:ext>
                    </c:extLst>
                    <c:numCache>
                      <c:formatCode>General</c:formatCode>
                      <c:ptCount val="6"/>
                      <c:pt idx="0">
                        <c:v>234.1</c:v>
                      </c:pt>
                      <c:pt idx="1">
                        <c:v>160.80000000000001</c:v>
                      </c:pt>
                      <c:pt idx="2">
                        <c:v>132.19999999999999</c:v>
                      </c:pt>
                      <c:pt idx="3">
                        <c:v>186.4</c:v>
                      </c:pt>
                      <c:pt idx="4">
                        <c:v>122.2</c:v>
                      </c:pt>
                      <c:pt idx="5">
                        <c:v>140.80000000000001</c:v>
                      </c:pt>
                    </c:numCache>
                  </c:numRef>
                </c:val>
                <c:extLst xmlns:c15="http://schemas.microsoft.com/office/drawing/2012/chart">
                  <c:ext xmlns:c16="http://schemas.microsoft.com/office/drawing/2014/chart" uri="{C3380CC4-5D6E-409C-BE32-E72D297353CC}">
                    <c16:uniqueId val="{00000003-6C32-423B-8673-097879C7C304}"/>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Sheet2!$A$4</c15:sqref>
                        </c15:formulaRef>
                      </c:ext>
                    </c:extLst>
                    <c:strCache>
                      <c:ptCount val="1"/>
                      <c:pt idx="0">
                        <c:v>Not in labour force (Persons aged 15+)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Sheet2!$B$1:$G$1</c15:sqref>
                        </c15:formulaRef>
                      </c:ext>
                    </c:extLst>
                    <c:strCache>
                      <c:ptCount val="6"/>
                      <c:pt idx="0">
                        <c:v>Q2 15</c:v>
                      </c:pt>
                      <c:pt idx="1">
                        <c:v>Q2 17</c:v>
                      </c:pt>
                      <c:pt idx="2">
                        <c:v>Q2 19</c:v>
                      </c:pt>
                      <c:pt idx="3">
                        <c:v>Q2 21</c:v>
                      </c:pt>
                      <c:pt idx="4">
                        <c:v>Q2 23</c:v>
                      </c:pt>
                      <c:pt idx="5">
                        <c:v>Q2 25</c:v>
                      </c:pt>
                    </c:strCache>
                  </c:strRef>
                </c:cat>
                <c:val>
                  <c:numRef>
                    <c:extLst xmlns:c15="http://schemas.microsoft.com/office/drawing/2012/chart">
                      <c:ext xmlns:c15="http://schemas.microsoft.com/office/drawing/2012/chart" uri="{02D57815-91ED-43cb-92C2-25804820EDAC}">
                        <c15:formulaRef>
                          <c15:sqref>Sheet2!$B$4:$G$4</c15:sqref>
                        </c15:formulaRef>
                      </c:ext>
                    </c:extLst>
                    <c:numCache>
                      <c:formatCode>General</c:formatCode>
                      <c:ptCount val="6"/>
                      <c:pt idx="0">
                        <c:v>1404.3</c:v>
                      </c:pt>
                      <c:pt idx="1">
                        <c:v>1452.3</c:v>
                      </c:pt>
                      <c:pt idx="2">
                        <c:v>1499.2</c:v>
                      </c:pt>
                      <c:pt idx="3">
                        <c:v>1498.5</c:v>
                      </c:pt>
                      <c:pt idx="4">
                        <c:v>1465.1</c:v>
                      </c:pt>
                      <c:pt idx="5">
                        <c:v>1499.6</c:v>
                      </c:pt>
                    </c:numCache>
                  </c:numRef>
                </c:val>
                <c:extLst xmlns:c15="http://schemas.microsoft.com/office/drawing/2012/chart">
                  <c:ext xmlns:c16="http://schemas.microsoft.com/office/drawing/2014/chart" uri="{C3380CC4-5D6E-409C-BE32-E72D297353CC}">
                    <c16:uniqueId val="{00000004-6C32-423B-8673-097879C7C30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Sheet2!$A$5</c15:sqref>
                        </c15:formulaRef>
                      </c:ext>
                    </c:extLst>
                    <c:strCache>
                      <c:ptCount val="1"/>
                      <c:pt idx="0">
                        <c:v>In labour force (Persons aged 15-89)</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Sheet2!$B$1:$G$1</c15:sqref>
                        </c15:formulaRef>
                      </c:ext>
                    </c:extLst>
                    <c:strCache>
                      <c:ptCount val="6"/>
                      <c:pt idx="0">
                        <c:v>Q2 15</c:v>
                      </c:pt>
                      <c:pt idx="1">
                        <c:v>Q2 17</c:v>
                      </c:pt>
                      <c:pt idx="2">
                        <c:v>Q2 19</c:v>
                      </c:pt>
                      <c:pt idx="3">
                        <c:v>Q2 21</c:v>
                      </c:pt>
                      <c:pt idx="4">
                        <c:v>Q2 23</c:v>
                      </c:pt>
                      <c:pt idx="5">
                        <c:v>Q2 25</c:v>
                      </c:pt>
                    </c:strCache>
                  </c:strRef>
                </c:cat>
                <c:val>
                  <c:numRef>
                    <c:extLst xmlns:c15="http://schemas.microsoft.com/office/drawing/2012/chart">
                      <c:ext xmlns:c15="http://schemas.microsoft.com/office/drawing/2012/chart" uri="{02D57815-91ED-43cb-92C2-25804820EDAC}">
                        <c15:formulaRef>
                          <c15:sqref>Sheet2!$B$5:$G$5</c15:sqref>
                        </c15:formulaRef>
                      </c:ext>
                    </c:extLst>
                    <c:numCache>
                      <c:formatCode>General</c:formatCode>
                      <c:ptCount val="6"/>
                      <c:pt idx="0">
                        <c:v>2281.8000000000002</c:v>
                      </c:pt>
                      <c:pt idx="1">
                        <c:v>2348.1999999999998</c:v>
                      </c:pt>
                      <c:pt idx="2">
                        <c:v>2443.6999999999998</c:v>
                      </c:pt>
                      <c:pt idx="3">
                        <c:v>2568.6</c:v>
                      </c:pt>
                      <c:pt idx="4">
                        <c:v>2804.9</c:v>
                      </c:pt>
                      <c:pt idx="5">
                        <c:v>2958.9</c:v>
                      </c:pt>
                    </c:numCache>
                  </c:numRef>
                </c:val>
                <c:extLst xmlns:c15="http://schemas.microsoft.com/office/drawing/2012/chart">
                  <c:ext xmlns:c16="http://schemas.microsoft.com/office/drawing/2014/chart" uri="{C3380CC4-5D6E-409C-BE32-E72D297353CC}">
                    <c16:uniqueId val="{00000005-6C32-423B-8673-097879C7C304}"/>
                  </c:ext>
                </c:extLst>
              </c15:ser>
            </c15:filteredBarSeries>
          </c:ext>
        </c:extLst>
      </c:barChart>
      <c:catAx>
        <c:axId val="865255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65256704"/>
        <c:crosses val="autoZero"/>
        <c:auto val="1"/>
        <c:lblAlgn val="ctr"/>
        <c:lblOffset val="100"/>
        <c:noMultiLvlLbl val="0"/>
      </c:catAx>
      <c:valAx>
        <c:axId val="865256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65255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 in employment'!$B$27</c:f>
              <c:strCache>
                <c:ptCount val="1"/>
                <c:pt idx="0">
                  <c:v>2024Q2</c:v>
                </c:pt>
              </c:strCache>
            </c:strRef>
          </c:tx>
          <c:spPr>
            <a:solidFill>
              <a:schemeClr val="accent1">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in employment'!$A$28:$A$32</c:f>
              <c:strCache>
                <c:ptCount val="5"/>
                <c:pt idx="0">
                  <c:v>G Wholesale &amp; Retail Trade</c:v>
                </c:pt>
                <c:pt idx="1">
                  <c:v>K-L Financial, Insurance &amp; Real Estate Activities</c:v>
                </c:pt>
                <c:pt idx="2">
                  <c:v>P Education</c:v>
                </c:pt>
                <c:pt idx="3">
                  <c:v>Q Human Health &amp; Social Work Activities</c:v>
                </c:pt>
                <c:pt idx="4">
                  <c:v>F Construction</c:v>
                </c:pt>
              </c:strCache>
            </c:strRef>
          </c:cat>
          <c:val>
            <c:numRef>
              <c:f>'# in employment'!$B$28:$B$32</c:f>
              <c:numCache>
                <c:formatCode>###0.000</c:formatCode>
                <c:ptCount val="5"/>
                <c:pt idx="0">
                  <c:v>314.58122882932491</c:v>
                </c:pt>
                <c:pt idx="1">
                  <c:v>134.95873882948581</c:v>
                </c:pt>
                <c:pt idx="2">
                  <c:v>233.1689693963327</c:v>
                </c:pt>
                <c:pt idx="3">
                  <c:v>376.60802127238014</c:v>
                </c:pt>
                <c:pt idx="4">
                  <c:v>160.74716341233224</c:v>
                </c:pt>
              </c:numCache>
            </c:numRef>
          </c:val>
          <c:extLst>
            <c:ext xmlns:c16="http://schemas.microsoft.com/office/drawing/2014/chart" uri="{C3380CC4-5D6E-409C-BE32-E72D297353CC}">
              <c16:uniqueId val="{00000000-8E37-4E94-8EEC-7BA681672B4D}"/>
            </c:ext>
          </c:extLst>
        </c:ser>
        <c:ser>
          <c:idx val="1"/>
          <c:order val="1"/>
          <c:tx>
            <c:strRef>
              <c:f>'# in employment'!$C$27</c:f>
              <c:strCache>
                <c:ptCount val="1"/>
                <c:pt idx="0">
                  <c:v>2025Q2</c:v>
                </c:pt>
              </c:strCache>
            </c:strRef>
          </c:tx>
          <c:spPr>
            <a:solidFill>
              <a:schemeClr val="accent1">
                <a:lumMod val="5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in employment'!$A$28:$A$32</c:f>
              <c:strCache>
                <c:ptCount val="5"/>
                <c:pt idx="0">
                  <c:v>G Wholesale &amp; Retail Trade</c:v>
                </c:pt>
                <c:pt idx="1">
                  <c:v>K-L Financial, Insurance &amp; Real Estate Activities</c:v>
                </c:pt>
                <c:pt idx="2">
                  <c:v>P Education</c:v>
                </c:pt>
                <c:pt idx="3">
                  <c:v>Q Human Health &amp; Social Work Activities</c:v>
                </c:pt>
                <c:pt idx="4">
                  <c:v>F Construction</c:v>
                </c:pt>
              </c:strCache>
            </c:strRef>
          </c:cat>
          <c:val>
            <c:numRef>
              <c:f>'# in employment'!$C$28:$C$32</c:f>
              <c:numCache>
                <c:formatCode>###0.000</c:formatCode>
                <c:ptCount val="5"/>
                <c:pt idx="0">
                  <c:v>321.37207796818166</c:v>
                </c:pt>
                <c:pt idx="1">
                  <c:v>141.83673697578473</c:v>
                </c:pt>
                <c:pt idx="2">
                  <c:v>242.69459757838675</c:v>
                </c:pt>
                <c:pt idx="3">
                  <c:v>391.13919257222983</c:v>
                </c:pt>
                <c:pt idx="4">
                  <c:v>190.3267485107358</c:v>
                </c:pt>
              </c:numCache>
            </c:numRef>
          </c:val>
          <c:extLst>
            <c:ext xmlns:c16="http://schemas.microsoft.com/office/drawing/2014/chart" uri="{C3380CC4-5D6E-409C-BE32-E72D297353CC}">
              <c16:uniqueId val="{00000001-8E37-4E94-8EEC-7BA681672B4D}"/>
            </c:ext>
          </c:extLst>
        </c:ser>
        <c:dLbls>
          <c:dLblPos val="outEnd"/>
          <c:showLegendKey val="0"/>
          <c:showVal val="1"/>
          <c:showCatName val="0"/>
          <c:showSerName val="0"/>
          <c:showPercent val="0"/>
          <c:showBubbleSize val="0"/>
        </c:dLbls>
        <c:gapWidth val="182"/>
        <c:axId val="762372696"/>
        <c:axId val="762370896"/>
      </c:barChart>
      <c:catAx>
        <c:axId val="762372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62370896"/>
        <c:crosses val="autoZero"/>
        <c:auto val="1"/>
        <c:lblAlgn val="ctr"/>
        <c:lblOffset val="100"/>
        <c:noMultiLvlLbl val="0"/>
      </c:catAx>
      <c:valAx>
        <c:axId val="762370896"/>
        <c:scaling>
          <c:orientation val="minMax"/>
        </c:scaling>
        <c:delete val="0"/>
        <c:axPos val="b"/>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2372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 in employment'!$B$34</c:f>
              <c:strCache>
                <c:ptCount val="1"/>
                <c:pt idx="0">
                  <c:v>2024Q2</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in employment'!$A$35:$A$39</c:f>
              <c:strCache>
                <c:ptCount val="5"/>
                <c:pt idx="0">
                  <c:v>N Administrative &amp; Support Service Activities</c:v>
                </c:pt>
                <c:pt idx="1">
                  <c:v>I Accommodation &amp; Food Service</c:v>
                </c:pt>
                <c:pt idx="2">
                  <c:v>R-U Other Services Activities</c:v>
                </c:pt>
                <c:pt idx="3">
                  <c:v>O Public Administration &amp; Defence</c:v>
                </c:pt>
                <c:pt idx="4">
                  <c:v>J Information &amp; Communication</c:v>
                </c:pt>
              </c:strCache>
            </c:strRef>
          </c:cat>
          <c:val>
            <c:numRef>
              <c:f>'# in employment'!$B$35:$B$39</c:f>
              <c:numCache>
                <c:formatCode>#,##0.0</c:formatCode>
                <c:ptCount val="5"/>
                <c:pt idx="0">
                  <c:v>112.18973833377223</c:v>
                </c:pt>
                <c:pt idx="1">
                  <c:v>184.1540007619133</c:v>
                </c:pt>
                <c:pt idx="2">
                  <c:v>120.46887925651342</c:v>
                </c:pt>
                <c:pt idx="3">
                  <c:v>152.13841773180079</c:v>
                </c:pt>
                <c:pt idx="4">
                  <c:v>187.2495987655343</c:v>
                </c:pt>
              </c:numCache>
            </c:numRef>
          </c:val>
          <c:extLst>
            <c:ext xmlns:c16="http://schemas.microsoft.com/office/drawing/2014/chart" uri="{C3380CC4-5D6E-409C-BE32-E72D297353CC}">
              <c16:uniqueId val="{00000000-FD42-49DD-B5CE-A65053D5B2FA}"/>
            </c:ext>
          </c:extLst>
        </c:ser>
        <c:ser>
          <c:idx val="1"/>
          <c:order val="1"/>
          <c:tx>
            <c:strRef>
              <c:f>'# in employment'!$C$34</c:f>
              <c:strCache>
                <c:ptCount val="1"/>
                <c:pt idx="0">
                  <c:v>2025Q2</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in employment'!$A$35:$A$39</c:f>
              <c:strCache>
                <c:ptCount val="5"/>
                <c:pt idx="0">
                  <c:v>N Administrative &amp; Support Service Activities</c:v>
                </c:pt>
                <c:pt idx="1">
                  <c:v>I Accommodation &amp; Food Service</c:v>
                </c:pt>
                <c:pt idx="2">
                  <c:v>R-U Other Services Activities</c:v>
                </c:pt>
                <c:pt idx="3">
                  <c:v>O Public Administration &amp; Defence</c:v>
                </c:pt>
                <c:pt idx="4">
                  <c:v>J Information &amp; Communication</c:v>
                </c:pt>
              </c:strCache>
            </c:strRef>
          </c:cat>
          <c:val>
            <c:numRef>
              <c:f>'# in employment'!$C$35:$C$39</c:f>
              <c:numCache>
                <c:formatCode>#,##0.0</c:formatCode>
                <c:ptCount val="5"/>
                <c:pt idx="0">
                  <c:v>112.5896894352195</c:v>
                </c:pt>
                <c:pt idx="1">
                  <c:v>181.01359683693232</c:v>
                </c:pt>
                <c:pt idx="2">
                  <c:v>116.03296016363706</c:v>
                </c:pt>
                <c:pt idx="3">
                  <c:v>146.25900988664407</c:v>
                </c:pt>
                <c:pt idx="4">
                  <c:v>179.50020756967299</c:v>
                </c:pt>
              </c:numCache>
            </c:numRef>
          </c:val>
          <c:extLst>
            <c:ext xmlns:c16="http://schemas.microsoft.com/office/drawing/2014/chart" uri="{C3380CC4-5D6E-409C-BE32-E72D297353CC}">
              <c16:uniqueId val="{00000001-FD42-49DD-B5CE-A65053D5B2FA}"/>
            </c:ext>
          </c:extLst>
        </c:ser>
        <c:dLbls>
          <c:dLblPos val="outEnd"/>
          <c:showLegendKey val="0"/>
          <c:showVal val="1"/>
          <c:showCatName val="0"/>
          <c:showSerName val="0"/>
          <c:showPercent val="0"/>
          <c:showBubbleSize val="0"/>
        </c:dLbls>
        <c:gapWidth val="182"/>
        <c:axId val="762394632"/>
        <c:axId val="762392832"/>
      </c:barChart>
      <c:catAx>
        <c:axId val="762394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62392832"/>
        <c:crosses val="autoZero"/>
        <c:auto val="1"/>
        <c:lblAlgn val="ctr"/>
        <c:lblOffset val="100"/>
        <c:noMultiLvlLbl val="0"/>
      </c:catAx>
      <c:valAx>
        <c:axId val="762392832"/>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2394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 hrs worked in m'!$H$21</c:f>
              <c:strCache>
                <c:ptCount val="1"/>
                <c:pt idx="0">
                  <c:v>Annual Change</c:v>
                </c:pt>
              </c:strCache>
            </c:strRef>
          </c:tx>
          <c:spPr>
            <a:solidFill>
              <a:schemeClr val="accent4">
                <a:lumMod val="60000"/>
                <a:lumOff val="40000"/>
              </a:schemeClr>
            </a:solidFill>
            <a:ln>
              <a:noFill/>
            </a:ln>
            <a:effectLst/>
          </c:spPr>
          <c:invertIfNegative val="0"/>
          <c:dLbls>
            <c:dLbl>
              <c:idx val="5"/>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E56F-44B1-8FBE-D544153F41DF}"/>
                </c:ext>
              </c:extLst>
            </c:dLbl>
            <c:dLbl>
              <c:idx val="6"/>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56F-44B1-8FBE-D544153F41DF}"/>
                </c:ext>
              </c:extLst>
            </c:dLbl>
            <c:dLbl>
              <c:idx val="8"/>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E56F-44B1-8FBE-D544153F41DF}"/>
                </c:ext>
              </c:extLst>
            </c:dLbl>
            <c:dLbl>
              <c:idx val="11"/>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E56F-44B1-8FBE-D544153F41DF}"/>
                </c:ext>
              </c:extLst>
            </c:dLbl>
            <c:dLbl>
              <c:idx val="13"/>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E56F-44B1-8FBE-D544153F41DF}"/>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hrs worked in m'!$G$22:$G$35</c:f>
              <c:strCache>
                <c:ptCount val="14"/>
                <c:pt idx="0">
                  <c:v>A Agriculture, Forestry &amp; Fishing</c:v>
                </c:pt>
                <c:pt idx="1">
                  <c:v>B-E Industry</c:v>
                </c:pt>
                <c:pt idx="2">
                  <c:v>F Construction</c:v>
                </c:pt>
                <c:pt idx="3">
                  <c:v>G Wholesale &amp; Retail Trade</c:v>
                </c:pt>
                <c:pt idx="4">
                  <c:v>H Transportation &amp; Storage</c:v>
                </c:pt>
                <c:pt idx="5">
                  <c:v>I Accommodation &amp; Food Service Activities</c:v>
                </c:pt>
                <c:pt idx="6">
                  <c:v>J Information &amp; Communication</c:v>
                </c:pt>
                <c:pt idx="7">
                  <c:v>K-L Financial, Insurance &amp; Real Estate Activities</c:v>
                </c:pt>
                <c:pt idx="8">
                  <c:v>M Professional, Scientific &amp; Technical Activities</c:v>
                </c:pt>
                <c:pt idx="9">
                  <c:v>N Administrative &amp; Support Service Activities</c:v>
                </c:pt>
                <c:pt idx="10">
                  <c:v>O Public Administration &amp; Defence</c:v>
                </c:pt>
                <c:pt idx="11">
                  <c:v>P Education</c:v>
                </c:pt>
                <c:pt idx="12">
                  <c:v>Q Human Health &amp; Social Work Activities</c:v>
                </c:pt>
                <c:pt idx="13">
                  <c:v>R-U Other Services Activities</c:v>
                </c:pt>
              </c:strCache>
            </c:strRef>
          </c:cat>
          <c:val>
            <c:numRef>
              <c:f>'# hrs worked in m'!$H$22:$H$35</c:f>
              <c:numCache>
                <c:formatCode>0.0</c:formatCode>
                <c:ptCount val="14"/>
                <c:pt idx="0">
                  <c:v>0.49709229362898899</c:v>
                </c:pt>
                <c:pt idx="1">
                  <c:v>0.34199374696085094</c:v>
                </c:pt>
                <c:pt idx="2">
                  <c:v>0.96009555327141793</c:v>
                </c:pt>
                <c:pt idx="3">
                  <c:v>9.8269702953849958E-2</c:v>
                </c:pt>
                <c:pt idx="4">
                  <c:v>3.0736883479416832E-2</c:v>
                </c:pt>
                <c:pt idx="5">
                  <c:v>-0.29426364011460215</c:v>
                </c:pt>
                <c:pt idx="6">
                  <c:v>-0.32148039641629822</c:v>
                </c:pt>
                <c:pt idx="7">
                  <c:v>5.9449715309617623E-2</c:v>
                </c:pt>
                <c:pt idx="8">
                  <c:v>-2.8447070028523314E-2</c:v>
                </c:pt>
                <c:pt idx="9">
                  <c:v>9.2682440621189244E-2</c:v>
                </c:pt>
                <c:pt idx="10">
                  <c:v>3.2454894511267263E-2</c:v>
                </c:pt>
                <c:pt idx="11">
                  <c:v>-4.9659023911435618E-2</c:v>
                </c:pt>
                <c:pt idx="12">
                  <c:v>0.61597738789552636</c:v>
                </c:pt>
                <c:pt idx="13">
                  <c:v>-0.14496339188927632</c:v>
                </c:pt>
              </c:numCache>
            </c:numRef>
          </c:val>
          <c:extLst>
            <c:ext xmlns:c16="http://schemas.microsoft.com/office/drawing/2014/chart" uri="{C3380CC4-5D6E-409C-BE32-E72D297353CC}">
              <c16:uniqueId val="{00000000-82B8-4686-8010-18EB39D4911D}"/>
            </c:ext>
          </c:extLst>
        </c:ser>
        <c:dLbls>
          <c:showLegendKey val="0"/>
          <c:showVal val="0"/>
          <c:showCatName val="0"/>
          <c:showSerName val="0"/>
          <c:showPercent val="0"/>
          <c:showBubbleSize val="0"/>
        </c:dLbls>
        <c:gapWidth val="182"/>
        <c:axId val="1017098680"/>
        <c:axId val="1017102288"/>
      </c:barChart>
      <c:catAx>
        <c:axId val="1017098680"/>
        <c:scaling>
          <c:orientation val="maxMin"/>
        </c:scaling>
        <c:delete val="0"/>
        <c:axPos val="l"/>
        <c:numFmt formatCode="General" sourceLinked="1"/>
        <c:majorTickMark val="none"/>
        <c:minorTickMark val="none"/>
        <c:tickLblPos val="low"/>
        <c:spPr>
          <a:solidFill>
            <a:srgbClr val="FFFFFF"/>
          </a:solidFill>
          <a:ln w="9525" cap="flat" cmpd="sng" algn="ctr">
            <a:solidFill>
              <a:schemeClr val="accent4"/>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1017102288"/>
        <c:crosses val="autoZero"/>
        <c:auto val="1"/>
        <c:lblAlgn val="ctr"/>
        <c:lblOffset val="100"/>
        <c:noMultiLvlLbl val="0"/>
      </c:catAx>
      <c:valAx>
        <c:axId val="101710228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7098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Sheet3!$A$3</c:f>
              <c:strCache>
                <c:ptCount val="1"/>
                <c:pt idx="0">
                  <c:v>Self employed with paid employees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Sheet3!$F$2:$H$2</c:f>
              <c:strCache>
                <c:ptCount val="3"/>
                <c:pt idx="0">
                  <c:v>2023Q2</c:v>
                </c:pt>
                <c:pt idx="1">
                  <c:v>2024Q2</c:v>
                </c:pt>
                <c:pt idx="2">
                  <c:v>2025Q2</c:v>
                </c:pt>
              </c:strCache>
              <c:extLst/>
            </c:strRef>
          </c:cat>
          <c:val>
            <c:numRef>
              <c:f>Sheet3!$F$3:$H$3</c:f>
              <c:numCache>
                <c:formatCode>General</c:formatCode>
                <c:ptCount val="3"/>
                <c:pt idx="0">
                  <c:v>102.4</c:v>
                </c:pt>
                <c:pt idx="1">
                  <c:v>101.2</c:v>
                </c:pt>
                <c:pt idx="2">
                  <c:v>104.6</c:v>
                </c:pt>
              </c:numCache>
              <c:extLst/>
            </c:numRef>
          </c:val>
          <c:extLst>
            <c:ext xmlns:c16="http://schemas.microsoft.com/office/drawing/2014/chart" uri="{C3380CC4-5D6E-409C-BE32-E72D297353CC}">
              <c16:uniqueId val="{00000000-4798-4B88-B794-62BA9C8D943B}"/>
            </c:ext>
          </c:extLst>
        </c:ser>
        <c:ser>
          <c:idx val="1"/>
          <c:order val="1"/>
          <c:tx>
            <c:strRef>
              <c:f>Sheet3!$A$4</c:f>
              <c:strCache>
                <c:ptCount val="1"/>
                <c:pt idx="0">
                  <c:v>Self employed with no paid employees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Sheet3!$F$2:$H$2</c:f>
              <c:strCache>
                <c:ptCount val="3"/>
                <c:pt idx="0">
                  <c:v>2023Q2</c:v>
                </c:pt>
                <c:pt idx="1">
                  <c:v>2024Q2</c:v>
                </c:pt>
                <c:pt idx="2">
                  <c:v>2025Q2</c:v>
                </c:pt>
              </c:strCache>
              <c:extLst/>
            </c:strRef>
          </c:cat>
          <c:val>
            <c:numRef>
              <c:f>Sheet3!$F$4:$H$4</c:f>
              <c:numCache>
                <c:formatCode>General</c:formatCode>
                <c:ptCount val="3"/>
                <c:pt idx="0">
                  <c:v>240</c:v>
                </c:pt>
                <c:pt idx="1">
                  <c:v>238.5</c:v>
                </c:pt>
                <c:pt idx="2">
                  <c:v>251.8</c:v>
                </c:pt>
              </c:numCache>
              <c:extLst/>
            </c:numRef>
          </c:val>
          <c:extLst>
            <c:ext xmlns:c16="http://schemas.microsoft.com/office/drawing/2014/chart" uri="{C3380CC4-5D6E-409C-BE32-E72D297353CC}">
              <c16:uniqueId val="{00000001-4798-4B88-B794-62BA9C8D943B}"/>
            </c:ext>
          </c:extLst>
        </c:ser>
        <c:ser>
          <c:idx val="2"/>
          <c:order val="2"/>
          <c:tx>
            <c:strRef>
              <c:f>Sheet3!$A$5</c:f>
              <c:strCache>
                <c:ptCount val="1"/>
                <c:pt idx="0">
                  <c:v>Employee (including schemes)</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Sheet3!$F$2:$H$2</c:f>
              <c:strCache>
                <c:ptCount val="3"/>
                <c:pt idx="0">
                  <c:v>2023Q2</c:v>
                </c:pt>
                <c:pt idx="1">
                  <c:v>2024Q2</c:v>
                </c:pt>
                <c:pt idx="2">
                  <c:v>2025Q2</c:v>
                </c:pt>
              </c:strCache>
              <c:extLst/>
            </c:strRef>
          </c:cat>
          <c:val>
            <c:numRef>
              <c:f>Sheet3!$F$5:$H$5</c:f>
              <c:numCache>
                <c:formatCode>General</c:formatCode>
                <c:ptCount val="3"/>
                <c:pt idx="0">
                  <c:v>2318.6</c:v>
                </c:pt>
                <c:pt idx="1">
                  <c:v>2388.1</c:v>
                </c:pt>
                <c:pt idx="2">
                  <c:v>2438.6</c:v>
                </c:pt>
              </c:numCache>
              <c:extLst/>
            </c:numRef>
          </c:val>
          <c:extLst>
            <c:ext xmlns:c16="http://schemas.microsoft.com/office/drawing/2014/chart" uri="{C3380CC4-5D6E-409C-BE32-E72D297353CC}">
              <c16:uniqueId val="{00000002-4798-4B88-B794-62BA9C8D943B}"/>
            </c:ext>
          </c:extLst>
        </c:ser>
        <c:ser>
          <c:idx val="3"/>
          <c:order val="3"/>
          <c:tx>
            <c:strRef>
              <c:f>Sheet3!$A$6</c:f>
              <c:strCache>
                <c:ptCount val="1"/>
                <c:pt idx="0">
                  <c:v>Assisting relative</c:v>
                </c:pt>
              </c:strCache>
            </c:strRef>
          </c:tx>
          <c:spPr>
            <a:solidFill>
              <a:schemeClr val="accent4"/>
            </a:solidFill>
            <a:ln>
              <a:noFill/>
            </a:ln>
            <a:effectLst/>
          </c:spPr>
          <c:invertIfNegative val="0"/>
          <c:dLbls>
            <c:dLbl>
              <c:idx val="0"/>
              <c:layout>
                <c:manualLayout>
                  <c:x val="-9.7222222222223247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98-4B88-B794-62BA9C8D943B}"/>
                </c:ext>
              </c:extLst>
            </c:dLbl>
            <c:dLbl>
              <c:idx val="1"/>
              <c:layout>
                <c:manualLayout>
                  <c:x val="-1.5277777777777777E-2"/>
                  <c:y val="1.48538011695906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98-4B88-B794-62BA9C8D943B}"/>
                </c:ext>
              </c:extLst>
            </c:dLbl>
            <c:dLbl>
              <c:idx val="2"/>
              <c:layout>
                <c:manualLayout>
                  <c:x val="-1.1111111111111212E-2"/>
                  <c:y val="-3.713450292397660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798-4B88-B794-62BA9C8D943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Sheet3!$F$2:$H$2</c:f>
              <c:strCache>
                <c:ptCount val="3"/>
                <c:pt idx="0">
                  <c:v>2023Q2</c:v>
                </c:pt>
                <c:pt idx="1">
                  <c:v>2024Q2</c:v>
                </c:pt>
                <c:pt idx="2">
                  <c:v>2025Q2</c:v>
                </c:pt>
              </c:strCache>
              <c:extLst/>
            </c:strRef>
          </c:cat>
          <c:val>
            <c:numRef>
              <c:f>Sheet3!$F$6:$H$6</c:f>
              <c:numCache>
                <c:formatCode>General</c:formatCode>
                <c:ptCount val="3"/>
                <c:pt idx="0">
                  <c:v>21.6</c:v>
                </c:pt>
                <c:pt idx="1">
                  <c:v>26.3</c:v>
                </c:pt>
                <c:pt idx="2">
                  <c:v>23.1</c:v>
                </c:pt>
              </c:numCache>
              <c:extLst/>
            </c:numRef>
          </c:val>
          <c:extLst>
            <c:ext xmlns:c16="http://schemas.microsoft.com/office/drawing/2014/chart" uri="{C3380CC4-5D6E-409C-BE32-E72D297353CC}">
              <c16:uniqueId val="{00000003-4798-4B88-B794-62BA9C8D943B}"/>
            </c:ext>
          </c:extLst>
        </c:ser>
        <c:dLbls>
          <c:dLblPos val="ctr"/>
          <c:showLegendKey val="0"/>
          <c:showVal val="1"/>
          <c:showCatName val="0"/>
          <c:showSerName val="0"/>
          <c:showPercent val="0"/>
          <c:showBubbleSize val="0"/>
        </c:dLbls>
        <c:gapWidth val="150"/>
        <c:overlap val="100"/>
        <c:axId val="759777880"/>
        <c:axId val="759777520"/>
      </c:barChart>
      <c:catAx>
        <c:axId val="759777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59777520"/>
        <c:crosses val="autoZero"/>
        <c:auto val="1"/>
        <c:lblAlgn val="ctr"/>
        <c:lblOffset val="100"/>
        <c:noMultiLvlLbl val="0"/>
      </c:catAx>
      <c:valAx>
        <c:axId val="759777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59777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6346" cy="496175"/>
          </a:xfrm>
          <a:prstGeom prst="rect">
            <a:avLst/>
          </a:prstGeom>
        </p:spPr>
        <p:txBody>
          <a:bodyPr vert="horz" lIns="91285" tIns="45643" rIns="91285" bIns="45643" rtlCol="0"/>
          <a:lstStyle>
            <a:lvl1pPr algn="l">
              <a:defRPr sz="1200"/>
            </a:lvl1pPr>
          </a:lstStyle>
          <a:p>
            <a:endParaRPr lang="en-GB" dirty="0">
              <a:latin typeface="Roboto Slab Light"/>
            </a:endParaRPr>
          </a:p>
        </p:txBody>
      </p:sp>
      <p:sp>
        <p:nvSpPr>
          <p:cNvPr id="3" name="Date Placeholder 2"/>
          <p:cNvSpPr>
            <a:spLocks noGrp="1"/>
          </p:cNvSpPr>
          <p:nvPr>
            <p:ph type="dt" sz="quarter" idx="1"/>
          </p:nvPr>
        </p:nvSpPr>
        <p:spPr>
          <a:xfrm>
            <a:off x="3849745" y="0"/>
            <a:ext cx="2946345" cy="496175"/>
          </a:xfrm>
          <a:prstGeom prst="rect">
            <a:avLst/>
          </a:prstGeom>
        </p:spPr>
        <p:txBody>
          <a:bodyPr vert="horz" lIns="91285" tIns="45643" rIns="91285" bIns="45643" rtlCol="0"/>
          <a:lstStyle>
            <a:lvl1pPr algn="r">
              <a:defRPr sz="1200"/>
            </a:lvl1pPr>
          </a:lstStyle>
          <a:p>
            <a:fld id="{FAB6C422-590E-9E48-81E4-DE38BE76C08D}" type="datetimeFigureOut">
              <a:rPr lang="en-GB" smtClean="0">
                <a:latin typeface="Roboto Slab Light"/>
              </a:rPr>
              <a:pPr/>
              <a:t>18/08/2025</a:t>
            </a:fld>
            <a:endParaRPr lang="en-GB" dirty="0">
              <a:latin typeface="Roboto Slab Light"/>
            </a:endParaRPr>
          </a:p>
        </p:txBody>
      </p:sp>
      <p:sp>
        <p:nvSpPr>
          <p:cNvPr id="4" name="Footer Placeholder 3"/>
          <p:cNvSpPr>
            <a:spLocks noGrp="1"/>
          </p:cNvSpPr>
          <p:nvPr>
            <p:ph type="ftr" sz="quarter" idx="2"/>
          </p:nvPr>
        </p:nvSpPr>
        <p:spPr>
          <a:xfrm>
            <a:off x="3" y="9428880"/>
            <a:ext cx="2946346" cy="496175"/>
          </a:xfrm>
          <a:prstGeom prst="rect">
            <a:avLst/>
          </a:prstGeom>
        </p:spPr>
        <p:txBody>
          <a:bodyPr vert="horz" lIns="91285" tIns="45643" rIns="91285" bIns="45643" rtlCol="0" anchor="b"/>
          <a:lstStyle>
            <a:lvl1pPr algn="l">
              <a:defRPr sz="1200"/>
            </a:lvl1pPr>
          </a:lstStyle>
          <a:p>
            <a:endParaRPr lang="en-GB" dirty="0">
              <a:latin typeface="Roboto Slab Light"/>
            </a:endParaRPr>
          </a:p>
        </p:txBody>
      </p:sp>
      <p:sp>
        <p:nvSpPr>
          <p:cNvPr id="5" name="Slide Number Placeholder 4"/>
          <p:cNvSpPr>
            <a:spLocks noGrp="1"/>
          </p:cNvSpPr>
          <p:nvPr>
            <p:ph type="sldNum" sz="quarter" idx="3"/>
          </p:nvPr>
        </p:nvSpPr>
        <p:spPr>
          <a:xfrm>
            <a:off x="3849745" y="9428880"/>
            <a:ext cx="2946345" cy="496175"/>
          </a:xfrm>
          <a:prstGeom prst="rect">
            <a:avLst/>
          </a:prstGeom>
        </p:spPr>
        <p:txBody>
          <a:bodyPr vert="horz" lIns="91285" tIns="45643" rIns="91285" bIns="45643" rtlCol="0" anchor="b"/>
          <a:lstStyle>
            <a:lvl1pPr algn="r">
              <a:defRPr sz="1200"/>
            </a:lvl1pPr>
          </a:lstStyle>
          <a:p>
            <a:fld id="{6E2EBEBA-3409-0F4E-B713-CAADD7383708}" type="slidenum">
              <a:rPr lang="en-GB" smtClean="0">
                <a:latin typeface="Roboto Slab Light"/>
              </a:rPr>
              <a:pPr/>
              <a:t>‹#›</a:t>
            </a:fld>
            <a:endParaRPr lang="en-GB" dirty="0">
              <a:latin typeface="Roboto Slab Light"/>
            </a:endParaRPr>
          </a:p>
        </p:txBody>
      </p:sp>
    </p:spTree>
    <p:extLst>
      <p:ext uri="{BB962C8B-B14F-4D97-AF65-F5344CB8AC3E}">
        <p14:creationId xmlns:p14="http://schemas.microsoft.com/office/powerpoint/2010/main" val="1441881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5659" cy="496332"/>
          </a:xfrm>
          <a:prstGeom prst="rect">
            <a:avLst/>
          </a:prstGeom>
        </p:spPr>
        <p:txBody>
          <a:bodyPr vert="horz" lIns="91285" tIns="45643" rIns="91285" bIns="45643" rtlCol="0"/>
          <a:lstStyle>
            <a:lvl1pPr algn="l">
              <a:defRPr sz="1200">
                <a:latin typeface="Roboto Slab Light"/>
              </a:defRPr>
            </a:lvl1pPr>
          </a:lstStyle>
          <a:p>
            <a:endParaRPr lang="en-IE" dirty="0"/>
          </a:p>
        </p:txBody>
      </p:sp>
      <p:sp>
        <p:nvSpPr>
          <p:cNvPr id="3" name="Date Placeholder 2"/>
          <p:cNvSpPr>
            <a:spLocks noGrp="1"/>
          </p:cNvSpPr>
          <p:nvPr>
            <p:ph type="dt" idx="1"/>
          </p:nvPr>
        </p:nvSpPr>
        <p:spPr>
          <a:xfrm>
            <a:off x="3850445" y="2"/>
            <a:ext cx="2945659" cy="496332"/>
          </a:xfrm>
          <a:prstGeom prst="rect">
            <a:avLst/>
          </a:prstGeom>
        </p:spPr>
        <p:txBody>
          <a:bodyPr vert="horz" lIns="91285" tIns="45643" rIns="91285" bIns="45643" rtlCol="0"/>
          <a:lstStyle>
            <a:lvl1pPr algn="r">
              <a:defRPr sz="1200">
                <a:latin typeface="Roboto Slab Light"/>
              </a:defRPr>
            </a:lvl1pPr>
          </a:lstStyle>
          <a:p>
            <a:fld id="{5EB32EF4-9F0D-4B18-BFD1-268924FFDE11}" type="datetimeFigureOut">
              <a:rPr lang="en-IE" smtClean="0"/>
              <a:pPr/>
              <a:t>18/08/2025</a:t>
            </a:fld>
            <a:endParaRPr lang="en-IE"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285" tIns="45643" rIns="91285" bIns="45643" rtlCol="0" anchor="ctr"/>
          <a:lstStyle/>
          <a:p>
            <a:endParaRPr lang="en-IE" dirty="0"/>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1285" tIns="45643" rIns="91285" bIns="4564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6" name="Footer Placeholder 5"/>
          <p:cNvSpPr>
            <a:spLocks noGrp="1"/>
          </p:cNvSpPr>
          <p:nvPr>
            <p:ph type="ftr" sz="quarter" idx="4"/>
          </p:nvPr>
        </p:nvSpPr>
        <p:spPr>
          <a:xfrm>
            <a:off x="3" y="9428586"/>
            <a:ext cx="2945659" cy="496332"/>
          </a:xfrm>
          <a:prstGeom prst="rect">
            <a:avLst/>
          </a:prstGeom>
        </p:spPr>
        <p:txBody>
          <a:bodyPr vert="horz" lIns="91285" tIns="45643" rIns="91285" bIns="45643" rtlCol="0" anchor="b"/>
          <a:lstStyle>
            <a:lvl1pPr algn="l">
              <a:defRPr sz="1200">
                <a:latin typeface="Roboto Slab Light"/>
              </a:defRPr>
            </a:lvl1pPr>
          </a:lstStyle>
          <a:p>
            <a:endParaRPr lang="en-IE" dirty="0"/>
          </a:p>
        </p:txBody>
      </p:sp>
      <p:sp>
        <p:nvSpPr>
          <p:cNvPr id="7" name="Slide Number Placeholder 6"/>
          <p:cNvSpPr>
            <a:spLocks noGrp="1"/>
          </p:cNvSpPr>
          <p:nvPr>
            <p:ph type="sldNum" sz="quarter" idx="5"/>
          </p:nvPr>
        </p:nvSpPr>
        <p:spPr>
          <a:xfrm>
            <a:off x="3850445" y="9428586"/>
            <a:ext cx="2945659" cy="496332"/>
          </a:xfrm>
          <a:prstGeom prst="rect">
            <a:avLst/>
          </a:prstGeom>
        </p:spPr>
        <p:txBody>
          <a:bodyPr vert="horz" lIns="91285" tIns="45643" rIns="91285" bIns="45643" rtlCol="0" anchor="b"/>
          <a:lstStyle>
            <a:lvl1pPr algn="r">
              <a:defRPr sz="1200">
                <a:latin typeface="Roboto Slab Light"/>
              </a:defRPr>
            </a:lvl1pPr>
          </a:lstStyle>
          <a:p>
            <a:fld id="{5641690F-5CE8-4B96-9588-F78D757180BA}" type="slidenum">
              <a:rPr lang="en-IE" smtClean="0"/>
              <a:pPr/>
              <a:t>‹#›</a:t>
            </a:fld>
            <a:endParaRPr lang="en-IE" dirty="0"/>
          </a:p>
        </p:txBody>
      </p:sp>
    </p:spTree>
    <p:extLst>
      <p:ext uri="{BB962C8B-B14F-4D97-AF65-F5344CB8AC3E}">
        <p14:creationId xmlns:p14="http://schemas.microsoft.com/office/powerpoint/2010/main" val="102223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Slab Light"/>
        <a:ea typeface="+mn-ea"/>
        <a:cs typeface="+mn-cs"/>
      </a:defRPr>
    </a:lvl1pPr>
    <a:lvl2pPr marL="457200" algn="l" defTabSz="914400" rtl="0" eaLnBrk="1" latinLnBrk="0" hangingPunct="1">
      <a:defRPr sz="1200" kern="1200">
        <a:solidFill>
          <a:schemeClr val="tx1"/>
        </a:solidFill>
        <a:latin typeface="Roboto Slab Light"/>
        <a:ea typeface="+mn-ea"/>
        <a:cs typeface="+mn-cs"/>
      </a:defRPr>
    </a:lvl2pPr>
    <a:lvl3pPr marL="914400" algn="l" defTabSz="914400" rtl="0" eaLnBrk="1" latinLnBrk="0" hangingPunct="1">
      <a:defRPr sz="1200" kern="1200">
        <a:solidFill>
          <a:schemeClr val="tx1"/>
        </a:solidFill>
        <a:latin typeface="Roboto Slab Light"/>
        <a:ea typeface="+mn-ea"/>
        <a:cs typeface="+mn-cs"/>
      </a:defRPr>
    </a:lvl3pPr>
    <a:lvl4pPr marL="1371600" algn="l" defTabSz="914400" rtl="0" eaLnBrk="1" latinLnBrk="0" hangingPunct="1">
      <a:defRPr sz="1200" kern="1200">
        <a:solidFill>
          <a:schemeClr val="tx1"/>
        </a:solidFill>
        <a:latin typeface="Roboto Slab Light"/>
        <a:ea typeface="+mn-ea"/>
        <a:cs typeface="+mn-cs"/>
      </a:defRPr>
    </a:lvl4pPr>
    <a:lvl5pPr marL="1828800" algn="l" defTabSz="914400" rtl="0" eaLnBrk="1" latinLnBrk="0" hangingPunct="1">
      <a:defRPr sz="1200" kern="1200">
        <a:solidFill>
          <a:schemeClr val="tx1"/>
        </a:solidFill>
        <a:latin typeface="Roboto Slab Ligh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a:t>
            </a:fld>
            <a:endParaRPr lang="en-IE" dirty="0"/>
          </a:p>
        </p:txBody>
      </p:sp>
    </p:spTree>
    <p:extLst>
      <p:ext uri="{BB962C8B-B14F-4D97-AF65-F5344CB8AC3E}">
        <p14:creationId xmlns:p14="http://schemas.microsoft.com/office/powerpoint/2010/main" val="3072861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10</a:t>
            </a:fld>
            <a:endParaRPr lang="en-IE" dirty="0"/>
          </a:p>
        </p:txBody>
      </p:sp>
    </p:spTree>
    <p:extLst>
      <p:ext uri="{BB962C8B-B14F-4D97-AF65-F5344CB8AC3E}">
        <p14:creationId xmlns:p14="http://schemas.microsoft.com/office/powerpoint/2010/main" val="3795120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11</a:t>
            </a:fld>
            <a:endParaRPr lang="en-IE" dirty="0"/>
          </a:p>
        </p:txBody>
      </p:sp>
    </p:spTree>
    <p:extLst>
      <p:ext uri="{BB962C8B-B14F-4D97-AF65-F5344CB8AC3E}">
        <p14:creationId xmlns:p14="http://schemas.microsoft.com/office/powerpoint/2010/main" val="1601555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12</a:t>
            </a:fld>
            <a:endParaRPr lang="en-IE" dirty="0"/>
          </a:p>
        </p:txBody>
      </p:sp>
    </p:spTree>
    <p:extLst>
      <p:ext uri="{BB962C8B-B14F-4D97-AF65-F5344CB8AC3E}">
        <p14:creationId xmlns:p14="http://schemas.microsoft.com/office/powerpoint/2010/main" val="3531872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13</a:t>
            </a:fld>
            <a:endParaRPr lang="en-IE" dirty="0"/>
          </a:p>
        </p:txBody>
      </p:sp>
    </p:spTree>
    <p:extLst>
      <p:ext uri="{BB962C8B-B14F-4D97-AF65-F5344CB8AC3E}">
        <p14:creationId xmlns:p14="http://schemas.microsoft.com/office/powerpoint/2010/main" val="309408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46AE8-0C66-A7F7-0061-1B2657BB19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3A19D9-B39B-EF86-2983-8691B5A17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F96D0C-1026-FA04-F667-6D580141B046}"/>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08A9DB0D-D680-B0C5-3655-C618481C5ED0}"/>
              </a:ext>
            </a:extLst>
          </p:cNvPr>
          <p:cNvSpPr>
            <a:spLocks noGrp="1"/>
          </p:cNvSpPr>
          <p:nvPr>
            <p:ph type="sldNum" sz="quarter" idx="5"/>
          </p:nvPr>
        </p:nvSpPr>
        <p:spPr/>
        <p:txBody>
          <a:bodyPr/>
          <a:lstStyle/>
          <a:p>
            <a:fld id="{5641690F-5CE8-4B96-9588-F78D757180BA}" type="slidenum">
              <a:rPr lang="en-IE" smtClean="0"/>
              <a:pPr/>
              <a:t>14</a:t>
            </a:fld>
            <a:endParaRPr lang="en-IE" dirty="0"/>
          </a:p>
        </p:txBody>
      </p:sp>
    </p:spTree>
    <p:extLst>
      <p:ext uri="{BB962C8B-B14F-4D97-AF65-F5344CB8AC3E}">
        <p14:creationId xmlns:p14="http://schemas.microsoft.com/office/powerpoint/2010/main" val="368398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15</a:t>
            </a:fld>
            <a:endParaRPr lang="en-IE" dirty="0"/>
          </a:p>
        </p:txBody>
      </p:sp>
    </p:spTree>
    <p:extLst>
      <p:ext uri="{BB962C8B-B14F-4D97-AF65-F5344CB8AC3E}">
        <p14:creationId xmlns:p14="http://schemas.microsoft.com/office/powerpoint/2010/main" val="3330284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16</a:t>
            </a:fld>
            <a:endParaRPr lang="en-IE" dirty="0"/>
          </a:p>
        </p:txBody>
      </p:sp>
    </p:spTree>
    <p:extLst>
      <p:ext uri="{BB962C8B-B14F-4D97-AF65-F5344CB8AC3E}">
        <p14:creationId xmlns:p14="http://schemas.microsoft.com/office/powerpoint/2010/main" val="669064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17</a:t>
            </a:fld>
            <a:endParaRPr lang="en-IE" dirty="0"/>
          </a:p>
        </p:txBody>
      </p:sp>
    </p:spTree>
    <p:extLst>
      <p:ext uri="{BB962C8B-B14F-4D97-AF65-F5344CB8AC3E}">
        <p14:creationId xmlns:p14="http://schemas.microsoft.com/office/powerpoint/2010/main" val="4213458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EDAE6-5607-C7EB-D3C4-47F70649F4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91F632-D31E-9E57-DF21-D0ADD08CC3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65D355-FB96-D2EF-110C-EABD75E7E69F}"/>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89272810-EE9A-E15A-DCCD-4C1396F2340A}"/>
              </a:ext>
            </a:extLst>
          </p:cNvPr>
          <p:cNvSpPr>
            <a:spLocks noGrp="1"/>
          </p:cNvSpPr>
          <p:nvPr>
            <p:ph type="sldNum" sz="quarter" idx="5"/>
          </p:nvPr>
        </p:nvSpPr>
        <p:spPr/>
        <p:txBody>
          <a:bodyPr/>
          <a:lstStyle/>
          <a:p>
            <a:fld id="{5641690F-5CE8-4B96-9588-F78D757180BA}" type="slidenum">
              <a:rPr lang="en-IE" smtClean="0"/>
              <a:pPr/>
              <a:t>18</a:t>
            </a:fld>
            <a:endParaRPr lang="en-IE" dirty="0"/>
          </a:p>
        </p:txBody>
      </p:sp>
    </p:spTree>
    <p:extLst>
      <p:ext uri="{BB962C8B-B14F-4D97-AF65-F5344CB8AC3E}">
        <p14:creationId xmlns:p14="http://schemas.microsoft.com/office/powerpoint/2010/main" val="2305143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19</a:t>
            </a:fld>
            <a:endParaRPr lang="en-IE" dirty="0"/>
          </a:p>
        </p:txBody>
      </p:sp>
    </p:spTree>
    <p:extLst>
      <p:ext uri="{BB962C8B-B14F-4D97-AF65-F5344CB8AC3E}">
        <p14:creationId xmlns:p14="http://schemas.microsoft.com/office/powerpoint/2010/main" val="208111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1" u="sng"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a:t>
            </a:fld>
            <a:endParaRPr lang="en-IE" dirty="0"/>
          </a:p>
        </p:txBody>
      </p:sp>
    </p:spTree>
    <p:extLst>
      <p:ext uri="{BB962C8B-B14F-4D97-AF65-F5344CB8AC3E}">
        <p14:creationId xmlns:p14="http://schemas.microsoft.com/office/powerpoint/2010/main" val="4006958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20</a:t>
            </a:fld>
            <a:endParaRPr lang="en-IE" dirty="0"/>
          </a:p>
        </p:txBody>
      </p:sp>
    </p:spTree>
    <p:extLst>
      <p:ext uri="{BB962C8B-B14F-4D97-AF65-F5344CB8AC3E}">
        <p14:creationId xmlns:p14="http://schemas.microsoft.com/office/powerpoint/2010/main" val="3922714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21</a:t>
            </a:fld>
            <a:endParaRPr lang="en-IE" dirty="0"/>
          </a:p>
        </p:txBody>
      </p:sp>
    </p:spTree>
    <p:extLst>
      <p:ext uri="{BB962C8B-B14F-4D97-AF65-F5344CB8AC3E}">
        <p14:creationId xmlns:p14="http://schemas.microsoft.com/office/powerpoint/2010/main" val="4088330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22</a:t>
            </a:fld>
            <a:endParaRPr lang="en-IE" dirty="0"/>
          </a:p>
        </p:txBody>
      </p:sp>
    </p:spTree>
    <p:extLst>
      <p:ext uri="{BB962C8B-B14F-4D97-AF65-F5344CB8AC3E}">
        <p14:creationId xmlns:p14="http://schemas.microsoft.com/office/powerpoint/2010/main" val="4225270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23</a:t>
            </a:fld>
            <a:endParaRPr lang="en-IE" dirty="0"/>
          </a:p>
        </p:txBody>
      </p:sp>
    </p:spTree>
    <p:extLst>
      <p:ext uri="{BB962C8B-B14F-4D97-AF65-F5344CB8AC3E}">
        <p14:creationId xmlns:p14="http://schemas.microsoft.com/office/powerpoint/2010/main" val="40483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24</a:t>
            </a:fld>
            <a:endParaRPr lang="en-IE" dirty="0"/>
          </a:p>
        </p:txBody>
      </p:sp>
    </p:spTree>
    <p:extLst>
      <p:ext uri="{BB962C8B-B14F-4D97-AF65-F5344CB8AC3E}">
        <p14:creationId xmlns:p14="http://schemas.microsoft.com/office/powerpoint/2010/main" val="2658063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25</a:t>
            </a:fld>
            <a:endParaRPr lang="en-IE" dirty="0"/>
          </a:p>
        </p:txBody>
      </p:sp>
    </p:spTree>
    <p:extLst>
      <p:ext uri="{BB962C8B-B14F-4D97-AF65-F5344CB8AC3E}">
        <p14:creationId xmlns:p14="http://schemas.microsoft.com/office/powerpoint/2010/main" val="989977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97A69-ADF6-0C3D-7429-D165C353DC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747625-ECDB-7EDA-1D27-31C6B622FA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E2B2E2-4C94-91F0-CBC9-E4BE5A71EBAA}"/>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43BA71F6-8066-C6A9-5F00-3F1215DCF870}"/>
              </a:ext>
            </a:extLst>
          </p:cNvPr>
          <p:cNvSpPr>
            <a:spLocks noGrp="1"/>
          </p:cNvSpPr>
          <p:nvPr>
            <p:ph type="sldNum" sz="quarter" idx="5"/>
          </p:nvPr>
        </p:nvSpPr>
        <p:spPr/>
        <p:txBody>
          <a:bodyPr/>
          <a:lstStyle/>
          <a:p>
            <a:fld id="{5641690F-5CE8-4B96-9588-F78D757180BA}" type="slidenum">
              <a:rPr lang="en-IE" smtClean="0"/>
              <a:pPr/>
              <a:t>26</a:t>
            </a:fld>
            <a:endParaRPr lang="en-IE" dirty="0"/>
          </a:p>
        </p:txBody>
      </p:sp>
    </p:spTree>
    <p:extLst>
      <p:ext uri="{BB962C8B-B14F-4D97-AF65-F5344CB8AC3E}">
        <p14:creationId xmlns:p14="http://schemas.microsoft.com/office/powerpoint/2010/main" val="1071568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27</a:t>
            </a:fld>
            <a:endParaRPr lang="en-IE" dirty="0"/>
          </a:p>
        </p:txBody>
      </p:sp>
    </p:spTree>
    <p:extLst>
      <p:ext uri="{BB962C8B-B14F-4D97-AF65-F5344CB8AC3E}">
        <p14:creationId xmlns:p14="http://schemas.microsoft.com/office/powerpoint/2010/main" val="229257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1898D-B501-A579-7576-F80749878B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7B5BD-3CD0-C9AE-146E-F9F2BFFBE4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0B73E3-6A6B-0D0E-FD00-753FD38A72E8}"/>
              </a:ext>
            </a:extLst>
          </p:cNvPr>
          <p:cNvSpPr>
            <a:spLocks noGrp="1"/>
          </p:cNvSpPr>
          <p:nvPr>
            <p:ph type="body" idx="1"/>
          </p:nvPr>
        </p:nvSpPr>
        <p:spPr/>
        <p:txBody>
          <a:bodyPr/>
          <a:lstStyle/>
          <a:p>
            <a:endParaRPr lang="en-IE" b="1" u="sng" dirty="0"/>
          </a:p>
        </p:txBody>
      </p:sp>
      <p:sp>
        <p:nvSpPr>
          <p:cNvPr id="4" name="Slide Number Placeholder 3">
            <a:extLst>
              <a:ext uri="{FF2B5EF4-FFF2-40B4-BE49-F238E27FC236}">
                <a16:creationId xmlns:a16="http://schemas.microsoft.com/office/drawing/2014/main" id="{A48C4929-3E15-2C6E-3962-8BA883DB7326}"/>
              </a:ext>
            </a:extLst>
          </p:cNvPr>
          <p:cNvSpPr>
            <a:spLocks noGrp="1"/>
          </p:cNvSpPr>
          <p:nvPr>
            <p:ph type="sldNum" sz="quarter" idx="5"/>
          </p:nvPr>
        </p:nvSpPr>
        <p:spPr/>
        <p:txBody>
          <a:bodyPr/>
          <a:lstStyle/>
          <a:p>
            <a:fld id="{5641690F-5CE8-4B96-9588-F78D757180BA}" type="slidenum">
              <a:rPr lang="en-IE" smtClean="0"/>
              <a:pPr/>
              <a:t>28</a:t>
            </a:fld>
            <a:endParaRPr lang="en-IE" dirty="0"/>
          </a:p>
        </p:txBody>
      </p:sp>
    </p:spTree>
    <p:extLst>
      <p:ext uri="{BB962C8B-B14F-4D97-AF65-F5344CB8AC3E}">
        <p14:creationId xmlns:p14="http://schemas.microsoft.com/office/powerpoint/2010/main" val="3041853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29</a:t>
            </a:fld>
            <a:endParaRPr lang="en-IE" dirty="0"/>
          </a:p>
        </p:txBody>
      </p:sp>
    </p:spTree>
    <p:extLst>
      <p:ext uri="{BB962C8B-B14F-4D97-AF65-F5344CB8AC3E}">
        <p14:creationId xmlns:p14="http://schemas.microsoft.com/office/powerpoint/2010/main" val="1957812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3</a:t>
            </a:fld>
            <a:endParaRPr lang="en-IE" dirty="0"/>
          </a:p>
        </p:txBody>
      </p:sp>
    </p:spTree>
    <p:extLst>
      <p:ext uri="{BB962C8B-B14F-4D97-AF65-F5344CB8AC3E}">
        <p14:creationId xmlns:p14="http://schemas.microsoft.com/office/powerpoint/2010/main" val="1846367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Source: </a:t>
            </a:r>
            <a:r>
              <a:rPr lang="en-IE" dirty="0" err="1"/>
              <a:t>PxStat</a:t>
            </a:r>
            <a:r>
              <a:rPr lang="en-IE" dirty="0"/>
              <a:t> VSA16</a:t>
            </a:r>
          </a:p>
        </p:txBody>
      </p:sp>
      <p:sp>
        <p:nvSpPr>
          <p:cNvPr id="4" name="Slide Number Placeholder 3"/>
          <p:cNvSpPr>
            <a:spLocks noGrp="1"/>
          </p:cNvSpPr>
          <p:nvPr>
            <p:ph type="sldNum" sz="quarter" idx="5"/>
          </p:nvPr>
        </p:nvSpPr>
        <p:spPr/>
        <p:txBody>
          <a:bodyPr/>
          <a:lstStyle/>
          <a:p>
            <a:fld id="{5641690F-5CE8-4B96-9588-F78D757180BA}" type="slidenum">
              <a:rPr lang="en-IE" smtClean="0"/>
              <a:pPr/>
              <a:t>30</a:t>
            </a:fld>
            <a:endParaRPr lang="en-IE" dirty="0"/>
          </a:p>
        </p:txBody>
      </p:sp>
    </p:spTree>
    <p:extLst>
      <p:ext uri="{BB962C8B-B14F-4D97-AF65-F5344CB8AC3E}">
        <p14:creationId xmlns:p14="http://schemas.microsoft.com/office/powerpoint/2010/main" val="26038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33</a:t>
            </a:fld>
            <a:endParaRPr lang="en-IE" dirty="0"/>
          </a:p>
        </p:txBody>
      </p:sp>
    </p:spTree>
    <p:extLst>
      <p:ext uri="{BB962C8B-B14F-4D97-AF65-F5344CB8AC3E}">
        <p14:creationId xmlns:p14="http://schemas.microsoft.com/office/powerpoint/2010/main" val="35094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4</a:t>
            </a:fld>
            <a:endParaRPr lang="en-IE" dirty="0"/>
          </a:p>
        </p:txBody>
      </p:sp>
    </p:spTree>
    <p:extLst>
      <p:ext uri="{BB962C8B-B14F-4D97-AF65-F5344CB8AC3E}">
        <p14:creationId xmlns:p14="http://schemas.microsoft.com/office/powerpoint/2010/main" val="1660461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5</a:t>
            </a:fld>
            <a:endParaRPr lang="en-IE" dirty="0"/>
          </a:p>
        </p:txBody>
      </p:sp>
    </p:spTree>
    <p:extLst>
      <p:ext uri="{BB962C8B-B14F-4D97-AF65-F5344CB8AC3E}">
        <p14:creationId xmlns:p14="http://schemas.microsoft.com/office/powerpoint/2010/main" val="626005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6</a:t>
            </a:fld>
            <a:endParaRPr lang="en-IE" dirty="0"/>
          </a:p>
        </p:txBody>
      </p:sp>
    </p:spTree>
    <p:extLst>
      <p:ext uri="{BB962C8B-B14F-4D97-AF65-F5344CB8AC3E}">
        <p14:creationId xmlns:p14="http://schemas.microsoft.com/office/powerpoint/2010/main" val="3318761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90774-232C-B207-2866-716402B8CA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F926A7-6E36-C75E-C012-190A2C093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4FB2C-650E-4C42-1130-4CF52D7AE1FB}"/>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5CE6CC05-D840-EE7C-FA2F-A067DF779FD8}"/>
              </a:ext>
            </a:extLst>
          </p:cNvPr>
          <p:cNvSpPr>
            <a:spLocks noGrp="1"/>
          </p:cNvSpPr>
          <p:nvPr>
            <p:ph type="sldNum" sz="quarter" idx="5"/>
          </p:nvPr>
        </p:nvSpPr>
        <p:spPr/>
        <p:txBody>
          <a:bodyPr/>
          <a:lstStyle/>
          <a:p>
            <a:fld id="{5641690F-5CE8-4B96-9588-F78D757180BA}" type="slidenum">
              <a:rPr lang="en-IE" smtClean="0"/>
              <a:pPr/>
              <a:t>7</a:t>
            </a:fld>
            <a:endParaRPr lang="en-IE" dirty="0"/>
          </a:p>
        </p:txBody>
      </p:sp>
    </p:spTree>
    <p:extLst>
      <p:ext uri="{BB962C8B-B14F-4D97-AF65-F5344CB8AC3E}">
        <p14:creationId xmlns:p14="http://schemas.microsoft.com/office/powerpoint/2010/main" val="3506962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8</a:t>
            </a:fld>
            <a:endParaRPr lang="en-IE" dirty="0"/>
          </a:p>
        </p:txBody>
      </p:sp>
    </p:spTree>
    <p:extLst>
      <p:ext uri="{BB962C8B-B14F-4D97-AF65-F5344CB8AC3E}">
        <p14:creationId xmlns:p14="http://schemas.microsoft.com/office/powerpoint/2010/main" val="3795120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9</a:t>
            </a:fld>
            <a:endParaRPr lang="en-IE" dirty="0"/>
          </a:p>
        </p:txBody>
      </p:sp>
    </p:spTree>
    <p:extLst>
      <p:ext uri="{BB962C8B-B14F-4D97-AF65-F5344CB8AC3E}">
        <p14:creationId xmlns:p14="http://schemas.microsoft.com/office/powerpoint/2010/main" val="2251564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2126057"/>
          </a:xfrm>
        </p:spPr>
        <p:txBody>
          <a:bodyPr tIns="0" bIns="0" anchor="t" anchorCtr="0">
            <a:normAutofit/>
          </a:bodyPr>
          <a:lstStyle>
            <a:lvl1pPr>
              <a:lnSpc>
                <a:spcPts val="4600"/>
              </a:lnSpc>
              <a:defRPr sz="4400" b="0" i="0" baseline="0">
                <a:solidFill>
                  <a:schemeClr val="tx1"/>
                </a:solidFill>
                <a:latin typeface="Roboto Slab Light"/>
                <a:cs typeface="Roboto Slab Light"/>
              </a:defRPr>
            </a:lvl1pPr>
          </a:lstStyle>
          <a:p>
            <a:r>
              <a:rPr lang="en-US" dirty="0"/>
              <a:t>Click to edit Master title style</a:t>
            </a:r>
            <a:endParaRPr lang="en-IE" dirty="0"/>
          </a:p>
        </p:txBody>
      </p:sp>
      <p:sp>
        <p:nvSpPr>
          <p:cNvPr id="3" name="Subtitle 2"/>
          <p:cNvSpPr>
            <a:spLocks noGrp="1"/>
          </p:cNvSpPr>
          <p:nvPr>
            <p:ph type="subTitle" idx="1"/>
          </p:nvPr>
        </p:nvSpPr>
        <p:spPr>
          <a:xfrm>
            <a:off x="539552" y="3795886"/>
            <a:ext cx="4032448" cy="1098426"/>
          </a:xfrm>
        </p:spPr>
        <p:txBody>
          <a:bodyPr>
            <a:normAutofit/>
          </a:bodyPr>
          <a:lstStyle>
            <a:lvl1pPr marL="0" indent="0" algn="l">
              <a:lnSpc>
                <a:spcPts val="2200"/>
              </a:lnSpc>
              <a:buNone/>
              <a:defRPr sz="2000" b="1" i="0">
                <a:solidFill>
                  <a:schemeClr val="accent1"/>
                </a:solidFill>
                <a:latin typeface="Roboto Slab Bold"/>
                <a:cs typeface="Roboto Slab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IE" dirty="0"/>
          </a:p>
        </p:txBody>
      </p:sp>
    </p:spTree>
    <p:extLst>
      <p:ext uri="{BB962C8B-B14F-4D97-AF65-F5344CB8AC3E}">
        <p14:creationId xmlns:p14="http://schemas.microsoft.com/office/powerpoint/2010/main" val="411372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Without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rgbClr val="52A6BA"/>
                </a:solidFill>
              </a:defRPr>
            </a:lvl1pPr>
          </a:lstStyle>
          <a:p>
            <a:fld id="{517A7B32-69DB-4CF1-942C-111B3EAEDE95}" type="slidenum">
              <a:rPr lang="en-IE" smtClean="0"/>
              <a:pPr/>
              <a:t>‹#›</a:t>
            </a:fld>
            <a:endParaRPr lang="en-IE" dirty="0"/>
          </a:p>
        </p:txBody>
      </p:sp>
    </p:spTree>
    <p:extLst>
      <p:ext uri="{BB962C8B-B14F-4D97-AF65-F5344CB8AC3E}">
        <p14:creationId xmlns:p14="http://schemas.microsoft.com/office/powerpoint/2010/main" val="469762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4248000"/>
          </a:xfrm>
        </p:spPr>
        <p:txBody>
          <a:bodyPr/>
          <a:lstStyle/>
          <a:p>
            <a:endParaRPr lang="en-US" dirty="0"/>
          </a:p>
        </p:txBody>
      </p:sp>
      <p:sp>
        <p:nvSpPr>
          <p:cNvPr id="4"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3542142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With No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4299942"/>
          </a:xfrm>
        </p:spPr>
        <p:txBody>
          <a:bodyPr/>
          <a:lstStyle/>
          <a:p>
            <a:endParaRPr lang="en-US" dirty="0"/>
          </a:p>
        </p:txBody>
      </p:sp>
      <p:sp>
        <p:nvSpPr>
          <p:cNvPr id="4"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rgbClr val="52A6BA"/>
                </a:solidFill>
              </a:defRPr>
            </a:lvl1pPr>
          </a:lstStyle>
          <a:p>
            <a:fld id="{517A7B32-69DB-4CF1-942C-111B3EAEDE95}" type="slidenum">
              <a:rPr lang="en-IE" smtClean="0"/>
              <a:pPr/>
              <a:t>‹#›</a:t>
            </a:fld>
            <a:endParaRPr lang="en-IE" dirty="0"/>
          </a:p>
        </p:txBody>
      </p:sp>
    </p:spTree>
    <p:extLst>
      <p:ext uri="{BB962C8B-B14F-4D97-AF65-F5344CB8AC3E}">
        <p14:creationId xmlns:p14="http://schemas.microsoft.com/office/powerpoint/2010/main" val="3995688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2834406" cy="871538"/>
          </a:xfrm>
        </p:spPr>
        <p:txBody>
          <a:bodyPr anchor="t" anchorCtr="0"/>
          <a:lstStyle>
            <a:lvl1pPr algn="l">
              <a:defRPr sz="2000" b="1">
                <a:solidFill>
                  <a:schemeClr val="accent5"/>
                </a:solidFill>
                <a:latin typeface="Roboto Slab"/>
              </a:defRPr>
            </a:lvl1pPr>
          </a:lstStyle>
          <a:p>
            <a:r>
              <a:rPr lang="en-US" dirty="0"/>
              <a:t>Click to edit Master title style</a:t>
            </a:r>
            <a:endParaRPr lang="en-IE" dirty="0"/>
          </a:p>
        </p:txBody>
      </p:sp>
      <p:sp>
        <p:nvSpPr>
          <p:cNvPr id="3" name="Content Placeholder 2"/>
          <p:cNvSpPr>
            <a:spLocks noGrp="1"/>
          </p:cNvSpPr>
          <p:nvPr>
            <p:ph idx="1"/>
          </p:nvPr>
        </p:nvSpPr>
        <p:spPr>
          <a:xfrm>
            <a:off x="3575050" y="204791"/>
            <a:ext cx="5111750" cy="3879128"/>
          </a:xfrm>
        </p:spPr>
        <p:txBody>
          <a:bodyPr/>
          <a:lstStyle>
            <a:lvl1pPr marL="0" indent="0" algn="l">
              <a:buNone/>
              <a:defRPr sz="3200" b="1">
                <a:solidFill>
                  <a:srgbClr val="45C1C0"/>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Text Placeholder 3"/>
          <p:cNvSpPr>
            <a:spLocks noGrp="1"/>
          </p:cNvSpPr>
          <p:nvPr>
            <p:ph type="body" sz="half" idx="2"/>
          </p:nvPr>
        </p:nvSpPr>
        <p:spPr>
          <a:xfrm>
            <a:off x="467544" y="1067027"/>
            <a:ext cx="2834406" cy="30075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32312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92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2991589B-38C6-42D8-989E-4CA3D4861FF0}"/>
              </a:ext>
            </a:extLst>
          </p:cNvPr>
          <p:cNvSpPr>
            <a:spLocks noGrp="1"/>
          </p:cNvSpPr>
          <p:nvPr>
            <p:ph type="body" sz="quarter" idx="10" hasCustomPrompt="1"/>
          </p:nvPr>
        </p:nvSpPr>
        <p:spPr>
          <a:xfrm>
            <a:off x="237908" y="1605595"/>
            <a:ext cx="3810000" cy="2393156"/>
          </a:xfrm>
        </p:spPr>
        <p:txBody>
          <a:bodyPr lIns="0" tIns="0" rIns="0" bIns="0"/>
          <a:lstStyle>
            <a:lvl1pPr>
              <a:defRPr>
                <a:solidFill>
                  <a:schemeClr val="tx2"/>
                </a:solidFill>
              </a:defRPr>
            </a:lvl1pPr>
          </a:lstStyle>
          <a:p>
            <a:pPr lvl="0"/>
            <a:r>
              <a:rPr lang="en-IE" dirty="0"/>
              <a:t>Title</a:t>
            </a:r>
          </a:p>
        </p:txBody>
      </p:sp>
      <p:sp>
        <p:nvSpPr>
          <p:cNvPr id="7" name="Name">
            <a:extLst>
              <a:ext uri="{FF2B5EF4-FFF2-40B4-BE49-F238E27FC236}">
                <a16:creationId xmlns:a16="http://schemas.microsoft.com/office/drawing/2014/main" id="{4E41D856-8491-40B2-ADD6-CA9A746082B1}"/>
              </a:ext>
            </a:extLst>
          </p:cNvPr>
          <p:cNvSpPr>
            <a:spLocks noGrp="1"/>
          </p:cNvSpPr>
          <p:nvPr>
            <p:ph type="body" sz="quarter" idx="11" hasCustomPrompt="1"/>
          </p:nvPr>
        </p:nvSpPr>
        <p:spPr>
          <a:xfrm>
            <a:off x="245269" y="4073129"/>
            <a:ext cx="3806429" cy="525065"/>
          </a:xfrm>
        </p:spPr>
        <p:txBody>
          <a:bodyPr lIns="0" tIns="0" rIns="0" bIns="0"/>
          <a:lstStyle>
            <a:lvl1pPr>
              <a:defRPr>
                <a:solidFill>
                  <a:schemeClr val="tx2"/>
                </a:solidFill>
              </a:defRPr>
            </a:lvl1pPr>
          </a:lstStyle>
          <a:p>
            <a:pPr lvl="0"/>
            <a:r>
              <a:rPr lang="en-IE" dirty="0"/>
              <a:t>Name</a:t>
            </a:r>
          </a:p>
        </p:txBody>
      </p:sp>
      <p:sp>
        <p:nvSpPr>
          <p:cNvPr id="9" name="Date">
            <a:extLst>
              <a:ext uri="{FF2B5EF4-FFF2-40B4-BE49-F238E27FC236}">
                <a16:creationId xmlns:a16="http://schemas.microsoft.com/office/drawing/2014/main" id="{E52B8E10-E7E7-4651-877F-71C8118E6023}"/>
              </a:ext>
            </a:extLst>
          </p:cNvPr>
          <p:cNvSpPr>
            <a:spLocks noGrp="1"/>
          </p:cNvSpPr>
          <p:nvPr>
            <p:ph type="body" sz="quarter" idx="12" hasCustomPrompt="1"/>
          </p:nvPr>
        </p:nvSpPr>
        <p:spPr>
          <a:xfrm>
            <a:off x="238125" y="4674394"/>
            <a:ext cx="3810000" cy="371475"/>
          </a:xfrm>
        </p:spPr>
        <p:txBody>
          <a:bodyPr lIns="0" tIns="0" rIns="0" bIns="0"/>
          <a:lstStyle>
            <a:lvl1pPr>
              <a:defRPr>
                <a:solidFill>
                  <a:schemeClr val="tx2"/>
                </a:solidFill>
              </a:defRPr>
            </a:lvl1pPr>
          </a:lstStyle>
          <a:p>
            <a:pPr lvl="0"/>
            <a:r>
              <a:rPr lang="en-IE" dirty="0"/>
              <a:t>Date</a:t>
            </a:r>
          </a:p>
        </p:txBody>
      </p:sp>
    </p:spTree>
    <p:extLst>
      <p:ext uri="{BB962C8B-B14F-4D97-AF65-F5344CB8AC3E}">
        <p14:creationId xmlns:p14="http://schemas.microsoft.com/office/powerpoint/2010/main" val="435269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6" name="Introduction">
            <a:extLst>
              <a:ext uri="{FF2B5EF4-FFF2-40B4-BE49-F238E27FC236}">
                <a16:creationId xmlns:a16="http://schemas.microsoft.com/office/drawing/2014/main" id="{FDF3294A-1F59-427A-80AD-BBCE866F129A}"/>
              </a:ext>
            </a:extLst>
          </p:cNvPr>
          <p:cNvSpPr>
            <a:spLocks noGrp="1"/>
          </p:cNvSpPr>
          <p:nvPr>
            <p:ph type="body" sz="quarter" idx="10" hasCustomPrompt="1"/>
          </p:nvPr>
        </p:nvSpPr>
        <p:spPr>
          <a:xfrm>
            <a:off x="427435" y="202407"/>
            <a:ext cx="8264128" cy="805299"/>
          </a:xfrm>
        </p:spPr>
        <p:txBody>
          <a:bodyPr lIns="0" tIns="0" rIns="0" bIns="0">
            <a:normAutofit/>
          </a:bodyPr>
          <a:lstStyle>
            <a:lvl1pPr algn="ctr">
              <a:defRPr sz="4050"/>
            </a:lvl1pPr>
          </a:lstStyle>
          <a:p>
            <a:pPr lvl="0"/>
            <a:r>
              <a:rPr lang="en-IE" dirty="0"/>
              <a:t>Introduction</a:t>
            </a:r>
          </a:p>
        </p:txBody>
      </p:sp>
      <p:sp>
        <p:nvSpPr>
          <p:cNvPr id="8" name="Intro points">
            <a:extLst>
              <a:ext uri="{FF2B5EF4-FFF2-40B4-BE49-F238E27FC236}">
                <a16:creationId xmlns:a16="http://schemas.microsoft.com/office/drawing/2014/main" id="{51DA4D61-1F5A-4465-9922-B370D41808A6}"/>
              </a:ext>
            </a:extLst>
          </p:cNvPr>
          <p:cNvSpPr>
            <a:spLocks noGrp="1"/>
          </p:cNvSpPr>
          <p:nvPr>
            <p:ph type="body" sz="quarter" idx="11" hasCustomPrompt="1"/>
          </p:nvPr>
        </p:nvSpPr>
        <p:spPr>
          <a:xfrm>
            <a:off x="427435" y="1196579"/>
            <a:ext cx="8264128" cy="2701528"/>
          </a:xfrm>
        </p:spPr>
        <p:txBody>
          <a:bodyPr lIns="0" tIns="0" rIns="0" bIns="0"/>
          <a:lstStyle>
            <a:lvl1pPr marL="342900" indent="-342900">
              <a:buFont typeface="Arial" panose="020B0604020202020204" pitchFamily="34" charset="0"/>
              <a:buChar char="•"/>
              <a:defRPr sz="1800"/>
            </a:lvl1pPr>
          </a:lstStyle>
          <a:p>
            <a:pPr lvl="0"/>
            <a:r>
              <a:rPr lang="en-IE" dirty="0"/>
              <a:t>Bullet point 1</a:t>
            </a:r>
          </a:p>
          <a:p>
            <a:pPr lvl="0"/>
            <a:r>
              <a:rPr lang="en-IE" dirty="0"/>
              <a:t>Bullet point 2</a:t>
            </a:r>
          </a:p>
          <a:p>
            <a:pPr lvl="0"/>
            <a:r>
              <a:rPr lang="en-IE" dirty="0"/>
              <a:t>Bullet point 3</a:t>
            </a:r>
          </a:p>
          <a:p>
            <a:pPr lvl="0"/>
            <a:endParaRPr lang="en-IE" dirty="0"/>
          </a:p>
        </p:txBody>
      </p:sp>
    </p:spTree>
    <p:extLst>
      <p:ext uri="{BB962C8B-B14F-4D97-AF65-F5344CB8AC3E}">
        <p14:creationId xmlns:p14="http://schemas.microsoft.com/office/powerpoint/2010/main" val="631168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Graph Slide">
    <p:spTree>
      <p:nvGrpSpPr>
        <p:cNvPr id="1" name=""/>
        <p:cNvGrpSpPr/>
        <p:nvPr/>
      </p:nvGrpSpPr>
      <p:grpSpPr>
        <a:xfrm>
          <a:off x="0" y="0"/>
          <a:ext cx="0" cy="0"/>
          <a:chOff x="0" y="0"/>
          <a:chExt cx="0" cy="0"/>
        </a:xfrm>
      </p:grpSpPr>
      <p:sp>
        <p:nvSpPr>
          <p:cNvPr id="3" name="Comparison Graph title">
            <a:extLst>
              <a:ext uri="{FF2B5EF4-FFF2-40B4-BE49-F238E27FC236}">
                <a16:creationId xmlns:a16="http://schemas.microsoft.com/office/drawing/2014/main" id="{BD89D54C-3170-4DE8-9349-F849F7639777}"/>
              </a:ext>
            </a:extLst>
          </p:cNvPr>
          <p:cNvSpPr>
            <a:spLocks noGrp="1"/>
          </p:cNvSpPr>
          <p:nvPr>
            <p:ph type="body" sz="quarter" idx="10" hasCustomPrompt="1"/>
          </p:nvPr>
        </p:nvSpPr>
        <p:spPr>
          <a:xfrm>
            <a:off x="250031" y="189310"/>
            <a:ext cx="8543925" cy="621182"/>
          </a:xfrm>
        </p:spPr>
        <p:txBody>
          <a:bodyPr lIns="0" tIns="0" rIns="0" bIns="0"/>
          <a:lstStyle>
            <a:lvl1pPr>
              <a:defRPr/>
            </a:lvl1pPr>
          </a:lstStyle>
          <a:p>
            <a:pPr lvl="0"/>
            <a:r>
              <a:rPr lang="en-IE" dirty="0"/>
              <a:t>Title</a:t>
            </a:r>
          </a:p>
        </p:txBody>
      </p:sp>
      <p:sp>
        <p:nvSpPr>
          <p:cNvPr id="5" name="Comparison Graph">
            <a:extLst>
              <a:ext uri="{FF2B5EF4-FFF2-40B4-BE49-F238E27FC236}">
                <a16:creationId xmlns:a16="http://schemas.microsoft.com/office/drawing/2014/main" id="{DA1FC933-BD04-4A2E-899D-0A997BF643FE}"/>
              </a:ext>
            </a:extLst>
          </p:cNvPr>
          <p:cNvSpPr>
            <a:spLocks noGrp="1"/>
          </p:cNvSpPr>
          <p:nvPr>
            <p:ph type="body" sz="quarter" idx="11" hasCustomPrompt="1"/>
          </p:nvPr>
        </p:nvSpPr>
        <p:spPr>
          <a:xfrm>
            <a:off x="254794" y="1028036"/>
            <a:ext cx="8543925" cy="3028424"/>
          </a:xfrm>
        </p:spPr>
        <p:txBody>
          <a:bodyPr lIns="0" tIns="0" rIns="0" bIns="0"/>
          <a:lstStyle>
            <a:lvl1pPr>
              <a:defRPr/>
            </a:lvl1pPr>
          </a:lstStyle>
          <a:p>
            <a:pPr lvl="0"/>
            <a:r>
              <a:rPr lang="en-US" dirty="0"/>
              <a:t>Comparison Graph</a:t>
            </a:r>
          </a:p>
          <a:p>
            <a:pPr lvl="0"/>
            <a:endParaRPr lang="en-IE" dirty="0"/>
          </a:p>
        </p:txBody>
      </p:sp>
    </p:spTree>
    <p:extLst>
      <p:ext uri="{BB962C8B-B14F-4D97-AF65-F5344CB8AC3E}">
        <p14:creationId xmlns:p14="http://schemas.microsoft.com/office/powerpoint/2010/main" val="380321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8" name="Next Steps points">
            <a:extLst>
              <a:ext uri="{FF2B5EF4-FFF2-40B4-BE49-F238E27FC236}">
                <a16:creationId xmlns:a16="http://schemas.microsoft.com/office/drawing/2014/main" id="{51DA4D61-1F5A-4465-9922-B370D41808A6}"/>
              </a:ext>
            </a:extLst>
          </p:cNvPr>
          <p:cNvSpPr>
            <a:spLocks noGrp="1"/>
          </p:cNvSpPr>
          <p:nvPr>
            <p:ph type="body" sz="quarter" idx="11" hasCustomPrompt="1"/>
          </p:nvPr>
        </p:nvSpPr>
        <p:spPr>
          <a:xfrm>
            <a:off x="427435" y="1196579"/>
            <a:ext cx="8264128" cy="2701528"/>
          </a:xfrm>
        </p:spPr>
        <p:txBody>
          <a:bodyPr lIns="0" tIns="0" rIns="0" bIns="0"/>
          <a:lstStyle>
            <a:lvl1pPr marL="342900" indent="-342900">
              <a:buFont typeface="Arial" panose="020B0604020202020204" pitchFamily="34" charset="0"/>
              <a:buChar char="•"/>
              <a:defRPr sz="2100"/>
            </a:lvl1pPr>
          </a:lstStyle>
          <a:p>
            <a:pPr lvl="0"/>
            <a:r>
              <a:rPr lang="en-IE" dirty="0"/>
              <a:t>Bullet point 1</a:t>
            </a:r>
          </a:p>
          <a:p>
            <a:pPr lvl="0"/>
            <a:r>
              <a:rPr lang="en-IE" dirty="0"/>
              <a:t>Bullet point 2</a:t>
            </a:r>
          </a:p>
          <a:p>
            <a:pPr lvl="0"/>
            <a:r>
              <a:rPr lang="en-IE" dirty="0"/>
              <a:t>Bullet point 3</a:t>
            </a:r>
          </a:p>
          <a:p>
            <a:pPr lvl="0"/>
            <a:endParaRPr lang="en-IE" dirty="0"/>
          </a:p>
        </p:txBody>
      </p:sp>
      <p:sp>
        <p:nvSpPr>
          <p:cNvPr id="6" name="Next Steps Title">
            <a:extLst>
              <a:ext uri="{FF2B5EF4-FFF2-40B4-BE49-F238E27FC236}">
                <a16:creationId xmlns:a16="http://schemas.microsoft.com/office/drawing/2014/main" id="{FDF3294A-1F59-427A-80AD-BBCE866F129A}"/>
              </a:ext>
            </a:extLst>
          </p:cNvPr>
          <p:cNvSpPr>
            <a:spLocks noGrp="1"/>
          </p:cNvSpPr>
          <p:nvPr>
            <p:ph type="body" sz="quarter" idx="10" hasCustomPrompt="1"/>
          </p:nvPr>
        </p:nvSpPr>
        <p:spPr>
          <a:xfrm>
            <a:off x="427435" y="202407"/>
            <a:ext cx="8264128" cy="805299"/>
          </a:xfrm>
        </p:spPr>
        <p:txBody>
          <a:bodyPr lIns="0" tIns="0" rIns="0" bIns="0">
            <a:normAutofit/>
          </a:bodyPr>
          <a:lstStyle>
            <a:lvl1pPr algn="ctr">
              <a:defRPr sz="4050"/>
            </a:lvl1pPr>
          </a:lstStyle>
          <a:p>
            <a:pPr lvl="0"/>
            <a:r>
              <a:rPr lang="en-IE" dirty="0"/>
              <a:t>Next Steps</a:t>
            </a:r>
          </a:p>
        </p:txBody>
      </p:sp>
    </p:spTree>
    <p:extLst>
      <p:ext uri="{BB962C8B-B14F-4D97-AF65-F5344CB8AC3E}">
        <p14:creationId xmlns:p14="http://schemas.microsoft.com/office/powerpoint/2010/main" val="1066492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038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0">
                <a:solidFill>
                  <a:schemeClr val="tx1"/>
                </a:solidFill>
              </a:defRPr>
            </a:lvl1pPr>
          </a:lstStyle>
          <a:p>
            <a:r>
              <a:rPr lang="en-US" dirty="0"/>
              <a:t>Click to edit Master title style</a:t>
            </a:r>
            <a:endParaRPr lang="en-IE" dirty="0"/>
          </a:p>
        </p:txBody>
      </p:sp>
    </p:spTree>
    <p:extLst>
      <p:ext uri="{BB962C8B-B14F-4D97-AF65-F5344CB8AC3E}">
        <p14:creationId xmlns:p14="http://schemas.microsoft.com/office/powerpoint/2010/main" val="429073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0">
                <a:solidFill>
                  <a:schemeClr val="tx1"/>
                </a:solidFill>
              </a:defRPr>
            </a:lvl1pPr>
          </a:lstStyle>
          <a:p>
            <a:r>
              <a:rPr lang="en-US" dirty="0"/>
              <a:t>Click to edit Master title style</a:t>
            </a:r>
            <a:endParaRPr lang="en-IE" dirty="0"/>
          </a:p>
        </p:txBody>
      </p:sp>
    </p:spTree>
    <p:extLst>
      <p:ext uri="{BB962C8B-B14F-4D97-AF65-F5344CB8AC3E}">
        <p14:creationId xmlns:p14="http://schemas.microsoft.com/office/powerpoint/2010/main" val="4223850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0">
                <a:solidFill>
                  <a:schemeClr val="tx1"/>
                </a:solidFill>
              </a:defRPr>
            </a:lvl1pPr>
          </a:lstStyle>
          <a:p>
            <a:r>
              <a:rPr lang="en-US" dirty="0"/>
              <a:t>Click to edit Master title style</a:t>
            </a:r>
            <a:endParaRPr lang="en-IE" dirty="0"/>
          </a:p>
        </p:txBody>
      </p:sp>
    </p:spTree>
    <p:extLst>
      <p:ext uri="{BB962C8B-B14F-4D97-AF65-F5344CB8AC3E}">
        <p14:creationId xmlns:p14="http://schemas.microsoft.com/office/powerpoint/2010/main" val="191037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ener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IE"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47058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dirty="0"/>
              <a:t>Click to edit Master title style</a:t>
            </a:r>
            <a:endParaRPr lang="en-IE" dirty="0"/>
          </a:p>
        </p:txBody>
      </p:sp>
      <p:sp>
        <p:nvSpPr>
          <p:cNvPr id="3" name="Content Placeholder 2"/>
          <p:cNvSpPr>
            <a:spLocks noGrp="1"/>
          </p:cNvSpPr>
          <p:nvPr>
            <p:ph sz="half" idx="1"/>
          </p:nvPr>
        </p:nvSpPr>
        <p:spPr>
          <a:xfrm>
            <a:off x="457200" y="1131591"/>
            <a:ext cx="4038600" cy="2880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Content Placeholder 3"/>
          <p:cNvSpPr>
            <a:spLocks noGrp="1"/>
          </p:cNvSpPr>
          <p:nvPr>
            <p:ph sz="half" idx="2"/>
          </p:nvPr>
        </p:nvSpPr>
        <p:spPr>
          <a:xfrm>
            <a:off x="4648200" y="1131591"/>
            <a:ext cx="4038600" cy="2880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62512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dirty="0"/>
              <a:t>Click to edit Master title style</a:t>
            </a:r>
            <a:endParaRPr lang="en-IE" dirty="0"/>
          </a:p>
        </p:txBody>
      </p:sp>
      <p:sp>
        <p:nvSpPr>
          <p:cNvPr id="3" name="Text Placeholder 2"/>
          <p:cNvSpPr>
            <a:spLocks noGrp="1"/>
          </p:cNvSpPr>
          <p:nvPr>
            <p:ph type="body" idx="1"/>
          </p:nvPr>
        </p:nvSpPr>
        <p:spPr>
          <a:xfrm>
            <a:off x="457200" y="1151335"/>
            <a:ext cx="4040188" cy="479822"/>
          </a:xfrm>
        </p:spPr>
        <p:txBody>
          <a:bodyPr anchor="t" anchorCtr="0">
            <a:normAutofit/>
          </a:bodyP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4527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Text Placeholder 4"/>
          <p:cNvSpPr>
            <a:spLocks noGrp="1"/>
          </p:cNvSpPr>
          <p:nvPr>
            <p:ph type="body" sz="quarter" idx="3"/>
          </p:nvPr>
        </p:nvSpPr>
        <p:spPr>
          <a:xfrm>
            <a:off x="4645030" y="1151335"/>
            <a:ext cx="4041775" cy="479822"/>
          </a:xfrm>
        </p:spPr>
        <p:txBody>
          <a:bodyPr anchor="t" anchorCtr="0">
            <a:normAutofit/>
          </a:bodyPr>
          <a:lstStyle>
            <a:lvl1pPr marL="0" indent="0">
              <a:buNone/>
              <a:defRPr sz="2000" b="1">
                <a:solidFill>
                  <a:srgbClr val="639F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0" y="1631156"/>
            <a:ext cx="4041775" cy="24527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7" name="Slide Number Placeholder 3">
            <a:extLst>
              <a:ext uri="{FF2B5EF4-FFF2-40B4-BE49-F238E27FC236}">
                <a16:creationId xmlns:a16="http://schemas.microsoft.com/office/drawing/2014/main" id="{68CA9C13-5EBE-4D2F-86C4-EF6A873766FA}"/>
              </a:ext>
            </a:extLst>
          </p:cNvPr>
          <p:cNvSpPr>
            <a:spLocks noGrp="1"/>
          </p:cNvSpPr>
          <p:nvPr>
            <p:ph type="sldNum" sz="quarter" idx="10"/>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855929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endParaRPr lang="en-IE" dirty="0"/>
          </a:p>
        </p:txBody>
      </p:sp>
      <p:sp>
        <p:nvSpPr>
          <p:cNvPr id="4" name="Picture Placeholder 3"/>
          <p:cNvSpPr>
            <a:spLocks noGrp="1"/>
          </p:cNvSpPr>
          <p:nvPr>
            <p:ph type="pic" sz="quarter" idx="10"/>
          </p:nvPr>
        </p:nvSpPr>
        <p:spPr>
          <a:xfrm>
            <a:off x="468313" y="1276350"/>
            <a:ext cx="8207375" cy="2663825"/>
          </a:xfrm>
        </p:spPr>
        <p:txBody>
          <a:bodyPr/>
          <a:lstStyle/>
          <a:p>
            <a:endParaRPr lang="en-US" dirty="0"/>
          </a:p>
        </p:txBody>
      </p:sp>
      <p:sp>
        <p:nvSpPr>
          <p:cNvPr id="5"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581534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Slide With Footer">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3099575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205979"/>
            <a:ext cx="8219256" cy="857250"/>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57200" y="1200151"/>
            <a:ext cx="8229600" cy="28117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324221073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spcBef>
          <a:spcPct val="0"/>
        </a:spcBef>
        <a:buNone/>
        <a:defRPr sz="3200" b="1" i="0" kern="1200">
          <a:solidFill>
            <a:schemeClr val="accent1"/>
          </a:solidFill>
          <a:latin typeface="Roboto Slab Bold"/>
          <a:ea typeface="+mj-ea"/>
          <a:cs typeface="Roboto Slab Bold"/>
        </a:defRPr>
      </a:lvl1pPr>
    </p:titleStyle>
    <p:body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Roboto Slab Light"/>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Roboto Slab Light"/>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Roboto Slab Light"/>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Roboto Slab Light"/>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Roboto Slab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205979"/>
            <a:ext cx="8219256" cy="857250"/>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57200" y="1200152"/>
            <a:ext cx="8229600" cy="2811759"/>
          </a:xfrm>
          <a:prstGeom prst="rect">
            <a:avLst/>
          </a:prstGeom>
        </p:spPr>
        <p:txBody>
          <a:bodyPr vert="horz" lIns="91440" tIns="45720" rIns="91440" bIns="45720" rtlCol="0">
            <a:normAutofit/>
          </a:body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en-IE" dirty="0"/>
          </a:p>
        </p:txBody>
      </p:sp>
      <p:sp>
        <p:nvSpPr>
          <p:cNvPr id="5" name="Slide Number Placeholder 4"/>
          <p:cNvSpPr>
            <a:spLocks noGrp="1"/>
          </p:cNvSpPr>
          <p:nvPr>
            <p:ph type="sldNum" sz="quarter" idx="4"/>
          </p:nvPr>
        </p:nvSpPr>
        <p:spPr>
          <a:xfrm>
            <a:off x="7596336" y="4767264"/>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Cambria" panose="02040503050406030204" pitchFamily="18" charset="0"/>
                <a:cs typeface="Cambria" panose="02040503050406030204" pitchFamily="18" charset="0"/>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2656701786"/>
      </p:ext>
    </p:extLst>
  </p:cSld>
  <p:clrMap bg1="dk1" tx1="lt1" bg2="dk2" tx2="lt2" accent1="accent1" accent2="accent2" accent3="accent3" accent4="accent4" accent5="accent5" accent6="accent6" hlink="hlink" folHlink="folHlink"/>
  <p:sldLayoutIdLst>
    <p:sldLayoutId id="2147483664" r:id="rId1"/>
    <p:sldLayoutId id="2147483665" r:id="rId2"/>
    <p:sldLayoutId id="2147483667" r:id="rId3"/>
    <p:sldLayoutId id="2147483668" r:id="rId4"/>
    <p:sldLayoutId id="2147483669" r:id="rId5"/>
  </p:sldLayoutIdLst>
  <p:hf hdr="0" dt="0"/>
  <p:txStyles>
    <p:titleStyle>
      <a:lvl1pPr algn="l" defTabSz="914378" rtl="0" eaLnBrk="1" latinLnBrk="0" hangingPunct="1">
        <a:spcBef>
          <a:spcPct val="0"/>
        </a:spcBef>
        <a:buNone/>
        <a:defRPr sz="3200" b="1" i="0" kern="1200">
          <a:solidFill>
            <a:schemeClr val="accent1"/>
          </a:solidFill>
          <a:latin typeface="Cambria" panose="02040503050406030204" pitchFamily="18" charset="0"/>
          <a:ea typeface="+mj-ea"/>
          <a:cs typeface="Cambria" panose="02040503050406030204" pitchFamily="18" charset="0"/>
        </a:defRPr>
      </a:lvl1pPr>
    </p:titleStyle>
    <p:bodyStyle>
      <a:lvl1pPr marL="0" indent="0" algn="l" defTabSz="914378" rtl="0" eaLnBrk="1" latinLnBrk="0" hangingPunct="1">
        <a:spcBef>
          <a:spcPts val="1000"/>
        </a:spcBef>
        <a:buClr>
          <a:schemeClr val="accent2"/>
        </a:buClr>
        <a:buSzPct val="100000"/>
        <a:buFont typeface="Arial"/>
        <a:buNone/>
        <a:defRPr lang="en-US" sz="2400" kern="1200" dirty="0">
          <a:solidFill>
            <a:schemeClr val="bg1"/>
          </a:solidFill>
          <a:latin typeface="Cambria" panose="02040503050406030204" pitchFamily="18" charset="0"/>
          <a:ea typeface="+mj-ea"/>
          <a:cs typeface="+mj-cs"/>
        </a:defRPr>
      </a:lvl1pPr>
      <a:lvl2pPr marL="457189" indent="0" algn="l" defTabSz="914378" rtl="0" eaLnBrk="1" latinLnBrk="0" hangingPunct="1">
        <a:spcBef>
          <a:spcPts val="1000"/>
        </a:spcBef>
        <a:buClr>
          <a:schemeClr val="accent2"/>
        </a:buClr>
        <a:buSzPct val="100000"/>
        <a:buFont typeface="Arial"/>
        <a:buNone/>
        <a:defRPr sz="2400" kern="1200">
          <a:solidFill>
            <a:schemeClr val="bg1"/>
          </a:solidFill>
          <a:latin typeface="Cambria" panose="02040503050406030204" pitchFamily="18" charset="0"/>
          <a:ea typeface="+mn-ea"/>
          <a:cs typeface="+mn-cs"/>
        </a:defRPr>
      </a:lvl2pPr>
      <a:lvl3pPr marL="914378" indent="0" algn="l" defTabSz="914378" rtl="0" eaLnBrk="1" latinLnBrk="0" hangingPunct="1">
        <a:spcBef>
          <a:spcPts val="1000"/>
        </a:spcBef>
        <a:buClr>
          <a:schemeClr val="accent2"/>
        </a:buClr>
        <a:buSzPct val="100000"/>
        <a:buFont typeface="Arial"/>
        <a:buNone/>
        <a:defRPr sz="2000" kern="1200">
          <a:solidFill>
            <a:schemeClr val="bg1"/>
          </a:solidFill>
          <a:latin typeface="Cambria" panose="02040503050406030204" pitchFamily="18" charset="0"/>
          <a:ea typeface="+mn-ea"/>
          <a:cs typeface="+mn-cs"/>
        </a:defRPr>
      </a:lvl3pPr>
      <a:lvl4pPr marL="1371566" indent="0" algn="l" defTabSz="914378" rtl="0" eaLnBrk="1" latinLnBrk="0" hangingPunct="1">
        <a:spcBef>
          <a:spcPts val="1000"/>
        </a:spcBef>
        <a:buClr>
          <a:schemeClr val="accent2"/>
        </a:buClr>
        <a:buSzPct val="100000"/>
        <a:buFont typeface="Arial"/>
        <a:buNone/>
        <a:defRPr sz="1600" kern="1200">
          <a:solidFill>
            <a:schemeClr val="bg1"/>
          </a:solidFill>
          <a:latin typeface="Cambria" panose="02040503050406030204" pitchFamily="18" charset="0"/>
          <a:ea typeface="+mn-ea"/>
          <a:cs typeface="+mn-cs"/>
        </a:defRPr>
      </a:lvl4pPr>
      <a:lvl5pPr marL="1828754" indent="0" algn="l" defTabSz="914378" rtl="0" eaLnBrk="1" latinLnBrk="0" hangingPunct="1">
        <a:spcBef>
          <a:spcPts val="1000"/>
        </a:spcBef>
        <a:buClr>
          <a:schemeClr val="accent2"/>
        </a:buClr>
        <a:buSzPct val="100000"/>
        <a:buFont typeface="Arial"/>
        <a:buNone/>
        <a:defRPr sz="1200" kern="1200">
          <a:solidFill>
            <a:schemeClr val="bg1"/>
          </a:solidFill>
          <a:latin typeface="Cambria" panose="02040503050406030204" pitchFamily="18"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www.cso.ie/en/releasesandpublications/ep/p-lfs/labourforcesurveyquarter12021/technicalnote/" TargetMode="External"/><Relationship Id="rId2" Type="http://schemas.openxmlformats.org/officeDocument/2006/relationships/hyperlink" Target="https://www.cso.ie/en/releasesandpublications/in/lfs/implicationsoftheimplementationoftheintegrationofeuropeansocialstatisticsiessframeworkregulationonlabourmarketstatisticsinirelandin2021/" TargetMode="External"/><Relationship Id="rId1" Type="http://schemas.openxmlformats.org/officeDocument/2006/relationships/slideLayout" Target="../slideLayouts/slideLayout5.xml"/><Relationship Id="rId4" Type="http://schemas.openxmlformats.org/officeDocument/2006/relationships/hyperlink" Target="https://www.cso.ie/en/methods/surveyforms/labourforcesurvey/"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cso.ie/en/releasesandpublications/fp/p-aui/arrivalsfromukraineinirelandseries16/" TargetMode="External"/><Relationship Id="rId2" Type="http://schemas.openxmlformats.org/officeDocument/2006/relationships/hyperlink" Target="https://www.cso.ie/en/statistics/population/arrivalsfromukraineinireland/" TargetMode="External"/><Relationship Id="rId1" Type="http://schemas.openxmlformats.org/officeDocument/2006/relationships/slideLayout" Target="../slideLayouts/slideLayout5.xml"/><Relationship Id="rId4" Type="http://schemas.openxmlformats.org/officeDocument/2006/relationships/hyperlink" Target="https://www.cso.ie/en/releasesandpublications/ep/p-lr/liveregisterjuly2025/"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511421"/>
            <a:ext cx="5976664" cy="3436593"/>
          </a:xfrm>
        </p:spPr>
        <p:txBody>
          <a:bodyPr>
            <a:noAutofit/>
          </a:bodyPr>
          <a:lstStyle/>
          <a:p>
            <a:r>
              <a:rPr lang="en-IE" sz="2800" dirty="0">
                <a:latin typeface="Roboto Slab"/>
              </a:rPr>
              <a:t>Labour Force Survey</a:t>
            </a:r>
            <a:br>
              <a:rPr lang="en-IE" sz="2800" dirty="0">
                <a:latin typeface="Roboto Slab"/>
              </a:rPr>
            </a:br>
            <a:r>
              <a:rPr lang="en-IE" sz="1800" dirty="0">
                <a:latin typeface="Roboto Slab Medium" panose="020F0502020204030204" pitchFamily="2" charset="0"/>
                <a:ea typeface="Roboto Slab Medium" panose="020F0502020204030204" pitchFamily="2" charset="0"/>
                <a:cs typeface="Roboto Slab Medium" panose="020F0502020204030204" pitchFamily="2" charset="0"/>
              </a:rPr>
              <a:t>Quarter 2, 2025 </a:t>
            </a:r>
            <a:br>
              <a:rPr lang="en-IE" sz="2000" dirty="0">
                <a:latin typeface="Roboto Slab"/>
              </a:rPr>
            </a:br>
            <a:br>
              <a:rPr lang="en-IE" sz="2000" dirty="0">
                <a:latin typeface="Roboto Slab"/>
              </a:rPr>
            </a:br>
            <a:br>
              <a:rPr lang="en-IE" sz="2000" dirty="0">
                <a:latin typeface="Roboto Slab"/>
              </a:rPr>
            </a:br>
            <a:r>
              <a:rPr lang="en-IE" sz="2000" dirty="0">
                <a:latin typeface="Roboto Slab"/>
              </a:rPr>
              <a:t>21</a:t>
            </a:r>
            <a:r>
              <a:rPr lang="en-IE" sz="2000" baseline="30000" dirty="0">
                <a:latin typeface="Roboto Slab"/>
              </a:rPr>
              <a:t>st</a:t>
            </a:r>
            <a:r>
              <a:rPr lang="en-IE" sz="2000" dirty="0">
                <a:latin typeface="Roboto Slab"/>
              </a:rPr>
              <a:t> August 2025</a:t>
            </a:r>
            <a:endParaRPr lang="en-US" sz="2000" dirty="0">
              <a:latin typeface="Roboto Slab"/>
            </a:endParaRPr>
          </a:p>
        </p:txBody>
      </p:sp>
    </p:spTree>
    <p:extLst>
      <p:ext uri="{BB962C8B-B14F-4D97-AF65-F5344CB8AC3E}">
        <p14:creationId xmlns:p14="http://schemas.microsoft.com/office/powerpoint/2010/main" val="4211829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80000" cy="745770"/>
          </a:xfrm>
        </p:spPr>
        <p:txBody>
          <a:bodyPr vert="horz" lIns="91440" tIns="45720" rIns="91440" bIns="45720" rtlCol="0" anchor="ctr">
            <a:normAutofit/>
          </a:bodyPr>
          <a:lstStyle/>
          <a:p>
            <a:r>
              <a:rPr lang="en-IE" sz="1600" b="0" dirty="0">
                <a:latin typeface="Roboto Slab"/>
              </a:rPr>
              <a:t>Information &amp; Communication had the biggest drop in employment (‘000)</a:t>
            </a: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10</a:t>
            </a:fld>
            <a:endParaRPr lang="en-IE" dirty="0"/>
          </a:p>
        </p:txBody>
      </p:sp>
      <p:sp>
        <p:nvSpPr>
          <p:cNvPr id="8" name="TextBox 1">
            <a:extLst>
              <a:ext uri="{FF2B5EF4-FFF2-40B4-BE49-F238E27FC236}">
                <a16:creationId xmlns:a16="http://schemas.microsoft.com/office/drawing/2014/main" id="{6AEEB4B9-B2B7-45A7-ACD8-45F70EB24462}"/>
              </a:ext>
            </a:extLst>
          </p:cNvPr>
          <p:cNvSpPr txBox="1"/>
          <p:nvPr/>
        </p:nvSpPr>
        <p:spPr>
          <a:xfrm>
            <a:off x="0" y="3971092"/>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a:p>
            <a:endParaRPr lang="en-IE" sz="800" dirty="0">
              <a:solidFill>
                <a:schemeClr val="accent4"/>
              </a:solidFill>
            </a:endParaRPr>
          </a:p>
        </p:txBody>
      </p:sp>
      <p:graphicFrame>
        <p:nvGraphicFramePr>
          <p:cNvPr id="3" name="Chart 2">
            <a:extLst>
              <a:ext uri="{FF2B5EF4-FFF2-40B4-BE49-F238E27FC236}">
                <a16:creationId xmlns:a16="http://schemas.microsoft.com/office/drawing/2014/main" id="{E1576631-2939-4825-2565-230B0350E453}"/>
              </a:ext>
            </a:extLst>
          </p:cNvPr>
          <p:cNvGraphicFramePr>
            <a:graphicFrameLocks/>
          </p:cNvGraphicFramePr>
          <p:nvPr>
            <p:extLst>
              <p:ext uri="{D42A27DB-BD31-4B8C-83A1-F6EECF244321}">
                <p14:modId xmlns:p14="http://schemas.microsoft.com/office/powerpoint/2010/main" val="178340968"/>
              </p:ext>
            </p:extLst>
          </p:nvPr>
        </p:nvGraphicFramePr>
        <p:xfrm>
          <a:off x="35544" y="861750"/>
          <a:ext cx="9144000" cy="34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0037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954"/>
          </a:xfrm>
        </p:spPr>
        <p:txBody>
          <a:bodyPr>
            <a:normAutofit/>
          </a:bodyPr>
          <a:lstStyle/>
          <a:p>
            <a:r>
              <a:rPr lang="en-IE" sz="1600" b="0" dirty="0">
                <a:latin typeface="Roboto Slab"/>
              </a:rPr>
              <a:t>Total actual hours worked (millions) per week increased the most in Construction</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11</a:t>
            </a:fld>
            <a:endParaRPr lang="en-IE" dirty="0"/>
          </a:p>
        </p:txBody>
      </p:sp>
      <p:sp>
        <p:nvSpPr>
          <p:cNvPr id="6" name="TextBox 1">
            <a:extLst>
              <a:ext uri="{FF2B5EF4-FFF2-40B4-BE49-F238E27FC236}">
                <a16:creationId xmlns:a16="http://schemas.microsoft.com/office/drawing/2014/main" id="{EFE3E2AF-76F8-45C4-8D9D-1378F26FCBDA}"/>
              </a:ext>
            </a:extLst>
          </p:cNvPr>
          <p:cNvSpPr txBox="1"/>
          <p:nvPr/>
        </p:nvSpPr>
        <p:spPr>
          <a:xfrm>
            <a:off x="8028384" y="3903899"/>
            <a:ext cx="864096"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(hours) millions</a:t>
            </a:r>
          </a:p>
        </p:txBody>
      </p:sp>
      <p:graphicFrame>
        <p:nvGraphicFramePr>
          <p:cNvPr id="3" name="Chart 2">
            <a:extLst>
              <a:ext uri="{FF2B5EF4-FFF2-40B4-BE49-F238E27FC236}">
                <a16:creationId xmlns:a16="http://schemas.microsoft.com/office/drawing/2014/main" id="{B5D28340-CAA5-4FE7-A6E5-26E99A28562E}"/>
              </a:ext>
            </a:extLst>
          </p:cNvPr>
          <p:cNvGraphicFramePr>
            <a:graphicFrameLocks/>
          </p:cNvGraphicFramePr>
          <p:nvPr>
            <p:extLst>
              <p:ext uri="{D42A27DB-BD31-4B8C-83A1-F6EECF244321}">
                <p14:modId xmlns:p14="http://schemas.microsoft.com/office/powerpoint/2010/main" val="2452951570"/>
              </p:ext>
            </p:extLst>
          </p:nvPr>
        </p:nvGraphicFramePr>
        <p:xfrm>
          <a:off x="0" y="861750"/>
          <a:ext cx="9144000" cy="34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2559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80000" cy="745770"/>
          </a:xfrm>
        </p:spPr>
        <p:txBody>
          <a:bodyPr vert="horz" lIns="91440" tIns="45720" rIns="91440" bIns="45720" rtlCol="0" anchor="ctr">
            <a:normAutofit/>
          </a:bodyPr>
          <a:lstStyle/>
          <a:p>
            <a:r>
              <a:rPr lang="en-IE" sz="1800" b="0" dirty="0">
                <a:latin typeface="Roboto Slab"/>
              </a:rPr>
              <a:t>There were 16,700 more self-employed in the labour force</a:t>
            </a: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12</a:t>
            </a:fld>
            <a:endParaRPr lang="en-IE" dirty="0"/>
          </a:p>
        </p:txBody>
      </p:sp>
      <p:sp>
        <p:nvSpPr>
          <p:cNvPr id="6" name="TextBox 1">
            <a:extLst>
              <a:ext uri="{FF2B5EF4-FFF2-40B4-BE49-F238E27FC236}">
                <a16:creationId xmlns:a16="http://schemas.microsoft.com/office/drawing/2014/main" id="{9574C8B9-22BF-468D-9085-E38F80AB5F81}"/>
              </a:ext>
            </a:extLst>
          </p:cNvPr>
          <p:cNvSpPr txBox="1"/>
          <p:nvPr/>
        </p:nvSpPr>
        <p:spPr>
          <a:xfrm>
            <a:off x="35496" y="3929678"/>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a:p>
            <a:endParaRPr lang="en-IE" sz="800" dirty="0">
              <a:solidFill>
                <a:schemeClr val="accent4"/>
              </a:solidFill>
            </a:endParaRPr>
          </a:p>
        </p:txBody>
      </p:sp>
      <p:graphicFrame>
        <p:nvGraphicFramePr>
          <p:cNvPr id="3" name="Chart 2">
            <a:extLst>
              <a:ext uri="{FF2B5EF4-FFF2-40B4-BE49-F238E27FC236}">
                <a16:creationId xmlns:a16="http://schemas.microsoft.com/office/drawing/2014/main" id="{88A2098C-A367-04F3-2F2C-AC060F4A83A8}"/>
              </a:ext>
            </a:extLst>
          </p:cNvPr>
          <p:cNvGraphicFramePr>
            <a:graphicFrameLocks/>
          </p:cNvGraphicFramePr>
          <p:nvPr>
            <p:extLst>
              <p:ext uri="{D42A27DB-BD31-4B8C-83A1-F6EECF244321}">
                <p14:modId xmlns:p14="http://schemas.microsoft.com/office/powerpoint/2010/main" val="2493926678"/>
              </p:ext>
            </p:extLst>
          </p:nvPr>
        </p:nvGraphicFramePr>
        <p:xfrm>
          <a:off x="0" y="861750"/>
          <a:ext cx="9144000" cy="34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8565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80000" cy="745770"/>
          </a:xfrm>
        </p:spPr>
        <p:txBody>
          <a:bodyPr>
            <a:normAutofit/>
          </a:bodyPr>
          <a:lstStyle/>
          <a:p>
            <a:r>
              <a:rPr lang="en-IE" sz="1600" b="0" dirty="0">
                <a:latin typeface="Roboto Slab"/>
              </a:rPr>
              <a:t>In employment (seasonally adjusted), males increased while females decreased</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13</a:t>
            </a:fld>
            <a:endParaRPr lang="en-IE" dirty="0"/>
          </a:p>
        </p:txBody>
      </p:sp>
      <p:sp>
        <p:nvSpPr>
          <p:cNvPr id="8" name="TextBox 1">
            <a:extLst>
              <a:ext uri="{FF2B5EF4-FFF2-40B4-BE49-F238E27FC236}">
                <a16:creationId xmlns:a16="http://schemas.microsoft.com/office/drawing/2014/main" id="{6AEEB4B9-B2B7-45A7-ACD8-45F70EB24462}"/>
              </a:ext>
            </a:extLst>
          </p:cNvPr>
          <p:cNvSpPr txBox="1"/>
          <p:nvPr/>
        </p:nvSpPr>
        <p:spPr>
          <a:xfrm>
            <a:off x="0" y="3975726"/>
            <a:ext cx="68356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graphicFrame>
        <p:nvGraphicFramePr>
          <p:cNvPr id="6" name="Chart 5">
            <a:extLst>
              <a:ext uri="{FF2B5EF4-FFF2-40B4-BE49-F238E27FC236}">
                <a16:creationId xmlns:a16="http://schemas.microsoft.com/office/drawing/2014/main" id="{27410CD8-279B-49A8-A7D1-6AEFD89F5383}"/>
              </a:ext>
            </a:extLst>
          </p:cNvPr>
          <p:cNvGraphicFramePr>
            <a:graphicFrameLocks/>
          </p:cNvGraphicFramePr>
          <p:nvPr>
            <p:extLst>
              <p:ext uri="{D42A27DB-BD31-4B8C-83A1-F6EECF244321}">
                <p14:modId xmlns:p14="http://schemas.microsoft.com/office/powerpoint/2010/main" val="997063184"/>
              </p:ext>
            </p:extLst>
          </p:nvPr>
        </p:nvGraphicFramePr>
        <p:xfrm>
          <a:off x="0" y="861750"/>
          <a:ext cx="9144000" cy="34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0905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D9097-D412-9CCC-94FD-67BC1BEE89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562D52-A636-9FCC-C395-2314F25A4F72}"/>
              </a:ext>
            </a:extLst>
          </p:cNvPr>
          <p:cNvSpPr>
            <a:spLocks noGrp="1"/>
          </p:cNvSpPr>
          <p:nvPr>
            <p:ph type="title"/>
          </p:nvPr>
        </p:nvSpPr>
        <p:spPr>
          <a:xfrm>
            <a:off x="467544" y="205981"/>
            <a:ext cx="8280000" cy="745770"/>
          </a:xfrm>
        </p:spPr>
        <p:txBody>
          <a:bodyPr vert="horz" lIns="91440" tIns="45720" rIns="91440" bIns="45720" rtlCol="0" anchor="ctr">
            <a:normAutofit/>
          </a:bodyPr>
          <a:lstStyle/>
          <a:p>
            <a:r>
              <a:rPr lang="en-IE" sz="1800" b="0" dirty="0">
                <a:latin typeface="Roboto Slab"/>
              </a:rPr>
              <a:t>Slight increase on hybrid working (%)</a:t>
            </a:r>
          </a:p>
        </p:txBody>
      </p:sp>
      <p:sp>
        <p:nvSpPr>
          <p:cNvPr id="4" name="Slide Number Placeholder 3">
            <a:extLst>
              <a:ext uri="{FF2B5EF4-FFF2-40B4-BE49-F238E27FC236}">
                <a16:creationId xmlns:a16="http://schemas.microsoft.com/office/drawing/2014/main" id="{BA0F0ADB-27A6-8EDA-E462-D6860AFBCF17}"/>
              </a:ext>
            </a:extLst>
          </p:cNvPr>
          <p:cNvSpPr>
            <a:spLocks noGrp="1"/>
          </p:cNvSpPr>
          <p:nvPr>
            <p:ph type="sldNum" sz="quarter" idx="4"/>
          </p:nvPr>
        </p:nvSpPr>
        <p:spPr/>
        <p:txBody>
          <a:bodyPr/>
          <a:lstStyle/>
          <a:p>
            <a:fld id="{517A7B32-69DB-4CF1-942C-111B3EAEDE95}" type="slidenum">
              <a:rPr lang="en-IE" smtClean="0"/>
              <a:t>14</a:t>
            </a:fld>
            <a:endParaRPr lang="en-IE" dirty="0"/>
          </a:p>
        </p:txBody>
      </p:sp>
      <p:graphicFrame>
        <p:nvGraphicFramePr>
          <p:cNvPr id="3" name="Chart 2">
            <a:extLst>
              <a:ext uri="{FF2B5EF4-FFF2-40B4-BE49-F238E27FC236}">
                <a16:creationId xmlns:a16="http://schemas.microsoft.com/office/drawing/2014/main" id="{CFFEE33F-A4F4-4C55-290B-8C07A083540D}"/>
              </a:ext>
            </a:extLst>
          </p:cNvPr>
          <p:cNvGraphicFramePr>
            <a:graphicFrameLocks/>
          </p:cNvGraphicFramePr>
          <p:nvPr>
            <p:extLst>
              <p:ext uri="{D42A27DB-BD31-4B8C-83A1-F6EECF244321}">
                <p14:modId xmlns:p14="http://schemas.microsoft.com/office/powerpoint/2010/main" val="3180387090"/>
              </p:ext>
            </p:extLst>
          </p:nvPr>
        </p:nvGraphicFramePr>
        <p:xfrm>
          <a:off x="0" y="861750"/>
          <a:ext cx="9144000" cy="3420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F0423799-5BDE-97FF-53AC-C9DDDF09FF17}"/>
              </a:ext>
            </a:extLst>
          </p:cNvPr>
          <p:cNvSpPr txBox="1"/>
          <p:nvPr/>
        </p:nvSpPr>
        <p:spPr>
          <a:xfrm>
            <a:off x="28496" y="3956611"/>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a:t>
            </a:r>
          </a:p>
        </p:txBody>
      </p:sp>
    </p:spTree>
    <p:extLst>
      <p:ext uri="{BB962C8B-B14F-4D97-AF65-F5344CB8AC3E}">
        <p14:creationId xmlns:p14="http://schemas.microsoft.com/office/powerpoint/2010/main" val="1486422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597821"/>
            <a:ext cx="7704856" cy="3350193"/>
          </a:xfrm>
        </p:spPr>
        <p:txBody>
          <a:bodyPr>
            <a:normAutofit fontScale="90000"/>
          </a:bodyPr>
          <a:lstStyle/>
          <a:p>
            <a:r>
              <a:rPr lang="en-US" sz="3100" dirty="0">
                <a:latin typeface="Roboto Slab Light" pitchFamily="2" charset="0"/>
                <a:ea typeface="Roboto Slab Light" pitchFamily="2" charset="0"/>
                <a:cs typeface="Roboto Slab Light" pitchFamily="2" charset="0"/>
              </a:rPr>
              <a:t>Unemployment</a:t>
            </a:r>
            <a:br>
              <a:rPr lang="en-US" sz="4000" dirty="0">
                <a:latin typeface="Roboto Slab Light" pitchFamily="2" charset="0"/>
                <a:ea typeface="Roboto Slab Light" pitchFamily="2" charset="0"/>
                <a:cs typeface="Roboto Slab Light" pitchFamily="2" charset="0"/>
              </a:rPr>
            </a:br>
            <a:r>
              <a:rPr lang="en-US" sz="2800" dirty="0">
                <a:latin typeface="Roboto Slab Light" pitchFamily="2" charset="0"/>
                <a:ea typeface="Roboto Slab Light" pitchFamily="2" charset="0"/>
                <a:cs typeface="Roboto Slab Light" pitchFamily="2" charset="0"/>
              </a:rPr>
              <a:t> </a:t>
            </a:r>
            <a:br>
              <a:rPr lang="en-US" sz="4000" dirty="0">
                <a:latin typeface="Roboto Slab Light" pitchFamily="2" charset="0"/>
                <a:ea typeface="Roboto Slab Light" pitchFamily="2" charset="0"/>
                <a:cs typeface="Roboto Slab Light" pitchFamily="2" charset="0"/>
              </a:rPr>
            </a:br>
            <a:r>
              <a:rPr lang="en-US" sz="2000" dirty="0">
                <a:latin typeface="Roboto Slab Light" pitchFamily="2" charset="0"/>
                <a:ea typeface="Roboto Slab Light" pitchFamily="2" charset="0"/>
                <a:cs typeface="Roboto Slab Light" pitchFamily="2" charset="0"/>
              </a:rPr>
              <a:t>Q2 2025:</a:t>
            </a:r>
            <a:br>
              <a:rPr lang="en-US" sz="2000" dirty="0">
                <a:latin typeface="Roboto Slab Light" pitchFamily="2" charset="0"/>
                <a:ea typeface="Roboto Slab Light" pitchFamily="2" charset="0"/>
                <a:cs typeface="Roboto Slab Light" pitchFamily="2" charset="0"/>
              </a:rPr>
            </a:br>
            <a:br>
              <a:rPr lang="en-US" sz="20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Persons unemployed: 	140,800		+7.3%</a:t>
            </a:r>
            <a:br>
              <a:rPr lang="en-US" sz="1800" dirty="0">
                <a:latin typeface="Roboto Slab Light" pitchFamily="2" charset="0"/>
                <a:ea typeface="Roboto Slab Light" pitchFamily="2" charset="0"/>
                <a:cs typeface="Roboto Slab Light" pitchFamily="2" charset="0"/>
              </a:rPr>
            </a:br>
            <a:br>
              <a:rPr lang="en-US" sz="18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Unemployment rate (15-74): 	4.8%		+0.2 </a:t>
            </a:r>
            <a:r>
              <a:rPr lang="en-US" sz="1800" dirty="0" err="1">
                <a:latin typeface="Roboto Slab Light" pitchFamily="2" charset="0"/>
                <a:ea typeface="Roboto Slab Light" pitchFamily="2" charset="0"/>
                <a:cs typeface="Roboto Slab Light" pitchFamily="2" charset="0"/>
              </a:rPr>
              <a:t>p.p</a:t>
            </a:r>
            <a:br>
              <a:rPr lang="en-US" sz="1800" dirty="0">
                <a:latin typeface="Roboto Slab Light" pitchFamily="2" charset="0"/>
                <a:ea typeface="Roboto Slab Light" pitchFamily="2" charset="0"/>
                <a:cs typeface="Roboto Slab Light" pitchFamily="2" charset="0"/>
              </a:rPr>
            </a:br>
            <a:br>
              <a:rPr lang="en-US" sz="18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Persons unemployed (SA):	134,400	 	+2.6 on Q1 2025</a:t>
            </a:r>
            <a:br>
              <a:rPr lang="en-US" sz="1800" dirty="0">
                <a:latin typeface="Roboto Slab Light" pitchFamily="2" charset="0"/>
                <a:ea typeface="Roboto Slab Light" pitchFamily="2" charset="0"/>
                <a:cs typeface="Roboto Slab Light" pitchFamily="2" charset="0"/>
              </a:rPr>
            </a:br>
            <a:br>
              <a:rPr lang="en-US" sz="18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Seasonally adjusted rate: 	4.6%		+0.1 </a:t>
            </a:r>
            <a:r>
              <a:rPr lang="en-US" sz="1800" dirty="0" err="1">
                <a:latin typeface="Roboto Slab Light" pitchFamily="2" charset="0"/>
                <a:ea typeface="Roboto Slab Light" pitchFamily="2" charset="0"/>
                <a:cs typeface="Roboto Slab Light" pitchFamily="2" charset="0"/>
              </a:rPr>
              <a:t>p.p</a:t>
            </a:r>
            <a:r>
              <a:rPr lang="en-US" sz="1800" dirty="0">
                <a:latin typeface="Roboto Slab Light" pitchFamily="2" charset="0"/>
                <a:ea typeface="Roboto Slab Light" pitchFamily="2" charset="0"/>
                <a:cs typeface="Roboto Slab Light" pitchFamily="2" charset="0"/>
              </a:rPr>
              <a:t> on Q1 2025</a:t>
            </a:r>
            <a:br>
              <a:rPr lang="en-US" sz="2000" strike="sngStrike" dirty="0"/>
            </a:br>
            <a:br>
              <a:rPr lang="en-US" sz="2000" strike="sngStrike" dirty="0"/>
            </a:br>
            <a:endParaRPr lang="en-US" sz="2000" strike="sngStrike" dirty="0"/>
          </a:p>
        </p:txBody>
      </p:sp>
    </p:spTree>
    <p:extLst>
      <p:ext uri="{BB962C8B-B14F-4D97-AF65-F5344CB8AC3E}">
        <p14:creationId xmlns:p14="http://schemas.microsoft.com/office/powerpoint/2010/main" val="2012943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593"/>
          </a:xfrm>
        </p:spPr>
        <p:txBody>
          <a:bodyPr>
            <a:normAutofit/>
          </a:bodyPr>
          <a:lstStyle/>
          <a:p>
            <a:r>
              <a:rPr lang="en-IE" sz="1800" b="0" dirty="0">
                <a:latin typeface="Roboto Slab"/>
              </a:rPr>
              <a:t>Younger ages driving unemployment (‘000)</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16</a:t>
            </a:fld>
            <a:endParaRPr lang="en-IE" dirty="0"/>
          </a:p>
        </p:txBody>
      </p:sp>
      <p:sp>
        <p:nvSpPr>
          <p:cNvPr id="5" name="TextBox 1">
            <a:extLst>
              <a:ext uri="{FF2B5EF4-FFF2-40B4-BE49-F238E27FC236}">
                <a16:creationId xmlns:a16="http://schemas.microsoft.com/office/drawing/2014/main" id="{EEE8ED16-4EC1-473F-BDC4-6728872ECF2B}"/>
              </a:ext>
            </a:extLst>
          </p:cNvPr>
          <p:cNvSpPr txBox="1"/>
          <p:nvPr/>
        </p:nvSpPr>
        <p:spPr>
          <a:xfrm>
            <a:off x="10570" y="3924599"/>
            <a:ext cx="67299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graphicFrame>
        <p:nvGraphicFramePr>
          <p:cNvPr id="3" name="Chart 2">
            <a:extLst>
              <a:ext uri="{FF2B5EF4-FFF2-40B4-BE49-F238E27FC236}">
                <a16:creationId xmlns:a16="http://schemas.microsoft.com/office/drawing/2014/main" id="{B64DEB82-4817-AFAE-7107-3BFB1B7B44F1}"/>
              </a:ext>
            </a:extLst>
          </p:cNvPr>
          <p:cNvGraphicFramePr>
            <a:graphicFrameLocks/>
          </p:cNvGraphicFramePr>
          <p:nvPr>
            <p:extLst>
              <p:ext uri="{D42A27DB-BD31-4B8C-83A1-F6EECF244321}">
                <p14:modId xmlns:p14="http://schemas.microsoft.com/office/powerpoint/2010/main" val="4135186491"/>
              </p:ext>
            </p:extLst>
          </p:nvPr>
        </p:nvGraphicFramePr>
        <p:xfrm>
          <a:off x="0" y="861750"/>
          <a:ext cx="9144000" cy="34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2807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953"/>
          </a:xfrm>
        </p:spPr>
        <p:txBody>
          <a:bodyPr>
            <a:normAutofit/>
          </a:bodyPr>
          <a:lstStyle/>
          <a:p>
            <a:r>
              <a:rPr lang="en-IE" sz="1800" b="0" dirty="0">
                <a:latin typeface="Roboto Slab"/>
              </a:rPr>
              <a:t>Slight increase in long-term unemployment (‘000)</a:t>
            </a:r>
            <a:br>
              <a:rPr lang="en-IE" sz="1800" b="0" dirty="0">
                <a:latin typeface="Roboto Slab"/>
              </a:rPr>
            </a:b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17</a:t>
            </a:fld>
            <a:endParaRPr lang="en-IE" dirty="0"/>
          </a:p>
        </p:txBody>
      </p:sp>
      <p:sp>
        <p:nvSpPr>
          <p:cNvPr id="10" name="TextBox 1">
            <a:extLst>
              <a:ext uri="{FF2B5EF4-FFF2-40B4-BE49-F238E27FC236}">
                <a16:creationId xmlns:a16="http://schemas.microsoft.com/office/drawing/2014/main" id="{64CC3668-86AD-47E0-B770-163A331D0817}"/>
              </a:ext>
            </a:extLst>
          </p:cNvPr>
          <p:cNvSpPr txBox="1"/>
          <p:nvPr/>
        </p:nvSpPr>
        <p:spPr>
          <a:xfrm>
            <a:off x="71500" y="3867894"/>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graphicFrame>
        <p:nvGraphicFramePr>
          <p:cNvPr id="3" name="Chart 2">
            <a:extLst>
              <a:ext uri="{FF2B5EF4-FFF2-40B4-BE49-F238E27FC236}">
                <a16:creationId xmlns:a16="http://schemas.microsoft.com/office/drawing/2014/main" id="{0E284781-DB51-C0B9-EB1C-7DCEB65A4EA7}"/>
              </a:ext>
            </a:extLst>
          </p:cNvPr>
          <p:cNvGraphicFramePr>
            <a:graphicFrameLocks/>
          </p:cNvGraphicFramePr>
          <p:nvPr>
            <p:extLst>
              <p:ext uri="{D42A27DB-BD31-4B8C-83A1-F6EECF244321}">
                <p14:modId xmlns:p14="http://schemas.microsoft.com/office/powerpoint/2010/main" val="3967537446"/>
              </p:ext>
            </p:extLst>
          </p:nvPr>
        </p:nvGraphicFramePr>
        <p:xfrm>
          <a:off x="0" y="861750"/>
          <a:ext cx="9144000" cy="34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9738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55663-A377-B077-D076-798B60C459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F48479-83E8-0159-96C8-D7592EF54C1B}"/>
              </a:ext>
            </a:extLst>
          </p:cNvPr>
          <p:cNvSpPr>
            <a:spLocks noGrp="1"/>
          </p:cNvSpPr>
          <p:nvPr>
            <p:ph type="title"/>
          </p:nvPr>
        </p:nvSpPr>
        <p:spPr>
          <a:xfrm>
            <a:off x="467544" y="205981"/>
            <a:ext cx="8280000" cy="745770"/>
          </a:xfrm>
        </p:spPr>
        <p:txBody>
          <a:bodyPr>
            <a:normAutofit/>
          </a:bodyPr>
          <a:lstStyle/>
          <a:p>
            <a:r>
              <a:rPr lang="en-IE" sz="1600" b="0" dirty="0">
                <a:latin typeface="Roboto Slab"/>
              </a:rPr>
              <a:t>Unemployment (‘000) (seasonally adjusted), increased for males; down for females</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5F48D3FD-ADC6-C06F-59B7-F34A7E5A61F2}"/>
              </a:ext>
            </a:extLst>
          </p:cNvPr>
          <p:cNvSpPr>
            <a:spLocks noGrp="1"/>
          </p:cNvSpPr>
          <p:nvPr>
            <p:ph type="sldNum" sz="quarter" idx="4"/>
          </p:nvPr>
        </p:nvSpPr>
        <p:spPr/>
        <p:txBody>
          <a:bodyPr/>
          <a:lstStyle/>
          <a:p>
            <a:fld id="{517A7B32-69DB-4CF1-942C-111B3EAEDE95}" type="slidenum">
              <a:rPr lang="en-IE" smtClean="0"/>
              <a:t>18</a:t>
            </a:fld>
            <a:endParaRPr lang="en-IE" dirty="0"/>
          </a:p>
        </p:txBody>
      </p:sp>
      <p:sp>
        <p:nvSpPr>
          <p:cNvPr id="8" name="TextBox 1">
            <a:extLst>
              <a:ext uri="{FF2B5EF4-FFF2-40B4-BE49-F238E27FC236}">
                <a16:creationId xmlns:a16="http://schemas.microsoft.com/office/drawing/2014/main" id="{2099A796-8ACB-0659-11C2-962C8C73223A}"/>
              </a:ext>
            </a:extLst>
          </p:cNvPr>
          <p:cNvSpPr txBox="1"/>
          <p:nvPr/>
        </p:nvSpPr>
        <p:spPr>
          <a:xfrm>
            <a:off x="0" y="3975726"/>
            <a:ext cx="755576"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graphicFrame>
        <p:nvGraphicFramePr>
          <p:cNvPr id="5" name="Chart 4">
            <a:extLst>
              <a:ext uri="{FF2B5EF4-FFF2-40B4-BE49-F238E27FC236}">
                <a16:creationId xmlns:a16="http://schemas.microsoft.com/office/drawing/2014/main" id="{8D8AFCF0-2DDA-CA95-20AD-935F8E7A24D0}"/>
              </a:ext>
            </a:extLst>
          </p:cNvPr>
          <p:cNvGraphicFramePr>
            <a:graphicFrameLocks/>
          </p:cNvGraphicFramePr>
          <p:nvPr>
            <p:extLst>
              <p:ext uri="{D42A27DB-BD31-4B8C-83A1-F6EECF244321}">
                <p14:modId xmlns:p14="http://schemas.microsoft.com/office/powerpoint/2010/main" val="1204711482"/>
              </p:ext>
            </p:extLst>
          </p:nvPr>
        </p:nvGraphicFramePr>
        <p:xfrm>
          <a:off x="35765" y="861750"/>
          <a:ext cx="9144000" cy="34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1587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597821"/>
            <a:ext cx="7632848" cy="3494209"/>
          </a:xfrm>
        </p:spPr>
        <p:txBody>
          <a:bodyPr anchor="t">
            <a:normAutofit fontScale="90000"/>
          </a:bodyPr>
          <a:lstStyle/>
          <a:p>
            <a:r>
              <a:rPr lang="en-US" sz="3100" dirty="0">
                <a:latin typeface="Roboto Slab Light" pitchFamily="2" charset="0"/>
                <a:ea typeface="Roboto Slab Light" pitchFamily="2" charset="0"/>
                <a:cs typeface="Roboto Slab Light" pitchFamily="2" charset="0"/>
              </a:rPr>
              <a:t>Labour Force</a:t>
            </a:r>
            <a:br>
              <a:rPr lang="en-US" sz="2800" dirty="0">
                <a:latin typeface="Roboto Slab Light" pitchFamily="2" charset="0"/>
                <a:ea typeface="Roboto Slab Light" pitchFamily="2" charset="0"/>
                <a:cs typeface="Roboto Slab Light" pitchFamily="2" charset="0"/>
              </a:rPr>
            </a:br>
            <a:r>
              <a:rPr lang="en-US" sz="2800" dirty="0">
                <a:latin typeface="Roboto Slab Light" pitchFamily="2" charset="0"/>
                <a:ea typeface="Roboto Slab Light" pitchFamily="2" charset="0"/>
                <a:cs typeface="Roboto Slab Light" pitchFamily="2" charset="0"/>
              </a:rPr>
              <a:t> </a:t>
            </a:r>
            <a:br>
              <a:rPr lang="en-US" sz="2800" dirty="0">
                <a:latin typeface="Roboto Slab Light" pitchFamily="2" charset="0"/>
                <a:ea typeface="Roboto Slab Light" pitchFamily="2" charset="0"/>
                <a:cs typeface="Roboto Slab Light" pitchFamily="2" charset="0"/>
              </a:rPr>
            </a:br>
            <a:r>
              <a:rPr lang="en-US" sz="2000" dirty="0">
                <a:latin typeface="Roboto Slab Light" pitchFamily="2" charset="0"/>
                <a:ea typeface="Roboto Slab Light" pitchFamily="2" charset="0"/>
                <a:cs typeface="Roboto Slab Light" pitchFamily="2" charset="0"/>
              </a:rPr>
              <a:t>Q2 2025:</a:t>
            </a:r>
            <a:br>
              <a:rPr lang="en-US" sz="2000" dirty="0">
                <a:latin typeface="Roboto Slab Light" pitchFamily="2" charset="0"/>
                <a:ea typeface="Roboto Slab Light" pitchFamily="2" charset="0"/>
                <a:cs typeface="Roboto Slab Light" pitchFamily="2" charset="0"/>
              </a:rPr>
            </a:br>
            <a:br>
              <a:rPr lang="en-US" sz="20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Persons in labour force: 	2,958,900		+2.5%</a:t>
            </a:r>
            <a:br>
              <a:rPr lang="en-US" sz="1800" dirty="0">
                <a:latin typeface="Roboto Slab Light" pitchFamily="2" charset="0"/>
                <a:ea typeface="Roboto Slab Light" pitchFamily="2" charset="0"/>
                <a:cs typeface="Roboto Slab Light" pitchFamily="2" charset="0"/>
              </a:rPr>
            </a:br>
            <a:br>
              <a:rPr lang="en-US" sz="18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Participation rate (15+): 	66.4%		+0.3 p.p.</a:t>
            </a:r>
            <a:br>
              <a:rPr lang="en-US" sz="1800" dirty="0">
                <a:latin typeface="Roboto Slab Light" pitchFamily="2" charset="0"/>
                <a:ea typeface="Roboto Slab Light" pitchFamily="2" charset="0"/>
                <a:cs typeface="Roboto Slab Light" pitchFamily="2" charset="0"/>
              </a:rPr>
            </a:br>
            <a:br>
              <a:rPr lang="en-US" sz="18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Seasonally adjusted </a:t>
            </a:r>
            <a:br>
              <a:rPr lang="en-US" sz="18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participation rate: 		66.2% 		unchanged from Q1 2025</a:t>
            </a:r>
            <a:br>
              <a:rPr lang="en-US" sz="2000" dirty="0">
                <a:latin typeface="Roboto Slab"/>
              </a:rPr>
            </a:br>
            <a:br>
              <a:rPr lang="en-US" sz="2000" dirty="0">
                <a:latin typeface="Roboto Slab"/>
              </a:rPr>
            </a:br>
            <a:endParaRPr lang="en-US" sz="2000" dirty="0">
              <a:latin typeface="Roboto Slab"/>
            </a:endParaRPr>
          </a:p>
        </p:txBody>
      </p:sp>
    </p:spTree>
    <p:extLst>
      <p:ext uri="{BB962C8B-B14F-4D97-AF65-F5344CB8AC3E}">
        <p14:creationId xmlns:p14="http://schemas.microsoft.com/office/powerpoint/2010/main" val="776877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79"/>
            <a:ext cx="8219256" cy="709587"/>
          </a:xfrm>
        </p:spPr>
        <p:txBody>
          <a:bodyPr>
            <a:normAutofit/>
          </a:bodyPr>
          <a:lstStyle/>
          <a:p>
            <a:r>
              <a:rPr lang="en-IE" sz="2000" dirty="0">
                <a:latin typeface="Roboto Slab Light" pitchFamily="2" charset="0"/>
                <a:ea typeface="Roboto Slab Light" pitchFamily="2" charset="0"/>
                <a:cs typeface="Roboto Slab Light" pitchFamily="2" charset="0"/>
              </a:rPr>
              <a:t>Infographic</a:t>
            </a: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2</a:t>
            </a:fld>
            <a:endParaRPr lang="en-IE" dirty="0"/>
          </a:p>
        </p:txBody>
      </p:sp>
      <p:sp>
        <p:nvSpPr>
          <p:cNvPr id="6" name="TextBox 1">
            <a:extLst>
              <a:ext uri="{FF2B5EF4-FFF2-40B4-BE49-F238E27FC236}">
                <a16:creationId xmlns:a16="http://schemas.microsoft.com/office/drawing/2014/main" id="{9F58F130-7371-4097-89CF-E014411DB199}"/>
              </a:ext>
            </a:extLst>
          </p:cNvPr>
          <p:cNvSpPr txBox="1"/>
          <p:nvPr/>
        </p:nvSpPr>
        <p:spPr>
          <a:xfrm>
            <a:off x="323528" y="3867894"/>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pic>
        <p:nvPicPr>
          <p:cNvPr id="5" name="Picture 4" descr="A group of people in construction gear&#10;&#10;AI-generated content may be incorrect.">
            <a:extLst>
              <a:ext uri="{FF2B5EF4-FFF2-40B4-BE49-F238E27FC236}">
                <a16:creationId xmlns:a16="http://schemas.microsoft.com/office/drawing/2014/main" id="{C901BE90-0A99-28EE-DA79-13DB3A348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63357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B33B9-4ED6-287E-91F0-3644C3A97E50}"/>
              </a:ext>
            </a:extLst>
          </p:cNvPr>
          <p:cNvSpPr>
            <a:spLocks noGrp="1"/>
          </p:cNvSpPr>
          <p:nvPr>
            <p:ph type="title"/>
          </p:nvPr>
        </p:nvSpPr>
        <p:spPr/>
        <p:txBody>
          <a:bodyPr/>
          <a:lstStyle/>
          <a:p>
            <a:r>
              <a:rPr lang="en-IE" dirty="0"/>
              <a:t>Labour Force</a:t>
            </a:r>
          </a:p>
        </p:txBody>
      </p:sp>
      <p:sp>
        <p:nvSpPr>
          <p:cNvPr id="3" name="Content Placeholder 2">
            <a:extLst>
              <a:ext uri="{FF2B5EF4-FFF2-40B4-BE49-F238E27FC236}">
                <a16:creationId xmlns:a16="http://schemas.microsoft.com/office/drawing/2014/main" id="{3B43EA94-BB00-ECD2-A64B-60569A597130}"/>
              </a:ext>
            </a:extLst>
          </p:cNvPr>
          <p:cNvSpPr>
            <a:spLocks noGrp="1"/>
          </p:cNvSpPr>
          <p:nvPr>
            <p:ph idx="1"/>
          </p:nvPr>
        </p:nvSpPr>
        <p:spPr>
          <a:xfrm>
            <a:off x="323528" y="1347614"/>
            <a:ext cx="8229600" cy="2811759"/>
          </a:xfrm>
        </p:spPr>
        <p:txBody>
          <a:bodyPr>
            <a:normAutofit fontScale="77500" lnSpcReduction="20000"/>
          </a:bodyPr>
          <a:lstStyle/>
          <a:p>
            <a:r>
              <a:rPr lang="en-IE" b="1" u="sng" dirty="0"/>
              <a:t>Unadjusted</a:t>
            </a:r>
          </a:p>
          <a:p>
            <a:pPr lvl="1"/>
            <a:r>
              <a:rPr lang="en-IE" dirty="0"/>
              <a:t>Increased by 73,500 (2.5%) over the year to 2,958,900 in Q2 2025</a:t>
            </a:r>
          </a:p>
          <a:p>
            <a:pPr lvl="1"/>
            <a:r>
              <a:rPr lang="en-IE" dirty="0"/>
              <a:t>Demographic effect +49,200</a:t>
            </a:r>
          </a:p>
          <a:p>
            <a:pPr lvl="1"/>
            <a:r>
              <a:rPr lang="en-IE" dirty="0"/>
              <a:t>Participation effect +24,300</a:t>
            </a:r>
          </a:p>
          <a:p>
            <a:pPr lvl="1"/>
            <a:r>
              <a:rPr lang="en-IE" dirty="0"/>
              <a:t>Participation rate increased by 0.3p.p. to 66.4%</a:t>
            </a:r>
          </a:p>
          <a:p>
            <a:r>
              <a:rPr lang="en-IE" b="1" u="sng" dirty="0"/>
              <a:t>Adjusted</a:t>
            </a:r>
          </a:p>
          <a:p>
            <a:pPr lvl="1"/>
            <a:r>
              <a:rPr lang="en-IE" dirty="0"/>
              <a:t>Increase of 17,200 or 0.6% over the quarter to 2,951,100 in Q2 2025</a:t>
            </a:r>
          </a:p>
        </p:txBody>
      </p:sp>
      <p:sp>
        <p:nvSpPr>
          <p:cNvPr id="4" name="Slide Number Placeholder 3">
            <a:extLst>
              <a:ext uri="{FF2B5EF4-FFF2-40B4-BE49-F238E27FC236}">
                <a16:creationId xmlns:a16="http://schemas.microsoft.com/office/drawing/2014/main" id="{85AFED5B-11A6-0E4A-07CB-95DF8C47445E}"/>
              </a:ext>
            </a:extLst>
          </p:cNvPr>
          <p:cNvSpPr>
            <a:spLocks noGrp="1"/>
          </p:cNvSpPr>
          <p:nvPr>
            <p:ph type="sldNum" sz="quarter" idx="4"/>
          </p:nvPr>
        </p:nvSpPr>
        <p:spPr/>
        <p:txBody>
          <a:bodyPr/>
          <a:lstStyle/>
          <a:p>
            <a:fld id="{517A7B32-69DB-4CF1-942C-111B3EAEDE95}" type="slidenum">
              <a:rPr lang="en-IE" smtClean="0"/>
              <a:t>20</a:t>
            </a:fld>
            <a:endParaRPr lang="en-IE" dirty="0"/>
          </a:p>
        </p:txBody>
      </p:sp>
    </p:spTree>
    <p:extLst>
      <p:ext uri="{BB962C8B-B14F-4D97-AF65-F5344CB8AC3E}">
        <p14:creationId xmlns:p14="http://schemas.microsoft.com/office/powerpoint/2010/main" val="345461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594"/>
          </a:xfrm>
        </p:spPr>
        <p:txBody>
          <a:bodyPr>
            <a:normAutofit/>
          </a:bodyPr>
          <a:lstStyle/>
          <a:p>
            <a:r>
              <a:rPr lang="en-IE" sz="1600" b="0" dirty="0">
                <a:latin typeface="Roboto Slab"/>
              </a:rPr>
              <a:t>Participation rate (%) for males increased; decreased for females</a:t>
            </a: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21</a:t>
            </a:fld>
            <a:endParaRPr lang="en-IE" dirty="0"/>
          </a:p>
        </p:txBody>
      </p:sp>
      <p:sp>
        <p:nvSpPr>
          <p:cNvPr id="6" name="TextBox 1">
            <a:extLst>
              <a:ext uri="{FF2B5EF4-FFF2-40B4-BE49-F238E27FC236}">
                <a16:creationId xmlns:a16="http://schemas.microsoft.com/office/drawing/2014/main" id="{41FD8F1B-66F1-4445-976B-5065695B6745}"/>
              </a:ext>
            </a:extLst>
          </p:cNvPr>
          <p:cNvSpPr txBox="1"/>
          <p:nvPr/>
        </p:nvSpPr>
        <p:spPr>
          <a:xfrm>
            <a:off x="71500" y="3795886"/>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a:t>
            </a:r>
          </a:p>
        </p:txBody>
      </p:sp>
      <p:graphicFrame>
        <p:nvGraphicFramePr>
          <p:cNvPr id="3" name="Chart 2">
            <a:extLst>
              <a:ext uri="{FF2B5EF4-FFF2-40B4-BE49-F238E27FC236}">
                <a16:creationId xmlns:a16="http://schemas.microsoft.com/office/drawing/2014/main" id="{D8CE880F-210E-EEE7-F316-3DB322666B64}"/>
              </a:ext>
            </a:extLst>
          </p:cNvPr>
          <p:cNvGraphicFramePr>
            <a:graphicFrameLocks/>
          </p:cNvGraphicFramePr>
          <p:nvPr>
            <p:extLst>
              <p:ext uri="{D42A27DB-BD31-4B8C-83A1-F6EECF244321}">
                <p14:modId xmlns:p14="http://schemas.microsoft.com/office/powerpoint/2010/main" val="1917285182"/>
              </p:ext>
            </p:extLst>
          </p:nvPr>
        </p:nvGraphicFramePr>
        <p:xfrm>
          <a:off x="0" y="861750"/>
          <a:ext cx="9144000" cy="34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7427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594"/>
          </a:xfrm>
        </p:spPr>
        <p:txBody>
          <a:bodyPr>
            <a:normAutofit/>
          </a:bodyPr>
          <a:lstStyle/>
          <a:p>
            <a:r>
              <a:rPr lang="en-IE" sz="1600" b="0" dirty="0">
                <a:latin typeface="Roboto Slab"/>
              </a:rPr>
              <a:t>Labour force (‘000) increased across all age groups</a:t>
            </a: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22</a:t>
            </a:fld>
            <a:endParaRPr lang="en-IE" dirty="0"/>
          </a:p>
        </p:txBody>
      </p:sp>
      <p:sp>
        <p:nvSpPr>
          <p:cNvPr id="6" name="TextBox 1">
            <a:extLst>
              <a:ext uri="{FF2B5EF4-FFF2-40B4-BE49-F238E27FC236}">
                <a16:creationId xmlns:a16="http://schemas.microsoft.com/office/drawing/2014/main" id="{41FD8F1B-66F1-4445-976B-5065695B6745}"/>
              </a:ext>
            </a:extLst>
          </p:cNvPr>
          <p:cNvSpPr txBox="1"/>
          <p:nvPr/>
        </p:nvSpPr>
        <p:spPr>
          <a:xfrm>
            <a:off x="71500" y="3795886"/>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graphicFrame>
        <p:nvGraphicFramePr>
          <p:cNvPr id="3" name="Chart 2">
            <a:extLst>
              <a:ext uri="{FF2B5EF4-FFF2-40B4-BE49-F238E27FC236}">
                <a16:creationId xmlns:a16="http://schemas.microsoft.com/office/drawing/2014/main" id="{8BF082D0-57DA-9930-4285-E7EF801E2583}"/>
              </a:ext>
            </a:extLst>
          </p:cNvPr>
          <p:cNvGraphicFramePr>
            <a:graphicFrameLocks/>
          </p:cNvGraphicFramePr>
          <p:nvPr>
            <p:extLst>
              <p:ext uri="{D42A27DB-BD31-4B8C-83A1-F6EECF244321}">
                <p14:modId xmlns:p14="http://schemas.microsoft.com/office/powerpoint/2010/main" val="2023256773"/>
              </p:ext>
            </p:extLst>
          </p:nvPr>
        </p:nvGraphicFramePr>
        <p:xfrm>
          <a:off x="0" y="861750"/>
          <a:ext cx="9144000" cy="34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9403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B33B9-4ED6-287E-91F0-3644C3A97E50}"/>
              </a:ext>
            </a:extLst>
          </p:cNvPr>
          <p:cNvSpPr>
            <a:spLocks noGrp="1"/>
          </p:cNvSpPr>
          <p:nvPr>
            <p:ph type="title"/>
          </p:nvPr>
        </p:nvSpPr>
        <p:spPr>
          <a:xfrm>
            <a:off x="467544" y="205979"/>
            <a:ext cx="8219256" cy="673771"/>
          </a:xfrm>
        </p:spPr>
        <p:txBody>
          <a:bodyPr>
            <a:normAutofit/>
          </a:bodyPr>
          <a:lstStyle/>
          <a:p>
            <a:r>
              <a:rPr lang="en-IE" sz="1800" b="0" dirty="0"/>
              <a:t>Largest increase in labour force (‘000) from Irish citizens</a:t>
            </a:r>
          </a:p>
        </p:txBody>
      </p:sp>
      <p:sp>
        <p:nvSpPr>
          <p:cNvPr id="4" name="Slide Number Placeholder 3">
            <a:extLst>
              <a:ext uri="{FF2B5EF4-FFF2-40B4-BE49-F238E27FC236}">
                <a16:creationId xmlns:a16="http://schemas.microsoft.com/office/drawing/2014/main" id="{85AFED5B-11A6-0E4A-07CB-95DF8C47445E}"/>
              </a:ext>
            </a:extLst>
          </p:cNvPr>
          <p:cNvSpPr>
            <a:spLocks noGrp="1"/>
          </p:cNvSpPr>
          <p:nvPr>
            <p:ph type="sldNum" sz="quarter" idx="4"/>
          </p:nvPr>
        </p:nvSpPr>
        <p:spPr/>
        <p:txBody>
          <a:bodyPr/>
          <a:lstStyle/>
          <a:p>
            <a:fld id="{517A7B32-69DB-4CF1-942C-111B3EAEDE95}" type="slidenum">
              <a:rPr lang="en-IE" smtClean="0"/>
              <a:t>23</a:t>
            </a:fld>
            <a:endParaRPr lang="en-IE" dirty="0"/>
          </a:p>
        </p:txBody>
      </p:sp>
      <p:sp>
        <p:nvSpPr>
          <p:cNvPr id="9" name="TextBox 1">
            <a:extLst>
              <a:ext uri="{FF2B5EF4-FFF2-40B4-BE49-F238E27FC236}">
                <a16:creationId xmlns:a16="http://schemas.microsoft.com/office/drawing/2014/main" id="{3A954E8F-B2EA-C9B7-6BEE-A2AC3186A389}"/>
              </a:ext>
            </a:extLst>
          </p:cNvPr>
          <p:cNvSpPr txBox="1"/>
          <p:nvPr/>
        </p:nvSpPr>
        <p:spPr>
          <a:xfrm>
            <a:off x="35496" y="3939902"/>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schemeClr val="accent4"/>
                </a:solidFill>
              </a:rPr>
              <a:t>thousand</a:t>
            </a:r>
            <a:endParaRPr lang="en-IE" sz="800" dirty="0">
              <a:solidFill>
                <a:schemeClr val="accent4"/>
              </a:solidFill>
            </a:endParaRPr>
          </a:p>
        </p:txBody>
      </p:sp>
      <p:graphicFrame>
        <p:nvGraphicFramePr>
          <p:cNvPr id="5" name="Chart 4">
            <a:extLst>
              <a:ext uri="{FF2B5EF4-FFF2-40B4-BE49-F238E27FC236}">
                <a16:creationId xmlns:a16="http://schemas.microsoft.com/office/drawing/2014/main" id="{AEF9CEDE-A7AB-9D7E-3E46-75F1F5C4EEB1}"/>
              </a:ext>
            </a:extLst>
          </p:cNvPr>
          <p:cNvGraphicFramePr>
            <a:graphicFrameLocks/>
          </p:cNvGraphicFramePr>
          <p:nvPr>
            <p:extLst>
              <p:ext uri="{D42A27DB-BD31-4B8C-83A1-F6EECF244321}">
                <p14:modId xmlns:p14="http://schemas.microsoft.com/office/powerpoint/2010/main" val="2721613968"/>
              </p:ext>
            </p:extLst>
          </p:nvPr>
        </p:nvGraphicFramePr>
        <p:xfrm>
          <a:off x="0" y="861750"/>
          <a:ext cx="9144000" cy="34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8733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594"/>
          </a:xfrm>
        </p:spPr>
        <p:txBody>
          <a:bodyPr>
            <a:normAutofit fontScale="90000"/>
          </a:bodyPr>
          <a:lstStyle/>
          <a:p>
            <a:r>
              <a:rPr lang="en-IE" sz="1800" b="0" dirty="0">
                <a:latin typeface="Roboto Slab"/>
              </a:rPr>
              <a:t>Participation rate (%) (seasonally adjusted), males increased; females decreased</a:t>
            </a:r>
            <a:br>
              <a:rPr lang="en-IE" sz="1800" b="0" dirty="0">
                <a:latin typeface="Roboto Slab"/>
              </a:rPr>
            </a:b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24</a:t>
            </a:fld>
            <a:endParaRPr lang="en-IE" dirty="0"/>
          </a:p>
        </p:txBody>
      </p:sp>
      <p:sp>
        <p:nvSpPr>
          <p:cNvPr id="5" name="TextBox 1">
            <a:extLst>
              <a:ext uri="{FF2B5EF4-FFF2-40B4-BE49-F238E27FC236}">
                <a16:creationId xmlns:a16="http://schemas.microsoft.com/office/drawing/2014/main" id="{EEE8ED16-4EC1-473F-BDC4-6728872ECF2B}"/>
              </a:ext>
            </a:extLst>
          </p:cNvPr>
          <p:cNvSpPr txBox="1"/>
          <p:nvPr/>
        </p:nvSpPr>
        <p:spPr>
          <a:xfrm>
            <a:off x="179512" y="3943350"/>
            <a:ext cx="576064"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a:t>
            </a:r>
          </a:p>
        </p:txBody>
      </p:sp>
      <p:graphicFrame>
        <p:nvGraphicFramePr>
          <p:cNvPr id="7" name="Chart 6">
            <a:extLst>
              <a:ext uri="{FF2B5EF4-FFF2-40B4-BE49-F238E27FC236}">
                <a16:creationId xmlns:a16="http://schemas.microsoft.com/office/drawing/2014/main" id="{18BE21DB-9560-44F2-BF59-BE9568A977E4}"/>
              </a:ext>
            </a:extLst>
          </p:cNvPr>
          <p:cNvGraphicFramePr>
            <a:graphicFrameLocks/>
          </p:cNvGraphicFramePr>
          <p:nvPr>
            <p:extLst>
              <p:ext uri="{D42A27DB-BD31-4B8C-83A1-F6EECF244321}">
                <p14:modId xmlns:p14="http://schemas.microsoft.com/office/powerpoint/2010/main" val="3913379893"/>
              </p:ext>
            </p:extLst>
          </p:nvPr>
        </p:nvGraphicFramePr>
        <p:xfrm>
          <a:off x="0" y="861750"/>
          <a:ext cx="9144000" cy="34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5728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7E3138-F90E-EE52-C471-782EFFACBBAC}"/>
              </a:ext>
            </a:extLst>
          </p:cNvPr>
          <p:cNvSpPr>
            <a:spLocks noGrp="1"/>
          </p:cNvSpPr>
          <p:nvPr>
            <p:ph type="ctrTitle"/>
          </p:nvPr>
        </p:nvSpPr>
        <p:spPr>
          <a:xfrm>
            <a:off x="323528" y="1597821"/>
            <a:ext cx="7632848" cy="3494209"/>
          </a:xfrm>
        </p:spPr>
        <p:txBody>
          <a:bodyPr anchor="t">
            <a:normAutofit fontScale="90000"/>
          </a:bodyPr>
          <a:lstStyle/>
          <a:p>
            <a:r>
              <a:rPr lang="en-US" sz="3100" dirty="0">
                <a:latin typeface="Roboto Slab Light" pitchFamily="2" charset="0"/>
                <a:ea typeface="Roboto Slab Light" pitchFamily="2" charset="0"/>
                <a:cs typeface="Roboto Slab Light" pitchFamily="2" charset="0"/>
              </a:rPr>
              <a:t>Not in the </a:t>
            </a:r>
            <a:r>
              <a:rPr lang="en-US" sz="3100" dirty="0" err="1">
                <a:latin typeface="Roboto Slab Light" pitchFamily="2" charset="0"/>
                <a:ea typeface="Roboto Slab Light" pitchFamily="2" charset="0"/>
                <a:cs typeface="Roboto Slab Light" pitchFamily="2" charset="0"/>
              </a:rPr>
              <a:t>labour</a:t>
            </a:r>
            <a:r>
              <a:rPr lang="en-US" sz="3100" dirty="0">
                <a:latin typeface="Roboto Slab Light" pitchFamily="2" charset="0"/>
                <a:ea typeface="Roboto Slab Light" pitchFamily="2" charset="0"/>
                <a:cs typeface="Roboto Slab Light" pitchFamily="2" charset="0"/>
              </a:rPr>
              <a:t> force</a:t>
            </a:r>
            <a:br>
              <a:rPr lang="en-US" sz="2800" dirty="0">
                <a:latin typeface="Roboto Slab Light" pitchFamily="2" charset="0"/>
                <a:ea typeface="Roboto Slab Light" pitchFamily="2" charset="0"/>
                <a:cs typeface="Roboto Slab Light" pitchFamily="2" charset="0"/>
              </a:rPr>
            </a:br>
            <a:r>
              <a:rPr lang="en-US" sz="2800" dirty="0">
                <a:latin typeface="Roboto Slab Light" pitchFamily="2" charset="0"/>
                <a:ea typeface="Roboto Slab Light" pitchFamily="2" charset="0"/>
                <a:cs typeface="Roboto Slab Light" pitchFamily="2" charset="0"/>
              </a:rPr>
              <a:t> </a:t>
            </a:r>
            <a:br>
              <a:rPr lang="en-US" sz="2800" dirty="0">
                <a:latin typeface="Roboto Slab Light" pitchFamily="2" charset="0"/>
                <a:ea typeface="Roboto Slab Light" pitchFamily="2" charset="0"/>
                <a:cs typeface="Roboto Slab Light" pitchFamily="2" charset="0"/>
              </a:rPr>
            </a:br>
            <a:r>
              <a:rPr lang="en-US" sz="2000" dirty="0">
                <a:latin typeface="Roboto Slab Light" pitchFamily="2" charset="0"/>
                <a:ea typeface="Roboto Slab Light" pitchFamily="2" charset="0"/>
                <a:cs typeface="Roboto Slab Light" pitchFamily="2" charset="0"/>
              </a:rPr>
              <a:t>Q2 2025:</a:t>
            </a:r>
            <a:br>
              <a:rPr lang="en-US" sz="2000" dirty="0">
                <a:latin typeface="Roboto Slab Light" pitchFamily="2" charset="0"/>
                <a:ea typeface="Roboto Slab Light" pitchFamily="2" charset="0"/>
                <a:cs typeface="Roboto Slab Light" pitchFamily="2" charset="0"/>
              </a:rPr>
            </a:br>
            <a:br>
              <a:rPr lang="en-US" sz="20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Persons not in the </a:t>
            </a:r>
            <a:r>
              <a:rPr lang="en-US" sz="1800" dirty="0" err="1">
                <a:latin typeface="Roboto Slab Light" pitchFamily="2" charset="0"/>
                <a:ea typeface="Roboto Slab Light" pitchFamily="2" charset="0"/>
                <a:cs typeface="Roboto Slab Light" pitchFamily="2" charset="0"/>
              </a:rPr>
              <a:t>labour</a:t>
            </a:r>
            <a:r>
              <a:rPr lang="en-US" sz="1800" dirty="0">
                <a:latin typeface="Roboto Slab Light" pitchFamily="2" charset="0"/>
                <a:ea typeface="Roboto Slab Light" pitchFamily="2" charset="0"/>
                <a:cs typeface="Roboto Slab Light" pitchFamily="2" charset="0"/>
              </a:rPr>
              <a:t> force: 	1,499,600		+1.0%</a:t>
            </a:r>
            <a:br>
              <a:rPr lang="en-US" sz="1800" dirty="0">
                <a:latin typeface="Roboto Slab Light" pitchFamily="2" charset="0"/>
                <a:ea typeface="Roboto Slab Light" pitchFamily="2" charset="0"/>
                <a:cs typeface="Roboto Slab Light" pitchFamily="2" charset="0"/>
              </a:rPr>
            </a:br>
            <a:br>
              <a:rPr lang="en-US" sz="18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Potential additional </a:t>
            </a:r>
            <a:r>
              <a:rPr lang="en-US" sz="1800" dirty="0" err="1">
                <a:latin typeface="Roboto Slab Light" pitchFamily="2" charset="0"/>
                <a:ea typeface="Roboto Slab Light" pitchFamily="2" charset="0"/>
                <a:cs typeface="Roboto Slab Light" pitchFamily="2" charset="0"/>
              </a:rPr>
              <a:t>labour</a:t>
            </a:r>
            <a:r>
              <a:rPr lang="en-US" sz="1800" dirty="0">
                <a:latin typeface="Roboto Slab Light" pitchFamily="2" charset="0"/>
                <a:ea typeface="Roboto Slab Light" pitchFamily="2" charset="0"/>
                <a:cs typeface="Roboto Slab Light" pitchFamily="2" charset="0"/>
              </a:rPr>
              <a:t> force:	118,000		-3.8%</a:t>
            </a:r>
            <a:br>
              <a:rPr lang="en-US" sz="1800" dirty="0">
                <a:latin typeface="Roboto Slab Light" pitchFamily="2" charset="0"/>
                <a:ea typeface="Roboto Slab Light" pitchFamily="2" charset="0"/>
                <a:cs typeface="Roboto Slab Light" pitchFamily="2" charset="0"/>
              </a:rPr>
            </a:br>
            <a:br>
              <a:rPr lang="en-US" sz="1800" dirty="0">
                <a:latin typeface="Roboto Slab Light" pitchFamily="2" charset="0"/>
                <a:ea typeface="Roboto Slab Light" pitchFamily="2" charset="0"/>
                <a:cs typeface="Roboto Slab Light" pitchFamily="2" charset="0"/>
              </a:rPr>
            </a:br>
            <a:br>
              <a:rPr lang="en-US" sz="2000" dirty="0">
                <a:latin typeface="Roboto Slab"/>
              </a:rPr>
            </a:br>
            <a:br>
              <a:rPr lang="en-US" sz="2000" dirty="0">
                <a:latin typeface="Roboto Slab"/>
              </a:rPr>
            </a:br>
            <a:endParaRPr lang="en-US" sz="2000" dirty="0">
              <a:latin typeface="Roboto Slab"/>
            </a:endParaRPr>
          </a:p>
        </p:txBody>
      </p:sp>
    </p:spTree>
    <p:extLst>
      <p:ext uri="{BB962C8B-B14F-4D97-AF65-F5344CB8AC3E}">
        <p14:creationId xmlns:p14="http://schemas.microsoft.com/office/powerpoint/2010/main" val="719447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2F7EC-DCDB-D4AF-25EC-3CA020732F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C61541-B74F-C352-705F-ABD6657BBF93}"/>
              </a:ext>
            </a:extLst>
          </p:cNvPr>
          <p:cNvSpPr>
            <a:spLocks noGrp="1"/>
          </p:cNvSpPr>
          <p:nvPr>
            <p:ph type="title"/>
          </p:nvPr>
        </p:nvSpPr>
        <p:spPr>
          <a:xfrm>
            <a:off x="467544" y="205979"/>
            <a:ext cx="8219256" cy="673771"/>
          </a:xfrm>
        </p:spPr>
        <p:txBody>
          <a:bodyPr>
            <a:normAutofit/>
          </a:bodyPr>
          <a:lstStyle/>
          <a:p>
            <a:r>
              <a:rPr lang="en-IE" sz="1800" b="0" dirty="0"/>
              <a:t>Part-time underemployed increased by 11,800</a:t>
            </a:r>
          </a:p>
        </p:txBody>
      </p:sp>
      <p:sp>
        <p:nvSpPr>
          <p:cNvPr id="4" name="Slide Number Placeholder 3">
            <a:extLst>
              <a:ext uri="{FF2B5EF4-FFF2-40B4-BE49-F238E27FC236}">
                <a16:creationId xmlns:a16="http://schemas.microsoft.com/office/drawing/2014/main" id="{B2BBC8F5-6DE4-AE5B-19A5-39374A3EF309}"/>
              </a:ext>
            </a:extLst>
          </p:cNvPr>
          <p:cNvSpPr>
            <a:spLocks noGrp="1"/>
          </p:cNvSpPr>
          <p:nvPr>
            <p:ph type="sldNum" sz="quarter" idx="4"/>
          </p:nvPr>
        </p:nvSpPr>
        <p:spPr/>
        <p:txBody>
          <a:bodyPr/>
          <a:lstStyle/>
          <a:p>
            <a:fld id="{517A7B32-69DB-4CF1-942C-111B3EAEDE95}" type="slidenum">
              <a:rPr lang="en-IE" smtClean="0"/>
              <a:t>26</a:t>
            </a:fld>
            <a:endParaRPr lang="en-IE" dirty="0"/>
          </a:p>
        </p:txBody>
      </p:sp>
      <p:sp>
        <p:nvSpPr>
          <p:cNvPr id="9" name="TextBox 1">
            <a:extLst>
              <a:ext uri="{FF2B5EF4-FFF2-40B4-BE49-F238E27FC236}">
                <a16:creationId xmlns:a16="http://schemas.microsoft.com/office/drawing/2014/main" id="{D659BAE2-E208-85FA-4F71-0DE86D8F9141}"/>
              </a:ext>
            </a:extLst>
          </p:cNvPr>
          <p:cNvSpPr txBox="1"/>
          <p:nvPr/>
        </p:nvSpPr>
        <p:spPr>
          <a:xfrm>
            <a:off x="35496" y="3939902"/>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schemeClr val="accent4"/>
                </a:solidFill>
              </a:rPr>
              <a:t>thousands</a:t>
            </a:r>
            <a:endParaRPr lang="en-IE" sz="800" dirty="0">
              <a:solidFill>
                <a:schemeClr val="accent4"/>
              </a:solidFill>
            </a:endParaRPr>
          </a:p>
        </p:txBody>
      </p:sp>
      <p:graphicFrame>
        <p:nvGraphicFramePr>
          <p:cNvPr id="6" name="Chart 5">
            <a:extLst>
              <a:ext uri="{FF2B5EF4-FFF2-40B4-BE49-F238E27FC236}">
                <a16:creationId xmlns:a16="http://schemas.microsoft.com/office/drawing/2014/main" id="{32751498-11DD-404A-E6CF-B6868B983DE9}"/>
              </a:ext>
            </a:extLst>
          </p:cNvPr>
          <p:cNvGraphicFramePr>
            <a:graphicFrameLocks/>
          </p:cNvGraphicFramePr>
          <p:nvPr>
            <p:extLst>
              <p:ext uri="{D42A27DB-BD31-4B8C-83A1-F6EECF244321}">
                <p14:modId xmlns:p14="http://schemas.microsoft.com/office/powerpoint/2010/main" val="3805169032"/>
              </p:ext>
            </p:extLst>
          </p:nvPr>
        </p:nvGraphicFramePr>
        <p:xfrm>
          <a:off x="0" y="861750"/>
          <a:ext cx="9144000" cy="34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9852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6A1571D-7C80-9840-5304-B77ACC0C14D1}"/>
              </a:ext>
            </a:extLst>
          </p:cNvPr>
          <p:cNvSpPr txBox="1">
            <a:spLocks/>
          </p:cNvSpPr>
          <p:nvPr/>
        </p:nvSpPr>
        <p:spPr>
          <a:xfrm>
            <a:off x="467544" y="1563638"/>
            <a:ext cx="7632848" cy="3494209"/>
          </a:xfrm>
          <a:prstGeom prst="rect">
            <a:avLst/>
          </a:prstGeom>
        </p:spPr>
        <p:txBody>
          <a:bodyPr vert="horz" lIns="91440" tIns="0" rIns="91440" bIns="0" rtlCol="0" anchor="t" anchorCtr="0">
            <a:normAutofit fontScale="97500"/>
          </a:bodyPr>
          <a:lstStyle>
            <a:lvl1pPr algn="l" defTabSz="914400" rtl="0" eaLnBrk="1" latinLnBrk="0" hangingPunct="1">
              <a:spcBef>
                <a:spcPct val="0"/>
              </a:spcBef>
              <a:buNone/>
              <a:defRPr sz="3200" b="0" i="0" kern="1200">
                <a:solidFill>
                  <a:schemeClr val="tx1"/>
                </a:solidFill>
                <a:latin typeface="Roboto Slab Bold"/>
                <a:ea typeface="+mj-ea"/>
                <a:cs typeface="Roboto Slab Bold"/>
              </a:defRPr>
            </a:lvl1pPr>
          </a:lstStyle>
          <a:p>
            <a:r>
              <a:rPr lang="en-US" sz="3100" dirty="0">
                <a:latin typeface="Roboto Slab Light" pitchFamily="2" charset="0"/>
                <a:ea typeface="Roboto Slab Light" pitchFamily="2" charset="0"/>
                <a:cs typeface="Roboto Slab Light" pitchFamily="2" charset="0"/>
              </a:rPr>
              <a:t>Young people (15-24) in the </a:t>
            </a:r>
            <a:r>
              <a:rPr lang="en-US" sz="3100" dirty="0" err="1">
                <a:latin typeface="Roboto Slab Light" pitchFamily="2" charset="0"/>
                <a:ea typeface="Roboto Slab Light" pitchFamily="2" charset="0"/>
                <a:cs typeface="Roboto Slab Light" pitchFamily="2" charset="0"/>
              </a:rPr>
              <a:t>labour</a:t>
            </a:r>
            <a:r>
              <a:rPr lang="en-US" sz="3100" dirty="0">
                <a:latin typeface="Roboto Slab Light" pitchFamily="2" charset="0"/>
                <a:ea typeface="Roboto Slab Light" pitchFamily="2" charset="0"/>
                <a:cs typeface="Roboto Slab Light" pitchFamily="2" charset="0"/>
              </a:rPr>
              <a:t> force</a:t>
            </a:r>
            <a:br>
              <a:rPr lang="en-US" sz="2800" dirty="0">
                <a:latin typeface="Roboto Slab Light" pitchFamily="2" charset="0"/>
                <a:ea typeface="Roboto Slab Light" pitchFamily="2" charset="0"/>
                <a:cs typeface="Roboto Slab Light" pitchFamily="2" charset="0"/>
              </a:rPr>
            </a:br>
            <a:r>
              <a:rPr lang="en-US" sz="2800" dirty="0">
                <a:latin typeface="Roboto Slab Light" pitchFamily="2" charset="0"/>
                <a:ea typeface="Roboto Slab Light" pitchFamily="2" charset="0"/>
                <a:cs typeface="Roboto Slab Light" pitchFamily="2" charset="0"/>
              </a:rPr>
              <a:t> </a:t>
            </a:r>
            <a:br>
              <a:rPr lang="en-US" sz="2800" dirty="0">
                <a:latin typeface="Roboto Slab Light" pitchFamily="2" charset="0"/>
                <a:ea typeface="Roboto Slab Light" pitchFamily="2" charset="0"/>
                <a:cs typeface="Roboto Slab Light" pitchFamily="2" charset="0"/>
              </a:rPr>
            </a:br>
            <a:r>
              <a:rPr lang="en-US" sz="2000" dirty="0">
                <a:latin typeface="Roboto Slab Light" pitchFamily="2" charset="0"/>
                <a:ea typeface="Roboto Slab Light" pitchFamily="2" charset="0"/>
                <a:cs typeface="Roboto Slab Light" pitchFamily="2" charset="0"/>
              </a:rPr>
              <a:t>Q2 2025:</a:t>
            </a:r>
          </a:p>
          <a:p>
            <a:br>
              <a:rPr lang="en-US" sz="20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Employment rate:	 46.7%		-1.0 p.p.</a:t>
            </a:r>
            <a:br>
              <a:rPr lang="en-US" sz="1800" dirty="0">
                <a:latin typeface="Roboto Slab Light" pitchFamily="2" charset="0"/>
                <a:ea typeface="Roboto Slab Light" pitchFamily="2" charset="0"/>
                <a:cs typeface="Roboto Slab Light" pitchFamily="2" charset="0"/>
              </a:rPr>
            </a:br>
            <a:br>
              <a:rPr lang="en-US" sz="18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Unemployment rate:	13.2%		+1.2 p.p.</a:t>
            </a:r>
          </a:p>
          <a:p>
            <a:endParaRPr lang="en-US" sz="1800" dirty="0">
              <a:latin typeface="Roboto Slab Light" pitchFamily="2" charset="0"/>
              <a:ea typeface="Roboto Slab Light" pitchFamily="2" charset="0"/>
              <a:cs typeface="Roboto Slab Light" pitchFamily="2" charset="0"/>
            </a:endParaRPr>
          </a:p>
          <a:p>
            <a:r>
              <a:rPr lang="en-US" sz="1800" dirty="0">
                <a:latin typeface="Roboto Slab Light" pitchFamily="2" charset="0"/>
                <a:ea typeface="Roboto Slab Light" pitchFamily="2" charset="0"/>
                <a:cs typeface="Roboto Slab Light" pitchFamily="2" charset="0"/>
              </a:rPr>
              <a:t>Participation rate: 	53.8% 		-0.4 p.p.</a:t>
            </a:r>
            <a:br>
              <a:rPr lang="en-US" sz="1800" dirty="0">
                <a:latin typeface="Roboto Slab Light" pitchFamily="2" charset="0"/>
                <a:ea typeface="Roboto Slab Light" pitchFamily="2" charset="0"/>
                <a:cs typeface="Roboto Slab Light" pitchFamily="2" charset="0"/>
              </a:rPr>
            </a:br>
            <a:br>
              <a:rPr lang="en-US" sz="2000" dirty="0">
                <a:latin typeface="Roboto Slab"/>
              </a:rPr>
            </a:br>
            <a:r>
              <a:rPr lang="en-US" sz="1800" dirty="0">
                <a:latin typeface="Roboto Slab Light" pitchFamily="2" charset="0"/>
                <a:ea typeface="Roboto Slab Light" pitchFamily="2" charset="0"/>
                <a:cs typeface="Roboto Slab Light" pitchFamily="2" charset="0"/>
              </a:rPr>
              <a:t>NEET rate		5.9%		+0.7 p.p.</a:t>
            </a:r>
          </a:p>
        </p:txBody>
      </p:sp>
    </p:spTree>
    <p:extLst>
      <p:ext uri="{BB962C8B-B14F-4D97-AF65-F5344CB8AC3E}">
        <p14:creationId xmlns:p14="http://schemas.microsoft.com/office/powerpoint/2010/main" val="37509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2CCF4-E1E0-A5CB-0373-451583B57C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A8ABDB-1B50-F43F-BCCA-4B4B8C8CBE4F}"/>
              </a:ext>
            </a:extLst>
          </p:cNvPr>
          <p:cNvSpPr>
            <a:spLocks noGrp="1"/>
          </p:cNvSpPr>
          <p:nvPr>
            <p:ph type="title"/>
          </p:nvPr>
        </p:nvSpPr>
        <p:spPr>
          <a:xfrm>
            <a:off x="467544" y="205979"/>
            <a:ext cx="8219256" cy="709587"/>
          </a:xfrm>
        </p:spPr>
        <p:txBody>
          <a:bodyPr>
            <a:normAutofit/>
          </a:bodyPr>
          <a:lstStyle/>
          <a:p>
            <a:r>
              <a:rPr lang="en-IE" sz="2000" dirty="0">
                <a:latin typeface="Roboto Slab Light" pitchFamily="2" charset="0"/>
                <a:ea typeface="Roboto Slab Light" pitchFamily="2" charset="0"/>
                <a:cs typeface="Roboto Slab Light" pitchFamily="2" charset="0"/>
              </a:rPr>
              <a:t>Infographic</a:t>
            </a:r>
          </a:p>
        </p:txBody>
      </p:sp>
      <p:sp>
        <p:nvSpPr>
          <p:cNvPr id="4" name="Slide Number Placeholder 3">
            <a:extLst>
              <a:ext uri="{FF2B5EF4-FFF2-40B4-BE49-F238E27FC236}">
                <a16:creationId xmlns:a16="http://schemas.microsoft.com/office/drawing/2014/main" id="{12579A3D-30C1-5A5C-EA7B-AACAE7308C45}"/>
              </a:ext>
            </a:extLst>
          </p:cNvPr>
          <p:cNvSpPr>
            <a:spLocks noGrp="1"/>
          </p:cNvSpPr>
          <p:nvPr>
            <p:ph type="sldNum" sz="quarter" idx="4"/>
          </p:nvPr>
        </p:nvSpPr>
        <p:spPr/>
        <p:txBody>
          <a:bodyPr/>
          <a:lstStyle/>
          <a:p>
            <a:fld id="{517A7B32-69DB-4CF1-942C-111B3EAEDE95}" type="slidenum">
              <a:rPr lang="en-IE" smtClean="0"/>
              <a:t>28</a:t>
            </a:fld>
            <a:endParaRPr lang="en-IE" dirty="0"/>
          </a:p>
        </p:txBody>
      </p:sp>
      <p:sp>
        <p:nvSpPr>
          <p:cNvPr id="6" name="TextBox 1">
            <a:extLst>
              <a:ext uri="{FF2B5EF4-FFF2-40B4-BE49-F238E27FC236}">
                <a16:creationId xmlns:a16="http://schemas.microsoft.com/office/drawing/2014/main" id="{05C2D036-73C3-1A04-D5CF-F0CA81B92349}"/>
              </a:ext>
            </a:extLst>
          </p:cNvPr>
          <p:cNvSpPr txBox="1"/>
          <p:nvPr/>
        </p:nvSpPr>
        <p:spPr>
          <a:xfrm>
            <a:off x="323528" y="3867894"/>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pic>
        <p:nvPicPr>
          <p:cNvPr id="5" name="Picture 4" descr="A group of people in construction gear&#10;&#10;AI-generated content may be incorrect.">
            <a:extLst>
              <a:ext uri="{FF2B5EF4-FFF2-40B4-BE49-F238E27FC236}">
                <a16:creationId xmlns:a16="http://schemas.microsoft.com/office/drawing/2014/main" id="{39A7B4C5-55F2-0FE6-C8E1-C7901826D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53863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597821"/>
            <a:ext cx="6768752" cy="2990153"/>
          </a:xfrm>
        </p:spPr>
        <p:txBody>
          <a:bodyPr>
            <a:noAutofit/>
          </a:bodyPr>
          <a:lstStyle/>
          <a:p>
            <a:r>
              <a:rPr lang="en-IE" sz="2800" dirty="0">
                <a:latin typeface="Roboto Slab"/>
              </a:rPr>
              <a:t>Labour Force Survey</a:t>
            </a:r>
            <a:br>
              <a:rPr lang="en-IE" sz="2800" dirty="0">
                <a:latin typeface="Roboto Slab"/>
              </a:rPr>
            </a:br>
            <a:r>
              <a:rPr lang="en-IE" sz="2000" dirty="0">
                <a:latin typeface="Roboto Slab"/>
              </a:rPr>
              <a:t>Quarter 2 2025 </a:t>
            </a:r>
            <a:br>
              <a:rPr lang="en-IE" sz="2000" dirty="0">
                <a:latin typeface="Roboto Slab"/>
              </a:rPr>
            </a:br>
            <a:br>
              <a:rPr lang="en-IE" sz="2000" dirty="0">
                <a:latin typeface="Roboto Slab"/>
              </a:rPr>
            </a:br>
            <a:r>
              <a:rPr lang="en-IE" sz="2000" dirty="0">
                <a:latin typeface="Roboto Slab"/>
              </a:rPr>
              <a:t>Thank you. </a:t>
            </a:r>
            <a:br>
              <a:rPr lang="en-IE" sz="2000" dirty="0">
                <a:latin typeface="Roboto Slab"/>
              </a:rPr>
            </a:br>
            <a:r>
              <a:rPr lang="en-US" sz="1400" dirty="0">
                <a:latin typeface="Roboto Slab"/>
              </a:rPr>
              <a:t>LFS Q3 2025 results provisionally due for publication on 20th November 2025</a:t>
            </a:r>
            <a:br>
              <a:rPr lang="en-US" sz="2000" dirty="0">
                <a:latin typeface="Roboto Slab"/>
              </a:rPr>
            </a:br>
            <a:br>
              <a:rPr lang="en-IE" sz="2000" dirty="0">
                <a:latin typeface="Roboto Slab"/>
              </a:rPr>
            </a:br>
            <a:endParaRPr lang="en-US" sz="2000" dirty="0">
              <a:latin typeface="Roboto Slab"/>
            </a:endParaRPr>
          </a:p>
        </p:txBody>
      </p:sp>
    </p:spTree>
    <p:extLst>
      <p:ext uri="{BB962C8B-B14F-4D97-AF65-F5344CB8AC3E}">
        <p14:creationId xmlns:p14="http://schemas.microsoft.com/office/powerpoint/2010/main" val="253120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954"/>
          </a:xfrm>
        </p:spPr>
        <p:txBody>
          <a:bodyPr>
            <a:normAutofit/>
          </a:bodyPr>
          <a:lstStyle/>
          <a:p>
            <a:r>
              <a:rPr lang="en-IE" sz="1600" b="0" dirty="0">
                <a:latin typeface="Roboto Slab" pitchFamily="2" charset="0"/>
                <a:ea typeface="Roboto Slab" pitchFamily="2" charset="0"/>
                <a:cs typeface="Roboto Slab" pitchFamily="2" charset="0"/>
              </a:rPr>
              <a:t>Employment has increased by more than 770,000 in ten years</a:t>
            </a: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3</a:t>
            </a:fld>
            <a:endParaRPr lang="en-IE" dirty="0"/>
          </a:p>
        </p:txBody>
      </p:sp>
      <p:sp>
        <p:nvSpPr>
          <p:cNvPr id="9" name="TextBox 1">
            <a:extLst>
              <a:ext uri="{FF2B5EF4-FFF2-40B4-BE49-F238E27FC236}">
                <a16:creationId xmlns:a16="http://schemas.microsoft.com/office/drawing/2014/main" id="{FF87FD74-1E60-4370-BAC4-44A0A63C6A48}"/>
              </a:ext>
            </a:extLst>
          </p:cNvPr>
          <p:cNvSpPr txBox="1"/>
          <p:nvPr/>
        </p:nvSpPr>
        <p:spPr>
          <a:xfrm>
            <a:off x="13688" y="3937820"/>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graphicFrame>
        <p:nvGraphicFramePr>
          <p:cNvPr id="3" name="Chart 2">
            <a:extLst>
              <a:ext uri="{FF2B5EF4-FFF2-40B4-BE49-F238E27FC236}">
                <a16:creationId xmlns:a16="http://schemas.microsoft.com/office/drawing/2014/main" id="{7B113D45-4596-3D9E-1632-8D8C8A5D5337}"/>
              </a:ext>
            </a:extLst>
          </p:cNvPr>
          <p:cNvGraphicFramePr>
            <a:graphicFrameLocks/>
          </p:cNvGraphicFramePr>
          <p:nvPr>
            <p:extLst>
              <p:ext uri="{D42A27DB-BD31-4B8C-83A1-F6EECF244321}">
                <p14:modId xmlns:p14="http://schemas.microsoft.com/office/powerpoint/2010/main" val="1238410682"/>
              </p:ext>
            </p:extLst>
          </p:nvPr>
        </p:nvGraphicFramePr>
        <p:xfrm>
          <a:off x="0" y="915750"/>
          <a:ext cx="9144000" cy="331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4666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3DE75E-B030-E508-BD58-6490847449AC}"/>
              </a:ext>
            </a:extLst>
          </p:cNvPr>
          <p:cNvSpPr>
            <a:spLocks noGrp="1"/>
          </p:cNvSpPr>
          <p:nvPr>
            <p:ph type="sldNum" sz="quarter" idx="4"/>
          </p:nvPr>
        </p:nvSpPr>
        <p:spPr/>
        <p:txBody>
          <a:bodyPr/>
          <a:lstStyle/>
          <a:p>
            <a:fld id="{517A7B32-69DB-4CF1-942C-111B3EAEDE95}" type="slidenum">
              <a:rPr lang="en-IE" smtClean="0"/>
              <a:t>30</a:t>
            </a:fld>
            <a:endParaRPr lang="en-IE" dirty="0"/>
          </a:p>
        </p:txBody>
      </p:sp>
      <p:sp>
        <p:nvSpPr>
          <p:cNvPr id="6" name="Title 1">
            <a:extLst>
              <a:ext uri="{FF2B5EF4-FFF2-40B4-BE49-F238E27FC236}">
                <a16:creationId xmlns:a16="http://schemas.microsoft.com/office/drawing/2014/main" id="{F35907F5-846A-33F0-C632-224722C01235}"/>
              </a:ext>
            </a:extLst>
          </p:cNvPr>
          <p:cNvSpPr>
            <a:spLocks noGrp="1"/>
          </p:cNvSpPr>
          <p:nvPr>
            <p:ph type="title"/>
          </p:nvPr>
        </p:nvSpPr>
        <p:spPr>
          <a:xfrm>
            <a:off x="467544" y="205979"/>
            <a:ext cx="8219256" cy="709587"/>
          </a:xfrm>
        </p:spPr>
        <p:txBody>
          <a:bodyPr>
            <a:normAutofit/>
          </a:bodyPr>
          <a:lstStyle/>
          <a:p>
            <a:r>
              <a:rPr lang="en-IE" sz="1600" b="0" dirty="0">
                <a:latin typeface="Roboto Slab" pitchFamily="2" charset="0"/>
                <a:ea typeface="Roboto Slab" pitchFamily="2" charset="0"/>
                <a:cs typeface="Roboto Slab" pitchFamily="2" charset="0"/>
              </a:rPr>
              <a:t>Births 2001-2022</a:t>
            </a:r>
          </a:p>
        </p:txBody>
      </p:sp>
      <p:graphicFrame>
        <p:nvGraphicFramePr>
          <p:cNvPr id="5" name="Chart 4">
            <a:extLst>
              <a:ext uri="{FF2B5EF4-FFF2-40B4-BE49-F238E27FC236}">
                <a16:creationId xmlns:a16="http://schemas.microsoft.com/office/drawing/2014/main" id="{9C53A549-6EDE-4E59-24E9-48DA049B19D7}"/>
              </a:ext>
            </a:extLst>
          </p:cNvPr>
          <p:cNvGraphicFramePr>
            <a:graphicFrameLocks/>
          </p:cNvGraphicFramePr>
          <p:nvPr>
            <p:extLst>
              <p:ext uri="{D42A27DB-BD31-4B8C-83A1-F6EECF244321}">
                <p14:modId xmlns:p14="http://schemas.microsoft.com/office/powerpoint/2010/main" val="3214077059"/>
              </p:ext>
            </p:extLst>
          </p:nvPr>
        </p:nvGraphicFramePr>
        <p:xfrm>
          <a:off x="0" y="861750"/>
          <a:ext cx="9144000" cy="34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9007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EB1C58-E9E3-48FA-9D5A-A07FAE4F5EA0}"/>
              </a:ext>
            </a:extLst>
          </p:cNvPr>
          <p:cNvSpPr>
            <a:spLocks noGrp="1"/>
          </p:cNvSpPr>
          <p:nvPr>
            <p:ph type="ctrTitle"/>
          </p:nvPr>
        </p:nvSpPr>
        <p:spPr>
          <a:xfrm>
            <a:off x="251520" y="1597821"/>
            <a:ext cx="5040560" cy="3350193"/>
          </a:xfrm>
        </p:spPr>
        <p:txBody>
          <a:bodyPr>
            <a:normAutofit fontScale="90000"/>
          </a:bodyPr>
          <a:lstStyle/>
          <a:p>
            <a:r>
              <a:rPr lang="en-IE" dirty="0">
                <a:solidFill>
                  <a:schemeClr val="accent4"/>
                </a:solidFill>
                <a:latin typeface="Roboto Slab Light" pitchFamily="2" charset="0"/>
                <a:ea typeface="Roboto Slab Light" pitchFamily="2" charset="0"/>
                <a:cs typeface="Roboto Slab Light" pitchFamily="2" charset="0"/>
              </a:rPr>
              <a:t>Annex:</a:t>
            </a:r>
            <a:br>
              <a:rPr lang="en-IE" dirty="0">
                <a:solidFill>
                  <a:srgbClr val="000000"/>
                </a:solidFill>
                <a:latin typeface="Roboto Slab Light" pitchFamily="2" charset="0"/>
                <a:ea typeface="Roboto Slab Light" pitchFamily="2" charset="0"/>
                <a:cs typeface="Roboto Slab Light" pitchFamily="2" charset="0"/>
              </a:rPr>
            </a:br>
            <a:br>
              <a:rPr lang="en-IE" dirty="0">
                <a:solidFill>
                  <a:srgbClr val="000000"/>
                </a:solidFill>
                <a:latin typeface="Roboto Slab Light" pitchFamily="2" charset="0"/>
                <a:ea typeface="Roboto Slab Light" pitchFamily="2" charset="0"/>
                <a:cs typeface="Roboto Slab Light" pitchFamily="2" charset="0"/>
              </a:rPr>
            </a:br>
            <a:r>
              <a:rPr lang="en-IE" sz="2000" dirty="0">
                <a:latin typeface="Roboto Slab Light" pitchFamily="2" charset="0"/>
                <a:ea typeface="Roboto Slab Light" pitchFamily="2" charset="0"/>
                <a:cs typeface="Roboto Slab Light" pitchFamily="2" charset="0"/>
              </a:rPr>
              <a:t>ILO Definitions and concepts </a:t>
            </a:r>
            <a:br>
              <a:rPr lang="en-IE" sz="2000" dirty="0">
                <a:latin typeface="Roboto Slab Light" pitchFamily="2" charset="0"/>
                <a:ea typeface="Roboto Slab Light" pitchFamily="2" charset="0"/>
                <a:cs typeface="Roboto Slab Light" pitchFamily="2" charset="0"/>
              </a:rPr>
            </a:br>
            <a:br>
              <a:rPr lang="en-IE" sz="2000" dirty="0">
                <a:latin typeface="Roboto Slab Light" pitchFamily="2" charset="0"/>
                <a:ea typeface="Roboto Slab Light" pitchFamily="2" charset="0"/>
                <a:cs typeface="Roboto Slab Light" pitchFamily="2" charset="0"/>
              </a:rPr>
            </a:br>
            <a:r>
              <a:rPr lang="en-IE" sz="2000" dirty="0">
                <a:latin typeface="Roboto Slab Light" pitchFamily="2" charset="0"/>
                <a:ea typeface="Roboto Slab Light" pitchFamily="2" charset="0"/>
                <a:cs typeface="Roboto Slab Light" pitchFamily="2" charset="0"/>
              </a:rPr>
              <a:t>IESS Regulation</a:t>
            </a:r>
            <a:br>
              <a:rPr lang="en-IE" sz="2000" dirty="0">
                <a:latin typeface="Roboto Slab Light" pitchFamily="2" charset="0"/>
                <a:ea typeface="Roboto Slab Light" pitchFamily="2" charset="0"/>
                <a:cs typeface="Roboto Slab Light" pitchFamily="2" charset="0"/>
              </a:rPr>
            </a:br>
            <a:br>
              <a:rPr lang="en-IE" sz="2000" dirty="0">
                <a:latin typeface="Roboto Slab Light" pitchFamily="2" charset="0"/>
                <a:ea typeface="Roboto Slab Light" pitchFamily="2" charset="0"/>
                <a:cs typeface="Roboto Slab Light" pitchFamily="2" charset="0"/>
              </a:rPr>
            </a:br>
            <a:r>
              <a:rPr lang="en-IE" sz="2000" dirty="0">
                <a:latin typeface="Roboto Slab Light" pitchFamily="2" charset="0"/>
                <a:ea typeface="Roboto Slab Light" pitchFamily="2" charset="0"/>
                <a:cs typeface="Roboto Slab Light" pitchFamily="2" charset="0"/>
              </a:rPr>
              <a:t>Impact of COVID-19 on LFS</a:t>
            </a:r>
            <a:br>
              <a:rPr lang="en-IE" sz="2000" dirty="0">
                <a:latin typeface="Roboto Slab Light" pitchFamily="2" charset="0"/>
                <a:ea typeface="Roboto Slab Light" pitchFamily="2" charset="0"/>
                <a:cs typeface="Roboto Slab Light" pitchFamily="2" charset="0"/>
              </a:rPr>
            </a:br>
            <a:br>
              <a:rPr lang="en-IE" sz="2000" dirty="0">
                <a:latin typeface="Roboto Slab Light" pitchFamily="2" charset="0"/>
                <a:ea typeface="Roboto Slab Light" pitchFamily="2" charset="0"/>
                <a:cs typeface="Roboto Slab Light" pitchFamily="2" charset="0"/>
              </a:rPr>
            </a:br>
            <a:r>
              <a:rPr lang="en-US" sz="2000" dirty="0">
                <a:latin typeface="Roboto Slab Light" pitchFamily="2" charset="0"/>
                <a:ea typeface="Roboto Slab Light" pitchFamily="2" charset="0"/>
                <a:cs typeface="Roboto Slab Light" pitchFamily="2" charset="0"/>
              </a:rPr>
              <a:t>Arrivals from Ukraine in Ireland</a:t>
            </a:r>
            <a:br>
              <a:rPr lang="en-IE" sz="2800" b="1" dirty="0"/>
            </a:br>
            <a:endParaRPr lang="en-IE" sz="2800" b="1" dirty="0"/>
          </a:p>
        </p:txBody>
      </p:sp>
      <p:sp>
        <p:nvSpPr>
          <p:cNvPr id="4" name="Slide Number Placeholder 3">
            <a:extLst>
              <a:ext uri="{FF2B5EF4-FFF2-40B4-BE49-F238E27FC236}">
                <a16:creationId xmlns:a16="http://schemas.microsoft.com/office/drawing/2014/main" id="{D34E6B56-FD9B-41E3-ABBE-0818F360664E}"/>
              </a:ext>
            </a:extLst>
          </p:cNvPr>
          <p:cNvSpPr>
            <a:spLocks noGrp="1"/>
          </p:cNvSpPr>
          <p:nvPr>
            <p:ph type="sldNum" sz="quarter" idx="4294967295"/>
          </p:nvPr>
        </p:nvSpPr>
        <p:spPr>
          <a:xfrm>
            <a:off x="7086600" y="4800600"/>
            <a:ext cx="2057400" cy="274638"/>
          </a:xfrm>
        </p:spPr>
        <p:txBody>
          <a:bodyPr/>
          <a:lstStyle/>
          <a:p>
            <a:fld id="{517A7B32-69DB-4CF1-942C-111B3EAEDE95}" type="slidenum">
              <a:rPr lang="en-IE" smtClean="0"/>
              <a:t>31</a:t>
            </a:fld>
            <a:endParaRPr lang="en-IE" dirty="0"/>
          </a:p>
        </p:txBody>
      </p:sp>
    </p:spTree>
    <p:extLst>
      <p:ext uri="{BB962C8B-B14F-4D97-AF65-F5344CB8AC3E}">
        <p14:creationId xmlns:p14="http://schemas.microsoft.com/office/powerpoint/2010/main" val="3836657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BCE40-BCF8-4056-A40B-BCEC6F1C7951}"/>
              </a:ext>
            </a:extLst>
          </p:cNvPr>
          <p:cNvSpPr>
            <a:spLocks noGrp="1"/>
          </p:cNvSpPr>
          <p:nvPr>
            <p:ph type="title"/>
          </p:nvPr>
        </p:nvSpPr>
        <p:spPr/>
        <p:txBody>
          <a:bodyPr/>
          <a:lstStyle/>
          <a:p>
            <a:r>
              <a:rPr lang="en-IE" b="0" dirty="0">
                <a:latin typeface="Roboto Slab Light" pitchFamily="2" charset="0"/>
                <a:ea typeface="Roboto Slab Light" pitchFamily="2" charset="0"/>
                <a:cs typeface="Roboto Slab Light" pitchFamily="2" charset="0"/>
              </a:rPr>
              <a:t>ILO classification in the LFS</a:t>
            </a:r>
          </a:p>
        </p:txBody>
      </p:sp>
      <p:sp>
        <p:nvSpPr>
          <p:cNvPr id="3" name="Content Placeholder 2">
            <a:extLst>
              <a:ext uri="{FF2B5EF4-FFF2-40B4-BE49-F238E27FC236}">
                <a16:creationId xmlns:a16="http://schemas.microsoft.com/office/drawing/2014/main" id="{5B5A13CD-B397-40BA-BEB0-216D3D9E63D1}"/>
              </a:ext>
            </a:extLst>
          </p:cNvPr>
          <p:cNvSpPr>
            <a:spLocks noGrp="1"/>
          </p:cNvSpPr>
          <p:nvPr>
            <p:ph idx="1"/>
          </p:nvPr>
        </p:nvSpPr>
        <p:spPr/>
        <p:txBody>
          <a:bodyPr/>
          <a:lstStyle/>
          <a:p>
            <a:r>
              <a:rPr lang="en-IE" sz="1800" dirty="0">
                <a:solidFill>
                  <a:srgbClr val="000000"/>
                </a:solidFill>
              </a:rPr>
              <a:t>Employment (15-89 years)</a:t>
            </a:r>
          </a:p>
          <a:p>
            <a:pPr lvl="1"/>
            <a:r>
              <a:rPr lang="en-US" sz="1600" dirty="0">
                <a:solidFill>
                  <a:srgbClr val="000000"/>
                </a:solidFill>
              </a:rPr>
              <a:t>Persons who worked in the week before the survey for one hour or more for payment or profit, including work on the family farm or business and all persons who were away from work during the reference week but had a job to which they could return to</a:t>
            </a:r>
          </a:p>
        </p:txBody>
      </p:sp>
      <p:sp>
        <p:nvSpPr>
          <p:cNvPr id="4" name="Slide Number Placeholder 3">
            <a:extLst>
              <a:ext uri="{FF2B5EF4-FFF2-40B4-BE49-F238E27FC236}">
                <a16:creationId xmlns:a16="http://schemas.microsoft.com/office/drawing/2014/main" id="{A31D787F-8B99-4F6D-8760-B93FB843DC4C}"/>
              </a:ext>
            </a:extLst>
          </p:cNvPr>
          <p:cNvSpPr>
            <a:spLocks noGrp="1"/>
          </p:cNvSpPr>
          <p:nvPr>
            <p:ph type="sldNum" sz="quarter" idx="4"/>
          </p:nvPr>
        </p:nvSpPr>
        <p:spPr/>
        <p:txBody>
          <a:bodyPr/>
          <a:lstStyle/>
          <a:p>
            <a:fld id="{517A7B32-69DB-4CF1-942C-111B3EAEDE95}" type="slidenum">
              <a:rPr lang="en-IE" smtClean="0"/>
              <a:t>32</a:t>
            </a:fld>
            <a:endParaRPr lang="en-IE" dirty="0"/>
          </a:p>
        </p:txBody>
      </p:sp>
    </p:spTree>
    <p:extLst>
      <p:ext uri="{BB962C8B-B14F-4D97-AF65-F5344CB8AC3E}">
        <p14:creationId xmlns:p14="http://schemas.microsoft.com/office/powerpoint/2010/main" val="1391384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6EE48-89F2-407F-88E0-DCEA56D0EFF5}"/>
              </a:ext>
            </a:extLst>
          </p:cNvPr>
          <p:cNvSpPr>
            <a:spLocks noGrp="1"/>
          </p:cNvSpPr>
          <p:nvPr>
            <p:ph type="title"/>
          </p:nvPr>
        </p:nvSpPr>
        <p:spPr/>
        <p:txBody>
          <a:bodyPr/>
          <a:lstStyle/>
          <a:p>
            <a:r>
              <a:rPr lang="en-IE" b="0" dirty="0">
                <a:latin typeface="Roboto Slab Light" pitchFamily="2" charset="0"/>
                <a:ea typeface="Roboto Slab Light" pitchFamily="2" charset="0"/>
                <a:cs typeface="Roboto Slab Light" pitchFamily="2" charset="0"/>
              </a:rPr>
              <a:t>ILO classification in the LFS</a:t>
            </a:r>
          </a:p>
        </p:txBody>
      </p:sp>
      <p:sp>
        <p:nvSpPr>
          <p:cNvPr id="3" name="Content Placeholder 2">
            <a:extLst>
              <a:ext uri="{FF2B5EF4-FFF2-40B4-BE49-F238E27FC236}">
                <a16:creationId xmlns:a16="http://schemas.microsoft.com/office/drawing/2014/main" id="{42EC158D-8713-424D-8102-D6C923B3CE8C}"/>
              </a:ext>
            </a:extLst>
          </p:cNvPr>
          <p:cNvSpPr>
            <a:spLocks noGrp="1"/>
          </p:cNvSpPr>
          <p:nvPr>
            <p:ph idx="1"/>
          </p:nvPr>
        </p:nvSpPr>
        <p:spPr/>
        <p:txBody>
          <a:bodyPr>
            <a:normAutofit/>
          </a:bodyPr>
          <a:lstStyle/>
          <a:p>
            <a:r>
              <a:rPr lang="en-IE" sz="1800" dirty="0">
                <a:solidFill>
                  <a:srgbClr val="000000"/>
                </a:solidFill>
              </a:rPr>
              <a:t>Unemployment (15-74 years)</a:t>
            </a:r>
          </a:p>
          <a:p>
            <a:pPr lvl="1"/>
            <a:r>
              <a:rPr lang="en-US" sz="1600" dirty="0">
                <a:solidFill>
                  <a:srgbClr val="000000"/>
                </a:solidFill>
              </a:rPr>
              <a:t>Persons who in the week before the survey, were </a:t>
            </a:r>
          </a:p>
          <a:p>
            <a:pPr lvl="2"/>
            <a:r>
              <a:rPr lang="en-US" sz="1600" dirty="0">
                <a:solidFill>
                  <a:srgbClr val="000000"/>
                </a:solidFill>
              </a:rPr>
              <a:t>without work – i.e. did not meet criteria to be classified as employed under ILO</a:t>
            </a:r>
          </a:p>
          <a:p>
            <a:pPr lvl="2"/>
            <a:r>
              <a:rPr lang="en-US" sz="1600" dirty="0">
                <a:solidFill>
                  <a:srgbClr val="000000"/>
                </a:solidFill>
              </a:rPr>
              <a:t>available to start work within the next two weeks </a:t>
            </a:r>
          </a:p>
          <a:p>
            <a:pPr lvl="2"/>
            <a:r>
              <a:rPr lang="en-US" sz="1600" dirty="0">
                <a:solidFill>
                  <a:srgbClr val="000000"/>
                </a:solidFill>
              </a:rPr>
              <a:t>had taken specific steps, in the previous four weeks to find work </a:t>
            </a:r>
          </a:p>
          <a:p>
            <a:pPr lvl="2"/>
            <a:endParaRPr lang="en-IE" dirty="0"/>
          </a:p>
        </p:txBody>
      </p:sp>
      <p:sp>
        <p:nvSpPr>
          <p:cNvPr id="4" name="Slide Number Placeholder 3">
            <a:extLst>
              <a:ext uri="{FF2B5EF4-FFF2-40B4-BE49-F238E27FC236}">
                <a16:creationId xmlns:a16="http://schemas.microsoft.com/office/drawing/2014/main" id="{3606DDD9-9BA2-47DC-BC7F-2BE59AD88379}"/>
              </a:ext>
            </a:extLst>
          </p:cNvPr>
          <p:cNvSpPr>
            <a:spLocks noGrp="1"/>
          </p:cNvSpPr>
          <p:nvPr>
            <p:ph type="sldNum" sz="quarter" idx="4"/>
          </p:nvPr>
        </p:nvSpPr>
        <p:spPr/>
        <p:txBody>
          <a:bodyPr/>
          <a:lstStyle/>
          <a:p>
            <a:fld id="{517A7B32-69DB-4CF1-942C-111B3EAEDE95}" type="slidenum">
              <a:rPr lang="en-IE" smtClean="0"/>
              <a:t>33</a:t>
            </a:fld>
            <a:endParaRPr lang="en-IE" dirty="0"/>
          </a:p>
        </p:txBody>
      </p:sp>
    </p:spTree>
    <p:extLst>
      <p:ext uri="{BB962C8B-B14F-4D97-AF65-F5344CB8AC3E}">
        <p14:creationId xmlns:p14="http://schemas.microsoft.com/office/powerpoint/2010/main" val="440659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A5501-49B8-487A-A6DE-B3C5FA3BDAEF}"/>
              </a:ext>
            </a:extLst>
          </p:cNvPr>
          <p:cNvSpPr>
            <a:spLocks noGrp="1"/>
          </p:cNvSpPr>
          <p:nvPr>
            <p:ph type="title"/>
          </p:nvPr>
        </p:nvSpPr>
        <p:spPr/>
        <p:txBody>
          <a:bodyPr/>
          <a:lstStyle/>
          <a:p>
            <a:r>
              <a:rPr lang="en-IE" b="0" dirty="0">
                <a:latin typeface="Roboto Slab Light" pitchFamily="2" charset="0"/>
                <a:ea typeface="Roboto Slab Light" pitchFamily="2" charset="0"/>
                <a:cs typeface="Roboto Slab Light" pitchFamily="2" charset="0"/>
              </a:rPr>
              <a:t>ILO classification and LFS	</a:t>
            </a:r>
          </a:p>
        </p:txBody>
      </p:sp>
      <p:sp>
        <p:nvSpPr>
          <p:cNvPr id="3" name="Content Placeholder 2">
            <a:extLst>
              <a:ext uri="{FF2B5EF4-FFF2-40B4-BE49-F238E27FC236}">
                <a16:creationId xmlns:a16="http://schemas.microsoft.com/office/drawing/2014/main" id="{01226503-49E3-47E5-9D48-FAB28A76B052}"/>
              </a:ext>
            </a:extLst>
          </p:cNvPr>
          <p:cNvSpPr>
            <a:spLocks noGrp="1"/>
          </p:cNvSpPr>
          <p:nvPr>
            <p:ph idx="1"/>
          </p:nvPr>
        </p:nvSpPr>
        <p:spPr/>
        <p:txBody>
          <a:bodyPr>
            <a:normAutofit/>
          </a:bodyPr>
          <a:lstStyle/>
          <a:p>
            <a:r>
              <a:rPr lang="en-IE" sz="1800" dirty="0">
                <a:solidFill>
                  <a:srgbClr val="000000"/>
                </a:solidFill>
              </a:rPr>
              <a:t>Inactive (15+ years)</a:t>
            </a:r>
          </a:p>
          <a:p>
            <a:pPr lvl="1"/>
            <a:r>
              <a:rPr lang="en-IE" sz="1600" dirty="0">
                <a:solidFill>
                  <a:srgbClr val="000000"/>
                </a:solidFill>
              </a:rPr>
              <a:t>All other persons</a:t>
            </a:r>
          </a:p>
        </p:txBody>
      </p:sp>
      <p:sp>
        <p:nvSpPr>
          <p:cNvPr id="4" name="Slide Number Placeholder 3">
            <a:extLst>
              <a:ext uri="{FF2B5EF4-FFF2-40B4-BE49-F238E27FC236}">
                <a16:creationId xmlns:a16="http://schemas.microsoft.com/office/drawing/2014/main" id="{F26B61FB-8343-4C2F-BF8D-EED7781FF88B}"/>
              </a:ext>
            </a:extLst>
          </p:cNvPr>
          <p:cNvSpPr>
            <a:spLocks noGrp="1"/>
          </p:cNvSpPr>
          <p:nvPr>
            <p:ph type="sldNum" sz="quarter" idx="4"/>
          </p:nvPr>
        </p:nvSpPr>
        <p:spPr/>
        <p:txBody>
          <a:bodyPr/>
          <a:lstStyle/>
          <a:p>
            <a:fld id="{517A7B32-69DB-4CF1-942C-111B3EAEDE95}" type="slidenum">
              <a:rPr lang="en-IE" smtClean="0"/>
              <a:t>34</a:t>
            </a:fld>
            <a:endParaRPr lang="en-IE" dirty="0"/>
          </a:p>
        </p:txBody>
      </p:sp>
    </p:spTree>
    <p:extLst>
      <p:ext uri="{BB962C8B-B14F-4D97-AF65-F5344CB8AC3E}">
        <p14:creationId xmlns:p14="http://schemas.microsoft.com/office/powerpoint/2010/main" val="2773601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A493B8-A24B-412C-99A6-A356A0DD88D3}"/>
              </a:ext>
            </a:extLst>
          </p:cNvPr>
          <p:cNvSpPr>
            <a:spLocks noGrp="1"/>
          </p:cNvSpPr>
          <p:nvPr>
            <p:ph type="title"/>
          </p:nvPr>
        </p:nvSpPr>
        <p:spPr>
          <a:xfrm>
            <a:off x="107504" y="205979"/>
            <a:ext cx="8928992" cy="857250"/>
          </a:xfrm>
        </p:spPr>
        <p:txBody>
          <a:bodyPr>
            <a:noAutofit/>
          </a:bodyPr>
          <a:lstStyle/>
          <a:p>
            <a:r>
              <a:rPr lang="en-IE" sz="2400" b="0" dirty="0">
                <a:latin typeface="Roboto Slab Light" pitchFamily="2" charset="0"/>
                <a:ea typeface="Roboto Slab Light" pitchFamily="2" charset="0"/>
                <a:cs typeface="Roboto Slab Light" pitchFamily="2" charset="0"/>
              </a:rPr>
              <a:t>Integration of European Social Statistics (IESS) Regulation</a:t>
            </a:r>
          </a:p>
        </p:txBody>
      </p:sp>
      <p:sp>
        <p:nvSpPr>
          <p:cNvPr id="4" name="Content Placeholder 3">
            <a:extLst>
              <a:ext uri="{FF2B5EF4-FFF2-40B4-BE49-F238E27FC236}">
                <a16:creationId xmlns:a16="http://schemas.microsoft.com/office/drawing/2014/main" id="{0639CE2A-25E0-48D1-B102-A515914F13D7}"/>
              </a:ext>
            </a:extLst>
          </p:cNvPr>
          <p:cNvSpPr>
            <a:spLocks noGrp="1"/>
          </p:cNvSpPr>
          <p:nvPr>
            <p:ph idx="1"/>
          </p:nvPr>
        </p:nvSpPr>
        <p:spPr>
          <a:xfrm>
            <a:off x="107504" y="843558"/>
            <a:ext cx="8928992" cy="3204567"/>
          </a:xfrm>
        </p:spPr>
        <p:txBody>
          <a:bodyPr>
            <a:noAutofit/>
          </a:bodyPr>
          <a:lstStyle/>
          <a:p>
            <a:r>
              <a:rPr lang="en-US" sz="1600" dirty="0">
                <a:solidFill>
                  <a:srgbClr val="000000"/>
                </a:solidFill>
                <a:latin typeface="Roboto Slab Light" pitchFamily="2" charset="0"/>
                <a:ea typeface="Roboto Slab Light" pitchFamily="2" charset="0"/>
                <a:cs typeface="Roboto Slab Light" pitchFamily="2" charset="0"/>
              </a:rPr>
              <a:t>New European regulation came into force on 01 January 2021</a:t>
            </a:r>
          </a:p>
          <a:p>
            <a:r>
              <a:rPr lang="en-US" sz="1600" dirty="0">
                <a:solidFill>
                  <a:srgbClr val="000000"/>
                </a:solidFill>
                <a:latin typeface="Roboto Slab Light" pitchFamily="2" charset="0"/>
                <a:ea typeface="Roboto Slab Light" pitchFamily="2" charset="0"/>
                <a:cs typeface="Roboto Slab Light" pitchFamily="2" charset="0"/>
              </a:rPr>
              <a:t>Implications for Irish Labour Market Statistics :</a:t>
            </a:r>
          </a:p>
          <a:p>
            <a:pPr marL="457200" lvl="1" indent="0">
              <a:buNone/>
            </a:pPr>
            <a:r>
              <a:rPr lang="en-IE" sz="1600" dirty="0">
                <a:latin typeface="Roboto Slab Light" pitchFamily="2" charset="0"/>
                <a:ea typeface="Roboto Slab Light" pitchFamily="2" charset="0"/>
                <a:cs typeface="Roboto Slab Light" pitchFamily="2" charset="0"/>
                <a:hlinkClick r:id="rId2"/>
              </a:rPr>
              <a:t>https://www.cso.ie/en/releasesandpublications/in/lfs/implicationsoftheimplementationoftheintegrationofeuropeansocialstatisticsiessframeworkregulationonlabourmarketstatisticsinirelandin2021/</a:t>
            </a:r>
            <a:endParaRPr lang="en-IE" sz="1600" dirty="0">
              <a:latin typeface="Roboto Slab Light" pitchFamily="2" charset="0"/>
              <a:ea typeface="Roboto Slab Light" pitchFamily="2" charset="0"/>
              <a:cs typeface="Roboto Slab Light" pitchFamily="2" charset="0"/>
            </a:endParaRPr>
          </a:p>
          <a:p>
            <a:pPr indent="-285750"/>
            <a:r>
              <a:rPr lang="en-US" sz="1600" dirty="0">
                <a:solidFill>
                  <a:srgbClr val="000000"/>
                </a:solidFill>
                <a:latin typeface="Roboto Slab Light" pitchFamily="2" charset="0"/>
                <a:ea typeface="Roboto Slab Light" pitchFamily="2" charset="0"/>
                <a:cs typeface="Roboto Slab Light" pitchFamily="2" charset="0"/>
              </a:rPr>
              <a:t>Impact of the regulation on the LFS series:</a:t>
            </a:r>
          </a:p>
          <a:p>
            <a:pPr marL="457200" lvl="1" indent="0">
              <a:buNone/>
            </a:pPr>
            <a:r>
              <a:rPr lang="en-IE" sz="1600" dirty="0">
                <a:latin typeface="Roboto Slab Light" pitchFamily="2" charset="0"/>
                <a:ea typeface="Roboto Slab Light" pitchFamily="2" charset="0"/>
                <a:cs typeface="Roboto Slab Light" pitchFamily="2" charset="0"/>
                <a:hlinkClick r:id="rId3"/>
              </a:rPr>
              <a:t>https://www.cso.ie/en/releasesandpublications/ep/p-lfs/labourforcesurveyquarter12021/technicalnote/</a:t>
            </a:r>
            <a:endParaRPr lang="en-US" sz="1600" dirty="0">
              <a:latin typeface="Roboto Slab Light" pitchFamily="2" charset="0"/>
              <a:ea typeface="Roboto Slab Light" pitchFamily="2" charset="0"/>
              <a:cs typeface="Roboto Slab Light" pitchFamily="2" charset="0"/>
            </a:endParaRPr>
          </a:p>
          <a:p>
            <a:r>
              <a:rPr lang="en-US" sz="1600" dirty="0">
                <a:solidFill>
                  <a:srgbClr val="000000"/>
                </a:solidFill>
                <a:latin typeface="Roboto Slab Light" pitchFamily="2" charset="0"/>
                <a:ea typeface="Roboto Slab Light" pitchFamily="2" charset="0"/>
                <a:cs typeface="Roboto Slab Light" pitchFamily="2" charset="0"/>
              </a:rPr>
              <a:t>The LFS questionnaires for Ireland up to Q1 2023 are available here: </a:t>
            </a:r>
            <a:r>
              <a:rPr lang="en-US" sz="1600" dirty="0">
                <a:latin typeface="Roboto Slab Light" pitchFamily="2" charset="0"/>
                <a:ea typeface="Roboto Slab Light" pitchFamily="2" charset="0"/>
                <a:cs typeface="Roboto Slab Light" pitchFamily="2" charset="0"/>
                <a:hlinkClick r:id="rId4"/>
              </a:rPr>
              <a:t>https://www.cso.ie/en/methods/surveyforms/labourforcesurvey/</a:t>
            </a:r>
            <a:endParaRPr lang="en-IE" sz="1600" dirty="0">
              <a:latin typeface="Roboto Slab Light" pitchFamily="2" charset="0"/>
              <a:ea typeface="Roboto Slab Light" pitchFamily="2" charset="0"/>
              <a:cs typeface="Roboto Slab Light" pitchFamily="2" charset="0"/>
            </a:endParaRPr>
          </a:p>
        </p:txBody>
      </p:sp>
      <p:sp>
        <p:nvSpPr>
          <p:cNvPr id="2" name="Slide Number Placeholder 1">
            <a:extLst>
              <a:ext uri="{FF2B5EF4-FFF2-40B4-BE49-F238E27FC236}">
                <a16:creationId xmlns:a16="http://schemas.microsoft.com/office/drawing/2014/main" id="{68793581-13AD-4C42-95CA-53C98F28E6AC}"/>
              </a:ext>
            </a:extLst>
          </p:cNvPr>
          <p:cNvSpPr>
            <a:spLocks noGrp="1"/>
          </p:cNvSpPr>
          <p:nvPr>
            <p:ph type="sldNum" sz="quarter" idx="4"/>
          </p:nvPr>
        </p:nvSpPr>
        <p:spPr/>
        <p:txBody>
          <a:bodyPr/>
          <a:lstStyle/>
          <a:p>
            <a:fld id="{517A7B32-69DB-4CF1-942C-111B3EAEDE95}" type="slidenum">
              <a:rPr lang="en-IE" smtClean="0">
                <a:latin typeface="Roboto Slab Light" pitchFamily="2" charset="0"/>
                <a:ea typeface="Roboto Slab Light" pitchFamily="2" charset="0"/>
                <a:cs typeface="Roboto Slab Light" pitchFamily="2" charset="0"/>
              </a:rPr>
              <a:t>35</a:t>
            </a:fld>
            <a:endParaRPr lang="en-IE" dirty="0">
              <a:latin typeface="Roboto Slab Light" pitchFamily="2" charset="0"/>
              <a:ea typeface="Roboto Slab Light" pitchFamily="2" charset="0"/>
              <a:cs typeface="Roboto Slab Light" pitchFamily="2" charset="0"/>
            </a:endParaRPr>
          </a:p>
        </p:txBody>
      </p:sp>
    </p:spTree>
    <p:extLst>
      <p:ext uri="{BB962C8B-B14F-4D97-AF65-F5344CB8AC3E}">
        <p14:creationId xmlns:p14="http://schemas.microsoft.com/office/powerpoint/2010/main" val="4144386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A493B8-A24B-412C-99A6-A356A0DD88D3}"/>
              </a:ext>
            </a:extLst>
          </p:cNvPr>
          <p:cNvSpPr>
            <a:spLocks noGrp="1"/>
          </p:cNvSpPr>
          <p:nvPr>
            <p:ph type="title"/>
          </p:nvPr>
        </p:nvSpPr>
        <p:spPr/>
        <p:txBody>
          <a:bodyPr>
            <a:normAutofit/>
          </a:bodyPr>
          <a:lstStyle/>
          <a:p>
            <a:r>
              <a:rPr lang="en-US" b="0" dirty="0">
                <a:latin typeface="Roboto Slab Light" pitchFamily="2" charset="0"/>
                <a:ea typeface="Roboto Slab Light" pitchFamily="2" charset="0"/>
                <a:cs typeface="Roboto Slab Light" pitchFamily="2" charset="0"/>
              </a:rPr>
              <a:t>Arrivals from Ukraine in Ireland </a:t>
            </a:r>
            <a:endParaRPr lang="en-IE" b="0" dirty="0">
              <a:latin typeface="Roboto Slab Light" pitchFamily="2" charset="0"/>
              <a:ea typeface="Roboto Slab Light" pitchFamily="2" charset="0"/>
              <a:cs typeface="Roboto Slab Light" pitchFamily="2" charset="0"/>
            </a:endParaRPr>
          </a:p>
        </p:txBody>
      </p:sp>
      <p:sp>
        <p:nvSpPr>
          <p:cNvPr id="4" name="Content Placeholder 3">
            <a:extLst>
              <a:ext uri="{FF2B5EF4-FFF2-40B4-BE49-F238E27FC236}">
                <a16:creationId xmlns:a16="http://schemas.microsoft.com/office/drawing/2014/main" id="{0639CE2A-25E0-48D1-B102-A515914F13D7}"/>
              </a:ext>
            </a:extLst>
          </p:cNvPr>
          <p:cNvSpPr>
            <a:spLocks noGrp="1"/>
          </p:cNvSpPr>
          <p:nvPr>
            <p:ph idx="1"/>
          </p:nvPr>
        </p:nvSpPr>
        <p:spPr>
          <a:xfrm>
            <a:off x="251520" y="1063229"/>
            <a:ext cx="8496944" cy="3092697"/>
          </a:xfrm>
        </p:spPr>
        <p:txBody>
          <a:bodyPr>
            <a:normAutofit fontScale="92500" lnSpcReduction="10000"/>
          </a:bodyPr>
          <a:lstStyle/>
          <a:p>
            <a:r>
              <a:rPr lang="en-IE" sz="1600" dirty="0">
                <a:solidFill>
                  <a:srgbClr val="000000"/>
                </a:solidFill>
                <a:latin typeface="Roboto Slab Light" pitchFamily="2" charset="0"/>
                <a:ea typeface="Roboto Slab Light" pitchFamily="2" charset="0"/>
                <a:cs typeface="Roboto Slab Light" pitchFamily="2" charset="0"/>
                <a:hlinkClick r:id="rId2"/>
              </a:rPr>
              <a:t>https://www.cso.ie/en/statistics/population/arrivalsfromukraineinireland/</a:t>
            </a:r>
            <a:endParaRPr lang="en-IE" sz="1600" dirty="0">
              <a:solidFill>
                <a:srgbClr val="000000"/>
              </a:solidFill>
              <a:latin typeface="Roboto Slab Light" pitchFamily="2" charset="0"/>
              <a:ea typeface="Roboto Slab Light" pitchFamily="2" charset="0"/>
              <a:cs typeface="Roboto Slab Light" pitchFamily="2" charset="0"/>
            </a:endParaRPr>
          </a:p>
          <a:p>
            <a:pPr marL="514350" indent="-514350" algn="just">
              <a:lnSpc>
                <a:spcPct val="90000"/>
              </a:lnSpc>
              <a:buFontTx/>
              <a:buChar char="•"/>
            </a:pPr>
            <a:r>
              <a:rPr lang="en-US" sz="1600" dirty="0">
                <a:solidFill>
                  <a:srgbClr val="000000"/>
                </a:solidFill>
                <a:latin typeface="Roboto Slab Light" pitchFamily="2" charset="0"/>
                <a:ea typeface="Roboto Slab Light" pitchFamily="2" charset="0"/>
                <a:cs typeface="Roboto Slab Light" pitchFamily="2" charset="0"/>
              </a:rPr>
              <a:t>As of the week ending 3</a:t>
            </a:r>
            <a:r>
              <a:rPr lang="en-US" sz="1600" baseline="30000" dirty="0">
                <a:solidFill>
                  <a:srgbClr val="000000"/>
                </a:solidFill>
                <a:latin typeface="Roboto Slab Light" pitchFamily="2" charset="0"/>
                <a:ea typeface="Roboto Slab Light" pitchFamily="2" charset="0"/>
                <a:cs typeface="Roboto Slab Light" pitchFamily="2" charset="0"/>
              </a:rPr>
              <a:t>rd </a:t>
            </a:r>
            <a:r>
              <a:rPr lang="en-US" sz="1600" dirty="0">
                <a:solidFill>
                  <a:srgbClr val="000000"/>
                </a:solidFill>
                <a:latin typeface="Roboto Slab Light" pitchFamily="2" charset="0"/>
                <a:ea typeface="Roboto Slab Light" pitchFamily="2" charset="0"/>
                <a:cs typeface="Roboto Slab Light" pitchFamily="2" charset="0"/>
              </a:rPr>
              <a:t>June 2025 there had been 113,917 Beneficiaries of Temporary Protection from Ukraine in Ireland.</a:t>
            </a:r>
          </a:p>
          <a:p>
            <a:pPr marL="514350" indent="-514350" algn="just">
              <a:lnSpc>
                <a:spcPct val="90000"/>
              </a:lnSpc>
              <a:buFontTx/>
              <a:buChar char="•"/>
            </a:pPr>
            <a:r>
              <a:rPr lang="en-US" sz="1600" dirty="0">
                <a:solidFill>
                  <a:srgbClr val="000000"/>
                </a:solidFill>
                <a:latin typeface="Roboto Slab Light" pitchFamily="2" charset="0"/>
                <a:ea typeface="Roboto Slab Light" pitchFamily="2" charset="0"/>
                <a:cs typeface="Roboto Slab Light" pitchFamily="2" charset="0"/>
              </a:rPr>
              <a:t>Of these arrivals from Ukraine, 70% had activity in administrative data after 31 March 2025, based on data currently available to the Central Statistics Office (CSO).</a:t>
            </a:r>
          </a:p>
          <a:p>
            <a:pPr marL="514350" indent="-514350" algn="just">
              <a:lnSpc>
                <a:spcPct val="90000"/>
              </a:lnSpc>
              <a:buFontTx/>
              <a:buChar char="•"/>
            </a:pPr>
            <a:r>
              <a:rPr lang="en-US" sz="1600" dirty="0">
                <a:solidFill>
                  <a:srgbClr val="000000"/>
                </a:solidFill>
                <a:latin typeface="Roboto Slab Light" pitchFamily="2" charset="0"/>
                <a:ea typeface="Roboto Slab Light" pitchFamily="2" charset="0"/>
                <a:cs typeface="Roboto Slab Light" pitchFamily="2" charset="0"/>
              </a:rPr>
              <a:t>Women and men aged 20 year and over made up 46% and 26% of arrivals respectively, while 29% were people aged under 20 years.</a:t>
            </a:r>
          </a:p>
          <a:p>
            <a:pPr marL="914400" lvl="1" indent="-514350" algn="just">
              <a:lnSpc>
                <a:spcPct val="90000"/>
              </a:lnSpc>
              <a:buFontTx/>
              <a:buChar char="•"/>
            </a:pPr>
            <a:r>
              <a:rPr lang="en-US" sz="1600" dirty="0">
                <a:solidFill>
                  <a:srgbClr val="000000"/>
                </a:solidFill>
                <a:latin typeface="Roboto Slab Light" pitchFamily="2" charset="0"/>
                <a:ea typeface="Roboto Slab Light" pitchFamily="2" charset="0"/>
                <a:cs typeface="Roboto Slab Light" pitchFamily="2" charset="0"/>
                <a:hlinkClick r:id="rId3"/>
              </a:rPr>
              <a:t>https://www.cso.ie/en/releasesandpublications/fp/p-aui/arrivalsfromukraineinirelandseries16/</a:t>
            </a:r>
            <a:endParaRPr lang="en-US" sz="1600" dirty="0">
              <a:solidFill>
                <a:srgbClr val="000000"/>
              </a:solidFill>
              <a:latin typeface="Roboto Slab Light" pitchFamily="2" charset="0"/>
              <a:ea typeface="Roboto Slab Light" pitchFamily="2" charset="0"/>
              <a:cs typeface="Roboto Slab Light" pitchFamily="2" charset="0"/>
            </a:endParaRPr>
          </a:p>
          <a:p>
            <a:pPr marL="514350" indent="-514350" algn="just">
              <a:lnSpc>
                <a:spcPct val="90000"/>
              </a:lnSpc>
              <a:buFontTx/>
              <a:buChar char="•"/>
            </a:pPr>
            <a:r>
              <a:rPr lang="en-US" sz="1600" dirty="0">
                <a:solidFill>
                  <a:srgbClr val="000000"/>
                </a:solidFill>
                <a:latin typeface="Roboto Slab Light" pitchFamily="2" charset="0"/>
                <a:ea typeface="Roboto Slab Light" pitchFamily="2" charset="0"/>
                <a:cs typeface="Roboto Slab Light" pitchFamily="2" charset="0"/>
              </a:rPr>
              <a:t>Live Register figures for July 2025: 12,278 persons from Ukraine benefitting from Temporary Protection Directive:</a:t>
            </a:r>
          </a:p>
          <a:p>
            <a:pPr marL="914400" lvl="1" indent="-514350" algn="just">
              <a:lnSpc>
                <a:spcPct val="90000"/>
              </a:lnSpc>
              <a:buFontTx/>
              <a:buChar char="•"/>
            </a:pPr>
            <a:r>
              <a:rPr lang="en-US" sz="1600" dirty="0">
                <a:solidFill>
                  <a:srgbClr val="000000"/>
                </a:solidFill>
                <a:latin typeface="Roboto Slab Light" pitchFamily="2" charset="0"/>
                <a:ea typeface="Roboto Slab Light" pitchFamily="2" charset="0"/>
                <a:cs typeface="Roboto Slab Light" pitchFamily="2" charset="0"/>
                <a:hlinkClick r:id="rId4"/>
              </a:rPr>
              <a:t>https://www.cso.ie/en/releasesandpublications/ep/p-lr/liveregisterjuly2025/</a:t>
            </a:r>
            <a:endParaRPr lang="en-IE" sz="1600" dirty="0">
              <a:solidFill>
                <a:srgbClr val="000000"/>
              </a:solidFill>
              <a:latin typeface="Roboto Slab Light" pitchFamily="2" charset="0"/>
              <a:ea typeface="Roboto Slab Light" pitchFamily="2" charset="0"/>
              <a:cs typeface="Roboto Slab Light" pitchFamily="2" charset="0"/>
            </a:endParaRPr>
          </a:p>
        </p:txBody>
      </p:sp>
      <p:sp>
        <p:nvSpPr>
          <p:cNvPr id="2" name="Slide Number Placeholder 1">
            <a:extLst>
              <a:ext uri="{FF2B5EF4-FFF2-40B4-BE49-F238E27FC236}">
                <a16:creationId xmlns:a16="http://schemas.microsoft.com/office/drawing/2014/main" id="{68793581-13AD-4C42-95CA-53C98F28E6AC}"/>
              </a:ext>
            </a:extLst>
          </p:cNvPr>
          <p:cNvSpPr>
            <a:spLocks noGrp="1"/>
          </p:cNvSpPr>
          <p:nvPr>
            <p:ph type="sldNum" sz="quarter" idx="4"/>
          </p:nvPr>
        </p:nvSpPr>
        <p:spPr/>
        <p:txBody>
          <a:bodyPr/>
          <a:lstStyle/>
          <a:p>
            <a:fld id="{517A7B32-69DB-4CF1-942C-111B3EAEDE95}" type="slidenum">
              <a:rPr lang="en-IE" smtClean="0"/>
              <a:t>36</a:t>
            </a:fld>
            <a:endParaRPr lang="en-IE" dirty="0"/>
          </a:p>
        </p:txBody>
      </p:sp>
    </p:spTree>
    <p:extLst>
      <p:ext uri="{BB962C8B-B14F-4D97-AF65-F5344CB8AC3E}">
        <p14:creationId xmlns:p14="http://schemas.microsoft.com/office/powerpoint/2010/main" val="3709356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270" y="1598013"/>
            <a:ext cx="7848872" cy="3350193"/>
          </a:xfrm>
        </p:spPr>
        <p:txBody>
          <a:bodyPr>
            <a:normAutofit/>
          </a:bodyPr>
          <a:lstStyle/>
          <a:p>
            <a:r>
              <a:rPr lang="en-US" sz="2800" dirty="0">
                <a:latin typeface="Roboto Slab Light" pitchFamily="2" charset="0"/>
                <a:ea typeface="Roboto Slab Light" pitchFamily="2" charset="0"/>
                <a:cs typeface="Roboto Slab Light" pitchFamily="2" charset="0"/>
              </a:rPr>
              <a:t>In employment</a:t>
            </a:r>
            <a:br>
              <a:rPr lang="en-US" sz="2800" dirty="0">
                <a:latin typeface="Roboto Slab Light" pitchFamily="2" charset="0"/>
                <a:ea typeface="Roboto Slab Light" pitchFamily="2" charset="0"/>
                <a:cs typeface="Roboto Slab Light" pitchFamily="2" charset="0"/>
              </a:rPr>
            </a:br>
            <a:r>
              <a:rPr lang="en-US" sz="2500" dirty="0">
                <a:latin typeface="Roboto Slab Light" pitchFamily="2" charset="0"/>
                <a:ea typeface="Roboto Slab Light" pitchFamily="2" charset="0"/>
                <a:cs typeface="Roboto Slab Light" pitchFamily="2" charset="0"/>
              </a:rPr>
              <a:t> </a:t>
            </a:r>
            <a:br>
              <a:rPr lang="en-US" sz="28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Q2 2025:</a:t>
            </a:r>
            <a:br>
              <a:rPr lang="en-US" sz="1800" dirty="0">
                <a:latin typeface="Roboto Slab Light" pitchFamily="2" charset="0"/>
                <a:ea typeface="Roboto Slab Light" pitchFamily="2" charset="0"/>
                <a:cs typeface="Roboto Slab Light" pitchFamily="2" charset="0"/>
              </a:rPr>
            </a:br>
            <a:br>
              <a:rPr lang="en-US" sz="1800" dirty="0">
                <a:latin typeface="Roboto Slab Light" pitchFamily="2" charset="0"/>
                <a:ea typeface="Roboto Slab Light" pitchFamily="2" charset="0"/>
                <a:cs typeface="Roboto Slab Light" pitchFamily="2" charset="0"/>
              </a:rPr>
            </a:br>
            <a:r>
              <a:rPr lang="en-US" sz="1600" dirty="0">
                <a:latin typeface="Roboto Slab Light" pitchFamily="2" charset="0"/>
                <a:ea typeface="Roboto Slab Light" pitchFamily="2" charset="0"/>
                <a:cs typeface="Roboto Slab Light" pitchFamily="2" charset="0"/>
              </a:rPr>
              <a:t>Persons in employment: 	2,818,100 		+2.3%</a:t>
            </a:r>
            <a:br>
              <a:rPr lang="en-US" sz="1600" dirty="0">
                <a:latin typeface="Roboto Slab Light" pitchFamily="2" charset="0"/>
                <a:ea typeface="Roboto Slab Light" pitchFamily="2" charset="0"/>
                <a:cs typeface="Roboto Slab Light" pitchFamily="2" charset="0"/>
              </a:rPr>
            </a:br>
            <a:br>
              <a:rPr lang="en-US" sz="1600" dirty="0">
                <a:latin typeface="Roboto Slab Light" pitchFamily="2" charset="0"/>
                <a:ea typeface="Roboto Slab Light" pitchFamily="2" charset="0"/>
                <a:cs typeface="Roboto Slab Light" pitchFamily="2" charset="0"/>
              </a:rPr>
            </a:br>
            <a:r>
              <a:rPr lang="en-US" sz="1600" dirty="0">
                <a:latin typeface="Roboto Slab Light" pitchFamily="2" charset="0"/>
                <a:ea typeface="Roboto Slab Light" pitchFamily="2" charset="0"/>
                <a:cs typeface="Roboto Slab Light" pitchFamily="2" charset="0"/>
              </a:rPr>
              <a:t>Employment rate (15-64):	74.7% 		+0.3 p.p.	</a:t>
            </a:r>
            <a:br>
              <a:rPr lang="en-US" sz="1600" dirty="0">
                <a:latin typeface="Roboto Slab Light" pitchFamily="2" charset="0"/>
                <a:ea typeface="Roboto Slab Light" pitchFamily="2" charset="0"/>
                <a:cs typeface="Roboto Slab Light" pitchFamily="2" charset="0"/>
              </a:rPr>
            </a:br>
            <a:br>
              <a:rPr lang="en-US" sz="1600" dirty="0">
                <a:latin typeface="Roboto Slab Light" pitchFamily="2" charset="0"/>
                <a:ea typeface="Roboto Slab Light" pitchFamily="2" charset="0"/>
                <a:cs typeface="Roboto Slab Light" pitchFamily="2" charset="0"/>
              </a:rPr>
            </a:br>
            <a:r>
              <a:rPr lang="en-US" sz="1600" dirty="0">
                <a:latin typeface="Roboto Slab Light" pitchFamily="2" charset="0"/>
                <a:ea typeface="Roboto Slab Light" pitchFamily="2" charset="0"/>
                <a:cs typeface="Roboto Slab Light" pitchFamily="2" charset="0"/>
              </a:rPr>
              <a:t>Seasonally adjusted: 	2,813,200  	+0.1% on Q1 2025	</a:t>
            </a:r>
            <a:br>
              <a:rPr lang="en-US" sz="1800" dirty="0">
                <a:latin typeface="Roboto Slab"/>
              </a:rPr>
            </a:br>
            <a:endParaRPr lang="en-US" sz="1800" strike="sngStrike" dirty="0">
              <a:latin typeface="Roboto Slab"/>
            </a:endParaRPr>
          </a:p>
        </p:txBody>
      </p:sp>
    </p:spTree>
    <p:extLst>
      <p:ext uri="{BB962C8B-B14F-4D97-AF65-F5344CB8AC3E}">
        <p14:creationId xmlns:p14="http://schemas.microsoft.com/office/powerpoint/2010/main" val="1559040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80000" cy="745770"/>
          </a:xfrm>
        </p:spPr>
        <p:txBody>
          <a:bodyPr>
            <a:normAutofit/>
          </a:bodyPr>
          <a:lstStyle/>
          <a:p>
            <a:r>
              <a:rPr lang="en-IE" sz="1800" b="0" dirty="0">
                <a:latin typeface="Roboto Slab"/>
              </a:rPr>
              <a:t>Employment rate (%) increases for both males and females</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5</a:t>
            </a:fld>
            <a:endParaRPr lang="en-IE" dirty="0"/>
          </a:p>
        </p:txBody>
      </p:sp>
      <p:sp>
        <p:nvSpPr>
          <p:cNvPr id="8" name="TextBox 1">
            <a:extLst>
              <a:ext uri="{FF2B5EF4-FFF2-40B4-BE49-F238E27FC236}">
                <a16:creationId xmlns:a16="http://schemas.microsoft.com/office/drawing/2014/main" id="{6AEEB4B9-B2B7-45A7-ACD8-45F70EB24462}"/>
              </a:ext>
            </a:extLst>
          </p:cNvPr>
          <p:cNvSpPr txBox="1"/>
          <p:nvPr/>
        </p:nvSpPr>
        <p:spPr>
          <a:xfrm>
            <a:off x="35496" y="3795886"/>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a:t>
            </a:r>
          </a:p>
        </p:txBody>
      </p:sp>
      <p:graphicFrame>
        <p:nvGraphicFramePr>
          <p:cNvPr id="3" name="Chart 2">
            <a:extLst>
              <a:ext uri="{FF2B5EF4-FFF2-40B4-BE49-F238E27FC236}">
                <a16:creationId xmlns:a16="http://schemas.microsoft.com/office/drawing/2014/main" id="{7D55F486-819E-DE12-726D-F17280958BEF}"/>
              </a:ext>
            </a:extLst>
          </p:cNvPr>
          <p:cNvGraphicFramePr>
            <a:graphicFrameLocks/>
          </p:cNvGraphicFramePr>
          <p:nvPr>
            <p:extLst>
              <p:ext uri="{D42A27DB-BD31-4B8C-83A1-F6EECF244321}">
                <p14:modId xmlns:p14="http://schemas.microsoft.com/office/powerpoint/2010/main" val="3878732175"/>
              </p:ext>
            </p:extLst>
          </p:nvPr>
        </p:nvGraphicFramePr>
        <p:xfrm>
          <a:off x="3486" y="915750"/>
          <a:ext cx="9144000" cy="331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0558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80000" cy="745770"/>
          </a:xfrm>
        </p:spPr>
        <p:txBody>
          <a:bodyPr>
            <a:normAutofit/>
          </a:bodyPr>
          <a:lstStyle/>
          <a:p>
            <a:r>
              <a:rPr lang="en-IE" sz="1800" b="0" dirty="0">
                <a:latin typeface="Roboto Slab"/>
              </a:rPr>
              <a:t>Employment (‘000) increased across all age groups</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6</a:t>
            </a:fld>
            <a:endParaRPr lang="en-IE" dirty="0"/>
          </a:p>
        </p:txBody>
      </p:sp>
      <p:graphicFrame>
        <p:nvGraphicFramePr>
          <p:cNvPr id="5" name="Chart 4">
            <a:extLst>
              <a:ext uri="{FF2B5EF4-FFF2-40B4-BE49-F238E27FC236}">
                <a16:creationId xmlns:a16="http://schemas.microsoft.com/office/drawing/2014/main" id="{C3233E4C-E381-A349-81CC-14B6E2DEC70C}"/>
              </a:ext>
            </a:extLst>
          </p:cNvPr>
          <p:cNvGraphicFramePr>
            <a:graphicFrameLocks/>
          </p:cNvGraphicFramePr>
          <p:nvPr>
            <p:extLst>
              <p:ext uri="{D42A27DB-BD31-4B8C-83A1-F6EECF244321}">
                <p14:modId xmlns:p14="http://schemas.microsoft.com/office/powerpoint/2010/main" val="1782546629"/>
              </p:ext>
            </p:extLst>
          </p:nvPr>
        </p:nvGraphicFramePr>
        <p:xfrm>
          <a:off x="35544" y="861750"/>
          <a:ext cx="9144000" cy="342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a:extLst>
              <a:ext uri="{FF2B5EF4-FFF2-40B4-BE49-F238E27FC236}">
                <a16:creationId xmlns:a16="http://schemas.microsoft.com/office/drawing/2014/main" id="{C8287858-456B-645E-24B8-E7943A35D0D2}"/>
              </a:ext>
            </a:extLst>
          </p:cNvPr>
          <p:cNvSpPr txBox="1"/>
          <p:nvPr/>
        </p:nvSpPr>
        <p:spPr>
          <a:xfrm>
            <a:off x="0" y="3971534"/>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spTree>
    <p:extLst>
      <p:ext uri="{BB962C8B-B14F-4D97-AF65-F5344CB8AC3E}">
        <p14:creationId xmlns:p14="http://schemas.microsoft.com/office/powerpoint/2010/main" val="3067638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17797-E1D2-C256-E9A3-A090E59038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111FE5-70E5-F3C2-AFE8-7A7DD73BE985}"/>
              </a:ext>
            </a:extLst>
          </p:cNvPr>
          <p:cNvSpPr>
            <a:spLocks noGrp="1"/>
          </p:cNvSpPr>
          <p:nvPr>
            <p:ph type="title"/>
          </p:nvPr>
        </p:nvSpPr>
        <p:spPr>
          <a:xfrm>
            <a:off x="467544" y="205981"/>
            <a:ext cx="8280000" cy="745770"/>
          </a:xfrm>
        </p:spPr>
        <p:txBody>
          <a:bodyPr>
            <a:normAutofit/>
          </a:bodyPr>
          <a:lstStyle/>
          <a:p>
            <a:r>
              <a:rPr lang="en-IE" sz="1800" b="0" dirty="0">
                <a:latin typeface="Roboto Slab"/>
              </a:rPr>
              <a:t>Employment rate decreased (p.p.) for younger age groups</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049ED64A-B6C9-429E-62C2-BD8D36182259}"/>
              </a:ext>
            </a:extLst>
          </p:cNvPr>
          <p:cNvSpPr>
            <a:spLocks noGrp="1"/>
          </p:cNvSpPr>
          <p:nvPr>
            <p:ph type="sldNum" sz="quarter" idx="4"/>
          </p:nvPr>
        </p:nvSpPr>
        <p:spPr/>
        <p:txBody>
          <a:bodyPr/>
          <a:lstStyle/>
          <a:p>
            <a:fld id="{517A7B32-69DB-4CF1-942C-111B3EAEDE95}" type="slidenum">
              <a:rPr lang="en-IE" smtClean="0"/>
              <a:t>7</a:t>
            </a:fld>
            <a:endParaRPr lang="en-IE" dirty="0"/>
          </a:p>
        </p:txBody>
      </p:sp>
      <p:sp>
        <p:nvSpPr>
          <p:cNvPr id="8" name="TextBox 1">
            <a:extLst>
              <a:ext uri="{FF2B5EF4-FFF2-40B4-BE49-F238E27FC236}">
                <a16:creationId xmlns:a16="http://schemas.microsoft.com/office/drawing/2014/main" id="{689E5115-9312-0FF1-6CF5-35271B85E529}"/>
              </a:ext>
            </a:extLst>
          </p:cNvPr>
          <p:cNvSpPr txBox="1"/>
          <p:nvPr/>
        </p:nvSpPr>
        <p:spPr>
          <a:xfrm>
            <a:off x="32671" y="4034994"/>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err="1">
                <a:solidFill>
                  <a:schemeClr val="accent4"/>
                </a:solidFill>
              </a:rPr>
              <a:t>p.p</a:t>
            </a:r>
            <a:endParaRPr lang="en-IE" sz="800" dirty="0">
              <a:solidFill>
                <a:schemeClr val="accent4"/>
              </a:solidFill>
            </a:endParaRPr>
          </a:p>
        </p:txBody>
      </p:sp>
      <p:graphicFrame>
        <p:nvGraphicFramePr>
          <p:cNvPr id="5" name="Chart 4">
            <a:extLst>
              <a:ext uri="{FF2B5EF4-FFF2-40B4-BE49-F238E27FC236}">
                <a16:creationId xmlns:a16="http://schemas.microsoft.com/office/drawing/2014/main" id="{5A14FE5C-31BB-A680-E592-9E65D31E2423}"/>
              </a:ext>
            </a:extLst>
          </p:cNvPr>
          <p:cNvGraphicFramePr>
            <a:graphicFrameLocks/>
          </p:cNvGraphicFramePr>
          <p:nvPr>
            <p:extLst>
              <p:ext uri="{D42A27DB-BD31-4B8C-83A1-F6EECF244321}">
                <p14:modId xmlns:p14="http://schemas.microsoft.com/office/powerpoint/2010/main" val="1624401088"/>
              </p:ext>
            </p:extLst>
          </p:nvPr>
        </p:nvGraphicFramePr>
        <p:xfrm>
          <a:off x="1960" y="861750"/>
          <a:ext cx="9144000" cy="34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8736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80000" cy="745770"/>
          </a:xfrm>
        </p:spPr>
        <p:txBody>
          <a:bodyPr vert="horz" lIns="91440" tIns="45720" rIns="91440" bIns="45720" rtlCol="0" anchor="ctr">
            <a:normAutofit/>
          </a:bodyPr>
          <a:lstStyle/>
          <a:p>
            <a:r>
              <a:rPr lang="en-IE" sz="1800" b="0" dirty="0">
                <a:latin typeface="Roboto Slab"/>
              </a:rPr>
              <a:t>Greater increase in full-time than part-time employment (‘000)</a:t>
            </a: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8</a:t>
            </a:fld>
            <a:endParaRPr lang="en-IE" dirty="0"/>
          </a:p>
        </p:txBody>
      </p:sp>
      <p:sp>
        <p:nvSpPr>
          <p:cNvPr id="8" name="TextBox 1">
            <a:extLst>
              <a:ext uri="{FF2B5EF4-FFF2-40B4-BE49-F238E27FC236}">
                <a16:creationId xmlns:a16="http://schemas.microsoft.com/office/drawing/2014/main" id="{6AEEB4B9-B2B7-45A7-ACD8-45F70EB24462}"/>
              </a:ext>
            </a:extLst>
          </p:cNvPr>
          <p:cNvSpPr txBox="1"/>
          <p:nvPr/>
        </p:nvSpPr>
        <p:spPr>
          <a:xfrm>
            <a:off x="36364" y="3997067"/>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a:p>
            <a:endParaRPr lang="en-IE" sz="800" dirty="0">
              <a:solidFill>
                <a:schemeClr val="accent4"/>
              </a:solidFill>
            </a:endParaRPr>
          </a:p>
        </p:txBody>
      </p:sp>
      <p:graphicFrame>
        <p:nvGraphicFramePr>
          <p:cNvPr id="3" name="Chart 2">
            <a:extLst>
              <a:ext uri="{FF2B5EF4-FFF2-40B4-BE49-F238E27FC236}">
                <a16:creationId xmlns:a16="http://schemas.microsoft.com/office/drawing/2014/main" id="{EDAE0070-71E2-252D-0113-97E74B9421F3}"/>
              </a:ext>
            </a:extLst>
          </p:cNvPr>
          <p:cNvGraphicFramePr>
            <a:graphicFrameLocks/>
          </p:cNvGraphicFramePr>
          <p:nvPr>
            <p:extLst>
              <p:ext uri="{D42A27DB-BD31-4B8C-83A1-F6EECF244321}">
                <p14:modId xmlns:p14="http://schemas.microsoft.com/office/powerpoint/2010/main" val="2165735512"/>
              </p:ext>
            </p:extLst>
          </p:nvPr>
        </p:nvGraphicFramePr>
        <p:xfrm>
          <a:off x="0" y="861750"/>
          <a:ext cx="9144000" cy="34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0930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593"/>
          </a:xfrm>
        </p:spPr>
        <p:txBody>
          <a:bodyPr>
            <a:normAutofit/>
          </a:bodyPr>
          <a:lstStyle/>
          <a:p>
            <a:r>
              <a:rPr lang="en-IE" sz="1600" b="0" dirty="0">
                <a:latin typeface="Roboto Slab"/>
              </a:rPr>
              <a:t>Construction had the largest increase in employment (‘000)</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9</a:t>
            </a:fld>
            <a:endParaRPr lang="en-IE" dirty="0"/>
          </a:p>
        </p:txBody>
      </p:sp>
      <p:sp>
        <p:nvSpPr>
          <p:cNvPr id="5" name="TextBox 1">
            <a:extLst>
              <a:ext uri="{FF2B5EF4-FFF2-40B4-BE49-F238E27FC236}">
                <a16:creationId xmlns:a16="http://schemas.microsoft.com/office/drawing/2014/main" id="{3732171E-6407-017B-0810-BC0CBD9E5DAA}"/>
              </a:ext>
            </a:extLst>
          </p:cNvPr>
          <p:cNvSpPr txBox="1"/>
          <p:nvPr/>
        </p:nvSpPr>
        <p:spPr>
          <a:xfrm>
            <a:off x="0" y="3971534"/>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graphicFrame>
        <p:nvGraphicFramePr>
          <p:cNvPr id="7" name="Chart 6">
            <a:extLst>
              <a:ext uri="{FF2B5EF4-FFF2-40B4-BE49-F238E27FC236}">
                <a16:creationId xmlns:a16="http://schemas.microsoft.com/office/drawing/2014/main" id="{436DF518-6264-D28A-CAE7-36AFA381BF19}"/>
              </a:ext>
            </a:extLst>
          </p:cNvPr>
          <p:cNvGraphicFramePr>
            <a:graphicFrameLocks/>
          </p:cNvGraphicFramePr>
          <p:nvPr>
            <p:extLst>
              <p:ext uri="{D42A27DB-BD31-4B8C-83A1-F6EECF244321}">
                <p14:modId xmlns:p14="http://schemas.microsoft.com/office/powerpoint/2010/main" val="1532956299"/>
              </p:ext>
            </p:extLst>
          </p:nvPr>
        </p:nvGraphicFramePr>
        <p:xfrm>
          <a:off x="0" y="861750"/>
          <a:ext cx="9144000" cy="34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7506829"/>
      </p:ext>
    </p:extLst>
  </p:cSld>
  <p:clrMapOvr>
    <a:masterClrMapping/>
  </p:clrMapOvr>
</p:sld>
</file>

<file path=ppt/theme/theme1.xml><?xml version="1.0" encoding="utf-8"?>
<a:theme xmlns:a="http://schemas.openxmlformats.org/drawingml/2006/main" name="CSO Standard Text 2">
  <a:themeElements>
    <a:clrScheme name="CSO Colours">
      <a:dk1>
        <a:srgbClr val="006168"/>
      </a:dk1>
      <a:lt1>
        <a:sysClr val="window" lastClr="FFFFFF"/>
      </a:lt1>
      <a:dk2>
        <a:srgbClr val="006F74"/>
      </a:dk2>
      <a:lt2>
        <a:srgbClr val="F8F8F8"/>
      </a:lt2>
      <a:accent1>
        <a:srgbClr val="45C1C0"/>
      </a:accent1>
      <a:accent2>
        <a:srgbClr val="FAA21B"/>
      </a:accent2>
      <a:accent3>
        <a:srgbClr val="5BC1A5"/>
      </a:accent3>
      <a:accent4>
        <a:srgbClr val="35456B"/>
      </a:accent4>
      <a:accent5>
        <a:srgbClr val="639FA2"/>
      </a:accent5>
      <a:accent6>
        <a:srgbClr val="9BBDBF"/>
      </a:accent6>
      <a:hlink>
        <a:srgbClr val="45C1C0"/>
      </a:hlink>
      <a:folHlink>
        <a:srgbClr val="45C1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SO Standard Text 2">
  <a:themeElements>
    <a:clrScheme name="CSO Colours">
      <a:dk1>
        <a:srgbClr val="006168"/>
      </a:dk1>
      <a:lt1>
        <a:sysClr val="window" lastClr="FFFFFF"/>
      </a:lt1>
      <a:dk2>
        <a:srgbClr val="006F74"/>
      </a:dk2>
      <a:lt2>
        <a:srgbClr val="F8F8F8"/>
      </a:lt2>
      <a:accent1>
        <a:srgbClr val="45C1C0"/>
      </a:accent1>
      <a:accent2>
        <a:srgbClr val="FAA21B"/>
      </a:accent2>
      <a:accent3>
        <a:srgbClr val="5BC1A5"/>
      </a:accent3>
      <a:accent4>
        <a:srgbClr val="35456B"/>
      </a:accent4>
      <a:accent5>
        <a:srgbClr val="639FA2"/>
      </a:accent5>
      <a:accent6>
        <a:srgbClr val="9BBDBF"/>
      </a:accent6>
      <a:hlink>
        <a:srgbClr val="45C1C0"/>
      </a:hlink>
      <a:folHlink>
        <a:srgbClr val="45C1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133297</TotalTime>
  <Words>1158</Words>
  <Application>Microsoft Office PowerPoint</Application>
  <PresentationFormat>On-screen Show (16:9)</PresentationFormat>
  <Paragraphs>201</Paragraphs>
  <Slides>36</Slides>
  <Notes>31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Arial</vt:lpstr>
      <vt:lpstr>Calibri</vt:lpstr>
      <vt:lpstr>Cambria</vt:lpstr>
      <vt:lpstr>Roboto Slab</vt:lpstr>
      <vt:lpstr>Roboto Slab Bold</vt:lpstr>
      <vt:lpstr>Roboto Slab Light</vt:lpstr>
      <vt:lpstr>Roboto Slab Medium</vt:lpstr>
      <vt:lpstr>CSO Standard Text 2</vt:lpstr>
      <vt:lpstr>1_CSO Standard Text 2</vt:lpstr>
      <vt:lpstr>Labour Force Survey Quarter 2, 2025    21st August 2025</vt:lpstr>
      <vt:lpstr>Infographic</vt:lpstr>
      <vt:lpstr>Employment has increased by more than 770,000 in ten years</vt:lpstr>
      <vt:lpstr>In employment   Q2 2025:  Persons in employment:  2,818,100   +2.3%  Employment rate (15-64): 74.7%   +0.3 p.p.   Seasonally adjusted:  2,813,200   +0.1% on Q1 2025  </vt:lpstr>
      <vt:lpstr>Employment rate (%) increases for both males and females</vt:lpstr>
      <vt:lpstr>Employment (‘000) increased across all age groups</vt:lpstr>
      <vt:lpstr>Employment rate decreased (p.p.) for younger age groups</vt:lpstr>
      <vt:lpstr>Greater increase in full-time than part-time employment (‘000)</vt:lpstr>
      <vt:lpstr>Construction had the largest increase in employment (‘000)</vt:lpstr>
      <vt:lpstr>Information &amp; Communication had the biggest drop in employment (‘000)</vt:lpstr>
      <vt:lpstr>Total actual hours worked (millions) per week increased the most in Construction</vt:lpstr>
      <vt:lpstr>There were 16,700 more self-employed in the labour force</vt:lpstr>
      <vt:lpstr>In employment (seasonally adjusted), males increased while females decreased</vt:lpstr>
      <vt:lpstr>Slight increase on hybrid working (%)</vt:lpstr>
      <vt:lpstr>Unemployment   Q2 2025:  Persons unemployed:  140,800  +7.3%  Unemployment rate (15-74):  4.8%  +0.2 p.p  Persons unemployed (SA): 134,400   +2.6 on Q1 2025  Seasonally adjusted rate:  4.6%  +0.1 p.p on Q1 2025  </vt:lpstr>
      <vt:lpstr>Younger ages driving unemployment (‘000)</vt:lpstr>
      <vt:lpstr>Slight increase in long-term unemployment (‘000) </vt:lpstr>
      <vt:lpstr>Unemployment (‘000) (seasonally adjusted), increased for males; down for females</vt:lpstr>
      <vt:lpstr>Labour Force   Q2 2025:  Persons in labour force:  2,958,900  +2.5%  Participation rate (15+):  66.4%  +0.3 p.p.  Seasonally adjusted  participation rate:   66.2%   unchanged from Q1 2025  </vt:lpstr>
      <vt:lpstr>Labour Force</vt:lpstr>
      <vt:lpstr>Participation rate (%) for males increased; decreased for females</vt:lpstr>
      <vt:lpstr>Labour force (‘000) increased across all age groups</vt:lpstr>
      <vt:lpstr>Largest increase in labour force (‘000) from Irish citizens</vt:lpstr>
      <vt:lpstr>Participation rate (%) (seasonally adjusted), males increased; females decreased </vt:lpstr>
      <vt:lpstr>Not in the labour force   Q2 2025:  Persons not in the labour force:  1,499,600  +1.0%  Potential additional labour force: 118,000  -3.8%    </vt:lpstr>
      <vt:lpstr>Part-time underemployed increased by 11,800</vt:lpstr>
      <vt:lpstr>PowerPoint Presentation</vt:lpstr>
      <vt:lpstr>Infographic</vt:lpstr>
      <vt:lpstr>Labour Force Survey Quarter 2 2025   Thank you.  LFS Q3 2025 results provisionally due for publication on 20th November 2025  </vt:lpstr>
      <vt:lpstr>Births 2001-2022</vt:lpstr>
      <vt:lpstr>Annex:  ILO Definitions and concepts   IESS Regulation  Impact of COVID-19 on LFS  Arrivals from Ukraine in Ireland </vt:lpstr>
      <vt:lpstr>ILO classification in the LFS</vt:lpstr>
      <vt:lpstr>ILO classification in the LFS</vt:lpstr>
      <vt:lpstr>ILO classification and LFS </vt:lpstr>
      <vt:lpstr>Integration of European Social Statistics (IESS) Regulation</vt:lpstr>
      <vt:lpstr>Arrivals from Ukraine in Ireland </vt:lpstr>
    </vt:vector>
  </TitlesOfParts>
  <Company>Central Statistics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Lester</dc:creator>
  <cp:lastModifiedBy>Colin Hanley</cp:lastModifiedBy>
  <cp:revision>1894</cp:revision>
  <cp:lastPrinted>2025-08-13T13:05:36Z</cp:lastPrinted>
  <dcterms:created xsi:type="dcterms:W3CDTF">2017-12-13T09:54:14Z</dcterms:created>
  <dcterms:modified xsi:type="dcterms:W3CDTF">2025-08-18T14:01:35Z</dcterms:modified>
</cp:coreProperties>
</file>