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526" r:id="rId3"/>
    <p:sldId id="531" r:id="rId4"/>
    <p:sldId id="300" r:id="rId5"/>
    <p:sldId id="587" r:id="rId6"/>
    <p:sldId id="597" r:id="rId7"/>
    <p:sldId id="589" r:id="rId8"/>
    <p:sldId id="593" r:id="rId9"/>
    <p:sldId id="590" r:id="rId10"/>
    <p:sldId id="561" r:id="rId11"/>
    <p:sldId id="572" r:id="rId12"/>
    <p:sldId id="573" r:id="rId13"/>
    <p:sldId id="301" r:id="rId14"/>
    <p:sldId id="543" r:id="rId15"/>
    <p:sldId id="564" r:id="rId16"/>
    <p:sldId id="302" r:id="rId17"/>
    <p:sldId id="566" r:id="rId18"/>
    <p:sldId id="598" r:id="rId19"/>
    <p:sldId id="599" r:id="rId20"/>
    <p:sldId id="600" r:id="rId21"/>
    <p:sldId id="547" r:id="rId22"/>
    <p:sldId id="556" r:id="rId23"/>
    <p:sldId id="592" r:id="rId24"/>
    <p:sldId id="565" r:id="rId25"/>
    <p:sldId id="513" r:id="rId26"/>
    <p:sldId id="501" r:id="rId27"/>
    <p:sldId id="512" r:id="rId28"/>
    <p:sldId id="459" r:id="rId29"/>
    <p:sldId id="462" r:id="rId30"/>
    <p:sldId id="500" r:id="rId31"/>
    <p:sldId id="499" r:id="rId3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526"/>
            <p14:sldId id="531"/>
            <p14:sldId id="300"/>
            <p14:sldId id="587"/>
            <p14:sldId id="597"/>
            <p14:sldId id="589"/>
            <p14:sldId id="593"/>
            <p14:sldId id="590"/>
            <p14:sldId id="561"/>
            <p14:sldId id="572"/>
            <p14:sldId id="573"/>
            <p14:sldId id="301"/>
            <p14:sldId id="543"/>
            <p14:sldId id="564"/>
            <p14:sldId id="302"/>
            <p14:sldId id="566"/>
            <p14:sldId id="598"/>
            <p14:sldId id="599"/>
            <p14:sldId id="600"/>
            <p14:sldId id="547"/>
            <p14:sldId id="556"/>
            <p14:sldId id="592"/>
            <p14:sldId id="565"/>
            <p14:sldId id="513"/>
            <p14:sldId id="501"/>
            <p14:sldId id="512"/>
            <p14:sldId id="459"/>
            <p14:sldId id="462"/>
            <p14:sldId id="500"/>
            <p14:sldId id="4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avis" initials="TD" lastIdx="11" clrIdx="0">
    <p:extLst>
      <p:ext uri="{19B8F6BF-5375-455C-9EA6-DF929625EA0E}">
        <p15:presenceInfo xmlns:p15="http://schemas.microsoft.com/office/powerpoint/2012/main" userId="S::tara.davis@cso.ie::3a679252-3e27-4641-9950-78e7c0b46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87244" autoAdjust="0"/>
  </p:normalViewPr>
  <p:slideViewPr>
    <p:cSldViewPr>
      <p:cViewPr varScale="1">
        <p:scale>
          <a:sx n="131" d="100"/>
          <a:sy n="131" d="100"/>
        </p:scale>
        <p:origin x="1296"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isseminate\LME\Labour%20Market\ReleasesAndPublications\Labour%20Force%20Survey%20Post%20COP%202016\CoreReleases\2022Q1\Press%20Conference%20and%20Officials%20Briefing\Presentations\LFS%20Presentation%20NEW%20-%20data%20for%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61351706036747E-2"/>
          <c:y val="4.3117297258425079E-2"/>
          <c:w val="0.92616087051618545"/>
          <c:h val="0.77628635070566376"/>
        </c:manualLayout>
      </c:layout>
      <c:barChart>
        <c:barDir val="col"/>
        <c:grouping val="stacked"/>
        <c:varyColors val="0"/>
        <c:ser>
          <c:idx val="0"/>
          <c:order val="0"/>
          <c:tx>
            <c:strRef>
              <c:f>'10Y Trend'!$A$2</c:f>
              <c:strCache>
                <c:ptCount val="1"/>
                <c:pt idx="0">
                  <c:v>In employment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'10Y Trend'!$B$1:$G$1</c:f>
              <c:strCache>
                <c:ptCount val="6"/>
                <c:pt idx="0">
                  <c:v>2012Q1</c:v>
                </c:pt>
                <c:pt idx="1">
                  <c:v>2014Q1</c:v>
                </c:pt>
                <c:pt idx="2">
                  <c:v>2016Q1</c:v>
                </c:pt>
                <c:pt idx="3">
                  <c:v>2018Q1</c:v>
                </c:pt>
                <c:pt idx="4">
                  <c:v>2020Q1</c:v>
                </c:pt>
                <c:pt idx="5">
                  <c:v>2022Q1</c:v>
                </c:pt>
              </c:strCache>
            </c:strRef>
          </c:cat>
          <c:val>
            <c:numRef>
              <c:f>'10Y Trend'!$B$2:$G$2</c:f>
              <c:numCache>
                <c:formatCode>#,##0.0</c:formatCode>
                <c:ptCount val="6"/>
                <c:pt idx="0">
                  <c:v>1862.5889299999999</c:v>
                </c:pt>
                <c:pt idx="1">
                  <c:v>1950.8161</c:v>
                </c:pt>
                <c:pt idx="2">
                  <c:v>2079.01154</c:v>
                </c:pt>
                <c:pt idx="3">
                  <c:v>2214.6815000000001</c:v>
                </c:pt>
                <c:pt idx="4">
                  <c:v>2347.1537000000003</c:v>
                </c:pt>
                <c:pt idx="5">
                  <c:v>2505.7791899999997</c:v>
                </c:pt>
              </c:numCache>
            </c:numRef>
          </c:val>
          <c:extLst>
            <c:ext xmlns:c16="http://schemas.microsoft.com/office/drawing/2014/chart" uri="{C3380CC4-5D6E-409C-BE32-E72D297353CC}">
              <c16:uniqueId val="{00000000-9F6E-41ED-AD03-B3F0F4DB3E18}"/>
            </c:ext>
          </c:extLst>
        </c:ser>
        <c:ser>
          <c:idx val="1"/>
          <c:order val="1"/>
          <c:tx>
            <c:strRef>
              <c:f>'10Y Trend'!$A$3</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'10Y Trend'!$B$1:$G$1</c:f>
              <c:strCache>
                <c:ptCount val="6"/>
                <c:pt idx="0">
                  <c:v>2012Q1</c:v>
                </c:pt>
                <c:pt idx="1">
                  <c:v>2014Q1</c:v>
                </c:pt>
                <c:pt idx="2">
                  <c:v>2016Q1</c:v>
                </c:pt>
                <c:pt idx="3">
                  <c:v>2018Q1</c:v>
                </c:pt>
                <c:pt idx="4">
                  <c:v>2020Q1</c:v>
                </c:pt>
                <c:pt idx="5">
                  <c:v>2022Q1</c:v>
                </c:pt>
              </c:strCache>
            </c:strRef>
          </c:cat>
          <c:val>
            <c:numRef>
              <c:f>'10Y Trend'!$B$3:$G$3</c:f>
              <c:numCache>
                <c:formatCode>#,##0.0</c:formatCode>
                <c:ptCount val="6"/>
                <c:pt idx="0">
                  <c:v>348.06792999999999</c:v>
                </c:pt>
                <c:pt idx="1">
                  <c:v>281.98477000000003</c:v>
                </c:pt>
                <c:pt idx="2">
                  <c:v>199.02718999999999</c:v>
                </c:pt>
                <c:pt idx="3">
                  <c:v>133.17693</c:v>
                </c:pt>
                <c:pt idx="4">
                  <c:v>114.68553999999999</c:v>
                </c:pt>
                <c:pt idx="5">
                  <c:v>126.71383299999999</c:v>
                </c:pt>
              </c:numCache>
            </c:numRef>
          </c:val>
          <c:extLst>
            <c:ext xmlns:c16="http://schemas.microsoft.com/office/drawing/2014/chart" uri="{C3380CC4-5D6E-409C-BE32-E72D297353CC}">
              <c16:uniqueId val="{00000001-9F6E-41ED-AD03-B3F0F4DB3E18}"/>
            </c:ext>
          </c:extLst>
        </c:ser>
        <c:ser>
          <c:idx val="2"/>
          <c:order val="2"/>
          <c:tx>
            <c:strRef>
              <c:f>'10Y Trend'!$A$4</c:f>
              <c:strCache>
                <c:ptCount val="1"/>
                <c:pt idx="0">
                  <c:v>Not in labour force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'10Y Trend'!$B$1:$G$1</c:f>
              <c:strCache>
                <c:ptCount val="6"/>
                <c:pt idx="0">
                  <c:v>2012Q1</c:v>
                </c:pt>
                <c:pt idx="1">
                  <c:v>2014Q1</c:v>
                </c:pt>
                <c:pt idx="2">
                  <c:v>2016Q1</c:v>
                </c:pt>
                <c:pt idx="3">
                  <c:v>2018Q1</c:v>
                </c:pt>
                <c:pt idx="4">
                  <c:v>2020Q1</c:v>
                </c:pt>
                <c:pt idx="5">
                  <c:v>2022Q1</c:v>
                </c:pt>
              </c:strCache>
            </c:strRef>
          </c:cat>
          <c:val>
            <c:numRef>
              <c:f>'10Y Trend'!$B$4:$G$4</c:f>
              <c:numCache>
                <c:formatCode>#,##0.0</c:formatCode>
                <c:ptCount val="6"/>
                <c:pt idx="0">
                  <c:v>1392.7914499999999</c:v>
                </c:pt>
                <c:pt idx="1">
                  <c:v>1408.0359699999999</c:v>
                </c:pt>
                <c:pt idx="2">
                  <c:v>1443.7426399999999</c:v>
                </c:pt>
                <c:pt idx="3">
                  <c:v>1476.08755</c:v>
                </c:pt>
                <c:pt idx="4">
                  <c:v>1496.5346200000001</c:v>
                </c:pt>
                <c:pt idx="5">
                  <c:v>1430.9949799999999</c:v>
                </c:pt>
              </c:numCache>
            </c:numRef>
          </c:val>
          <c:extLst>
            <c:ext xmlns:c16="http://schemas.microsoft.com/office/drawing/2014/chart" uri="{C3380CC4-5D6E-409C-BE32-E72D297353CC}">
              <c16:uniqueId val="{00000002-9F6E-41ED-AD03-B3F0F4DB3E18}"/>
            </c:ext>
          </c:extLst>
        </c:ser>
        <c:dLbls>
          <c:showLegendKey val="0"/>
          <c:showVal val="0"/>
          <c:showCatName val="0"/>
          <c:showSerName val="0"/>
          <c:showPercent val="0"/>
          <c:showBubbleSize val="0"/>
        </c:dLbls>
        <c:gapWidth val="150"/>
        <c:overlap val="100"/>
        <c:axId val="843614552"/>
        <c:axId val="843612256"/>
      </c:barChart>
      <c:catAx>
        <c:axId val="84361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3612256"/>
        <c:crosses val="autoZero"/>
        <c:auto val="1"/>
        <c:lblAlgn val="ctr"/>
        <c:lblOffset val="100"/>
        <c:noMultiLvlLbl val="0"/>
      </c:catAx>
      <c:valAx>
        <c:axId val="843612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4361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SA!$A$30</c:f>
              <c:strCache>
                <c:ptCount val="1"/>
                <c:pt idx="0">
                  <c:v>Males</c:v>
                </c:pt>
              </c:strCache>
            </c:strRef>
          </c:tx>
          <c:spPr>
            <a:ln w="28575" cap="rnd">
              <a:solidFill>
                <a:schemeClr val="accent4"/>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29-4CA9-8050-45EA587CD3CC}"/>
                </c:ext>
              </c:extLst>
            </c:dLbl>
            <c:dLbl>
              <c:idx val="15"/>
              <c:layout>
                <c:manualLayout>
                  <c:x val="1.3888888888888889E-3"/>
                  <c:y val="2.7438271604938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29-4CA9-8050-45EA587CD3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SA!$B$29:$Q$29</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SA!$B$30:$Q$30</c:f>
              <c:numCache>
                <c:formatCode>General</c:formatCode>
                <c:ptCount val="16"/>
                <c:pt idx="0">
                  <c:v>6.1</c:v>
                </c:pt>
                <c:pt idx="1">
                  <c:v>5.7</c:v>
                </c:pt>
                <c:pt idx="2">
                  <c:v>5.7</c:v>
                </c:pt>
                <c:pt idx="3">
                  <c:v>5.2</c:v>
                </c:pt>
                <c:pt idx="4">
                  <c:v>5.3</c:v>
                </c:pt>
                <c:pt idx="5">
                  <c:v>5.3</c:v>
                </c:pt>
                <c:pt idx="6">
                  <c:v>4.9000000000000004</c:v>
                </c:pt>
                <c:pt idx="7">
                  <c:v>4.9000000000000004</c:v>
                </c:pt>
                <c:pt idx="8">
                  <c:v>5.2</c:v>
                </c:pt>
                <c:pt idx="9">
                  <c:v>6.8</c:v>
                </c:pt>
                <c:pt idx="10">
                  <c:v>6.4</c:v>
                </c:pt>
                <c:pt idx="11">
                  <c:v>7.3</c:v>
                </c:pt>
                <c:pt idx="12">
                  <c:v>7</c:v>
                </c:pt>
                <c:pt idx="13">
                  <c:v>5.6</c:v>
                </c:pt>
                <c:pt idx="14">
                  <c:v>5.2</c:v>
                </c:pt>
                <c:pt idx="15">
                  <c:v>4.9000000000000004</c:v>
                </c:pt>
              </c:numCache>
            </c:numRef>
          </c:val>
          <c:smooth val="0"/>
          <c:extLst>
            <c:ext xmlns:c16="http://schemas.microsoft.com/office/drawing/2014/chart" uri="{C3380CC4-5D6E-409C-BE32-E72D297353CC}">
              <c16:uniqueId val="{00000000-3029-4CA9-8050-45EA587CD3CC}"/>
            </c:ext>
          </c:extLst>
        </c:ser>
        <c:ser>
          <c:idx val="1"/>
          <c:order val="1"/>
          <c:tx>
            <c:strRef>
              <c:f>SA!$A$31</c:f>
              <c:strCache>
                <c:ptCount val="1"/>
                <c:pt idx="0">
                  <c:v>Females</c:v>
                </c:pt>
              </c:strCache>
            </c:strRef>
          </c:tx>
          <c:spPr>
            <a:ln w="28575" cap="rnd">
              <a:solidFill>
                <a:schemeClr val="accent2"/>
              </a:solidFill>
              <a:round/>
            </a:ln>
            <a:effectLst/>
          </c:spPr>
          <c:marker>
            <c:symbol val="none"/>
          </c:marker>
          <c:dLbls>
            <c:dLbl>
              <c:idx val="0"/>
              <c:layout>
                <c:manualLayout>
                  <c:x val="-8.3333333333333332E-3"/>
                  <c:y val="2.3518518518518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29-4CA9-8050-45EA587CD3CC}"/>
                </c:ext>
              </c:extLst>
            </c:dLbl>
            <c:dLbl>
              <c:idx val="6"/>
              <c:layout>
                <c:manualLayout>
                  <c:x val="-6.9444444444443938E-3"/>
                  <c:y val="3.52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29-4CA9-8050-45EA587CD3CC}"/>
                </c:ext>
              </c:extLst>
            </c:dLbl>
            <c:dLbl>
              <c:idx val="11"/>
              <c:layout>
                <c:manualLayout>
                  <c:x val="-2.0833333333333332E-2"/>
                  <c:y val="-4.3117283950617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29-4CA9-8050-45EA587CD3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SA!$B$29:$Q$29</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SA!$B$31:$Q$31</c:f>
              <c:numCache>
                <c:formatCode>General</c:formatCode>
                <c:ptCount val="16"/>
                <c:pt idx="0">
                  <c:v>5.6</c:v>
                </c:pt>
                <c:pt idx="1">
                  <c:v>5.7</c:v>
                </c:pt>
                <c:pt idx="2">
                  <c:v>5.7</c:v>
                </c:pt>
                <c:pt idx="3">
                  <c:v>4.7</c:v>
                </c:pt>
                <c:pt idx="4">
                  <c:v>5</c:v>
                </c:pt>
                <c:pt idx="5">
                  <c:v>4.5999999999999996</c:v>
                </c:pt>
                <c:pt idx="6">
                  <c:v>4.5999999999999996</c:v>
                </c:pt>
                <c:pt idx="7">
                  <c:v>4.8</c:v>
                </c:pt>
                <c:pt idx="8">
                  <c:v>5</c:v>
                </c:pt>
                <c:pt idx="9">
                  <c:v>7.4</c:v>
                </c:pt>
                <c:pt idx="10">
                  <c:v>6.2</c:v>
                </c:pt>
                <c:pt idx="11">
                  <c:v>7.5</c:v>
                </c:pt>
                <c:pt idx="12">
                  <c:v>6.8</c:v>
                </c:pt>
                <c:pt idx="13">
                  <c:v>5.4</c:v>
                </c:pt>
                <c:pt idx="14">
                  <c:v>5.2</c:v>
                </c:pt>
                <c:pt idx="15">
                  <c:v>5</c:v>
                </c:pt>
              </c:numCache>
            </c:numRef>
          </c:val>
          <c:smooth val="0"/>
          <c:extLst>
            <c:ext xmlns:c16="http://schemas.microsoft.com/office/drawing/2014/chart" uri="{C3380CC4-5D6E-409C-BE32-E72D297353CC}">
              <c16:uniqueId val="{00000001-3029-4CA9-8050-45EA587CD3CC}"/>
            </c:ext>
          </c:extLst>
        </c:ser>
        <c:ser>
          <c:idx val="2"/>
          <c:order val="2"/>
          <c:tx>
            <c:strRef>
              <c:f>SA!$A$32</c:f>
              <c:strCache>
                <c:ptCount val="1"/>
                <c:pt idx="0">
                  <c:v>All persons</c:v>
                </c:pt>
              </c:strCache>
            </c:strRef>
          </c:tx>
          <c:spPr>
            <a:ln w="28575" cap="rnd">
              <a:solidFill>
                <a:schemeClr val="accent3"/>
              </a:solidFill>
              <a:round/>
            </a:ln>
            <a:effectLst/>
          </c:spPr>
          <c:marker>
            <c:symbol val="none"/>
          </c:marker>
          <c:dLbls>
            <c:dLbl>
              <c:idx val="0"/>
              <c:layout>
                <c:manualLayout>
                  <c:x val="-8.3333333333333332E-3"/>
                  <c:y val="-8.6234567901234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29-4CA9-8050-45EA587CD3CC}"/>
                </c:ext>
              </c:extLst>
            </c:dLbl>
            <c:dLbl>
              <c:idx val="15"/>
              <c:layout>
                <c:manualLayout>
                  <c:x val="1.38888888888888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29-4CA9-8050-45EA587CD3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SA!$B$29:$Q$29</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SA!$B$32:$Q$32</c:f>
              <c:numCache>
                <c:formatCode>#,##0.0</c:formatCode>
                <c:ptCount val="16"/>
                <c:pt idx="0">
                  <c:v>5.9</c:v>
                </c:pt>
                <c:pt idx="1">
                  <c:v>5.7</c:v>
                </c:pt>
                <c:pt idx="2">
                  <c:v>5.7</c:v>
                </c:pt>
                <c:pt idx="3">
                  <c:v>5</c:v>
                </c:pt>
                <c:pt idx="4">
                  <c:v>5.2</c:v>
                </c:pt>
                <c:pt idx="5">
                  <c:v>5</c:v>
                </c:pt>
                <c:pt idx="6">
                  <c:v>4.8</c:v>
                </c:pt>
                <c:pt idx="7">
                  <c:v>4.9000000000000004</c:v>
                </c:pt>
                <c:pt idx="8">
                  <c:v>5.0999999999999996</c:v>
                </c:pt>
                <c:pt idx="9">
                  <c:v>7.1</c:v>
                </c:pt>
                <c:pt idx="10">
                  <c:v>6.3</c:v>
                </c:pt>
                <c:pt idx="11">
                  <c:v>7.4</c:v>
                </c:pt>
                <c:pt idx="12">
                  <c:v>6.9</c:v>
                </c:pt>
                <c:pt idx="13">
                  <c:v>5.5</c:v>
                </c:pt>
                <c:pt idx="14">
                  <c:v>5.2</c:v>
                </c:pt>
                <c:pt idx="15">
                  <c:v>5</c:v>
                </c:pt>
              </c:numCache>
            </c:numRef>
          </c:val>
          <c:smooth val="0"/>
          <c:extLst>
            <c:ext xmlns:c16="http://schemas.microsoft.com/office/drawing/2014/chart" uri="{C3380CC4-5D6E-409C-BE32-E72D297353CC}">
              <c16:uniqueId val="{00000002-3029-4CA9-8050-45EA587CD3CC}"/>
            </c:ext>
          </c:extLst>
        </c:ser>
        <c:dLbls>
          <c:showLegendKey val="0"/>
          <c:showVal val="0"/>
          <c:showCatName val="0"/>
          <c:showSerName val="0"/>
          <c:showPercent val="0"/>
          <c:showBubbleSize val="0"/>
        </c:dLbls>
        <c:smooth val="0"/>
        <c:axId val="891830496"/>
        <c:axId val="891830824"/>
      </c:lineChart>
      <c:catAx>
        <c:axId val="89183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830824"/>
        <c:crosses val="autoZero"/>
        <c:auto val="1"/>
        <c:lblAlgn val="ctr"/>
        <c:lblOffset val="100"/>
        <c:noMultiLvlLbl val="0"/>
      </c:catAx>
      <c:valAx>
        <c:axId val="891830824"/>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83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'Emp MF FTPT, unemp'!$R$31</c:f>
              <c:strCache>
                <c:ptCount val="1"/>
                <c:pt idx="0">
                  <c:v>Long-term unemployed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FTPT, unemp'!$S$30:$T$30</c:f>
              <c:strCache>
                <c:ptCount val="2"/>
                <c:pt idx="0">
                  <c:v>Males</c:v>
                </c:pt>
                <c:pt idx="1">
                  <c:v>Females</c:v>
                </c:pt>
              </c:strCache>
            </c:strRef>
          </c:cat>
          <c:val>
            <c:numRef>
              <c:f>'Emp MF FTPT, unemp'!$S$31:$T$31</c:f>
              <c:numCache>
                <c:formatCode>#,##0.0</c:formatCode>
                <c:ptCount val="2"/>
                <c:pt idx="0">
                  <c:v>27.2</c:v>
                </c:pt>
                <c:pt idx="1">
                  <c:v>16.5</c:v>
                </c:pt>
              </c:numCache>
            </c:numRef>
          </c:val>
          <c:extLst>
            <c:ext xmlns:c16="http://schemas.microsoft.com/office/drawing/2014/chart" uri="{C3380CC4-5D6E-409C-BE32-E72D297353CC}">
              <c16:uniqueId val="{00000000-3502-41FD-9065-DD7FE273C4B2}"/>
            </c:ext>
          </c:extLst>
        </c:ser>
        <c:ser>
          <c:idx val="1"/>
          <c:order val="1"/>
          <c:tx>
            <c:strRef>
              <c:f>'Emp MF FTPT, unemp'!$R$32</c:f>
              <c:strCache>
                <c:ptCount val="1"/>
                <c:pt idx="0">
                  <c:v>Unemployed for less than one 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FTPT, unemp'!$S$30:$T$30</c:f>
              <c:strCache>
                <c:ptCount val="2"/>
                <c:pt idx="0">
                  <c:v>Males</c:v>
                </c:pt>
                <c:pt idx="1">
                  <c:v>Females</c:v>
                </c:pt>
              </c:strCache>
            </c:strRef>
          </c:cat>
          <c:val>
            <c:numRef>
              <c:f>'Emp MF FTPT, unemp'!$S$32:$T$32</c:f>
              <c:numCache>
                <c:formatCode>#,##0.0</c:formatCode>
                <c:ptCount val="2"/>
                <c:pt idx="0">
                  <c:v>37.5</c:v>
                </c:pt>
                <c:pt idx="1">
                  <c:v>39.799999999999997</c:v>
                </c:pt>
              </c:numCache>
            </c:numRef>
          </c:val>
          <c:extLst>
            <c:ext xmlns:c16="http://schemas.microsoft.com/office/drawing/2014/chart" uri="{C3380CC4-5D6E-409C-BE32-E72D297353CC}">
              <c16:uniqueId val="{00000001-3502-41FD-9065-DD7FE273C4B2}"/>
            </c:ext>
          </c:extLst>
        </c:ser>
        <c:ser>
          <c:idx val="2"/>
          <c:order val="2"/>
          <c:tx>
            <c:strRef>
              <c:f>'Emp MF FTPT, unemp'!$R$33</c:f>
              <c:strCache>
                <c:ptCount val="1"/>
                <c:pt idx="0">
                  <c:v>Not stated</c:v>
                </c:pt>
              </c:strCache>
            </c:strRef>
          </c:tx>
          <c:spPr>
            <a:solidFill>
              <a:schemeClr val="accent6"/>
            </a:solidFill>
            <a:ln>
              <a:noFill/>
            </a:ln>
            <a:effectLst/>
          </c:spPr>
          <c:invertIfNegative val="0"/>
          <c:cat>
            <c:strRef>
              <c:f>'Emp MF FTPT, unemp'!$S$30:$T$30</c:f>
              <c:strCache>
                <c:ptCount val="2"/>
                <c:pt idx="0">
                  <c:v>Males</c:v>
                </c:pt>
                <c:pt idx="1">
                  <c:v>Females</c:v>
                </c:pt>
              </c:strCache>
            </c:strRef>
          </c:cat>
          <c:val>
            <c:numRef>
              <c:f>'Emp MF FTPT, unemp'!$S$33:$T$33</c:f>
              <c:numCache>
                <c:formatCode>#,##0.0</c:formatCode>
                <c:ptCount val="2"/>
                <c:pt idx="0">
                  <c:v>4.0999999999999943</c:v>
                </c:pt>
                <c:pt idx="1">
                  <c:v>1.7000000000000028</c:v>
                </c:pt>
              </c:numCache>
            </c:numRef>
          </c:val>
          <c:extLst>
            <c:ext xmlns:c16="http://schemas.microsoft.com/office/drawing/2014/chart" uri="{C3380CC4-5D6E-409C-BE32-E72D297353CC}">
              <c16:uniqueId val="{00000002-3502-41FD-9065-DD7FE273C4B2}"/>
            </c:ext>
          </c:extLst>
        </c:ser>
        <c:dLbls>
          <c:showLegendKey val="0"/>
          <c:showVal val="0"/>
          <c:showCatName val="0"/>
          <c:showSerName val="0"/>
          <c:showPercent val="0"/>
          <c:showBubbleSize val="0"/>
        </c:dLbls>
        <c:gapWidth val="219"/>
        <c:overlap val="100"/>
        <c:axId val="776578880"/>
        <c:axId val="776575272"/>
      </c:barChart>
      <c:catAx>
        <c:axId val="77657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776575272"/>
        <c:crosses val="autoZero"/>
        <c:auto val="1"/>
        <c:lblAlgn val="ctr"/>
        <c:lblOffset val="100"/>
        <c:noMultiLvlLbl val="0"/>
      </c:catAx>
      <c:valAx>
        <c:axId val="776575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77657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SA!$A$51</c:f>
              <c:strCache>
                <c:ptCount val="1"/>
                <c:pt idx="0">
                  <c:v>Males</c:v>
                </c:pt>
              </c:strCache>
            </c:strRef>
          </c:tx>
          <c:spPr>
            <a:ln w="28575"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1D-447E-9A52-8C1D2B2BD00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1D-447E-9A52-8C1D2B2BD00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1D-447E-9A52-8C1D2B2BD00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1D-447E-9A52-8C1D2B2BD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SA!$B$50:$Q$50</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SA!$B$51:$Q$51</c:f>
              <c:numCache>
                <c:formatCode>#,##0.0</c:formatCode>
                <c:ptCount val="16"/>
                <c:pt idx="0">
                  <c:v>68.599999999999994</c:v>
                </c:pt>
                <c:pt idx="1">
                  <c:v>68.400000000000006</c:v>
                </c:pt>
                <c:pt idx="2">
                  <c:v>68.2</c:v>
                </c:pt>
                <c:pt idx="3">
                  <c:v>68.599999999999994</c:v>
                </c:pt>
                <c:pt idx="4">
                  <c:v>68.5</c:v>
                </c:pt>
                <c:pt idx="5">
                  <c:v>68.5</c:v>
                </c:pt>
                <c:pt idx="6">
                  <c:v>68.900000000000006</c:v>
                </c:pt>
                <c:pt idx="7">
                  <c:v>69.099999999999994</c:v>
                </c:pt>
                <c:pt idx="8">
                  <c:v>63.8</c:v>
                </c:pt>
                <c:pt idx="9">
                  <c:v>66.7</c:v>
                </c:pt>
                <c:pt idx="10">
                  <c:v>66.8</c:v>
                </c:pt>
                <c:pt idx="11">
                  <c:v>66.400000000000006</c:v>
                </c:pt>
                <c:pt idx="12">
                  <c:v>69.400000000000006</c:v>
                </c:pt>
                <c:pt idx="13">
                  <c:v>69.8</c:v>
                </c:pt>
                <c:pt idx="14">
                  <c:v>70.2</c:v>
                </c:pt>
                <c:pt idx="15">
                  <c:v>70.8</c:v>
                </c:pt>
              </c:numCache>
            </c:numRef>
          </c:val>
          <c:smooth val="0"/>
          <c:extLst>
            <c:ext xmlns:c16="http://schemas.microsoft.com/office/drawing/2014/chart" uri="{C3380CC4-5D6E-409C-BE32-E72D297353CC}">
              <c16:uniqueId val="{00000000-761D-447E-9A52-8C1D2B2BD00E}"/>
            </c:ext>
          </c:extLst>
        </c:ser>
        <c:ser>
          <c:idx val="1"/>
          <c:order val="1"/>
          <c:tx>
            <c:strRef>
              <c:f>SA!$A$52</c:f>
              <c:strCache>
                <c:ptCount val="1"/>
                <c:pt idx="0">
                  <c:v>Females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1D-447E-9A52-8C1D2B2BD00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1D-447E-9A52-8C1D2B2BD00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1D-447E-9A52-8C1D2B2BD00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1D-447E-9A52-8C1D2B2BD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SA!$B$50:$Q$50</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SA!$B$52:$Q$52</c:f>
              <c:numCache>
                <c:formatCode>#,##0.0</c:formatCode>
                <c:ptCount val="16"/>
                <c:pt idx="0">
                  <c:v>56</c:v>
                </c:pt>
                <c:pt idx="1">
                  <c:v>56</c:v>
                </c:pt>
                <c:pt idx="2">
                  <c:v>56</c:v>
                </c:pt>
                <c:pt idx="3">
                  <c:v>56.4</c:v>
                </c:pt>
                <c:pt idx="4">
                  <c:v>55.8</c:v>
                </c:pt>
                <c:pt idx="5">
                  <c:v>55.9</c:v>
                </c:pt>
                <c:pt idx="6">
                  <c:v>56.4</c:v>
                </c:pt>
                <c:pt idx="7">
                  <c:v>56.4</c:v>
                </c:pt>
                <c:pt idx="8">
                  <c:v>50.3</c:v>
                </c:pt>
                <c:pt idx="9">
                  <c:v>54.6</c:v>
                </c:pt>
                <c:pt idx="10">
                  <c:v>54.4</c:v>
                </c:pt>
                <c:pt idx="11">
                  <c:v>54.6</c:v>
                </c:pt>
                <c:pt idx="12">
                  <c:v>57.2</c:v>
                </c:pt>
                <c:pt idx="13">
                  <c:v>59.6</c:v>
                </c:pt>
                <c:pt idx="14">
                  <c:v>59.9</c:v>
                </c:pt>
                <c:pt idx="15">
                  <c:v>59.9</c:v>
                </c:pt>
              </c:numCache>
            </c:numRef>
          </c:val>
          <c:smooth val="0"/>
          <c:extLst>
            <c:ext xmlns:c16="http://schemas.microsoft.com/office/drawing/2014/chart" uri="{C3380CC4-5D6E-409C-BE32-E72D297353CC}">
              <c16:uniqueId val="{00000001-761D-447E-9A52-8C1D2B2BD00E}"/>
            </c:ext>
          </c:extLst>
        </c:ser>
        <c:ser>
          <c:idx val="2"/>
          <c:order val="2"/>
          <c:tx>
            <c:strRef>
              <c:f>SA!$A$53</c:f>
              <c:strCache>
                <c:ptCount val="1"/>
                <c:pt idx="0">
                  <c:v>All persons</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1D-447E-9A52-8C1D2B2BD00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1D-447E-9A52-8C1D2B2BD00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1D-447E-9A52-8C1D2B2BD00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1D-447E-9A52-8C1D2B2BD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SA!$B$50:$Q$50</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SA!$B$53:$Q$53</c:f>
              <c:numCache>
                <c:formatCode>#,##0.0</c:formatCode>
                <c:ptCount val="16"/>
                <c:pt idx="0">
                  <c:v>62.2</c:v>
                </c:pt>
                <c:pt idx="1">
                  <c:v>62.1</c:v>
                </c:pt>
                <c:pt idx="2">
                  <c:v>62</c:v>
                </c:pt>
                <c:pt idx="3">
                  <c:v>62.4</c:v>
                </c:pt>
                <c:pt idx="4">
                  <c:v>62</c:v>
                </c:pt>
                <c:pt idx="5">
                  <c:v>62.1</c:v>
                </c:pt>
                <c:pt idx="6">
                  <c:v>62.5</c:v>
                </c:pt>
                <c:pt idx="7">
                  <c:v>62.6</c:v>
                </c:pt>
                <c:pt idx="8">
                  <c:v>56.9</c:v>
                </c:pt>
                <c:pt idx="9">
                  <c:v>60.7</c:v>
                </c:pt>
                <c:pt idx="10">
                  <c:v>60.5</c:v>
                </c:pt>
                <c:pt idx="11">
                  <c:v>60.3</c:v>
                </c:pt>
                <c:pt idx="12">
                  <c:v>63.1</c:v>
                </c:pt>
                <c:pt idx="13">
                  <c:v>64.7</c:v>
                </c:pt>
                <c:pt idx="14">
                  <c:v>65</c:v>
                </c:pt>
                <c:pt idx="15">
                  <c:v>65.2</c:v>
                </c:pt>
              </c:numCache>
            </c:numRef>
          </c:val>
          <c:smooth val="0"/>
          <c:extLst>
            <c:ext xmlns:c16="http://schemas.microsoft.com/office/drawing/2014/chart" uri="{C3380CC4-5D6E-409C-BE32-E72D297353CC}">
              <c16:uniqueId val="{00000002-761D-447E-9A52-8C1D2B2BD00E}"/>
            </c:ext>
          </c:extLst>
        </c:ser>
        <c:dLbls>
          <c:showLegendKey val="0"/>
          <c:showVal val="0"/>
          <c:showCatName val="0"/>
          <c:showSerName val="0"/>
          <c:showPercent val="0"/>
          <c:showBubbleSize val="0"/>
        </c:dLbls>
        <c:smooth val="0"/>
        <c:axId val="776592984"/>
        <c:axId val="776613648"/>
      </c:lineChart>
      <c:catAx>
        <c:axId val="77659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76613648"/>
        <c:crosses val="autoZero"/>
        <c:auto val="1"/>
        <c:lblAlgn val="ctr"/>
        <c:lblOffset val="100"/>
        <c:noMultiLvlLbl val="0"/>
      </c:catAx>
      <c:valAx>
        <c:axId val="776613648"/>
        <c:scaling>
          <c:orientation val="minMax"/>
          <c:min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776592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Table8a!$I$22</c:f>
              <c:strCache>
                <c:ptCount val="1"/>
                <c:pt idx="0">
                  <c:v>Q1 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Table8a!$H$23:$H$24</c:f>
              <c:strCache>
                <c:ptCount val="2"/>
                <c:pt idx="0">
                  <c:v>Males</c:v>
                </c:pt>
                <c:pt idx="1">
                  <c:v>Females</c:v>
                </c:pt>
              </c:strCache>
            </c:strRef>
          </c:cat>
          <c:val>
            <c:numRef>
              <c:f>Table8a!$I$23:$I$24</c:f>
              <c:numCache>
                <c:formatCode>#,##0.0</c:formatCode>
                <c:ptCount val="2"/>
                <c:pt idx="0">
                  <c:v>68.5</c:v>
                </c:pt>
                <c:pt idx="1">
                  <c:v>56.1</c:v>
                </c:pt>
              </c:numCache>
            </c:numRef>
          </c:val>
          <c:extLst>
            <c:ext xmlns:c16="http://schemas.microsoft.com/office/drawing/2014/chart" uri="{C3380CC4-5D6E-409C-BE32-E72D297353CC}">
              <c16:uniqueId val="{00000000-21D6-4B86-BC7D-2B523D39DB27}"/>
            </c:ext>
          </c:extLst>
        </c:ser>
        <c:ser>
          <c:idx val="1"/>
          <c:order val="1"/>
          <c:tx>
            <c:strRef>
              <c:f>Table8a!$J$22</c:f>
              <c:strCache>
                <c:ptCount val="1"/>
                <c:pt idx="0">
                  <c:v>Q1 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Table8a!$H$23:$H$24</c:f>
              <c:strCache>
                <c:ptCount val="2"/>
                <c:pt idx="0">
                  <c:v>Males</c:v>
                </c:pt>
                <c:pt idx="1">
                  <c:v>Females</c:v>
                </c:pt>
              </c:strCache>
            </c:strRef>
          </c:cat>
          <c:val>
            <c:numRef>
              <c:f>Table8a!$J$23:$J$24</c:f>
              <c:numCache>
                <c:formatCode>#,##0.0</c:formatCode>
                <c:ptCount val="2"/>
                <c:pt idx="0">
                  <c:v>65.900000000000006</c:v>
                </c:pt>
                <c:pt idx="1">
                  <c:v>54.3</c:v>
                </c:pt>
              </c:numCache>
            </c:numRef>
          </c:val>
          <c:extLst>
            <c:ext xmlns:c16="http://schemas.microsoft.com/office/drawing/2014/chart" uri="{C3380CC4-5D6E-409C-BE32-E72D297353CC}">
              <c16:uniqueId val="{00000001-21D6-4B86-BC7D-2B523D39DB27}"/>
            </c:ext>
          </c:extLst>
        </c:ser>
        <c:ser>
          <c:idx val="2"/>
          <c:order val="2"/>
          <c:tx>
            <c:strRef>
              <c:f>Table8a!$K$22</c:f>
              <c:strCache>
                <c:ptCount val="1"/>
                <c:pt idx="0">
                  <c:v>Q1 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Table8a!$H$23:$H$24</c:f>
              <c:strCache>
                <c:ptCount val="2"/>
                <c:pt idx="0">
                  <c:v>Males</c:v>
                </c:pt>
                <c:pt idx="1">
                  <c:v>Females</c:v>
                </c:pt>
              </c:strCache>
            </c:strRef>
          </c:cat>
          <c:val>
            <c:numRef>
              <c:f>Table8a!$K$23:$K$24</c:f>
              <c:numCache>
                <c:formatCode>#,##0.0</c:formatCode>
                <c:ptCount val="2"/>
                <c:pt idx="0">
                  <c:v>70.2</c:v>
                </c:pt>
                <c:pt idx="1">
                  <c:v>59.6</c:v>
                </c:pt>
              </c:numCache>
            </c:numRef>
          </c:val>
          <c:extLst>
            <c:ext xmlns:c16="http://schemas.microsoft.com/office/drawing/2014/chart" uri="{C3380CC4-5D6E-409C-BE32-E72D297353CC}">
              <c16:uniqueId val="{00000002-21D6-4B86-BC7D-2B523D39DB27}"/>
            </c:ext>
          </c:extLst>
        </c:ser>
        <c:dLbls>
          <c:showLegendKey val="0"/>
          <c:showVal val="0"/>
          <c:showCatName val="0"/>
          <c:showSerName val="0"/>
          <c:showPercent val="0"/>
          <c:showBubbleSize val="0"/>
        </c:dLbls>
        <c:gapWidth val="219"/>
        <c:overlap val="-27"/>
        <c:axId val="885426120"/>
        <c:axId val="885426448"/>
      </c:barChart>
      <c:catAx>
        <c:axId val="88542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85426448"/>
        <c:crosses val="autoZero"/>
        <c:auto val="1"/>
        <c:lblAlgn val="ctr"/>
        <c:lblOffset val="100"/>
        <c:noMultiLvlLbl val="0"/>
      </c:catAx>
      <c:valAx>
        <c:axId val="885426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85426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Table8a!$I$34</c:f>
              <c:strCache>
                <c:ptCount val="1"/>
                <c:pt idx="0">
                  <c:v>Q1 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Table8a!$H$35:$H$40</c:f>
              <c:strCache>
                <c:ptCount val="6"/>
                <c:pt idx="0">
                  <c:v>15-24</c:v>
                </c:pt>
                <c:pt idx="1">
                  <c:v>25-34</c:v>
                </c:pt>
                <c:pt idx="2">
                  <c:v>35-44</c:v>
                </c:pt>
                <c:pt idx="3">
                  <c:v>45-54</c:v>
                </c:pt>
                <c:pt idx="4">
                  <c:v>55-59</c:v>
                </c:pt>
                <c:pt idx="5">
                  <c:v>60-64</c:v>
                </c:pt>
              </c:strCache>
            </c:strRef>
          </c:cat>
          <c:val>
            <c:numRef>
              <c:f>Table8a!$I$35:$I$40</c:f>
              <c:numCache>
                <c:formatCode>General</c:formatCode>
                <c:ptCount val="6"/>
                <c:pt idx="0">
                  <c:v>45.8</c:v>
                </c:pt>
                <c:pt idx="1">
                  <c:v>85.1</c:v>
                </c:pt>
                <c:pt idx="2">
                  <c:v>83.8</c:v>
                </c:pt>
                <c:pt idx="3">
                  <c:v>82.4</c:v>
                </c:pt>
                <c:pt idx="4">
                  <c:v>71.8</c:v>
                </c:pt>
                <c:pt idx="5">
                  <c:v>56.5</c:v>
                </c:pt>
              </c:numCache>
            </c:numRef>
          </c:val>
          <c:extLst>
            <c:ext xmlns:c16="http://schemas.microsoft.com/office/drawing/2014/chart" uri="{C3380CC4-5D6E-409C-BE32-E72D297353CC}">
              <c16:uniqueId val="{00000000-3C7B-4DE1-9303-DA7BFCFE4E0F}"/>
            </c:ext>
          </c:extLst>
        </c:ser>
        <c:ser>
          <c:idx val="1"/>
          <c:order val="1"/>
          <c:tx>
            <c:strRef>
              <c:f>Table8a!$J$34</c:f>
              <c:strCache>
                <c:ptCount val="1"/>
                <c:pt idx="0">
                  <c:v>Q1 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Table8a!$H$35:$H$40</c:f>
              <c:strCache>
                <c:ptCount val="6"/>
                <c:pt idx="0">
                  <c:v>15-24</c:v>
                </c:pt>
                <c:pt idx="1">
                  <c:v>25-34</c:v>
                </c:pt>
                <c:pt idx="2">
                  <c:v>35-44</c:v>
                </c:pt>
                <c:pt idx="3">
                  <c:v>45-54</c:v>
                </c:pt>
                <c:pt idx="4">
                  <c:v>55-59</c:v>
                </c:pt>
                <c:pt idx="5">
                  <c:v>60-64</c:v>
                </c:pt>
              </c:strCache>
            </c:strRef>
          </c:cat>
          <c:val>
            <c:numRef>
              <c:f>Table8a!$J$35:$J$40</c:f>
              <c:numCache>
                <c:formatCode>General</c:formatCode>
                <c:ptCount val="6"/>
                <c:pt idx="0">
                  <c:v>40.5</c:v>
                </c:pt>
                <c:pt idx="1">
                  <c:v>82</c:v>
                </c:pt>
                <c:pt idx="2">
                  <c:v>82.7</c:v>
                </c:pt>
                <c:pt idx="3">
                  <c:v>79.900000000000006</c:v>
                </c:pt>
                <c:pt idx="4">
                  <c:v>73.2</c:v>
                </c:pt>
                <c:pt idx="5">
                  <c:v>54.6</c:v>
                </c:pt>
              </c:numCache>
            </c:numRef>
          </c:val>
          <c:extLst>
            <c:ext xmlns:c16="http://schemas.microsoft.com/office/drawing/2014/chart" uri="{C3380CC4-5D6E-409C-BE32-E72D297353CC}">
              <c16:uniqueId val="{00000001-3C7B-4DE1-9303-DA7BFCFE4E0F}"/>
            </c:ext>
          </c:extLst>
        </c:ser>
        <c:ser>
          <c:idx val="2"/>
          <c:order val="2"/>
          <c:tx>
            <c:strRef>
              <c:f>Table8a!$K$34</c:f>
              <c:strCache>
                <c:ptCount val="1"/>
                <c:pt idx="0">
                  <c:v>Q1 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Table8a!$H$35:$H$40</c:f>
              <c:strCache>
                <c:ptCount val="6"/>
                <c:pt idx="0">
                  <c:v>15-24</c:v>
                </c:pt>
                <c:pt idx="1">
                  <c:v>25-34</c:v>
                </c:pt>
                <c:pt idx="2">
                  <c:v>35-44</c:v>
                </c:pt>
                <c:pt idx="3">
                  <c:v>45-54</c:v>
                </c:pt>
                <c:pt idx="4">
                  <c:v>55-59</c:v>
                </c:pt>
                <c:pt idx="5">
                  <c:v>60-64</c:v>
                </c:pt>
              </c:strCache>
            </c:strRef>
          </c:cat>
          <c:val>
            <c:numRef>
              <c:f>Table8a!$K$35:$K$40</c:f>
              <c:numCache>
                <c:formatCode>General</c:formatCode>
                <c:ptCount val="6"/>
                <c:pt idx="0">
                  <c:v>51.5</c:v>
                </c:pt>
                <c:pt idx="1">
                  <c:v>87.8</c:v>
                </c:pt>
                <c:pt idx="2">
                  <c:v>87.1</c:v>
                </c:pt>
                <c:pt idx="3">
                  <c:v>84.5</c:v>
                </c:pt>
                <c:pt idx="4">
                  <c:v>79.3</c:v>
                </c:pt>
                <c:pt idx="5">
                  <c:v>57.7</c:v>
                </c:pt>
              </c:numCache>
            </c:numRef>
          </c:val>
          <c:extLst>
            <c:ext xmlns:c16="http://schemas.microsoft.com/office/drawing/2014/chart" uri="{C3380CC4-5D6E-409C-BE32-E72D297353CC}">
              <c16:uniqueId val="{00000002-3C7B-4DE1-9303-DA7BFCFE4E0F}"/>
            </c:ext>
          </c:extLst>
        </c:ser>
        <c:dLbls>
          <c:showLegendKey val="0"/>
          <c:showVal val="0"/>
          <c:showCatName val="0"/>
          <c:showSerName val="0"/>
          <c:showPercent val="0"/>
          <c:showBubbleSize val="0"/>
        </c:dLbls>
        <c:gapWidth val="219"/>
        <c:overlap val="-27"/>
        <c:axId val="1067537784"/>
        <c:axId val="1067536144"/>
      </c:barChart>
      <c:catAx>
        <c:axId val="106753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067536144"/>
        <c:crosses val="autoZero"/>
        <c:auto val="1"/>
        <c:lblAlgn val="ctr"/>
        <c:lblOffset val="100"/>
        <c:noMultiLvlLbl val="0"/>
      </c:catAx>
      <c:valAx>
        <c:axId val="106753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067537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Table9a!$O$35</c:f>
              <c:strCache>
                <c:ptCount val="1"/>
                <c:pt idx="0">
                  <c:v>2020 Q1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Table9a!$N$36:$N$43</c:f>
              <c:strCache>
                <c:ptCount val="8"/>
                <c:pt idx="0">
                  <c:v>Border</c:v>
                </c:pt>
                <c:pt idx="1">
                  <c:v>West</c:v>
                </c:pt>
                <c:pt idx="2">
                  <c:v>Mid-West</c:v>
                </c:pt>
                <c:pt idx="3">
                  <c:v>South-East</c:v>
                </c:pt>
                <c:pt idx="4">
                  <c:v>South-West</c:v>
                </c:pt>
                <c:pt idx="5">
                  <c:v>Dublin</c:v>
                </c:pt>
                <c:pt idx="6">
                  <c:v>Mid-East</c:v>
                </c:pt>
                <c:pt idx="7">
                  <c:v>Midland</c:v>
                </c:pt>
              </c:strCache>
            </c:strRef>
          </c:cat>
          <c:val>
            <c:numRef>
              <c:f>Table9a!$O$36:$O$43</c:f>
              <c:numCache>
                <c:formatCode>#,##0.0</c:formatCode>
                <c:ptCount val="8"/>
                <c:pt idx="0">
                  <c:v>57.9</c:v>
                </c:pt>
                <c:pt idx="1">
                  <c:v>61.3</c:v>
                </c:pt>
                <c:pt idx="2">
                  <c:v>58.5</c:v>
                </c:pt>
                <c:pt idx="3">
                  <c:v>60</c:v>
                </c:pt>
                <c:pt idx="4">
                  <c:v>62.8</c:v>
                </c:pt>
                <c:pt idx="5">
                  <c:v>65.599999999999994</c:v>
                </c:pt>
                <c:pt idx="6">
                  <c:v>62.5</c:v>
                </c:pt>
                <c:pt idx="7">
                  <c:v>60.2</c:v>
                </c:pt>
              </c:numCache>
            </c:numRef>
          </c:val>
          <c:extLst>
            <c:ext xmlns:c16="http://schemas.microsoft.com/office/drawing/2014/chart" uri="{C3380CC4-5D6E-409C-BE32-E72D297353CC}">
              <c16:uniqueId val="{00000000-462E-4A14-9762-1253EB220733}"/>
            </c:ext>
          </c:extLst>
        </c:ser>
        <c:ser>
          <c:idx val="1"/>
          <c:order val="1"/>
          <c:tx>
            <c:strRef>
              <c:f>Table9a!$P$35</c:f>
              <c:strCache>
                <c:ptCount val="1"/>
                <c:pt idx="0">
                  <c:v>2021 Q1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Table9a!$N$36:$N$43</c:f>
              <c:strCache>
                <c:ptCount val="8"/>
                <c:pt idx="0">
                  <c:v>Border</c:v>
                </c:pt>
                <c:pt idx="1">
                  <c:v>West</c:v>
                </c:pt>
                <c:pt idx="2">
                  <c:v>Mid-West</c:v>
                </c:pt>
                <c:pt idx="3">
                  <c:v>South-East</c:v>
                </c:pt>
                <c:pt idx="4">
                  <c:v>South-West</c:v>
                </c:pt>
                <c:pt idx="5">
                  <c:v>Dublin</c:v>
                </c:pt>
                <c:pt idx="6">
                  <c:v>Mid-East</c:v>
                </c:pt>
                <c:pt idx="7">
                  <c:v>Midland</c:v>
                </c:pt>
              </c:strCache>
            </c:strRef>
          </c:cat>
          <c:val>
            <c:numRef>
              <c:f>Table9a!$P$36:$P$43</c:f>
              <c:numCache>
                <c:formatCode>#,##0.0</c:formatCode>
                <c:ptCount val="8"/>
                <c:pt idx="0">
                  <c:v>56.5</c:v>
                </c:pt>
                <c:pt idx="1">
                  <c:v>60</c:v>
                </c:pt>
                <c:pt idx="2">
                  <c:v>55.8</c:v>
                </c:pt>
                <c:pt idx="3">
                  <c:v>55.8</c:v>
                </c:pt>
                <c:pt idx="4">
                  <c:v>58.9</c:v>
                </c:pt>
                <c:pt idx="5">
                  <c:v>63.1</c:v>
                </c:pt>
                <c:pt idx="6">
                  <c:v>61.2</c:v>
                </c:pt>
                <c:pt idx="7">
                  <c:v>62.1</c:v>
                </c:pt>
              </c:numCache>
            </c:numRef>
          </c:val>
          <c:extLst>
            <c:ext xmlns:c16="http://schemas.microsoft.com/office/drawing/2014/chart" uri="{C3380CC4-5D6E-409C-BE32-E72D297353CC}">
              <c16:uniqueId val="{00000001-462E-4A14-9762-1253EB220733}"/>
            </c:ext>
          </c:extLst>
        </c:ser>
        <c:ser>
          <c:idx val="2"/>
          <c:order val="2"/>
          <c:tx>
            <c:strRef>
              <c:f>Table9a!$Q$35</c:f>
              <c:strCache>
                <c:ptCount val="1"/>
                <c:pt idx="0">
                  <c:v>2022 Q1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Table9a!$N$36:$N$43</c:f>
              <c:strCache>
                <c:ptCount val="8"/>
                <c:pt idx="0">
                  <c:v>Border</c:v>
                </c:pt>
                <c:pt idx="1">
                  <c:v>West</c:v>
                </c:pt>
                <c:pt idx="2">
                  <c:v>Mid-West</c:v>
                </c:pt>
                <c:pt idx="3">
                  <c:v>South-East</c:v>
                </c:pt>
                <c:pt idx="4">
                  <c:v>South-West</c:v>
                </c:pt>
                <c:pt idx="5">
                  <c:v>Dublin</c:v>
                </c:pt>
                <c:pt idx="6">
                  <c:v>Mid-East</c:v>
                </c:pt>
                <c:pt idx="7">
                  <c:v>Midland</c:v>
                </c:pt>
              </c:strCache>
            </c:strRef>
          </c:cat>
          <c:val>
            <c:numRef>
              <c:f>Table9a!$Q$36:$Q$43</c:f>
              <c:numCache>
                <c:formatCode>#,##0.0</c:formatCode>
                <c:ptCount val="8"/>
                <c:pt idx="0">
                  <c:v>60.9</c:v>
                </c:pt>
                <c:pt idx="1">
                  <c:v>63.5</c:v>
                </c:pt>
                <c:pt idx="2">
                  <c:v>60.3</c:v>
                </c:pt>
                <c:pt idx="3">
                  <c:v>60.6</c:v>
                </c:pt>
                <c:pt idx="4">
                  <c:v>64.8</c:v>
                </c:pt>
                <c:pt idx="5">
                  <c:v>68.599999999999994</c:v>
                </c:pt>
                <c:pt idx="6">
                  <c:v>65.400000000000006</c:v>
                </c:pt>
                <c:pt idx="7">
                  <c:v>65.599999999999994</c:v>
                </c:pt>
              </c:numCache>
            </c:numRef>
          </c:val>
          <c:extLst>
            <c:ext xmlns:c16="http://schemas.microsoft.com/office/drawing/2014/chart" uri="{C3380CC4-5D6E-409C-BE32-E72D297353CC}">
              <c16:uniqueId val="{00000002-462E-4A14-9762-1253EB220733}"/>
            </c:ext>
          </c:extLst>
        </c:ser>
        <c:dLbls>
          <c:showLegendKey val="0"/>
          <c:showVal val="0"/>
          <c:showCatName val="0"/>
          <c:showSerName val="0"/>
          <c:showPercent val="0"/>
          <c:showBubbleSize val="0"/>
        </c:dLbls>
        <c:gapWidth val="219"/>
        <c:overlap val="-27"/>
        <c:axId val="1003020832"/>
        <c:axId val="1003015912"/>
      </c:barChart>
      <c:catAx>
        <c:axId val="100302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003015912"/>
        <c:crosses val="autoZero"/>
        <c:auto val="1"/>
        <c:lblAlgn val="ctr"/>
        <c:lblOffset val="100"/>
        <c:noMultiLvlLbl val="0"/>
      </c:catAx>
      <c:valAx>
        <c:axId val="1003015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100302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SA!$A$2</c:f>
              <c:strCache>
                <c:ptCount val="1"/>
                <c:pt idx="0">
                  <c:v>Males</c:v>
                </c:pt>
              </c:strCache>
            </c:strRef>
          </c:tx>
          <c:spPr>
            <a:ln w="28575"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BE-4715-B4FC-8B29F094E24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BE-4715-B4FC-8B29F094E24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BE-4715-B4FC-8B29F094E24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BE-4715-B4FC-8B29F094E2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SA!$B$1:$Q$1</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SA!$B$2:$Q$2</c:f>
              <c:numCache>
                <c:formatCode>General</c:formatCode>
                <c:ptCount val="16"/>
                <c:pt idx="0">
                  <c:v>1217.5</c:v>
                </c:pt>
                <c:pt idx="1">
                  <c:v>1222.0999999999999</c:v>
                </c:pt>
                <c:pt idx="2">
                  <c:v>1227.0999999999999</c:v>
                </c:pt>
                <c:pt idx="3">
                  <c:v>1242.9000000000001</c:v>
                </c:pt>
                <c:pt idx="4">
                  <c:v>1245</c:v>
                </c:pt>
                <c:pt idx="5">
                  <c:v>1251.4000000000001</c:v>
                </c:pt>
                <c:pt idx="6">
                  <c:v>1270.2</c:v>
                </c:pt>
                <c:pt idx="7">
                  <c:v>1274.2</c:v>
                </c:pt>
                <c:pt idx="8">
                  <c:v>1178.7</c:v>
                </c:pt>
                <c:pt idx="9">
                  <c:v>1219.4000000000001</c:v>
                </c:pt>
                <c:pt idx="10">
                  <c:v>1230</c:v>
                </c:pt>
                <c:pt idx="11">
                  <c:v>1206.4000000000001</c:v>
                </c:pt>
                <c:pt idx="12">
                  <c:v>1267.0999999999999</c:v>
                </c:pt>
                <c:pt idx="13">
                  <c:v>1308.8</c:v>
                </c:pt>
                <c:pt idx="14">
                  <c:v>1325.8</c:v>
                </c:pt>
                <c:pt idx="15">
                  <c:v>1337.4</c:v>
                </c:pt>
              </c:numCache>
            </c:numRef>
          </c:val>
          <c:smooth val="0"/>
          <c:extLst>
            <c:ext xmlns:c16="http://schemas.microsoft.com/office/drawing/2014/chart" uri="{C3380CC4-5D6E-409C-BE32-E72D297353CC}">
              <c16:uniqueId val="{00000000-DABE-4715-B4FC-8B29F094E248}"/>
            </c:ext>
          </c:extLst>
        </c:ser>
        <c:ser>
          <c:idx val="1"/>
          <c:order val="1"/>
          <c:tx>
            <c:strRef>
              <c:f>SA!$A$3</c:f>
              <c:strCache>
                <c:ptCount val="1"/>
                <c:pt idx="0">
                  <c:v>Females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BE-4715-B4FC-8B29F094E24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BE-4715-B4FC-8B29F094E24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BE-4715-B4FC-8B29F094E24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BE-4715-B4FC-8B29F094E2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SA!$B$1:$Q$1</c:f>
              <c:strCache>
                <c:ptCount val="16"/>
                <c:pt idx="0">
                  <c:v>Q2 18</c:v>
                </c:pt>
                <c:pt idx="1">
                  <c:v>Q3 18</c:v>
                </c:pt>
                <c:pt idx="2">
                  <c:v>Q4 18</c:v>
                </c:pt>
                <c:pt idx="3">
                  <c:v>Q1 19</c:v>
                </c:pt>
                <c:pt idx="4">
                  <c:v>Q2 19</c:v>
                </c:pt>
                <c:pt idx="5">
                  <c:v>Q3 19</c:v>
                </c:pt>
                <c:pt idx="6">
                  <c:v>Q4 19</c:v>
                </c:pt>
                <c:pt idx="7">
                  <c:v>Q1 20</c:v>
                </c:pt>
                <c:pt idx="8">
                  <c:v>Q2 20</c:v>
                </c:pt>
                <c:pt idx="9">
                  <c:v>Q3 20</c:v>
                </c:pt>
                <c:pt idx="10">
                  <c:v>Q4 20</c:v>
                </c:pt>
                <c:pt idx="11">
                  <c:v>Q1 21</c:v>
                </c:pt>
                <c:pt idx="12">
                  <c:v>Q2 21</c:v>
                </c:pt>
                <c:pt idx="13">
                  <c:v>Q3 21</c:v>
                </c:pt>
                <c:pt idx="14">
                  <c:v>Q4 21</c:v>
                </c:pt>
                <c:pt idx="15">
                  <c:v>Q1 22</c:v>
                </c:pt>
              </c:strCache>
            </c:strRef>
          </c:cat>
          <c:val>
            <c:numRef>
              <c:f>SA!$B$3:$Q$3</c:f>
              <c:numCache>
                <c:formatCode>General</c:formatCode>
                <c:ptCount val="16"/>
                <c:pt idx="0">
                  <c:v>1035.5</c:v>
                </c:pt>
                <c:pt idx="1">
                  <c:v>1037.5</c:v>
                </c:pt>
                <c:pt idx="2">
                  <c:v>1038.4000000000001</c:v>
                </c:pt>
                <c:pt idx="3">
                  <c:v>1071.0999999999999</c:v>
                </c:pt>
                <c:pt idx="4">
                  <c:v>1057.2</c:v>
                </c:pt>
                <c:pt idx="5">
                  <c:v>1062.3</c:v>
                </c:pt>
                <c:pt idx="6">
                  <c:v>1074.4000000000001</c:v>
                </c:pt>
                <c:pt idx="7">
                  <c:v>1087.5999999999999</c:v>
                </c:pt>
                <c:pt idx="8">
                  <c:v>969.1</c:v>
                </c:pt>
                <c:pt idx="9">
                  <c:v>1019.3</c:v>
                </c:pt>
                <c:pt idx="10">
                  <c:v>1033.2</c:v>
                </c:pt>
                <c:pt idx="11">
                  <c:v>1037.4000000000001</c:v>
                </c:pt>
                <c:pt idx="12">
                  <c:v>1095.7</c:v>
                </c:pt>
                <c:pt idx="13">
                  <c:v>1148.5</c:v>
                </c:pt>
                <c:pt idx="14">
                  <c:v>1166.4000000000001</c:v>
                </c:pt>
                <c:pt idx="15">
                  <c:v>1181.5</c:v>
                </c:pt>
              </c:numCache>
            </c:numRef>
          </c:val>
          <c:smooth val="0"/>
          <c:extLst>
            <c:ext xmlns:c16="http://schemas.microsoft.com/office/drawing/2014/chart" uri="{C3380CC4-5D6E-409C-BE32-E72D297353CC}">
              <c16:uniqueId val="{00000001-DABE-4715-B4FC-8B29F094E248}"/>
            </c:ext>
          </c:extLst>
        </c:ser>
        <c:dLbls>
          <c:showLegendKey val="0"/>
          <c:showVal val="0"/>
          <c:showCatName val="0"/>
          <c:showSerName val="0"/>
          <c:showPercent val="0"/>
          <c:showBubbleSize val="0"/>
        </c:dLbls>
        <c:smooth val="0"/>
        <c:axId val="891725536"/>
        <c:axId val="891726192"/>
      </c:lineChart>
      <c:catAx>
        <c:axId val="89172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726192"/>
        <c:crosses val="autoZero"/>
        <c:auto val="1"/>
        <c:lblAlgn val="ctr"/>
        <c:lblOffset val="100"/>
        <c:noMultiLvlLbl val="0"/>
      </c:catAx>
      <c:valAx>
        <c:axId val="891726192"/>
        <c:scaling>
          <c:orientation val="minMax"/>
          <c:max val="1400"/>
          <c:min val="9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72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 MF Age'!$R$4</c:f>
              <c:strCache>
                <c:ptCount val="1"/>
                <c:pt idx="0">
                  <c:v>Q1 20</c:v>
                </c:pt>
              </c:strCache>
            </c:strRef>
          </c:tx>
          <c:spPr>
            <a:solidFill>
              <a:schemeClr val="bg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Age'!$Q$5:$Q$6</c:f>
              <c:strCache>
                <c:ptCount val="2"/>
                <c:pt idx="0">
                  <c:v>Males</c:v>
                </c:pt>
                <c:pt idx="1">
                  <c:v>Females</c:v>
                </c:pt>
              </c:strCache>
            </c:strRef>
          </c:cat>
          <c:val>
            <c:numRef>
              <c:f>'Emp MF Age'!$R$5:$R$6</c:f>
              <c:numCache>
                <c:formatCode>General</c:formatCode>
                <c:ptCount val="2"/>
                <c:pt idx="0">
                  <c:v>1267.80681</c:v>
                </c:pt>
                <c:pt idx="1">
                  <c:v>1079.3468899999998</c:v>
                </c:pt>
              </c:numCache>
            </c:numRef>
          </c:val>
          <c:extLst>
            <c:ext xmlns:c16="http://schemas.microsoft.com/office/drawing/2014/chart" uri="{C3380CC4-5D6E-409C-BE32-E72D297353CC}">
              <c16:uniqueId val="{00000000-D297-45E9-8021-7825C79A27F7}"/>
            </c:ext>
          </c:extLst>
        </c:ser>
        <c:ser>
          <c:idx val="1"/>
          <c:order val="1"/>
          <c:tx>
            <c:strRef>
              <c:f>'Emp MF Age'!$S$4</c:f>
              <c:strCache>
                <c:ptCount val="1"/>
                <c:pt idx="0">
                  <c:v>Q1 21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Age'!$Q$5:$Q$6</c:f>
              <c:strCache>
                <c:ptCount val="2"/>
                <c:pt idx="0">
                  <c:v>Males</c:v>
                </c:pt>
                <c:pt idx="1">
                  <c:v>Females</c:v>
                </c:pt>
              </c:strCache>
            </c:strRef>
          </c:cat>
          <c:val>
            <c:numRef>
              <c:f>'Emp MF Age'!$S$5:$S$6</c:f>
              <c:numCache>
                <c:formatCode>General</c:formatCode>
                <c:ptCount val="2"/>
                <c:pt idx="0">
                  <c:v>1200.6011299999998</c:v>
                </c:pt>
                <c:pt idx="1">
                  <c:v>1029.99784</c:v>
                </c:pt>
              </c:numCache>
            </c:numRef>
          </c:val>
          <c:extLst>
            <c:ext xmlns:c16="http://schemas.microsoft.com/office/drawing/2014/chart" uri="{C3380CC4-5D6E-409C-BE32-E72D297353CC}">
              <c16:uniqueId val="{00000001-D297-45E9-8021-7825C79A27F7}"/>
            </c:ext>
          </c:extLst>
        </c:ser>
        <c:ser>
          <c:idx val="2"/>
          <c:order val="2"/>
          <c:tx>
            <c:strRef>
              <c:f>'Emp MF Age'!$T$4</c:f>
              <c:strCache>
                <c:ptCount val="1"/>
                <c:pt idx="0">
                  <c:v>Q1 22</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Age'!$Q$5:$Q$6</c:f>
              <c:strCache>
                <c:ptCount val="2"/>
                <c:pt idx="0">
                  <c:v>Males</c:v>
                </c:pt>
                <c:pt idx="1">
                  <c:v>Females</c:v>
                </c:pt>
              </c:strCache>
            </c:strRef>
          </c:cat>
          <c:val>
            <c:numRef>
              <c:f>'Emp MF Age'!$T$5:$T$6</c:f>
              <c:numCache>
                <c:formatCode>General</c:formatCode>
                <c:ptCount val="2"/>
                <c:pt idx="0">
                  <c:v>1331.04755</c:v>
                </c:pt>
                <c:pt idx="1">
                  <c:v>1174.73164</c:v>
                </c:pt>
              </c:numCache>
            </c:numRef>
          </c:val>
          <c:extLst>
            <c:ext xmlns:c16="http://schemas.microsoft.com/office/drawing/2014/chart" uri="{C3380CC4-5D6E-409C-BE32-E72D297353CC}">
              <c16:uniqueId val="{00000002-D297-45E9-8021-7825C79A27F7}"/>
            </c:ext>
          </c:extLst>
        </c:ser>
        <c:dLbls>
          <c:showLegendKey val="0"/>
          <c:showVal val="0"/>
          <c:showCatName val="0"/>
          <c:showSerName val="0"/>
          <c:showPercent val="0"/>
          <c:showBubbleSize val="0"/>
        </c:dLbls>
        <c:gapWidth val="219"/>
        <c:overlap val="-27"/>
        <c:axId val="983771144"/>
        <c:axId val="983769504"/>
      </c:barChart>
      <c:catAx>
        <c:axId val="98377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83769504"/>
        <c:crosses val="autoZero"/>
        <c:auto val="1"/>
        <c:lblAlgn val="ctr"/>
        <c:lblOffset val="100"/>
        <c:noMultiLvlLbl val="0"/>
      </c:catAx>
      <c:valAx>
        <c:axId val="98376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83771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 MF Age'!$J$3</c:f>
              <c:strCache>
                <c:ptCount val="1"/>
                <c:pt idx="0">
                  <c:v>Males</c:v>
                </c:pt>
              </c:strCache>
            </c:strRef>
          </c:tx>
          <c:spPr>
            <a:solidFill>
              <a:schemeClr val="accent4"/>
            </a:solidFill>
            <a:ln>
              <a:noFill/>
            </a:ln>
            <a:effectLst/>
          </c:spPr>
          <c:invertIfNegative val="0"/>
          <c:dLbls>
            <c:numFmt formatCode="\+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Age'!$I$18:$I$22</c:f>
              <c:strCache>
                <c:ptCount val="5"/>
                <c:pt idx="0">
                  <c:v>15-24</c:v>
                </c:pt>
                <c:pt idx="1">
                  <c:v>25-34</c:v>
                </c:pt>
                <c:pt idx="2">
                  <c:v>35-44</c:v>
                </c:pt>
                <c:pt idx="3">
                  <c:v>45-54</c:v>
                </c:pt>
                <c:pt idx="4">
                  <c:v>55-64</c:v>
                </c:pt>
              </c:strCache>
            </c:strRef>
          </c:cat>
          <c:val>
            <c:numRef>
              <c:f>'Emp MF Age'!$J$18:$J$22</c:f>
              <c:numCache>
                <c:formatCode>0.0</c:formatCode>
                <c:ptCount val="5"/>
                <c:pt idx="0">
                  <c:v>6.3999999999999986</c:v>
                </c:pt>
                <c:pt idx="1">
                  <c:v>-1.3999999999999915</c:v>
                </c:pt>
                <c:pt idx="2">
                  <c:v>1.5</c:v>
                </c:pt>
                <c:pt idx="3">
                  <c:v>0.59999999999999432</c:v>
                </c:pt>
                <c:pt idx="4">
                  <c:v>3.8900959198673313</c:v>
                </c:pt>
              </c:numCache>
            </c:numRef>
          </c:val>
          <c:extLst>
            <c:ext xmlns:c16="http://schemas.microsoft.com/office/drawing/2014/chart" uri="{C3380CC4-5D6E-409C-BE32-E72D297353CC}">
              <c16:uniqueId val="{00000000-6FA6-4AE1-A4E6-712A9BE214D8}"/>
            </c:ext>
          </c:extLst>
        </c:ser>
        <c:ser>
          <c:idx val="1"/>
          <c:order val="1"/>
          <c:tx>
            <c:strRef>
              <c:f>'Emp MF Age'!$K$3</c:f>
              <c:strCache>
                <c:ptCount val="1"/>
                <c:pt idx="0">
                  <c:v>Females</c:v>
                </c:pt>
              </c:strCache>
            </c:strRef>
          </c:tx>
          <c:spPr>
            <a:solidFill>
              <a:schemeClr val="accent2"/>
            </a:solidFill>
            <a:ln>
              <a:noFill/>
            </a:ln>
            <a:effectLst/>
          </c:spPr>
          <c:invertIfNegative val="0"/>
          <c:dLbls>
            <c:numFmt formatCode="\+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Age'!$I$18:$I$22</c:f>
              <c:strCache>
                <c:ptCount val="5"/>
                <c:pt idx="0">
                  <c:v>15-24</c:v>
                </c:pt>
                <c:pt idx="1">
                  <c:v>25-34</c:v>
                </c:pt>
                <c:pt idx="2">
                  <c:v>35-44</c:v>
                </c:pt>
                <c:pt idx="3">
                  <c:v>45-54</c:v>
                </c:pt>
                <c:pt idx="4">
                  <c:v>55-64</c:v>
                </c:pt>
              </c:strCache>
            </c:strRef>
          </c:cat>
          <c:val>
            <c:numRef>
              <c:f>'Emp MF Age'!$K$18:$K$22</c:f>
              <c:numCache>
                <c:formatCode>0.0</c:formatCode>
                <c:ptCount val="5"/>
                <c:pt idx="0">
                  <c:v>7</c:v>
                </c:pt>
                <c:pt idx="1">
                  <c:v>3.5999999999999943</c:v>
                </c:pt>
                <c:pt idx="2">
                  <c:v>5.2000000000000028</c:v>
                </c:pt>
                <c:pt idx="3">
                  <c:v>2.5</c:v>
                </c:pt>
                <c:pt idx="4">
                  <c:v>4.4213827127658867</c:v>
                </c:pt>
              </c:numCache>
            </c:numRef>
          </c:val>
          <c:extLst>
            <c:ext xmlns:c16="http://schemas.microsoft.com/office/drawing/2014/chart" uri="{C3380CC4-5D6E-409C-BE32-E72D297353CC}">
              <c16:uniqueId val="{00000001-6FA6-4AE1-A4E6-712A9BE214D8}"/>
            </c:ext>
          </c:extLst>
        </c:ser>
        <c:dLbls>
          <c:showLegendKey val="0"/>
          <c:showVal val="0"/>
          <c:showCatName val="0"/>
          <c:showSerName val="0"/>
          <c:showPercent val="0"/>
          <c:showBubbleSize val="0"/>
        </c:dLbls>
        <c:gapWidth val="219"/>
        <c:axId val="891749808"/>
        <c:axId val="891748496"/>
      </c:barChart>
      <c:catAx>
        <c:axId val="8917498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748496"/>
        <c:crosses val="autoZero"/>
        <c:auto val="1"/>
        <c:lblAlgn val="ctr"/>
        <c:lblOffset val="100"/>
        <c:noMultiLvlLbl val="0"/>
      </c:catAx>
      <c:valAx>
        <c:axId val="891748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74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'result.srx'!$Q$6</c:f>
              <c:strCache>
                <c:ptCount val="1"/>
                <c:pt idx="0">
                  <c:v>Employed</c:v>
                </c:pt>
              </c:strCache>
            </c:strRef>
          </c:tx>
          <c:spPr>
            <a:solidFill>
              <a:schemeClr val="accent2"/>
            </a:solidFill>
            <a:ln>
              <a:noFill/>
            </a:ln>
            <a:effectLst/>
          </c:spPr>
          <c:invertIfNegative val="0"/>
          <c:dLbls>
            <c:numFmt formatCode="\+#,##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'result.srx'!$P$7:$P$11</c:f>
              <c:strCache>
                <c:ptCount val="5"/>
                <c:pt idx="0">
                  <c:v>1. Age group 15-24 years</c:v>
                </c:pt>
                <c:pt idx="1">
                  <c:v>2. Age group 25-34 years</c:v>
                </c:pt>
                <c:pt idx="2">
                  <c:v>3. Age group 35-44 years</c:v>
                </c:pt>
                <c:pt idx="3">
                  <c:v>4. Age group 45-54 years</c:v>
                </c:pt>
                <c:pt idx="4">
                  <c:v>5. Age group 55-64 years</c:v>
                </c:pt>
              </c:strCache>
            </c:strRef>
          </c:cat>
          <c:val>
            <c:numRef>
              <c:f>'result.srx'!$Q$7:$Q$11</c:f>
              <c:numCache>
                <c:formatCode>General</c:formatCode>
                <c:ptCount val="5"/>
                <c:pt idx="0">
                  <c:v>3.7000000000000028</c:v>
                </c:pt>
                <c:pt idx="1">
                  <c:v>8.2000000000000171</c:v>
                </c:pt>
                <c:pt idx="2">
                  <c:v>23.099999999999966</c:v>
                </c:pt>
                <c:pt idx="3">
                  <c:v>21.099999999999966</c:v>
                </c:pt>
                <c:pt idx="4">
                  <c:v>14.5</c:v>
                </c:pt>
              </c:numCache>
            </c:numRef>
          </c:val>
          <c:extLst>
            <c:ext xmlns:c16="http://schemas.microsoft.com/office/drawing/2014/chart" uri="{C3380CC4-5D6E-409C-BE32-E72D297353CC}">
              <c16:uniqueId val="{00000000-4AF5-4B5B-8E6F-70440BA138C4}"/>
            </c:ext>
          </c:extLst>
        </c:ser>
        <c:ser>
          <c:idx val="1"/>
          <c:order val="1"/>
          <c:tx>
            <c:strRef>
              <c:f>'result.srx'!$R$6</c:f>
              <c:strCache>
                <c:ptCount val="1"/>
                <c:pt idx="0">
                  <c:v>Fulfilling domestics tasks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'result.srx'!$P$7:$P$11</c:f>
              <c:strCache>
                <c:ptCount val="5"/>
                <c:pt idx="0">
                  <c:v>1. Age group 15-24 years</c:v>
                </c:pt>
                <c:pt idx="1">
                  <c:v>2. Age group 25-34 years</c:v>
                </c:pt>
                <c:pt idx="2">
                  <c:v>3. Age group 35-44 years</c:v>
                </c:pt>
                <c:pt idx="3">
                  <c:v>4. Age group 45-54 years</c:v>
                </c:pt>
                <c:pt idx="4">
                  <c:v>5. Age group 55-64 years</c:v>
                </c:pt>
              </c:strCache>
            </c:strRef>
          </c:cat>
          <c:val>
            <c:numRef>
              <c:f>'result.srx'!$R$7:$R$11</c:f>
              <c:numCache>
                <c:formatCode>General</c:formatCode>
                <c:ptCount val="5"/>
                <c:pt idx="0">
                  <c:v>-1.7000000000000002</c:v>
                </c:pt>
                <c:pt idx="1">
                  <c:v>-15.7</c:v>
                </c:pt>
                <c:pt idx="2">
                  <c:v>-21.800000000000004</c:v>
                </c:pt>
                <c:pt idx="3">
                  <c:v>-17.299999999999997</c:v>
                </c:pt>
                <c:pt idx="4">
                  <c:v>-17.100000000000001</c:v>
                </c:pt>
              </c:numCache>
            </c:numRef>
          </c:val>
          <c:extLst>
            <c:ext xmlns:c16="http://schemas.microsoft.com/office/drawing/2014/chart" uri="{C3380CC4-5D6E-409C-BE32-E72D297353CC}">
              <c16:uniqueId val="{00000001-4AF5-4B5B-8E6F-70440BA138C4}"/>
            </c:ext>
          </c:extLst>
        </c:ser>
        <c:dLbls>
          <c:showLegendKey val="0"/>
          <c:showVal val="0"/>
          <c:showCatName val="0"/>
          <c:showSerName val="0"/>
          <c:showPercent val="0"/>
          <c:showBubbleSize val="0"/>
        </c:dLbls>
        <c:gapWidth val="219"/>
        <c:overlap val="-27"/>
        <c:axId val="500790072"/>
        <c:axId val="500788432"/>
      </c:barChart>
      <c:catAx>
        <c:axId val="500790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00788432"/>
        <c:crosses val="autoZero"/>
        <c:auto val="1"/>
        <c:lblAlgn val="ctr"/>
        <c:lblOffset val="100"/>
        <c:noMultiLvlLbl val="0"/>
      </c:catAx>
      <c:valAx>
        <c:axId val="50078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00790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 MF Age'!$J$3</c:f>
              <c:strCache>
                <c:ptCount val="1"/>
                <c:pt idx="0">
                  <c:v>Males</c:v>
                </c:pt>
              </c:strCache>
            </c:strRef>
          </c:tx>
          <c:spPr>
            <a:solidFill>
              <a:schemeClr val="accent4"/>
            </a:solidFill>
            <a:ln>
              <a:noFill/>
            </a:ln>
            <a:effectLst/>
          </c:spPr>
          <c:invertIfNegative val="0"/>
          <c:dLbls>
            <c:numFmt formatCode="\+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Age'!$I$36:$I$40</c:f>
              <c:strCache>
                <c:ptCount val="5"/>
                <c:pt idx="0">
                  <c:v>15-24</c:v>
                </c:pt>
                <c:pt idx="1">
                  <c:v>25-34</c:v>
                </c:pt>
                <c:pt idx="2">
                  <c:v>35-44</c:v>
                </c:pt>
                <c:pt idx="3">
                  <c:v>45-54</c:v>
                </c:pt>
                <c:pt idx="4">
                  <c:v>55-64</c:v>
                </c:pt>
              </c:strCache>
            </c:strRef>
          </c:cat>
          <c:val>
            <c:numRef>
              <c:f>'Emp MF Age'!$J$36:$J$40</c:f>
              <c:numCache>
                <c:formatCode>0.0</c:formatCode>
                <c:ptCount val="5"/>
                <c:pt idx="0">
                  <c:v>-1.4000000000000057</c:v>
                </c:pt>
                <c:pt idx="1">
                  <c:v>-0.5</c:v>
                </c:pt>
                <c:pt idx="2">
                  <c:v>-0.70000000000000284</c:v>
                </c:pt>
                <c:pt idx="3">
                  <c:v>-9.9999999999994316E-2</c:v>
                </c:pt>
                <c:pt idx="4">
                  <c:v>0.19999999999998863</c:v>
                </c:pt>
              </c:numCache>
            </c:numRef>
          </c:val>
          <c:extLst>
            <c:ext xmlns:c16="http://schemas.microsoft.com/office/drawing/2014/chart" uri="{C3380CC4-5D6E-409C-BE32-E72D297353CC}">
              <c16:uniqueId val="{00000000-E086-41E5-BFA5-72E4194FB3D3}"/>
            </c:ext>
          </c:extLst>
        </c:ser>
        <c:ser>
          <c:idx val="1"/>
          <c:order val="1"/>
          <c:tx>
            <c:strRef>
              <c:f>'Emp MF Age'!$K$3</c:f>
              <c:strCache>
                <c:ptCount val="1"/>
                <c:pt idx="0">
                  <c:v>Females</c:v>
                </c:pt>
              </c:strCache>
            </c:strRef>
          </c:tx>
          <c:spPr>
            <a:solidFill>
              <a:schemeClr val="accent2"/>
            </a:solidFill>
            <a:ln>
              <a:noFill/>
            </a:ln>
            <a:effectLst/>
          </c:spPr>
          <c:invertIfNegative val="0"/>
          <c:dLbls>
            <c:numFmt formatCode="\+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MF Age'!$I$36:$I$40</c:f>
              <c:strCache>
                <c:ptCount val="5"/>
                <c:pt idx="0">
                  <c:v>15-24</c:v>
                </c:pt>
                <c:pt idx="1">
                  <c:v>25-34</c:v>
                </c:pt>
                <c:pt idx="2">
                  <c:v>35-44</c:v>
                </c:pt>
                <c:pt idx="3">
                  <c:v>45-54</c:v>
                </c:pt>
                <c:pt idx="4">
                  <c:v>55-64</c:v>
                </c:pt>
              </c:strCache>
            </c:strRef>
          </c:cat>
          <c:val>
            <c:numRef>
              <c:f>'Emp MF Age'!$K$36:$K$40</c:f>
              <c:numCache>
                <c:formatCode>0.0</c:formatCode>
                <c:ptCount val="5"/>
                <c:pt idx="0">
                  <c:v>-3.6000000000000014</c:v>
                </c:pt>
                <c:pt idx="1">
                  <c:v>3.2000000000000028</c:v>
                </c:pt>
                <c:pt idx="2">
                  <c:v>0</c:v>
                </c:pt>
                <c:pt idx="3">
                  <c:v>-9.9999999999994316E-2</c:v>
                </c:pt>
                <c:pt idx="4">
                  <c:v>1.6000000000000014</c:v>
                </c:pt>
              </c:numCache>
            </c:numRef>
          </c:val>
          <c:extLst>
            <c:ext xmlns:c16="http://schemas.microsoft.com/office/drawing/2014/chart" uri="{C3380CC4-5D6E-409C-BE32-E72D297353CC}">
              <c16:uniqueId val="{00000001-E086-41E5-BFA5-72E4194FB3D3}"/>
            </c:ext>
          </c:extLst>
        </c:ser>
        <c:dLbls>
          <c:showLegendKey val="0"/>
          <c:showVal val="0"/>
          <c:showCatName val="0"/>
          <c:showSerName val="0"/>
          <c:showPercent val="0"/>
          <c:showBubbleSize val="0"/>
        </c:dLbls>
        <c:gapWidth val="219"/>
        <c:axId val="891749808"/>
        <c:axId val="891748496"/>
      </c:barChart>
      <c:catAx>
        <c:axId val="8917498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748496"/>
        <c:crosses val="autoZero"/>
        <c:auto val="1"/>
        <c:lblAlgn val="ctr"/>
        <c:lblOffset val="100"/>
        <c:noMultiLvlLbl val="0"/>
      </c:catAx>
      <c:valAx>
        <c:axId val="891748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89174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NACE!$B$4</c:f>
              <c:strCache>
                <c:ptCount val="1"/>
                <c:pt idx="0">
                  <c:v>2020Q1</c:v>
                </c:pt>
              </c:strCache>
            </c:strRef>
          </c:tx>
          <c:spPr>
            <a:solidFill>
              <a:schemeClr val="accent3"/>
            </a:solidFill>
            <a:ln>
              <a:noFill/>
            </a:ln>
            <a:effectLst/>
          </c:spPr>
          <c:invertIfNegative val="0"/>
          <c:cat>
            <c:strRef>
              <c:extLst>
                <c:ext xmlns:c15="http://schemas.microsoft.com/office/drawing/2012/chart" uri="{02D57815-91ED-43cb-92C2-25804820EDAC}">
                  <c15:fullRef>
                    <c15:sqref>NACE!$A$5:$A$19</c15:sqref>
                  </c15:fullRef>
                </c:ext>
              </c:extLst>
              <c:f>NACE!$A$5:$A$18</c:f>
              <c:strCache>
                <c:ptCount val="14"/>
                <c:pt idx="0">
                  <c:v>Section A — Agriculture, Forestry and Fishing</c:v>
                </c:pt>
                <c:pt idx="1">
                  <c:v>Section B-E — Industry</c:v>
                </c:pt>
                <c:pt idx="2">
                  <c:v>Section F — Construction</c:v>
                </c:pt>
                <c:pt idx="3">
                  <c:v>Section G - Wholesale &amp; Retail trade; Repair of motor vehicles and motorcycles</c:v>
                </c:pt>
                <c:pt idx="4">
                  <c:v>Section H - Transportation &amp; Storage</c:v>
                </c:pt>
                <c:pt idx="5">
                  <c:v>Section I - Accommodation &amp; Food service Activities</c:v>
                </c:pt>
                <c:pt idx="6">
                  <c:v>Section J - Information &amp; Communication</c:v>
                </c:pt>
                <c:pt idx="7">
                  <c:v>Section K-L - Financial, insurance and real estate activities</c:v>
                </c:pt>
                <c:pt idx="8">
                  <c:v>Section M Professional, Scientific and Technical Activities</c:v>
                </c:pt>
                <c:pt idx="9">
                  <c:v>Section N Administrative &amp; Support Service Activities</c:v>
                </c:pt>
                <c:pt idx="10">
                  <c:v>Section O Public Administration and Defence; Compulsory Social Security</c:v>
                </c:pt>
                <c:pt idx="11">
                  <c:v>Section P Education</c:v>
                </c:pt>
                <c:pt idx="12">
                  <c:v>Section Q Human Health and Social Work Activities</c:v>
                </c:pt>
                <c:pt idx="13">
                  <c:v>Section R-U Other Services Activities</c:v>
                </c:pt>
                <c:pt idx="14">
                  <c:v>No answer</c:v>
                </c:pt>
              </c:strCache>
            </c:strRef>
          </c:cat>
          <c:val>
            <c:numRef>
              <c:extLst>
                <c:ext xmlns:c15="http://schemas.microsoft.com/office/drawing/2012/chart" uri="{02D57815-91ED-43cb-92C2-25804820EDAC}">
                  <c15:fullRef>
                    <c15:sqref>NACE!$B$5:$B$18</c15:sqref>
                  </c15:fullRef>
                </c:ext>
              </c:extLst>
              <c:f>NACE!$B$5:$B$18</c:f>
              <c:numCache>
                <c:formatCode>#####0.0</c:formatCode>
                <c:ptCount val="14"/>
                <c:pt idx="0">
                  <c:v>107.2</c:v>
                </c:pt>
                <c:pt idx="1">
                  <c:v>286</c:v>
                </c:pt>
                <c:pt idx="2">
                  <c:v>147.1</c:v>
                </c:pt>
                <c:pt idx="3">
                  <c:v>309.39999999999998</c:v>
                </c:pt>
                <c:pt idx="4">
                  <c:v>103.5</c:v>
                </c:pt>
                <c:pt idx="5">
                  <c:v>169.5</c:v>
                </c:pt>
                <c:pt idx="6">
                  <c:v>127.6</c:v>
                </c:pt>
                <c:pt idx="7">
                  <c:v>119.5</c:v>
                </c:pt>
                <c:pt idx="8">
                  <c:v>149.4</c:v>
                </c:pt>
                <c:pt idx="9">
                  <c:v>111.7</c:v>
                </c:pt>
                <c:pt idx="10">
                  <c:v>115.5</c:v>
                </c:pt>
                <c:pt idx="11">
                  <c:v>191.1</c:v>
                </c:pt>
                <c:pt idx="12">
                  <c:v>289.10000000000002</c:v>
                </c:pt>
                <c:pt idx="13">
                  <c:v>116.3</c:v>
                </c:pt>
              </c:numCache>
            </c:numRef>
          </c:val>
          <c:extLst>
            <c:ext xmlns:c16="http://schemas.microsoft.com/office/drawing/2014/chart" uri="{C3380CC4-5D6E-409C-BE32-E72D297353CC}">
              <c16:uniqueId val="{00000000-B5B4-42B4-A825-56809EDF1A15}"/>
            </c:ext>
          </c:extLst>
        </c:ser>
        <c:ser>
          <c:idx val="2"/>
          <c:order val="1"/>
          <c:tx>
            <c:strRef>
              <c:f>NACE!$D$4</c:f>
              <c:strCache>
                <c:ptCount val="1"/>
                <c:pt idx="0">
                  <c:v>2022Q1</c:v>
                </c:pt>
              </c:strCache>
            </c:strRef>
          </c:tx>
          <c:spPr>
            <a:solidFill>
              <a:schemeClr val="accent4"/>
            </a:solidFill>
            <a:ln>
              <a:noFill/>
            </a:ln>
            <a:effectLst/>
          </c:spPr>
          <c:invertIfNegative val="0"/>
          <c:cat>
            <c:strRef>
              <c:extLst>
                <c:ext xmlns:c15="http://schemas.microsoft.com/office/drawing/2012/chart" uri="{02D57815-91ED-43cb-92C2-25804820EDAC}">
                  <c15:fullRef>
                    <c15:sqref>NACE!$A$5:$A$19</c15:sqref>
                  </c15:fullRef>
                </c:ext>
              </c:extLst>
              <c:f>NACE!$A$5:$A$18</c:f>
              <c:strCache>
                <c:ptCount val="14"/>
                <c:pt idx="0">
                  <c:v>Section A — Agriculture, Forestry and Fishing</c:v>
                </c:pt>
                <c:pt idx="1">
                  <c:v>Section B-E — Industry</c:v>
                </c:pt>
                <c:pt idx="2">
                  <c:v>Section F — Construction</c:v>
                </c:pt>
                <c:pt idx="3">
                  <c:v>Section G - Wholesale &amp; Retail trade; Repair of motor vehicles and motorcycles</c:v>
                </c:pt>
                <c:pt idx="4">
                  <c:v>Section H - Transportation &amp; Storage</c:v>
                </c:pt>
                <c:pt idx="5">
                  <c:v>Section I - Accommodation &amp; Food service Activities</c:v>
                </c:pt>
                <c:pt idx="6">
                  <c:v>Section J - Information &amp; Communication</c:v>
                </c:pt>
                <c:pt idx="7">
                  <c:v>Section K-L - Financial, insurance and real estate activities</c:v>
                </c:pt>
                <c:pt idx="8">
                  <c:v>Section M Professional, Scientific and Technical Activities</c:v>
                </c:pt>
                <c:pt idx="9">
                  <c:v>Section N Administrative &amp; Support Service Activities</c:v>
                </c:pt>
                <c:pt idx="10">
                  <c:v>Section O Public Administration and Defence; Compulsory Social Security</c:v>
                </c:pt>
                <c:pt idx="11">
                  <c:v>Section P Education</c:v>
                </c:pt>
                <c:pt idx="12">
                  <c:v>Section Q Human Health and Social Work Activities</c:v>
                </c:pt>
                <c:pt idx="13">
                  <c:v>Section R-U Other Services Activities</c:v>
                </c:pt>
              </c:strCache>
            </c:strRef>
          </c:cat>
          <c:val>
            <c:numRef>
              <c:extLst>
                <c:ext xmlns:c15="http://schemas.microsoft.com/office/drawing/2012/chart" uri="{02D57815-91ED-43cb-92C2-25804820EDAC}">
                  <c15:fullRef>
                    <c15:sqref>NACE!$D$5:$D$19</c15:sqref>
                  </c15:fullRef>
                </c:ext>
              </c:extLst>
              <c:f>NACE!$D$5:$D$18</c:f>
              <c:numCache>
                <c:formatCode>#####0.0</c:formatCode>
                <c:ptCount val="14"/>
                <c:pt idx="0">
                  <c:v>103.5</c:v>
                </c:pt>
                <c:pt idx="1">
                  <c:v>315.2</c:v>
                </c:pt>
                <c:pt idx="2">
                  <c:v>159.30000000000001</c:v>
                </c:pt>
                <c:pt idx="3">
                  <c:v>301.89999999999998</c:v>
                </c:pt>
                <c:pt idx="4">
                  <c:v>113.2</c:v>
                </c:pt>
                <c:pt idx="5">
                  <c:v>162.6</c:v>
                </c:pt>
                <c:pt idx="6">
                  <c:v>163.6</c:v>
                </c:pt>
                <c:pt idx="7">
                  <c:v>135.30000000000001</c:v>
                </c:pt>
                <c:pt idx="8">
                  <c:v>162.30000000000001</c:v>
                </c:pt>
                <c:pt idx="9">
                  <c:v>102.3</c:v>
                </c:pt>
                <c:pt idx="10">
                  <c:v>133.69999999999999</c:v>
                </c:pt>
                <c:pt idx="11">
                  <c:v>211</c:v>
                </c:pt>
                <c:pt idx="12">
                  <c:v>325.2</c:v>
                </c:pt>
                <c:pt idx="13">
                  <c:v>109.3</c:v>
                </c:pt>
              </c:numCache>
            </c:numRef>
          </c:val>
          <c:extLst>
            <c:ext xmlns:c16="http://schemas.microsoft.com/office/drawing/2014/chart" uri="{C3380CC4-5D6E-409C-BE32-E72D297353CC}">
              <c16:uniqueId val="{00000002-B5B4-42B4-A825-56809EDF1A15}"/>
            </c:ext>
          </c:extLst>
        </c:ser>
        <c:dLbls>
          <c:showLegendKey val="0"/>
          <c:showVal val="0"/>
          <c:showCatName val="0"/>
          <c:showSerName val="0"/>
          <c:showPercent val="0"/>
          <c:showBubbleSize val="0"/>
        </c:dLbls>
        <c:gapWidth val="182"/>
        <c:axId val="656173440"/>
        <c:axId val="656172128"/>
      </c:barChart>
      <c:catAx>
        <c:axId val="656173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172128"/>
        <c:crosses val="autoZero"/>
        <c:auto val="1"/>
        <c:lblAlgn val="ctr"/>
        <c:lblOffset val="100"/>
        <c:noMultiLvlLbl val="0"/>
      </c:catAx>
      <c:valAx>
        <c:axId val="6561721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6561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4"/>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NACE!$K$25</c:f>
              <c:strCache>
                <c:ptCount val="1"/>
                <c:pt idx="0">
                  <c:v>2020Q1</c:v>
                </c:pt>
              </c:strCache>
            </c:strRef>
          </c:tx>
          <c:spPr>
            <a:solidFill>
              <a:schemeClr val="accent1"/>
            </a:solidFill>
            <a:ln>
              <a:noFill/>
            </a:ln>
            <a:effectLst/>
          </c:spPr>
          <c:invertIfNegative val="0"/>
          <c:cat>
            <c:strRef>
              <c:f>NACE!$J$26:$J$39</c:f>
              <c:strCache>
                <c:ptCount val="14"/>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strCache>
            </c:strRef>
          </c:cat>
          <c:val>
            <c:numRef>
              <c:f>NACE!$K$26:$K$39</c:f>
              <c:numCache>
                <c:formatCode>0.0%</c:formatCode>
                <c:ptCount val="14"/>
                <c:pt idx="0">
                  <c:v>4.757462686567164E-2</c:v>
                </c:pt>
                <c:pt idx="1">
                  <c:v>6.2587412587412586E-2</c:v>
                </c:pt>
                <c:pt idx="2">
                  <c:v>9.381373215499661E-2</c:v>
                </c:pt>
                <c:pt idx="3">
                  <c:v>7.3691014867485458E-2</c:v>
                </c:pt>
                <c:pt idx="4">
                  <c:v>9.2753623188405798E-2</c:v>
                </c:pt>
                <c:pt idx="5">
                  <c:v>0.11386430678466077</c:v>
                </c:pt>
                <c:pt idx="6">
                  <c:v>6.269592476489029E-2</c:v>
                </c:pt>
                <c:pt idx="7">
                  <c:v>6.2761506276150625E-2</c:v>
                </c:pt>
                <c:pt idx="8">
                  <c:v>7.0950468540829981E-2</c:v>
                </c:pt>
                <c:pt idx="9">
                  <c:v>0.11280214861235452</c:v>
                </c:pt>
                <c:pt idx="10">
                  <c:v>6.5800865800865804E-2</c:v>
                </c:pt>
                <c:pt idx="11">
                  <c:v>0.15593929879644167</c:v>
                </c:pt>
                <c:pt idx="12">
                  <c:v>0.10169491525423728</c:v>
                </c:pt>
                <c:pt idx="13">
                  <c:v>0.11951848667239898</c:v>
                </c:pt>
              </c:numCache>
            </c:numRef>
          </c:val>
          <c:extLst>
            <c:ext xmlns:c16="http://schemas.microsoft.com/office/drawing/2014/chart" uri="{C3380CC4-5D6E-409C-BE32-E72D297353CC}">
              <c16:uniqueId val="{00000000-95CE-4B24-BA65-4814455341E7}"/>
            </c:ext>
          </c:extLst>
        </c:ser>
        <c:ser>
          <c:idx val="2"/>
          <c:order val="1"/>
          <c:tx>
            <c:strRef>
              <c:f>NACE!$M$25</c:f>
              <c:strCache>
                <c:ptCount val="1"/>
                <c:pt idx="0">
                  <c:v>2022Q1</c:v>
                </c:pt>
              </c:strCache>
            </c:strRef>
          </c:tx>
          <c:spPr>
            <a:solidFill>
              <a:schemeClr val="accent4"/>
            </a:solidFill>
            <a:ln>
              <a:noFill/>
            </a:ln>
            <a:effectLst/>
          </c:spPr>
          <c:invertIfNegative val="0"/>
          <c:cat>
            <c:strRef>
              <c:f>NACE!$J$26:$J$39</c:f>
              <c:strCache>
                <c:ptCount val="14"/>
                <c:pt idx="0">
                  <c:v>Agriculture, forestry and fishing</c:v>
                </c:pt>
                <c:pt idx="1">
                  <c:v>Industry</c:v>
                </c:pt>
                <c:pt idx="2">
                  <c:v>Construction</c:v>
                </c:pt>
                <c:pt idx="3">
                  <c:v>Wholesale and retail trade; repair of motor vehicles and motorcycles</c:v>
                </c:pt>
                <c:pt idx="4">
                  <c:v>Transportation and storage </c:v>
                </c:pt>
                <c:pt idx="5">
                  <c:v>Accommodation and food service activities</c:v>
                </c:pt>
                <c:pt idx="6">
                  <c:v>Information and communication</c:v>
                </c:pt>
                <c:pt idx="7">
                  <c:v>Financial, insurance and real estate activities</c:v>
                </c:pt>
                <c:pt idx="8">
                  <c:v>Professional, scientific and technical activities</c:v>
                </c:pt>
                <c:pt idx="9">
                  <c:v>Administrative and support service activities</c:v>
                </c:pt>
                <c:pt idx="10">
                  <c:v>Public administration and defence; compulsory social security</c:v>
                </c:pt>
                <c:pt idx="11">
                  <c:v>Education</c:v>
                </c:pt>
                <c:pt idx="12">
                  <c:v>Human health and social work activities</c:v>
                </c:pt>
                <c:pt idx="13">
                  <c:v>Other activities (cultural and recreational)</c:v>
                </c:pt>
              </c:strCache>
            </c:strRef>
          </c:cat>
          <c:val>
            <c:numRef>
              <c:f>NACE!$M$26:$M$39</c:f>
              <c:numCache>
                <c:formatCode>0.0%</c:formatCode>
                <c:ptCount val="14"/>
                <c:pt idx="0">
                  <c:v>1.4492753623188406E-2</c:v>
                </c:pt>
                <c:pt idx="1">
                  <c:v>4.9492385786802033E-2</c:v>
                </c:pt>
                <c:pt idx="2">
                  <c:v>4.7708725674827361E-2</c:v>
                </c:pt>
                <c:pt idx="3">
                  <c:v>6.3597217621729055E-2</c:v>
                </c:pt>
                <c:pt idx="4">
                  <c:v>7.4204946996466431E-2</c:v>
                </c:pt>
                <c:pt idx="5">
                  <c:v>8.8560885608856096E-2</c:v>
                </c:pt>
                <c:pt idx="6">
                  <c:v>3.8508557457212711E-2</c:v>
                </c:pt>
                <c:pt idx="7">
                  <c:v>6.1345158906134518E-2</c:v>
                </c:pt>
                <c:pt idx="8">
                  <c:v>5.4220579174368455E-2</c:v>
                </c:pt>
                <c:pt idx="9">
                  <c:v>8.5043988269794715E-2</c:v>
                </c:pt>
                <c:pt idx="10">
                  <c:v>5.534779356768886E-2</c:v>
                </c:pt>
                <c:pt idx="11">
                  <c:v>8.9099526066350715E-2</c:v>
                </c:pt>
                <c:pt idx="12">
                  <c:v>0.11254612546125461</c:v>
                </c:pt>
                <c:pt idx="13">
                  <c:v>5.7639524245196708E-2</c:v>
                </c:pt>
              </c:numCache>
            </c:numRef>
          </c:val>
          <c:extLst>
            <c:ext xmlns:c16="http://schemas.microsoft.com/office/drawing/2014/chart" uri="{C3380CC4-5D6E-409C-BE32-E72D297353CC}">
              <c16:uniqueId val="{00000002-95CE-4B24-BA65-4814455341E7}"/>
            </c:ext>
          </c:extLst>
        </c:ser>
        <c:dLbls>
          <c:showLegendKey val="0"/>
          <c:showVal val="0"/>
          <c:showCatName val="0"/>
          <c:showSerName val="0"/>
          <c:showPercent val="0"/>
          <c:showBubbleSize val="0"/>
        </c:dLbls>
        <c:gapWidth val="182"/>
        <c:axId val="485972832"/>
        <c:axId val="485980048"/>
      </c:barChart>
      <c:catAx>
        <c:axId val="485972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5980048"/>
        <c:crosses val="autoZero"/>
        <c:auto val="1"/>
        <c:lblAlgn val="ctr"/>
        <c:lblOffset val="100"/>
        <c:noMultiLvlLbl val="0"/>
      </c:catAx>
      <c:valAx>
        <c:axId val="4859800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485972832"/>
        <c:crosses val="autoZero"/>
        <c:crossBetween val="between"/>
      </c:valAx>
      <c:spPr>
        <a:noFill/>
        <a:ln>
          <a:noFill/>
        </a:ln>
        <a:effectLst/>
      </c:spPr>
    </c:plotArea>
    <c:legend>
      <c:legendPos val="b"/>
      <c:layout>
        <c:manualLayout>
          <c:xMode val="edge"/>
          <c:yMode val="edge"/>
          <c:x val="0.40314610673665791"/>
          <c:y val="0.91033518518518519"/>
          <c:w val="0.19370778652668416"/>
          <c:h val="6.614629629629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NACE!$B$46</c:f>
              <c:strCache>
                <c:ptCount val="1"/>
                <c:pt idx="0">
                  <c:v>2020Q1</c:v>
                </c:pt>
              </c:strCache>
            </c:strRef>
          </c:tx>
          <c:spPr>
            <a:solidFill>
              <a:schemeClr val="accent1"/>
            </a:solidFill>
            <a:ln>
              <a:noFill/>
            </a:ln>
            <a:effectLst/>
          </c:spPr>
          <c:invertIfNegative val="0"/>
          <c:cat>
            <c:strRef>
              <c:f>NACE!$A$47:$A$60</c:f>
              <c:strCache>
                <c:ptCount val="14"/>
                <c:pt idx="0">
                  <c:v>Section A — Agriculture, Forestry and Fishing</c:v>
                </c:pt>
                <c:pt idx="1">
                  <c:v>Section B-E — Industry</c:v>
                </c:pt>
                <c:pt idx="2">
                  <c:v>Section F — Construction</c:v>
                </c:pt>
                <c:pt idx="3">
                  <c:v>Section G - Wholesale &amp; Retail trade; Repair of motor vehicles and motorcycles</c:v>
                </c:pt>
                <c:pt idx="4">
                  <c:v>Section H - Transportation &amp; Storage</c:v>
                </c:pt>
                <c:pt idx="5">
                  <c:v>Section I - Accommodation &amp; Food service Activities</c:v>
                </c:pt>
                <c:pt idx="6">
                  <c:v>Section J - Information &amp; Communication</c:v>
                </c:pt>
                <c:pt idx="7">
                  <c:v>Section K-L - Financial, insurance and real estate activities</c:v>
                </c:pt>
                <c:pt idx="8">
                  <c:v>Section M Professional, Scientific and Technical Activities</c:v>
                </c:pt>
                <c:pt idx="9">
                  <c:v>Section N Administrative &amp; Support Service Activities</c:v>
                </c:pt>
                <c:pt idx="10">
                  <c:v>Section O Public Administration and Defence; Compulsory Social Security</c:v>
                </c:pt>
                <c:pt idx="11">
                  <c:v>Section P Education</c:v>
                </c:pt>
                <c:pt idx="12">
                  <c:v>Section Q Human Health and Social Work Activities</c:v>
                </c:pt>
                <c:pt idx="13">
                  <c:v>Section R-U Other Services Activities</c:v>
                </c:pt>
              </c:strCache>
            </c:strRef>
          </c:cat>
          <c:val>
            <c:numRef>
              <c:f>NACE!$B$47:$B$60</c:f>
              <c:numCache>
                <c:formatCode>General</c:formatCode>
                <c:ptCount val="14"/>
                <c:pt idx="0">
                  <c:v>4.8</c:v>
                </c:pt>
                <c:pt idx="1">
                  <c:v>10.5</c:v>
                </c:pt>
                <c:pt idx="2">
                  <c:v>5.3</c:v>
                </c:pt>
                <c:pt idx="3">
                  <c:v>9.4</c:v>
                </c:pt>
                <c:pt idx="4">
                  <c:v>3.6</c:v>
                </c:pt>
                <c:pt idx="5">
                  <c:v>4.4000000000000004</c:v>
                </c:pt>
                <c:pt idx="6">
                  <c:v>4.7</c:v>
                </c:pt>
                <c:pt idx="7">
                  <c:v>4.2</c:v>
                </c:pt>
                <c:pt idx="8">
                  <c:v>5.3</c:v>
                </c:pt>
                <c:pt idx="9">
                  <c:v>3.2</c:v>
                </c:pt>
                <c:pt idx="10">
                  <c:v>4.0999999999999996</c:v>
                </c:pt>
                <c:pt idx="11">
                  <c:v>4.8</c:v>
                </c:pt>
                <c:pt idx="12">
                  <c:v>8.6999999999999993</c:v>
                </c:pt>
                <c:pt idx="13">
                  <c:v>3.1</c:v>
                </c:pt>
              </c:numCache>
            </c:numRef>
          </c:val>
          <c:extLst>
            <c:ext xmlns:c16="http://schemas.microsoft.com/office/drawing/2014/chart" uri="{C3380CC4-5D6E-409C-BE32-E72D297353CC}">
              <c16:uniqueId val="{00000000-E8C6-4755-9960-C4AACC88AD34}"/>
            </c:ext>
          </c:extLst>
        </c:ser>
        <c:ser>
          <c:idx val="2"/>
          <c:order val="1"/>
          <c:tx>
            <c:strRef>
              <c:f>NACE!$D$46</c:f>
              <c:strCache>
                <c:ptCount val="1"/>
                <c:pt idx="0">
                  <c:v>2022Q1</c:v>
                </c:pt>
              </c:strCache>
            </c:strRef>
          </c:tx>
          <c:spPr>
            <a:solidFill>
              <a:schemeClr val="accent4"/>
            </a:solidFill>
            <a:ln>
              <a:noFill/>
            </a:ln>
            <a:effectLst/>
          </c:spPr>
          <c:invertIfNegative val="0"/>
          <c:cat>
            <c:strRef>
              <c:f>NACE!$A$47:$A$60</c:f>
              <c:strCache>
                <c:ptCount val="14"/>
                <c:pt idx="0">
                  <c:v>Section A — Agriculture, Forestry and Fishing</c:v>
                </c:pt>
                <c:pt idx="1">
                  <c:v>Section B-E — Industry</c:v>
                </c:pt>
                <c:pt idx="2">
                  <c:v>Section F — Construction</c:v>
                </c:pt>
                <c:pt idx="3">
                  <c:v>Section G - Wholesale &amp; Retail trade; Repair of motor vehicles and motorcycles</c:v>
                </c:pt>
                <c:pt idx="4">
                  <c:v>Section H - Transportation &amp; Storage</c:v>
                </c:pt>
                <c:pt idx="5">
                  <c:v>Section I - Accommodation &amp; Food service Activities</c:v>
                </c:pt>
                <c:pt idx="6">
                  <c:v>Section J - Information &amp; Communication</c:v>
                </c:pt>
                <c:pt idx="7">
                  <c:v>Section K-L - Financial, insurance and real estate activities</c:v>
                </c:pt>
                <c:pt idx="8">
                  <c:v>Section M Professional, Scientific and Technical Activities</c:v>
                </c:pt>
                <c:pt idx="9">
                  <c:v>Section N Administrative &amp; Support Service Activities</c:v>
                </c:pt>
                <c:pt idx="10">
                  <c:v>Section O Public Administration and Defence; Compulsory Social Security</c:v>
                </c:pt>
                <c:pt idx="11">
                  <c:v>Section P Education</c:v>
                </c:pt>
                <c:pt idx="12">
                  <c:v>Section Q Human Health and Social Work Activities</c:v>
                </c:pt>
                <c:pt idx="13">
                  <c:v>Section R-U Other Services Activities</c:v>
                </c:pt>
              </c:strCache>
            </c:strRef>
          </c:cat>
          <c:val>
            <c:numRef>
              <c:f>NACE!$D$47:$D$60</c:f>
              <c:numCache>
                <c:formatCode>General</c:formatCode>
                <c:ptCount val="14"/>
                <c:pt idx="0">
                  <c:v>4.5</c:v>
                </c:pt>
                <c:pt idx="1">
                  <c:v>11.3</c:v>
                </c:pt>
                <c:pt idx="2">
                  <c:v>5.8</c:v>
                </c:pt>
                <c:pt idx="3">
                  <c:v>9</c:v>
                </c:pt>
                <c:pt idx="4">
                  <c:v>3.9</c:v>
                </c:pt>
                <c:pt idx="5">
                  <c:v>4.3</c:v>
                </c:pt>
                <c:pt idx="6">
                  <c:v>6</c:v>
                </c:pt>
                <c:pt idx="7">
                  <c:v>4.7</c:v>
                </c:pt>
                <c:pt idx="8">
                  <c:v>5.5</c:v>
                </c:pt>
                <c:pt idx="9">
                  <c:v>3</c:v>
                </c:pt>
                <c:pt idx="10">
                  <c:v>4.5999999999999996</c:v>
                </c:pt>
                <c:pt idx="11">
                  <c:v>5.4</c:v>
                </c:pt>
                <c:pt idx="12">
                  <c:v>9.4</c:v>
                </c:pt>
                <c:pt idx="13">
                  <c:v>3.1</c:v>
                </c:pt>
              </c:numCache>
            </c:numRef>
          </c:val>
          <c:extLst>
            <c:ext xmlns:c16="http://schemas.microsoft.com/office/drawing/2014/chart" uri="{C3380CC4-5D6E-409C-BE32-E72D297353CC}">
              <c16:uniqueId val="{00000002-E8C6-4755-9960-C4AACC88AD34}"/>
            </c:ext>
          </c:extLst>
        </c:ser>
        <c:dLbls>
          <c:showLegendKey val="0"/>
          <c:showVal val="0"/>
          <c:showCatName val="0"/>
          <c:showSerName val="0"/>
          <c:showPercent val="0"/>
          <c:showBubbleSize val="0"/>
        </c:dLbls>
        <c:gapWidth val="182"/>
        <c:axId val="969179832"/>
        <c:axId val="969180160"/>
      </c:barChart>
      <c:catAx>
        <c:axId val="969179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69180160"/>
        <c:crosses val="autoZero"/>
        <c:auto val="1"/>
        <c:lblAlgn val="ctr"/>
        <c:lblOffset val="100"/>
        <c:noMultiLvlLbl val="0"/>
      </c:catAx>
      <c:valAx>
        <c:axId val="96918016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969179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346" cy="496174"/>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1"/>
            <a:ext cx="2946345" cy="496174"/>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24/05/2022</a:t>
            </a:fld>
            <a:endParaRPr lang="en-GB" dirty="0">
              <a:latin typeface="Roboto Slab Light"/>
            </a:endParaRPr>
          </a:p>
        </p:txBody>
      </p:sp>
      <p:sp>
        <p:nvSpPr>
          <p:cNvPr id="4" name="Footer Placeholder 3"/>
          <p:cNvSpPr>
            <a:spLocks noGrp="1"/>
          </p:cNvSpPr>
          <p:nvPr>
            <p:ph type="ftr" sz="quarter" idx="2"/>
          </p:nvPr>
        </p:nvSpPr>
        <p:spPr>
          <a:xfrm>
            <a:off x="3" y="9428881"/>
            <a:ext cx="2946346" cy="496174"/>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81"/>
            <a:ext cx="2946345" cy="496174"/>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4" y="1"/>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24/05/2022</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2"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101156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12</a:t>
            </a:fld>
            <a:endParaRPr lang="en-IE" dirty="0"/>
          </a:p>
        </p:txBody>
      </p:sp>
    </p:spTree>
    <p:extLst>
      <p:ext uri="{BB962C8B-B14F-4D97-AF65-F5344CB8AC3E}">
        <p14:creationId xmlns:p14="http://schemas.microsoft.com/office/powerpoint/2010/main" val="1601555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421345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20811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17</a:t>
            </a:fld>
            <a:endParaRPr lang="en-IE" dirty="0"/>
          </a:p>
        </p:txBody>
      </p:sp>
    </p:spTree>
    <p:extLst>
      <p:ext uri="{BB962C8B-B14F-4D97-AF65-F5344CB8AC3E}">
        <p14:creationId xmlns:p14="http://schemas.microsoft.com/office/powerpoint/2010/main" val="265806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408833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422527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196603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46932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374127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292426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184636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30940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62600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373364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395051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11659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2251564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cso.ie/en/releasesandpublications/in/lfs/informationnote-implicationsofcovid-19onthelabourforcesurvey-quarter22020updat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5040560" cy="2126057"/>
          </a:xfrm>
        </p:spPr>
        <p:txBody>
          <a:bodyPr>
            <a:noAutofit/>
          </a:bodyPr>
          <a:lstStyle/>
          <a:p>
            <a:r>
              <a:rPr lang="en-IE" sz="2800" dirty="0">
                <a:latin typeface="Roboto Slab"/>
              </a:rPr>
              <a:t>Labour Force Survey</a:t>
            </a:r>
            <a:br>
              <a:rPr lang="en-IE" sz="2800" dirty="0">
                <a:latin typeface="Roboto Slab"/>
              </a:rPr>
            </a:br>
            <a:r>
              <a:rPr lang="en-IE" sz="2800" dirty="0">
                <a:latin typeface="Roboto Slab"/>
              </a:rPr>
              <a:t>Quarter 1 2022 Results</a:t>
            </a:r>
            <a:br>
              <a:rPr lang="en-IE" sz="2800" dirty="0">
                <a:latin typeface="Roboto Slab"/>
              </a:rPr>
            </a:br>
            <a:r>
              <a:rPr lang="en-IE" sz="2800" dirty="0">
                <a:latin typeface="Roboto Slab"/>
              </a:rPr>
              <a:t>26 May 2022</a:t>
            </a:r>
            <a:endParaRPr lang="en-US" sz="2800" dirty="0">
              <a:latin typeface="Roboto Slab"/>
            </a:endParaRP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600" b="0" dirty="0">
                <a:latin typeface="Roboto Slab"/>
              </a:rPr>
              <a:t>Persons </a:t>
            </a:r>
            <a:r>
              <a:rPr lang="en-IE" sz="1600" b="0" baseline="0" dirty="0">
                <a:latin typeface="Roboto Slab"/>
              </a:rPr>
              <a:t>in employment by NACE sector, Q1 2020 and Q1 2022</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10</a:t>
            </a:fld>
            <a:endParaRPr lang="en-IE" dirty="0"/>
          </a:p>
        </p:txBody>
      </p:sp>
      <p:sp>
        <p:nvSpPr>
          <p:cNvPr id="6" name="TextBox 1">
            <a:extLst>
              <a:ext uri="{FF2B5EF4-FFF2-40B4-BE49-F238E27FC236}">
                <a16:creationId xmlns:a16="http://schemas.microsoft.com/office/drawing/2014/main" id="{7D5FAEB4-260C-453A-BF9D-8AE807BD63E3}"/>
              </a:ext>
            </a:extLst>
          </p:cNvPr>
          <p:cNvSpPr txBox="1"/>
          <p:nvPr/>
        </p:nvSpPr>
        <p:spPr>
          <a:xfrm>
            <a:off x="8172400"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8" name="Chart 7">
            <a:extLst>
              <a:ext uri="{FF2B5EF4-FFF2-40B4-BE49-F238E27FC236}">
                <a16:creationId xmlns:a16="http://schemas.microsoft.com/office/drawing/2014/main" id="{F938E52E-28D6-4F67-91CF-B91162069239}"/>
              </a:ext>
            </a:extLst>
          </p:cNvPr>
          <p:cNvGraphicFramePr>
            <a:graphicFrameLocks/>
          </p:cNvGraphicFramePr>
          <p:nvPr>
            <p:extLst>
              <p:ext uri="{D42A27DB-BD31-4B8C-83A1-F6EECF244321}">
                <p14:modId xmlns:p14="http://schemas.microsoft.com/office/powerpoint/2010/main" val="1250383518"/>
              </p:ext>
            </p:extLst>
          </p:nvPr>
        </p:nvGraphicFramePr>
        <p:xfrm>
          <a:off x="0" y="987574"/>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750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07AB3B-35AE-4841-8D57-B125D41621DE}"/>
              </a:ext>
            </a:extLst>
          </p:cNvPr>
          <p:cNvSpPr/>
          <p:nvPr/>
        </p:nvSpPr>
        <p:spPr>
          <a:xfrm>
            <a:off x="2530" y="1635646"/>
            <a:ext cx="432048" cy="2345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a:rPr>
              <a:t>Absences (as % of number employed)</a:t>
            </a:r>
            <a:r>
              <a:rPr lang="en-IE" sz="1600" b="0" baseline="0" dirty="0">
                <a:latin typeface="Roboto Slab"/>
              </a:rPr>
              <a:t>, by NACE sector, Q1 2020 and Q1 2022</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11</a:t>
            </a:fld>
            <a:endParaRPr lang="en-IE" dirty="0"/>
          </a:p>
        </p:txBody>
      </p:sp>
      <p:graphicFrame>
        <p:nvGraphicFramePr>
          <p:cNvPr id="6" name="Chart 5">
            <a:extLst>
              <a:ext uri="{FF2B5EF4-FFF2-40B4-BE49-F238E27FC236}">
                <a16:creationId xmlns:a16="http://schemas.microsoft.com/office/drawing/2014/main" id="{4245D381-5D3C-4B60-B25B-1026BF1E6C4A}"/>
              </a:ext>
            </a:extLst>
          </p:cNvPr>
          <p:cNvGraphicFramePr>
            <a:graphicFrameLocks/>
          </p:cNvGraphicFramePr>
          <p:nvPr>
            <p:extLst>
              <p:ext uri="{D42A27DB-BD31-4B8C-83A1-F6EECF244321}">
                <p14:modId xmlns:p14="http://schemas.microsoft.com/office/powerpoint/2010/main" val="1873836956"/>
              </p:ext>
            </p:extLst>
          </p:nvPr>
        </p:nvGraphicFramePr>
        <p:xfrm>
          <a:off x="5813" y="987935"/>
          <a:ext cx="9144000" cy="3240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93702101-4D25-493D-8153-4A114996EF58}"/>
              </a:ext>
            </a:extLst>
          </p:cNvPr>
          <p:cNvPicPr>
            <a:picLocks noChangeAspect="1"/>
          </p:cNvPicPr>
          <p:nvPr/>
        </p:nvPicPr>
        <p:blipFill>
          <a:blip r:embed="rId4"/>
          <a:stretch>
            <a:fillRect/>
          </a:stretch>
        </p:blipFill>
        <p:spPr>
          <a:xfrm>
            <a:off x="179929" y="1131590"/>
            <a:ext cx="3743999" cy="2520279"/>
          </a:xfrm>
          <a:prstGeom prst="rect">
            <a:avLst/>
          </a:prstGeom>
        </p:spPr>
      </p:pic>
      <p:pic>
        <p:nvPicPr>
          <p:cNvPr id="8" name="Picture 7">
            <a:extLst>
              <a:ext uri="{FF2B5EF4-FFF2-40B4-BE49-F238E27FC236}">
                <a16:creationId xmlns:a16="http://schemas.microsoft.com/office/drawing/2014/main" id="{07E2B8CD-4741-4720-BC50-7A95D5B38B96}"/>
              </a:ext>
            </a:extLst>
          </p:cNvPr>
          <p:cNvPicPr>
            <a:picLocks noChangeAspect="1"/>
          </p:cNvPicPr>
          <p:nvPr/>
        </p:nvPicPr>
        <p:blipFill>
          <a:blip r:embed="rId5"/>
          <a:stretch>
            <a:fillRect/>
          </a:stretch>
        </p:blipFill>
        <p:spPr>
          <a:xfrm>
            <a:off x="3893066" y="1105441"/>
            <a:ext cx="5122912" cy="2781009"/>
          </a:xfrm>
          <a:prstGeom prst="rect">
            <a:avLst/>
          </a:prstGeom>
        </p:spPr>
      </p:pic>
      <p:sp>
        <p:nvSpPr>
          <p:cNvPr id="9" name="Rectangle 8">
            <a:extLst>
              <a:ext uri="{FF2B5EF4-FFF2-40B4-BE49-F238E27FC236}">
                <a16:creationId xmlns:a16="http://schemas.microsoft.com/office/drawing/2014/main" id="{7C67EE2C-35AB-43CF-ADFA-15929951BCD2}"/>
              </a:ext>
            </a:extLst>
          </p:cNvPr>
          <p:cNvSpPr/>
          <p:nvPr/>
        </p:nvSpPr>
        <p:spPr>
          <a:xfrm>
            <a:off x="3203848" y="3651869"/>
            <a:ext cx="432048" cy="2345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106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latin typeface="Roboto Slab"/>
              </a:rPr>
              <a:t>Total actual hours worked (millions) per week</a:t>
            </a:r>
            <a:r>
              <a:rPr lang="en-IE" sz="1600" b="0" baseline="0" dirty="0">
                <a:latin typeface="Roboto Slab"/>
              </a:rPr>
              <a:t>, by NACE sector, Q1 2020 and Q1 2022</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12</a:t>
            </a:fld>
            <a:endParaRPr lang="en-IE" dirty="0"/>
          </a:p>
        </p:txBody>
      </p:sp>
      <p:sp>
        <p:nvSpPr>
          <p:cNvPr id="6" name="TextBox 1">
            <a:extLst>
              <a:ext uri="{FF2B5EF4-FFF2-40B4-BE49-F238E27FC236}">
                <a16:creationId xmlns:a16="http://schemas.microsoft.com/office/drawing/2014/main" id="{EFE3E2AF-76F8-45C4-8D9D-1378F26FCBDA}"/>
              </a:ext>
            </a:extLst>
          </p:cNvPr>
          <p:cNvSpPr txBox="1"/>
          <p:nvPr/>
        </p:nvSpPr>
        <p:spPr>
          <a:xfrm>
            <a:off x="8028384" y="3903899"/>
            <a:ext cx="86409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(hours) millions</a:t>
            </a:r>
          </a:p>
        </p:txBody>
      </p:sp>
      <p:graphicFrame>
        <p:nvGraphicFramePr>
          <p:cNvPr id="7" name="Chart 6">
            <a:extLst>
              <a:ext uri="{FF2B5EF4-FFF2-40B4-BE49-F238E27FC236}">
                <a16:creationId xmlns:a16="http://schemas.microsoft.com/office/drawing/2014/main" id="{448C8408-A1F4-44B0-872E-FD80C8577D5C}"/>
              </a:ext>
            </a:extLst>
          </p:cNvPr>
          <p:cNvGraphicFramePr>
            <a:graphicFrameLocks/>
          </p:cNvGraphicFramePr>
          <p:nvPr>
            <p:extLst>
              <p:ext uri="{D42A27DB-BD31-4B8C-83A1-F6EECF244321}">
                <p14:modId xmlns:p14="http://schemas.microsoft.com/office/powerpoint/2010/main" val="1182428245"/>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55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97821"/>
            <a:ext cx="6048672" cy="3350193"/>
          </a:xfrm>
        </p:spPr>
        <p:txBody>
          <a:bodyPr>
            <a:normAutofit fontScale="90000"/>
          </a:bodyPr>
          <a:lstStyle/>
          <a:p>
            <a:r>
              <a:rPr lang="en-US" sz="3100" dirty="0"/>
              <a:t>Section 3:</a:t>
            </a:r>
            <a:br>
              <a:rPr lang="en-US" sz="3100" dirty="0"/>
            </a:br>
            <a:r>
              <a:rPr lang="en-US" sz="3100" dirty="0">
                <a:latin typeface="Roboto Slab"/>
              </a:rPr>
              <a:t>Unemployment</a:t>
            </a:r>
            <a:br>
              <a:rPr lang="en-US" sz="4000" dirty="0">
                <a:latin typeface="Roboto Slab"/>
              </a:rPr>
            </a:br>
            <a:br>
              <a:rPr lang="en-US" sz="4000" dirty="0">
                <a:latin typeface="Roboto Slab"/>
              </a:rPr>
            </a:br>
            <a:r>
              <a:rPr lang="en-US" sz="2000" dirty="0">
                <a:latin typeface="Roboto Slab"/>
              </a:rPr>
              <a:t>In Q1 2022:</a:t>
            </a:r>
            <a:br>
              <a:rPr lang="en-US" sz="2000" dirty="0">
                <a:latin typeface="Roboto Slab"/>
              </a:rPr>
            </a:br>
            <a:r>
              <a:rPr lang="en-US" sz="2000" dirty="0">
                <a:latin typeface="Roboto Slab"/>
              </a:rPr>
              <a:t>Persons unemployed: 126,700</a:t>
            </a:r>
            <a:br>
              <a:rPr lang="en-US" sz="2000" dirty="0">
                <a:latin typeface="Roboto Slab"/>
              </a:rPr>
            </a:br>
            <a:r>
              <a:rPr lang="en-US" sz="2000" dirty="0">
                <a:latin typeface="Roboto Slab"/>
              </a:rPr>
              <a:t>Unemployment rate: 4.8%</a:t>
            </a:r>
            <a:br>
              <a:rPr lang="en-US" sz="2000" dirty="0">
                <a:latin typeface="Roboto Slab"/>
              </a:rPr>
            </a:br>
            <a:br>
              <a:rPr lang="en-US" sz="2000" dirty="0">
                <a:latin typeface="Roboto Slab"/>
              </a:rPr>
            </a:br>
            <a:r>
              <a:rPr lang="en-US" sz="2000" dirty="0">
                <a:latin typeface="Roboto Slab"/>
              </a:rPr>
              <a:t>Seasonally adjusted: 131,700 (-4,500)</a:t>
            </a:r>
            <a:br>
              <a:rPr lang="en-US" sz="2000" dirty="0">
                <a:latin typeface="Roboto Slab"/>
              </a:rPr>
            </a:br>
            <a:r>
              <a:rPr lang="en-US" sz="2000" dirty="0">
                <a:latin typeface="Roboto Slab"/>
              </a:rPr>
              <a:t>Seasonally adjusted unemployment rate: 5.0%</a:t>
            </a:r>
            <a:br>
              <a:rPr lang="en-US" sz="2000" strike="sngStrike" dirty="0"/>
            </a:br>
            <a:br>
              <a:rPr lang="en-US" sz="2000" strike="sngStrike" dirty="0"/>
            </a:br>
            <a:endParaRPr lang="en-US" sz="2000" strike="sngStrike" dirty="0"/>
          </a:p>
        </p:txBody>
      </p:sp>
    </p:spTree>
    <p:extLst>
      <p:ext uri="{BB962C8B-B14F-4D97-AF65-F5344CB8AC3E}">
        <p14:creationId xmlns:p14="http://schemas.microsoft.com/office/powerpoint/2010/main" val="201294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4160AAD-3505-492B-8153-8A646458A4BA}"/>
              </a:ext>
            </a:extLst>
          </p:cNvPr>
          <p:cNvGraphicFramePr>
            <a:graphicFrameLocks/>
          </p:cNvGraphicFramePr>
          <p:nvPr>
            <p:extLst>
              <p:ext uri="{D42A27DB-BD31-4B8C-83A1-F6EECF244321}">
                <p14:modId xmlns:p14="http://schemas.microsoft.com/office/powerpoint/2010/main" val="2952479129"/>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800" b="0" dirty="0">
                <a:latin typeface="Roboto Slab"/>
              </a:rPr>
              <a:t>Unemployment rate (seasonally adjusted)</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14</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0570" y="3924599"/>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395280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3"/>
          </a:xfrm>
        </p:spPr>
        <p:txBody>
          <a:bodyPr>
            <a:normAutofit/>
          </a:bodyPr>
          <a:lstStyle/>
          <a:p>
            <a:r>
              <a:rPr lang="en-IE" sz="1800" b="0" dirty="0">
                <a:latin typeface="Roboto Slab"/>
              </a:rPr>
              <a:t>Unemployed by duration of unemployment, Q1 2022</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15</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71500"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7" name="Chart 6">
            <a:extLst>
              <a:ext uri="{FF2B5EF4-FFF2-40B4-BE49-F238E27FC236}">
                <a16:creationId xmlns:a16="http://schemas.microsoft.com/office/drawing/2014/main" id="{E6AA952B-9BE8-4D26-B973-5DD8095305CE}"/>
              </a:ext>
            </a:extLst>
          </p:cNvPr>
          <p:cNvGraphicFramePr>
            <a:graphicFrameLocks/>
          </p:cNvGraphicFramePr>
          <p:nvPr>
            <p:extLst>
              <p:ext uri="{D42A27DB-BD31-4B8C-83A1-F6EECF244321}">
                <p14:modId xmlns:p14="http://schemas.microsoft.com/office/powerpoint/2010/main" val="3459593089"/>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73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6192688" cy="3494209"/>
          </a:xfrm>
        </p:spPr>
        <p:txBody>
          <a:bodyPr anchor="t">
            <a:normAutofit/>
          </a:bodyPr>
          <a:lstStyle/>
          <a:p>
            <a:r>
              <a:rPr lang="en-US" sz="2800" dirty="0">
                <a:latin typeface="Roboto Slab"/>
              </a:rPr>
              <a:t>Section 4:</a:t>
            </a:r>
            <a:br>
              <a:rPr lang="en-US" sz="2800" dirty="0">
                <a:latin typeface="Roboto Slab"/>
              </a:rPr>
            </a:br>
            <a:r>
              <a:rPr lang="en-US" sz="2800" dirty="0">
                <a:latin typeface="Roboto Slab"/>
              </a:rPr>
              <a:t>Labour Force</a:t>
            </a:r>
            <a:br>
              <a:rPr lang="en-US" sz="2800" dirty="0">
                <a:latin typeface="Roboto Slab"/>
              </a:rPr>
            </a:br>
            <a:br>
              <a:rPr lang="en-US" sz="2800" dirty="0">
                <a:latin typeface="Roboto Slab"/>
              </a:rPr>
            </a:br>
            <a:r>
              <a:rPr lang="en-US" sz="2000" dirty="0">
                <a:latin typeface="Roboto Slab"/>
              </a:rPr>
              <a:t>In Q1 2022:</a:t>
            </a:r>
            <a:br>
              <a:rPr lang="en-US" sz="2000" dirty="0">
                <a:latin typeface="Roboto Slab"/>
              </a:rPr>
            </a:br>
            <a:r>
              <a:rPr lang="en-US" sz="2000" dirty="0">
                <a:latin typeface="Roboto Slab"/>
              </a:rPr>
              <a:t>In labour force: 2,632,500</a:t>
            </a:r>
            <a:br>
              <a:rPr lang="en-US" sz="2000" dirty="0">
                <a:latin typeface="Roboto Slab"/>
              </a:rPr>
            </a:br>
            <a:r>
              <a:rPr lang="en-US" sz="2000" dirty="0">
                <a:latin typeface="Roboto Slab"/>
              </a:rPr>
              <a:t>Participation rate: 64.8%</a:t>
            </a:r>
            <a:br>
              <a:rPr lang="en-US" sz="2000" dirty="0">
                <a:latin typeface="Roboto Slab"/>
              </a:rPr>
            </a:br>
            <a:br>
              <a:rPr lang="en-US" sz="2000" dirty="0">
                <a:latin typeface="Roboto Slab"/>
              </a:rPr>
            </a:br>
            <a:r>
              <a:rPr lang="en-US" sz="2000" dirty="0">
                <a:latin typeface="Roboto Slab"/>
              </a:rPr>
              <a:t>Seasonally adjusted participation rate: 65.2%</a:t>
            </a:r>
            <a:br>
              <a:rPr lang="en-US" sz="2000" dirty="0">
                <a:latin typeface="Roboto Slab"/>
              </a:rPr>
            </a:br>
            <a:br>
              <a:rPr lang="en-US" sz="2000" dirty="0">
                <a:latin typeface="Roboto Slab"/>
              </a:rPr>
            </a:br>
            <a:r>
              <a:rPr lang="en-US" sz="2000" dirty="0">
                <a:latin typeface="Roboto Slab"/>
              </a:rPr>
              <a:t>Outside the labour force: 1,431,000</a:t>
            </a:r>
          </a:p>
        </p:txBody>
      </p:sp>
    </p:spTree>
    <p:extLst>
      <p:ext uri="{BB962C8B-B14F-4D97-AF65-F5344CB8AC3E}">
        <p14:creationId xmlns:p14="http://schemas.microsoft.com/office/powerpoint/2010/main" val="77687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800" b="0" dirty="0">
                <a:latin typeface="Roboto Slab"/>
              </a:rPr>
              <a:t>Participation rate (seasonally adjusted)</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17</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79512" y="3943350"/>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5AB323E4-3D9E-4D7D-ABAD-33DF72926289}"/>
              </a:ext>
            </a:extLst>
          </p:cNvPr>
          <p:cNvGraphicFramePr>
            <a:graphicFrameLocks/>
          </p:cNvGraphicFramePr>
          <p:nvPr>
            <p:extLst>
              <p:ext uri="{D42A27DB-BD31-4B8C-83A1-F6EECF244321}">
                <p14:modId xmlns:p14="http://schemas.microsoft.com/office/powerpoint/2010/main" val="646685692"/>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72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Participation rate by sex</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18</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8" name="Chart 7">
            <a:extLst>
              <a:ext uri="{FF2B5EF4-FFF2-40B4-BE49-F238E27FC236}">
                <a16:creationId xmlns:a16="http://schemas.microsoft.com/office/drawing/2014/main" id="{E2406CE9-3277-4DE2-98FC-1E4E4A778EDD}"/>
              </a:ext>
            </a:extLst>
          </p:cNvPr>
          <p:cNvGraphicFramePr>
            <a:graphicFrameLocks/>
          </p:cNvGraphicFramePr>
          <p:nvPr>
            <p:extLst>
              <p:ext uri="{D42A27DB-BD31-4B8C-83A1-F6EECF244321}">
                <p14:modId xmlns:p14="http://schemas.microsoft.com/office/powerpoint/2010/main" val="3832923484"/>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42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Participation rate by age</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19</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DCBCECB7-064F-4B1D-969D-7B81FEB32D18}"/>
              </a:ext>
            </a:extLst>
          </p:cNvPr>
          <p:cNvGraphicFramePr>
            <a:graphicFrameLocks/>
          </p:cNvGraphicFramePr>
          <p:nvPr>
            <p:extLst>
              <p:ext uri="{D42A27DB-BD31-4B8C-83A1-F6EECF244321}">
                <p14:modId xmlns:p14="http://schemas.microsoft.com/office/powerpoint/2010/main" val="4241247155"/>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940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400" dirty="0"/>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a:extLst>
              <a:ext uri="{FF2B5EF4-FFF2-40B4-BE49-F238E27FC236}">
                <a16:creationId xmlns:a16="http://schemas.microsoft.com/office/drawing/2014/main" id="{F4167947-81A7-4DAD-BB65-35767BDE168B}"/>
              </a:ext>
            </a:extLst>
          </p:cNvPr>
          <p:cNvPicPr>
            <a:picLocks noChangeAspect="1"/>
          </p:cNvPicPr>
          <p:nvPr/>
        </p:nvPicPr>
        <p:blipFill>
          <a:blip r:embed="rId3"/>
          <a:stretch>
            <a:fillRect/>
          </a:stretch>
        </p:blipFill>
        <p:spPr>
          <a:xfrm>
            <a:off x="0" y="-55836"/>
            <a:ext cx="9144000" cy="5255172"/>
          </a:xfrm>
          <a:prstGeom prst="rect">
            <a:avLst/>
          </a:prstGeom>
        </p:spPr>
      </p:pic>
    </p:spTree>
    <p:extLst>
      <p:ext uri="{BB962C8B-B14F-4D97-AF65-F5344CB8AC3E}">
        <p14:creationId xmlns:p14="http://schemas.microsoft.com/office/powerpoint/2010/main" val="161095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Participation rate by NUTS3 region</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20</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7" name="Chart 6">
            <a:extLst>
              <a:ext uri="{FF2B5EF4-FFF2-40B4-BE49-F238E27FC236}">
                <a16:creationId xmlns:a16="http://schemas.microsoft.com/office/drawing/2014/main" id="{90EC5F4B-B71A-4F03-B8CD-09B20880C2FC}"/>
              </a:ext>
            </a:extLst>
          </p:cNvPr>
          <p:cNvGraphicFramePr>
            <a:graphicFrameLocks/>
          </p:cNvGraphicFramePr>
          <p:nvPr>
            <p:extLst>
              <p:ext uri="{D42A27DB-BD31-4B8C-83A1-F6EECF244321}">
                <p14:modId xmlns:p14="http://schemas.microsoft.com/office/powerpoint/2010/main" val="2680402497"/>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59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4989512" cy="857250"/>
          </a:xfrm>
        </p:spPr>
        <p:txBody>
          <a:bodyPr>
            <a:normAutofit/>
          </a:bodyPr>
          <a:lstStyle/>
          <a:p>
            <a:pPr algn="l"/>
            <a:r>
              <a:rPr lang="en-GB" sz="2000" b="1" dirty="0">
                <a:latin typeface="Roboto Slab"/>
              </a:rPr>
              <a:t>Labour Force</a:t>
            </a:r>
            <a:endParaRPr lang="en-GB" sz="2000" u="sng" dirty="0">
              <a:latin typeface="Roboto Slab"/>
            </a:endParaRPr>
          </a:p>
        </p:txBody>
      </p:sp>
      <p:sp>
        <p:nvSpPr>
          <p:cNvPr id="3" name="Rectangle 3"/>
          <p:cNvSpPr>
            <a:spLocks noGrp="1" noChangeArrowheads="1"/>
          </p:cNvSpPr>
          <p:nvPr>
            <p:ph idx="1"/>
          </p:nvPr>
        </p:nvSpPr>
        <p:spPr>
          <a:xfrm>
            <a:off x="266700" y="843558"/>
            <a:ext cx="8553300" cy="3661767"/>
          </a:xfrm>
        </p:spPr>
        <p:txBody>
          <a:bodyPr>
            <a:normAutofit/>
          </a:bodyPr>
          <a:lstStyle/>
          <a:p>
            <a:pPr marL="514350" indent="-514350" algn="just">
              <a:lnSpc>
                <a:spcPct val="90000"/>
              </a:lnSpc>
              <a:buFontTx/>
              <a:buChar char="•"/>
            </a:pPr>
            <a:r>
              <a:rPr lang="en-GB" sz="1800" b="1" u="sng" dirty="0">
                <a:solidFill>
                  <a:srgbClr val="000000"/>
                </a:solidFill>
                <a:latin typeface="Roboto Slab"/>
              </a:rPr>
              <a:t>Unadjusted</a:t>
            </a:r>
          </a:p>
          <a:p>
            <a:pPr marL="914400" lvl="1" indent="-514350" algn="just">
              <a:lnSpc>
                <a:spcPct val="90000"/>
              </a:lnSpc>
              <a:buFontTx/>
              <a:buChar char="•"/>
            </a:pPr>
            <a:r>
              <a:rPr lang="en-GB" sz="1800" dirty="0">
                <a:solidFill>
                  <a:srgbClr val="000000"/>
                </a:solidFill>
                <a:latin typeface="Roboto Slab"/>
              </a:rPr>
              <a:t>Increased by 231,400 (+9.6%) over the year to 2,632,500 in Q1 2022</a:t>
            </a:r>
          </a:p>
          <a:p>
            <a:pPr marL="914400" lvl="1" indent="-514350" algn="just">
              <a:lnSpc>
                <a:spcPct val="90000"/>
              </a:lnSpc>
              <a:buFontTx/>
              <a:buChar char="•"/>
            </a:pPr>
            <a:r>
              <a:rPr lang="en-GB" sz="1800" dirty="0">
                <a:solidFill>
                  <a:srgbClr val="000000"/>
                </a:solidFill>
                <a:latin typeface="Roboto Slab"/>
              </a:rPr>
              <a:t>Participation increased over the year from 60.0% to 64.8%</a:t>
            </a:r>
          </a:p>
          <a:p>
            <a:pPr marL="914400" lvl="1" indent="-514350" algn="just">
              <a:lnSpc>
                <a:spcPct val="90000"/>
              </a:lnSpc>
              <a:buFontTx/>
              <a:buChar char="•"/>
            </a:pPr>
            <a:r>
              <a:rPr lang="en-GB" sz="1800" dirty="0">
                <a:solidFill>
                  <a:srgbClr val="000000"/>
                </a:solidFill>
                <a:latin typeface="Roboto Slab"/>
              </a:rPr>
              <a:t>Demographic effect +26,600</a:t>
            </a:r>
          </a:p>
          <a:p>
            <a:pPr marL="914400" lvl="1" indent="-514350" algn="just">
              <a:lnSpc>
                <a:spcPct val="90000"/>
              </a:lnSpc>
              <a:buFontTx/>
              <a:buChar char="•"/>
            </a:pPr>
            <a:r>
              <a:rPr lang="en-GB" sz="1800" dirty="0">
                <a:solidFill>
                  <a:srgbClr val="000000"/>
                </a:solidFill>
                <a:latin typeface="Roboto Slab"/>
              </a:rPr>
              <a:t>Participation effect  +204,800</a:t>
            </a:r>
          </a:p>
          <a:p>
            <a:pPr marL="914400" lvl="1" indent="-514350" algn="just">
              <a:lnSpc>
                <a:spcPct val="90000"/>
              </a:lnSpc>
              <a:buFontTx/>
              <a:buChar char="•"/>
            </a:pPr>
            <a:endParaRPr lang="en-GB" sz="1800" dirty="0">
              <a:solidFill>
                <a:srgbClr val="000000"/>
              </a:solidFill>
              <a:latin typeface="Roboto Slab"/>
            </a:endParaRPr>
          </a:p>
          <a:p>
            <a:pPr marL="514350" indent="-514350" algn="just">
              <a:lnSpc>
                <a:spcPct val="90000"/>
              </a:lnSpc>
              <a:buFontTx/>
              <a:buChar char="•"/>
            </a:pPr>
            <a:r>
              <a:rPr lang="en-GB" sz="1800" b="1" u="sng" dirty="0">
                <a:solidFill>
                  <a:srgbClr val="000000"/>
                </a:solidFill>
                <a:latin typeface="Roboto Slab"/>
              </a:rPr>
              <a:t>Seasonally Adjusted</a:t>
            </a:r>
          </a:p>
          <a:p>
            <a:pPr marL="914400" lvl="1" indent="-514350" algn="just">
              <a:lnSpc>
                <a:spcPct val="90000"/>
              </a:lnSpc>
              <a:buFontTx/>
              <a:buChar char="•"/>
            </a:pPr>
            <a:r>
              <a:rPr lang="en-IE" sz="1800" dirty="0">
                <a:solidFill>
                  <a:srgbClr val="000000"/>
                </a:solidFill>
                <a:latin typeface="Roboto Slab"/>
              </a:rPr>
              <a:t>Increase of 23,900 or 0.9% over the quarter to 2,653,200 in Q1 2022</a:t>
            </a:r>
          </a:p>
          <a:p>
            <a:pPr marL="914400" lvl="1" indent="-514350" algn="just">
              <a:lnSpc>
                <a:spcPct val="90000"/>
              </a:lnSpc>
              <a:buFontTx/>
              <a:buChar char="•"/>
            </a:pPr>
            <a:endParaRPr lang="en-GB" b="1" u="sng" dirty="0">
              <a:latin typeface="Calibri" pitchFamily="34" charset="0"/>
            </a:endParaRPr>
          </a:p>
          <a:p>
            <a:pPr marL="514350" indent="-514350" algn="just">
              <a:lnSpc>
                <a:spcPct val="90000"/>
              </a:lnSpc>
              <a:buFontTx/>
              <a:buChar char="•"/>
            </a:pPr>
            <a:endParaRPr lang="en-GB" sz="2400" dirty="0">
              <a:latin typeface="Calibri" pitchFamily="34" charset="0"/>
            </a:endParaRPr>
          </a:p>
        </p:txBody>
      </p:sp>
      <p:sp>
        <p:nvSpPr>
          <p:cNvPr id="2" name="Slide Number Placeholder 1">
            <a:extLst>
              <a:ext uri="{FF2B5EF4-FFF2-40B4-BE49-F238E27FC236}">
                <a16:creationId xmlns:a16="http://schemas.microsoft.com/office/drawing/2014/main" id="{01901CB0-CFAE-4386-9E0B-063E66B455A1}"/>
              </a:ext>
            </a:extLst>
          </p:cNvPr>
          <p:cNvSpPr>
            <a:spLocks noGrp="1"/>
          </p:cNvSpPr>
          <p:nvPr>
            <p:ph type="sldNum" sz="quarter" idx="4"/>
          </p:nvPr>
        </p:nvSpPr>
        <p:spPr/>
        <p:txBody>
          <a:bodyPr/>
          <a:lstStyle/>
          <a:p>
            <a:fld id="{517A7B32-69DB-4CF1-942C-111B3EAEDE95}" type="slidenum">
              <a:rPr lang="en-IE" smtClean="0"/>
              <a:t>21</a:t>
            </a:fld>
            <a:endParaRPr lang="en-IE" dirty="0"/>
          </a:p>
        </p:txBody>
      </p:sp>
    </p:spTree>
    <p:extLst>
      <p:ext uri="{BB962C8B-B14F-4D97-AF65-F5344CB8AC3E}">
        <p14:creationId xmlns:p14="http://schemas.microsoft.com/office/powerpoint/2010/main" val="371628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latin typeface="Roboto Slab"/>
              </a:rPr>
              <a:t>Section 5:</a:t>
            </a:r>
            <a:br>
              <a:rPr lang="en-US" sz="2800" dirty="0">
                <a:latin typeface="Roboto Slab"/>
              </a:rPr>
            </a:br>
            <a:r>
              <a:rPr lang="en-US" sz="2800" dirty="0">
                <a:latin typeface="Roboto Slab"/>
              </a:rPr>
              <a:t>Summary</a:t>
            </a:r>
          </a:p>
        </p:txBody>
      </p:sp>
    </p:spTree>
    <p:extLst>
      <p:ext uri="{BB962C8B-B14F-4D97-AF65-F5344CB8AC3E}">
        <p14:creationId xmlns:p14="http://schemas.microsoft.com/office/powerpoint/2010/main" val="1798982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400" dirty="0"/>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23</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a:extLst>
              <a:ext uri="{FF2B5EF4-FFF2-40B4-BE49-F238E27FC236}">
                <a16:creationId xmlns:a16="http://schemas.microsoft.com/office/drawing/2014/main" id="{F4167947-81A7-4DAD-BB65-35767BDE168B}"/>
              </a:ext>
            </a:extLst>
          </p:cNvPr>
          <p:cNvPicPr>
            <a:picLocks noChangeAspect="1"/>
          </p:cNvPicPr>
          <p:nvPr/>
        </p:nvPicPr>
        <p:blipFill>
          <a:blip r:embed="rId3"/>
          <a:stretch>
            <a:fillRect/>
          </a:stretch>
        </p:blipFill>
        <p:spPr>
          <a:xfrm>
            <a:off x="0" y="-55836"/>
            <a:ext cx="9144000" cy="5255172"/>
          </a:xfrm>
          <a:prstGeom prst="rect">
            <a:avLst/>
          </a:prstGeom>
        </p:spPr>
      </p:pic>
    </p:spTree>
    <p:extLst>
      <p:ext uri="{BB962C8B-B14F-4D97-AF65-F5344CB8AC3E}">
        <p14:creationId xmlns:p14="http://schemas.microsoft.com/office/powerpoint/2010/main" val="122410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560191"/>
            <a:ext cx="8229600" cy="2811759"/>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a:buNone/>
            </a:pPr>
            <a:endParaRPr lang="en-IE" sz="3200" b="1" dirty="0">
              <a:solidFill>
                <a:schemeClr val="tx1"/>
              </a:solidFill>
            </a:endParaRPr>
          </a:p>
          <a:p>
            <a:pPr marL="0" indent="0" algn="ctr">
              <a:buFont typeface="Arial"/>
              <a:buNone/>
            </a:pPr>
            <a:endParaRPr lang="en-IE" sz="3200" b="1" dirty="0">
              <a:solidFill>
                <a:schemeClr val="tx1"/>
              </a:solidFill>
            </a:endParaRPr>
          </a:p>
          <a:p>
            <a:pPr marL="0" indent="0" algn="ctr">
              <a:buFont typeface="Arial"/>
              <a:buNone/>
            </a:pPr>
            <a:r>
              <a:rPr lang="en-IE" sz="3200" b="1" dirty="0">
                <a:solidFill>
                  <a:schemeClr val="tx1"/>
                </a:solidFill>
              </a:rPr>
              <a:t>Thank You.</a:t>
            </a:r>
          </a:p>
          <a:p>
            <a:pPr marL="0" indent="0" algn="ctr">
              <a:buFont typeface="Arial"/>
              <a:buNone/>
            </a:pPr>
            <a:endParaRPr lang="en-IE" sz="3200" b="1" dirty="0">
              <a:solidFill>
                <a:schemeClr val="tx1"/>
              </a:solidFill>
            </a:endParaRPr>
          </a:p>
        </p:txBody>
      </p:sp>
    </p:spTree>
    <p:extLst>
      <p:ext uri="{BB962C8B-B14F-4D97-AF65-F5344CB8AC3E}">
        <p14:creationId xmlns:p14="http://schemas.microsoft.com/office/powerpoint/2010/main" val="92387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4032448" cy="3350193"/>
          </a:xfrm>
        </p:spPr>
        <p:txBody>
          <a:bodyPr>
            <a:normAutofit fontScale="90000"/>
          </a:bodyPr>
          <a:lstStyle/>
          <a:p>
            <a:r>
              <a:rPr lang="en-IE" b="1" dirty="0"/>
              <a:t>Annex:</a:t>
            </a:r>
            <a:br>
              <a:rPr lang="en-IE" dirty="0">
                <a:solidFill>
                  <a:srgbClr val="000000"/>
                </a:solidFill>
              </a:rPr>
            </a:br>
            <a:r>
              <a:rPr lang="en-IE" sz="2800" b="1" dirty="0"/>
              <a:t>ILO Definitions and concepts </a:t>
            </a:r>
            <a:br>
              <a:rPr lang="en-IE" sz="2800" b="1" dirty="0"/>
            </a:br>
            <a:br>
              <a:rPr lang="en-IE" sz="2800" b="1" dirty="0"/>
            </a:br>
            <a:r>
              <a:rPr lang="en-IE" sz="2800" b="1" dirty="0"/>
              <a:t>IESS Regulation</a:t>
            </a:r>
            <a:br>
              <a:rPr lang="en-IE" sz="2800" b="1" dirty="0"/>
            </a:br>
            <a:br>
              <a:rPr lang="en-IE" sz="2800" b="1" dirty="0"/>
            </a:br>
            <a:r>
              <a:rPr lang="en-IE" sz="2800" b="1" dirty="0"/>
              <a:t>Impact of COVID-19 on LFS</a:t>
            </a:r>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25</a:t>
            </a:fld>
            <a:endParaRPr lang="en-IE" dirty="0"/>
          </a:p>
        </p:txBody>
      </p:sp>
    </p:spTree>
    <p:extLst>
      <p:ext uri="{BB962C8B-B14F-4D97-AF65-F5344CB8AC3E}">
        <p14:creationId xmlns:p14="http://schemas.microsoft.com/office/powerpoint/2010/main" val="383665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2800" b="1" dirty="0">
                <a:solidFill>
                  <a:srgbClr val="000000"/>
                </a:solidFill>
              </a:rPr>
              <a:t>Employment (15-89 years)</a:t>
            </a:r>
          </a:p>
          <a:p>
            <a:pPr lvl="1"/>
            <a:r>
              <a:rPr lang="en-US" sz="20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26</a:t>
            </a:fld>
            <a:endParaRPr lang="en-IE" dirty="0"/>
          </a:p>
        </p:txBody>
      </p:sp>
    </p:spTree>
    <p:extLst>
      <p:ext uri="{BB962C8B-B14F-4D97-AF65-F5344CB8AC3E}">
        <p14:creationId xmlns:p14="http://schemas.microsoft.com/office/powerpoint/2010/main" val="1391384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5E557-423C-4E91-82B0-3AF12B5ABD8B}"/>
              </a:ext>
            </a:extLst>
          </p:cNvPr>
          <p:cNvSpPr>
            <a:spLocks noGrp="1"/>
          </p:cNvSpPr>
          <p:nvPr>
            <p:ph type="title"/>
          </p:nvPr>
        </p:nvSpPr>
        <p:spPr/>
        <p:txBody>
          <a:bodyPr/>
          <a:lstStyle/>
          <a:p>
            <a:r>
              <a:rPr lang="en-IE" dirty="0"/>
              <a:t>Attachment to job </a:t>
            </a:r>
          </a:p>
        </p:txBody>
      </p:sp>
      <p:graphicFrame>
        <p:nvGraphicFramePr>
          <p:cNvPr id="13" name="Content Placeholder 12">
            <a:extLst>
              <a:ext uri="{FF2B5EF4-FFF2-40B4-BE49-F238E27FC236}">
                <a16:creationId xmlns:a16="http://schemas.microsoft.com/office/drawing/2014/main" id="{CF2ADE43-BDE0-4362-8607-C8996E211FB7}"/>
              </a:ext>
            </a:extLst>
          </p:cNvPr>
          <p:cNvGraphicFramePr>
            <a:graphicFrameLocks noGrp="1"/>
          </p:cNvGraphicFramePr>
          <p:nvPr>
            <p:ph sz="half" idx="1"/>
          </p:nvPr>
        </p:nvGraphicFramePr>
        <p:xfrm>
          <a:off x="539552" y="1203598"/>
          <a:ext cx="3528392" cy="2908489"/>
        </p:xfrm>
        <a:graphic>
          <a:graphicData uri="http://schemas.openxmlformats.org/drawingml/2006/table">
            <a:tbl>
              <a:tblPr/>
              <a:tblGrid>
                <a:gridCol w="1959078">
                  <a:extLst>
                    <a:ext uri="{9D8B030D-6E8A-4147-A177-3AD203B41FA5}">
                      <a16:colId xmlns:a16="http://schemas.microsoft.com/office/drawing/2014/main" val="1707314378"/>
                    </a:ext>
                  </a:extLst>
                </a:gridCol>
                <a:gridCol w="769272">
                  <a:extLst>
                    <a:ext uri="{9D8B030D-6E8A-4147-A177-3AD203B41FA5}">
                      <a16:colId xmlns:a16="http://schemas.microsoft.com/office/drawing/2014/main" val="2639214027"/>
                    </a:ext>
                  </a:extLst>
                </a:gridCol>
                <a:gridCol w="800042">
                  <a:extLst>
                    <a:ext uri="{9D8B030D-6E8A-4147-A177-3AD203B41FA5}">
                      <a16:colId xmlns:a16="http://schemas.microsoft.com/office/drawing/2014/main" val="602199852"/>
                    </a:ext>
                  </a:extLst>
                </a:gridCol>
              </a:tblGrid>
              <a:tr h="184598">
                <a:tc gridSpan="3">
                  <a:txBody>
                    <a:bodyPr/>
                    <a:lstStyle/>
                    <a:p>
                      <a:pPr algn="l" fontAlgn="b"/>
                      <a:r>
                        <a:rPr lang="en-US" sz="1400" b="1" i="0" u="none" strike="noStrike" dirty="0">
                          <a:solidFill>
                            <a:srgbClr val="000000"/>
                          </a:solidFill>
                          <a:effectLst/>
                          <a:latin typeface="Calibri" panose="020F0502020204030204" pitchFamily="34" charset="0"/>
                        </a:rPr>
                        <a:t>Testing for Job attachment pre and post IESS</a:t>
                      </a:r>
                    </a:p>
                  </a:txBody>
                  <a:tcPr marL="0" marR="0" marT="0" marB="0" anchor="b">
                    <a:lnL>
                      <a:noFill/>
                    </a:lnL>
                    <a:lnR>
                      <a:noFill/>
                    </a:lnR>
                    <a:lnT>
                      <a:noFill/>
                    </a:lnT>
                    <a:lnB>
                      <a:noFill/>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81738808"/>
                  </a:ext>
                </a:extLst>
              </a:tr>
              <a:tr h="230747">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09799"/>
                  </a:ext>
                </a:extLst>
              </a:tr>
              <a:tr h="193828">
                <a:tc>
                  <a:txBody>
                    <a:bodyPr/>
                    <a:lstStyle/>
                    <a:p>
                      <a:pPr algn="l" fontAlgn="b"/>
                      <a:r>
                        <a:rPr lang="en-IE"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rPr>
                        <a:t>Pre-IESS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200" b="1" i="0" u="none" strike="noStrike" dirty="0">
                          <a:solidFill>
                            <a:srgbClr val="000000"/>
                          </a:solidFill>
                          <a:effectLst/>
                          <a:latin typeface="Calibri" panose="020F0502020204030204" pitchFamily="34" charset="0"/>
                        </a:rPr>
                        <a:t>Post-IESS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8510323"/>
                  </a:ext>
                </a:extLst>
              </a:tr>
              <a:tr h="184598">
                <a:tc>
                  <a:txBody>
                    <a:bodyPr/>
                    <a:lstStyle/>
                    <a:p>
                      <a:pPr algn="l" fontAlgn="b"/>
                      <a:r>
                        <a:rPr lang="en-IE" sz="1100" b="1" i="0" u="none" strike="noStrike">
                          <a:solidFill>
                            <a:srgbClr val="000000"/>
                          </a:solidFill>
                          <a:effectLst/>
                          <a:latin typeface="Calibri" panose="020F0502020204030204" pitchFamily="34" charset="0"/>
                        </a:rPr>
                        <a:t>Holidays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67231726"/>
                  </a:ext>
                </a:extLst>
              </a:tr>
              <a:tr h="184598">
                <a:tc>
                  <a:txBody>
                    <a:bodyPr/>
                    <a:lstStyle/>
                    <a:p>
                      <a:pPr algn="l" fontAlgn="b"/>
                      <a:r>
                        <a:rPr lang="en-IE" sz="1100" b="1" i="0" u="none" strike="noStrike">
                          <a:solidFill>
                            <a:srgbClr val="000000"/>
                          </a:solidFill>
                          <a:effectLst/>
                          <a:latin typeface="Calibri" panose="020F0502020204030204" pitchFamily="34" charset="0"/>
                        </a:rPr>
                        <a:t>Working time arrrangements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07581887"/>
                  </a:ext>
                </a:extLst>
              </a:tr>
              <a:tr h="184598">
                <a:tc>
                  <a:txBody>
                    <a:bodyPr/>
                    <a:lstStyle/>
                    <a:p>
                      <a:pPr algn="l" fontAlgn="b"/>
                      <a:r>
                        <a:rPr lang="en-IE" sz="1100" b="1" i="0" u="none" strike="noStrike" dirty="0">
                          <a:solidFill>
                            <a:srgbClr val="000000"/>
                          </a:solidFill>
                          <a:effectLst/>
                          <a:latin typeface="Calibri" panose="020F0502020204030204" pitchFamily="34" charset="0"/>
                        </a:rPr>
                        <a:t>Illness/disability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44235339"/>
                  </a:ext>
                </a:extLst>
              </a:tr>
              <a:tr h="184598">
                <a:tc>
                  <a:txBody>
                    <a:bodyPr/>
                    <a:lstStyle/>
                    <a:p>
                      <a:pPr algn="l" fontAlgn="b"/>
                      <a:r>
                        <a:rPr lang="en-IE" sz="1100" b="1" i="0" u="none" strike="noStrike">
                          <a:solidFill>
                            <a:srgbClr val="FF0000"/>
                          </a:solidFill>
                          <a:effectLst/>
                          <a:latin typeface="Calibri" panose="020F0502020204030204" pitchFamily="34" charset="0"/>
                        </a:rPr>
                        <a:t>Maternity/Paternity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86928113"/>
                  </a:ext>
                </a:extLst>
              </a:tr>
              <a:tr h="184598">
                <a:tc>
                  <a:txBody>
                    <a:bodyPr/>
                    <a:lstStyle/>
                    <a:p>
                      <a:pPr algn="l" fontAlgn="b"/>
                      <a:r>
                        <a:rPr lang="en-IE" sz="1100" b="1" i="0" u="none" strike="noStrike">
                          <a:solidFill>
                            <a:srgbClr val="000000"/>
                          </a:solidFill>
                          <a:effectLst/>
                          <a:latin typeface="Calibri" panose="020F0502020204030204" pitchFamily="34" charset="0"/>
                        </a:rPr>
                        <a:t>Job related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dirty="0">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6380955"/>
                  </a:ext>
                </a:extLst>
              </a:tr>
              <a:tr h="184598">
                <a:tc>
                  <a:txBody>
                    <a:bodyPr/>
                    <a:lstStyle/>
                    <a:p>
                      <a:pPr algn="l" fontAlgn="b"/>
                      <a:r>
                        <a:rPr lang="en-IE" sz="1100" b="1" i="0" u="none" strike="noStrike">
                          <a:solidFill>
                            <a:srgbClr val="000000"/>
                          </a:solidFill>
                          <a:effectLst/>
                          <a:latin typeface="Calibri" panose="020F0502020204030204" pitchFamily="34" charset="0"/>
                        </a:rPr>
                        <a:t>Parental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85629006"/>
                  </a:ext>
                </a:extLst>
              </a:tr>
              <a:tr h="184598">
                <a:tc>
                  <a:txBody>
                    <a:bodyPr/>
                    <a:lstStyle/>
                    <a:p>
                      <a:pPr algn="l" fontAlgn="b"/>
                      <a:r>
                        <a:rPr lang="en-IE" sz="1100" b="1" i="0" u="none" strike="noStrike">
                          <a:solidFill>
                            <a:srgbClr val="FF0000"/>
                          </a:solidFill>
                          <a:effectLst/>
                          <a:latin typeface="Calibri" panose="020F0502020204030204" pitchFamily="34" charset="0"/>
                        </a:rPr>
                        <a:t>Off season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25117596"/>
                  </a:ext>
                </a:extLst>
              </a:tr>
              <a:tr h="212287">
                <a:tc>
                  <a:txBody>
                    <a:bodyPr/>
                    <a:lstStyle/>
                    <a:p>
                      <a:pPr algn="l" fontAlgn="b"/>
                      <a:r>
                        <a:rPr lang="en-IE" sz="1100" b="1" i="0" u="none" strike="noStrike">
                          <a:solidFill>
                            <a:srgbClr val="FF0000"/>
                          </a:solidFill>
                          <a:effectLst/>
                          <a:latin typeface="Calibri" panose="020F0502020204030204" pitchFamily="34" charset="0"/>
                        </a:rPr>
                        <a:t>Temporary layoff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r>
                        <a:rPr lang="en-IE" sz="1100" b="1" i="0" u="none" strike="noStrike" baseline="30000">
                          <a:solidFill>
                            <a:srgbClr val="FF0000"/>
                          </a:solidFill>
                          <a:effectLst/>
                          <a:latin typeface="Calibri" panose="020F0502020204030204" pitchFamily="34" charset="0"/>
                        </a:rPr>
                        <a:t>1</a:t>
                      </a:r>
                      <a:endParaRPr lang="en-IE" sz="1100" b="1" i="0" u="none" strike="noStrike">
                        <a:solidFill>
                          <a:srgbClr val="FF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54891457"/>
                  </a:ext>
                </a:extLst>
              </a:tr>
              <a:tr h="184598">
                <a:tc>
                  <a:txBody>
                    <a:bodyPr/>
                    <a:lstStyle/>
                    <a:p>
                      <a:pPr algn="l" fontAlgn="b"/>
                      <a:r>
                        <a:rPr lang="en-IE" sz="1100" b="1" i="0" u="none" strike="noStrike">
                          <a:solidFill>
                            <a:srgbClr val="FF0000"/>
                          </a:solidFill>
                          <a:effectLst/>
                          <a:latin typeface="Calibri" panose="020F0502020204030204" pitchFamily="34" charset="0"/>
                        </a:rPr>
                        <a:t>Other reason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18958624"/>
                  </a:ext>
                </a:extLst>
              </a:tr>
              <a:tr h="184598">
                <a:tc>
                  <a:txBody>
                    <a:bodyPr/>
                    <a:lstStyle/>
                    <a:p>
                      <a:pPr algn="l" fontAlgn="b"/>
                      <a:r>
                        <a:rPr lang="en-US" sz="1100" b="1" i="0" u="none" strike="noStrike">
                          <a:solidFill>
                            <a:srgbClr val="000000"/>
                          </a:solidFill>
                          <a:effectLst/>
                          <a:latin typeface="Calibri" panose="020F0502020204030204" pitchFamily="34" charset="0"/>
                        </a:rPr>
                        <a:t>Waiting to start a new job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32382666"/>
                  </a:ext>
                </a:extLst>
              </a:tr>
              <a:tr h="184598">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3835280"/>
                  </a:ext>
                </a:extLst>
              </a:tr>
              <a:tr h="212287">
                <a:tc>
                  <a:txBody>
                    <a:bodyPr/>
                    <a:lstStyle/>
                    <a:p>
                      <a:pPr algn="l" fontAlgn="b"/>
                      <a:r>
                        <a:rPr lang="en-US" sz="1000" b="1" i="0" u="none" strike="noStrike" baseline="30000" dirty="0">
                          <a:solidFill>
                            <a:srgbClr val="000000"/>
                          </a:solidFill>
                          <a:effectLst/>
                          <a:latin typeface="Calibri" panose="020F0502020204030204" pitchFamily="34" charset="0"/>
                        </a:rPr>
                        <a:t>1 </a:t>
                      </a:r>
                      <a:r>
                        <a:rPr lang="en-US" sz="1000" b="1" i="0" u="none" strike="noStrike" dirty="0">
                          <a:solidFill>
                            <a:srgbClr val="000000"/>
                          </a:solidFill>
                          <a:effectLst/>
                          <a:latin typeface="Calibri" panose="020F0502020204030204" pitchFamily="34" charset="0"/>
                        </a:rPr>
                        <a:t>Post-IESS include all layoffs</a:t>
                      </a:r>
                    </a:p>
                  </a:txBody>
                  <a:tcPr marL="0" marR="0" marT="0" marB="0" anchor="b">
                    <a:lnL>
                      <a:noFill/>
                    </a:lnL>
                    <a:lnR>
                      <a:noFill/>
                    </a:lnR>
                    <a:lnT>
                      <a:noFill/>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E"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43871346"/>
                  </a:ext>
                </a:extLst>
              </a:tr>
            </a:tbl>
          </a:graphicData>
        </a:graphic>
      </p:graphicFrame>
      <p:graphicFrame>
        <p:nvGraphicFramePr>
          <p:cNvPr id="10" name="Content Placeholder 9">
            <a:extLst>
              <a:ext uri="{FF2B5EF4-FFF2-40B4-BE49-F238E27FC236}">
                <a16:creationId xmlns:a16="http://schemas.microsoft.com/office/drawing/2014/main" id="{E7A52115-3CCC-4888-BCE2-3B7CE3B36F0B}"/>
              </a:ext>
            </a:extLst>
          </p:cNvPr>
          <p:cNvGraphicFramePr>
            <a:graphicFrameLocks noGrp="1"/>
          </p:cNvGraphicFramePr>
          <p:nvPr>
            <p:ph sz="half" idx="2"/>
          </p:nvPr>
        </p:nvGraphicFramePr>
        <p:xfrm>
          <a:off x="4499992" y="1419622"/>
          <a:ext cx="4186808" cy="2108882"/>
        </p:xfrm>
        <a:graphic>
          <a:graphicData uri="http://schemas.openxmlformats.org/drawingml/2006/table">
            <a:tbl>
              <a:tblPr/>
              <a:tblGrid>
                <a:gridCol w="1955999">
                  <a:extLst>
                    <a:ext uri="{9D8B030D-6E8A-4147-A177-3AD203B41FA5}">
                      <a16:colId xmlns:a16="http://schemas.microsoft.com/office/drawing/2014/main" val="336404754"/>
                    </a:ext>
                  </a:extLst>
                </a:gridCol>
                <a:gridCol w="2230809">
                  <a:extLst>
                    <a:ext uri="{9D8B030D-6E8A-4147-A177-3AD203B41FA5}">
                      <a16:colId xmlns:a16="http://schemas.microsoft.com/office/drawing/2014/main" val="3985849629"/>
                    </a:ext>
                  </a:extLst>
                </a:gridCol>
              </a:tblGrid>
              <a:tr h="170405">
                <a:tc gridSpan="2">
                  <a:txBody>
                    <a:bodyPr/>
                    <a:lstStyle/>
                    <a:p>
                      <a:pPr algn="l" fontAlgn="b"/>
                      <a:r>
                        <a:rPr lang="en-US" sz="1100" b="1" i="0" u="none" strike="noStrike" dirty="0">
                          <a:solidFill>
                            <a:srgbClr val="000000"/>
                          </a:solidFill>
                          <a:effectLst/>
                          <a:latin typeface="Calibri" panose="020F0502020204030204" pitchFamily="34" charset="0"/>
                        </a:rPr>
                        <a:t>Rules for attachment to job for absences from work </a:t>
                      </a:r>
                    </a:p>
                  </a:txBody>
                  <a:tcPr marL="0" marR="0" marT="0" marB="0" anchor="b">
                    <a:lnL>
                      <a:noFill/>
                    </a:lnL>
                    <a:lnR>
                      <a:noFill/>
                    </a:lnR>
                    <a:lnT>
                      <a:noFill/>
                    </a:lnT>
                    <a:lnB>
                      <a:noFill/>
                    </a:lnB>
                  </a:tcPr>
                </a:tc>
                <a:tc hMerge="1">
                  <a:txBody>
                    <a:bodyPr/>
                    <a:lstStyle/>
                    <a:p>
                      <a:endParaRPr lang="en-IE"/>
                    </a:p>
                  </a:txBody>
                  <a:tcPr/>
                </a:tc>
                <a:extLst>
                  <a:ext uri="{0D108BD9-81ED-4DB2-BD59-A6C34878D82A}">
                    <a16:rowId xmlns:a16="http://schemas.microsoft.com/office/drawing/2014/main" val="1781613441"/>
                  </a:ext>
                </a:extLst>
              </a:tr>
              <a:tr h="170405">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36310"/>
                  </a:ext>
                </a:extLst>
              </a:tr>
              <a:tr h="213007">
                <a:tc>
                  <a:txBody>
                    <a:bodyPr/>
                    <a:lstStyle/>
                    <a:p>
                      <a:pPr algn="ctr" fontAlgn="ctr"/>
                      <a:r>
                        <a:rPr lang="en-IE" sz="1100" b="1" i="0" u="none" strike="noStrike" dirty="0">
                          <a:solidFill>
                            <a:srgbClr val="000000"/>
                          </a:solidFill>
                          <a:effectLst/>
                          <a:latin typeface="Calibri" panose="020F0502020204030204" pitchFamily="34" charset="0"/>
                        </a:rPr>
                        <a:t>Pre-IESS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E" sz="1100" b="1" i="0" u="none" strike="noStrike" dirty="0">
                          <a:solidFill>
                            <a:srgbClr val="000000"/>
                          </a:solidFill>
                          <a:effectLst/>
                          <a:latin typeface="Calibri" panose="020F0502020204030204" pitchFamily="34" charset="0"/>
                        </a:rPr>
                        <a:t>Post-IESS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9116622"/>
                  </a:ext>
                </a:extLst>
              </a:tr>
              <a:tr h="166263">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2225146921"/>
                  </a:ext>
                </a:extLst>
              </a:tr>
              <a:tr h="170405">
                <a:tc>
                  <a:txBody>
                    <a:bodyPr/>
                    <a:lstStyle/>
                    <a:p>
                      <a:pPr algn="l" fontAlgn="b"/>
                      <a:r>
                        <a:rPr lang="en-US" sz="900" b="1" i="0" u="none" strike="noStrike" dirty="0">
                          <a:solidFill>
                            <a:srgbClr val="000000"/>
                          </a:solidFill>
                          <a:effectLst/>
                          <a:latin typeface="Calibri" panose="020F0502020204030204" pitchFamily="34" charset="0"/>
                        </a:rPr>
                        <a:t>Length of absence and share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Length of absence and salary 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804531668"/>
                  </a:ext>
                </a:extLst>
              </a:tr>
              <a:tr h="170405">
                <a:tc>
                  <a:txBody>
                    <a:bodyPr/>
                    <a:lstStyle/>
                    <a:p>
                      <a:pPr algn="l" fontAlgn="b"/>
                      <a:r>
                        <a:rPr lang="en-US" sz="900" b="1" i="0" u="none" strike="noStrike" dirty="0">
                          <a:solidFill>
                            <a:srgbClr val="000000"/>
                          </a:solidFill>
                          <a:effectLst/>
                          <a:latin typeface="Calibri" panose="020F0502020204030204" pitchFamily="34" charset="0"/>
                        </a:rPr>
                        <a:t>of salary paid applied to temporary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for parental leave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514553605"/>
                  </a:ext>
                </a:extLst>
              </a:tr>
              <a:tr h="170405">
                <a:tc>
                  <a:txBody>
                    <a:bodyPr/>
                    <a:lstStyle/>
                    <a:p>
                      <a:pPr algn="l" fontAlgn="b"/>
                      <a:r>
                        <a:rPr lang="en-IE" sz="900" b="1" i="0" u="none" strike="noStrike" dirty="0">
                          <a:solidFill>
                            <a:srgbClr val="000000"/>
                          </a:solidFill>
                          <a:effectLst/>
                          <a:latin typeface="Calibri" panose="020F0502020204030204" pitchFamily="34" charset="0"/>
                        </a:rPr>
                        <a:t>layoffs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123656373"/>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Off-season - whether do any occasional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539844031"/>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work for employer or not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318613898"/>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492823635"/>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Layoffs/Other reason - length of absence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61224505"/>
                  </a:ext>
                </a:extLst>
              </a:tr>
              <a:tr h="195967">
                <a:tc>
                  <a:txBody>
                    <a:bodyPr/>
                    <a:lstStyle/>
                    <a:p>
                      <a:pPr algn="l" fontAlgn="b"/>
                      <a:r>
                        <a:rPr lang="en-IE"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IE" sz="900" b="1" i="0" u="none" strike="noStrike" dirty="0">
                          <a:solidFill>
                            <a:srgbClr val="000000"/>
                          </a:solidFill>
                          <a:effectLst/>
                          <a:latin typeface="Calibri" panose="020F0502020204030204" pitchFamily="34" charset="0"/>
                        </a:rPr>
                        <a:t>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57175240"/>
                  </a:ext>
                </a:extLst>
              </a:tr>
            </a:tbl>
          </a:graphicData>
        </a:graphic>
      </p:graphicFrame>
      <p:sp>
        <p:nvSpPr>
          <p:cNvPr id="4" name="Slide Number Placeholder 3">
            <a:extLst>
              <a:ext uri="{FF2B5EF4-FFF2-40B4-BE49-F238E27FC236}">
                <a16:creationId xmlns:a16="http://schemas.microsoft.com/office/drawing/2014/main" id="{9B0A34A1-C80A-4820-B6D5-3B456CE75039}"/>
              </a:ext>
            </a:extLst>
          </p:cNvPr>
          <p:cNvSpPr>
            <a:spLocks noGrp="1"/>
          </p:cNvSpPr>
          <p:nvPr>
            <p:ph type="sldNum" sz="quarter" idx="4"/>
          </p:nvPr>
        </p:nvSpPr>
        <p:spPr/>
        <p:txBody>
          <a:bodyPr/>
          <a:lstStyle/>
          <a:p>
            <a:fld id="{517A7B32-69DB-4CF1-942C-111B3EAEDE95}" type="slidenum">
              <a:rPr lang="en-IE" smtClean="0"/>
              <a:t>27</a:t>
            </a:fld>
            <a:endParaRPr lang="en-IE" dirty="0"/>
          </a:p>
        </p:txBody>
      </p:sp>
    </p:spTree>
    <p:extLst>
      <p:ext uri="{BB962C8B-B14F-4D97-AF65-F5344CB8AC3E}">
        <p14:creationId xmlns:p14="http://schemas.microsoft.com/office/powerpoint/2010/main" val="1891307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lnSpcReduction="10000"/>
          </a:bodyPr>
          <a:lstStyle/>
          <a:p>
            <a:r>
              <a:rPr lang="en-IE" sz="2800" b="1" dirty="0">
                <a:solidFill>
                  <a:srgbClr val="000000"/>
                </a:solidFill>
              </a:rPr>
              <a:t>Unemployment (15-74 years)</a:t>
            </a:r>
          </a:p>
          <a:p>
            <a:pPr lvl="1"/>
            <a:r>
              <a:rPr lang="en-US" sz="2000" dirty="0">
                <a:solidFill>
                  <a:srgbClr val="000000"/>
                </a:solidFill>
              </a:rPr>
              <a:t>Persons who in the week before the survey, were </a:t>
            </a:r>
          </a:p>
          <a:p>
            <a:pPr lvl="2"/>
            <a:r>
              <a:rPr lang="en-US" dirty="0">
                <a:solidFill>
                  <a:srgbClr val="000000"/>
                </a:solidFill>
              </a:rPr>
              <a:t>without work – i.e. did not meet criteria to be classified as employed under ILO</a:t>
            </a:r>
          </a:p>
          <a:p>
            <a:pPr lvl="2"/>
            <a:r>
              <a:rPr lang="en-US" dirty="0">
                <a:solidFill>
                  <a:srgbClr val="000000"/>
                </a:solidFill>
              </a:rPr>
              <a:t>available to start work within the next two weeks </a:t>
            </a:r>
          </a:p>
          <a:p>
            <a:pPr lvl="2"/>
            <a:r>
              <a:rPr lang="en-US"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28</a:t>
            </a:fld>
            <a:endParaRPr lang="en-IE" dirty="0"/>
          </a:p>
        </p:txBody>
      </p:sp>
    </p:spTree>
    <p:extLst>
      <p:ext uri="{BB962C8B-B14F-4D97-AF65-F5344CB8AC3E}">
        <p14:creationId xmlns:p14="http://schemas.microsoft.com/office/powerpoint/2010/main" val="44065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dirty="0"/>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2800" b="1" dirty="0">
                <a:solidFill>
                  <a:srgbClr val="000000"/>
                </a:solidFill>
              </a:rPr>
              <a:t>Inactive (15+ years)</a:t>
            </a:r>
          </a:p>
          <a:p>
            <a:pPr lvl="1"/>
            <a:r>
              <a:rPr lang="en-IE"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29</a:t>
            </a:fld>
            <a:endParaRPr lang="en-IE" dirty="0"/>
          </a:p>
        </p:txBody>
      </p:sp>
    </p:spTree>
    <p:extLst>
      <p:ext uri="{BB962C8B-B14F-4D97-AF65-F5344CB8AC3E}">
        <p14:creationId xmlns:p14="http://schemas.microsoft.com/office/powerpoint/2010/main" val="277360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4"/>
          </a:xfrm>
        </p:spPr>
        <p:txBody>
          <a:bodyPr>
            <a:normAutofit/>
          </a:bodyPr>
          <a:lstStyle/>
          <a:p>
            <a:r>
              <a:rPr lang="en-IE" sz="1600" b="0" dirty="0"/>
              <a:t>Persons (aged 15+) by ILO employment status, 2 year intervals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3</a:t>
            </a:fld>
            <a:endParaRPr lang="en-IE" dirty="0"/>
          </a:p>
        </p:txBody>
      </p:sp>
      <p:sp>
        <p:nvSpPr>
          <p:cNvPr id="9" name="TextBox 1">
            <a:extLst>
              <a:ext uri="{FF2B5EF4-FFF2-40B4-BE49-F238E27FC236}">
                <a16:creationId xmlns:a16="http://schemas.microsoft.com/office/drawing/2014/main" id="{FF87FD74-1E60-4370-BAC4-44A0A63C6A48}"/>
              </a:ext>
            </a:extLst>
          </p:cNvPr>
          <p:cNvSpPr txBox="1"/>
          <p:nvPr/>
        </p:nvSpPr>
        <p:spPr>
          <a:xfrm>
            <a:off x="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graphicFrame>
        <p:nvGraphicFramePr>
          <p:cNvPr id="8" name="Chart 7">
            <a:extLst>
              <a:ext uri="{FF2B5EF4-FFF2-40B4-BE49-F238E27FC236}">
                <a16:creationId xmlns:a16="http://schemas.microsoft.com/office/drawing/2014/main" id="{297B2252-8417-4464-89AA-4F59C54F4282}"/>
              </a:ext>
            </a:extLst>
          </p:cNvPr>
          <p:cNvGraphicFramePr>
            <a:graphicFrameLocks/>
          </p:cNvGraphicFramePr>
          <p:nvPr>
            <p:extLst>
              <p:ext uri="{D42A27DB-BD31-4B8C-83A1-F6EECF244321}">
                <p14:modId xmlns:p14="http://schemas.microsoft.com/office/powerpoint/2010/main" val="3545277448"/>
              </p:ext>
            </p:extLst>
          </p:nvPr>
        </p:nvGraphicFramePr>
        <p:xfrm>
          <a:off x="0" y="987935"/>
          <a:ext cx="9144000" cy="3239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66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dirty="0"/>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Bold"/>
              </a:rPr>
              <a:t>New European regulation came into force on 01 January 2021</a:t>
            </a:r>
          </a:p>
          <a:p>
            <a:r>
              <a:rPr lang="en-US" sz="1600" dirty="0">
                <a:solidFill>
                  <a:srgbClr val="000000"/>
                </a:solidFill>
                <a:latin typeface="Roboto Slab Bold"/>
              </a:rPr>
              <a:t>Implications for Irish Labour Market Statistics :</a:t>
            </a:r>
          </a:p>
          <a:p>
            <a:pPr marL="457200" lvl="1" indent="0">
              <a:buNone/>
            </a:pPr>
            <a:r>
              <a:rPr lang="en-IE" sz="1600" dirty="0">
                <a:latin typeface="Roboto Slab Bold"/>
                <a:hlinkClick r:id="rId2"/>
              </a:rPr>
              <a:t>https://www.cso.ie/en/releasesandpublications/in/lfs/implicationsoftheimplementationoftheintegrationofeuropeansocialstatisticsiessframeworkregulationonlabourmarketstatisticsinirelandin2021/</a:t>
            </a:r>
            <a:endParaRPr lang="en-IE" sz="1600" dirty="0">
              <a:latin typeface="Roboto Slab Bold"/>
            </a:endParaRPr>
          </a:p>
          <a:p>
            <a:pPr indent="-285750"/>
            <a:r>
              <a:rPr lang="en-US" sz="1600" dirty="0">
                <a:solidFill>
                  <a:srgbClr val="000000"/>
                </a:solidFill>
                <a:latin typeface="Roboto Slab Bold"/>
              </a:rPr>
              <a:t>Impact of the regulation on the LFS series:</a:t>
            </a:r>
          </a:p>
          <a:p>
            <a:pPr marL="457200" lvl="1" indent="0">
              <a:buNone/>
            </a:pPr>
            <a:r>
              <a:rPr lang="en-IE" sz="1600" dirty="0">
                <a:latin typeface="Roboto Slab Bold"/>
                <a:hlinkClick r:id="rId3"/>
              </a:rPr>
              <a:t>https://www.cso.ie/en/releasesandpublications/ep/p-lfs/labourforcesurveyquarter12021/technicalnote/</a:t>
            </a:r>
            <a:endParaRPr lang="en-US" sz="1600" dirty="0">
              <a:latin typeface="Roboto Slab Bold"/>
            </a:endParaRPr>
          </a:p>
          <a:p>
            <a:r>
              <a:rPr lang="en-US" sz="1600" dirty="0">
                <a:solidFill>
                  <a:srgbClr val="000000"/>
                </a:solidFill>
                <a:latin typeface="Roboto Slab Bold"/>
              </a:rPr>
              <a:t>The LFS questionnaires for Ireland up to Q1 2022 are available here</a:t>
            </a:r>
            <a:r>
              <a:rPr lang="en-US" sz="1600" b="1" dirty="0">
                <a:solidFill>
                  <a:srgbClr val="000000"/>
                </a:solidFill>
                <a:latin typeface="Roboto Slab Bold"/>
              </a:rPr>
              <a:t>: </a:t>
            </a:r>
            <a:r>
              <a:rPr lang="en-US" sz="1600" dirty="0">
                <a:latin typeface="Roboto Slab Bold"/>
                <a:hlinkClick r:id="rId4"/>
              </a:rPr>
              <a:t>https://www.cso.ie/en/methods/surveyforms/labourforcesurvey/</a:t>
            </a:r>
            <a:endParaRPr lang="en-IE" sz="1600" dirty="0">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30</a:t>
            </a:fld>
            <a:endParaRPr lang="en-IE" dirty="0"/>
          </a:p>
        </p:txBody>
      </p:sp>
    </p:spTree>
    <p:extLst>
      <p:ext uri="{BB962C8B-B14F-4D97-AF65-F5344CB8AC3E}">
        <p14:creationId xmlns:p14="http://schemas.microsoft.com/office/powerpoint/2010/main" val="4144386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fontScale="90000"/>
          </a:bodyPr>
          <a:lstStyle/>
          <a:p>
            <a:r>
              <a:rPr lang="en-IE" dirty="0"/>
              <a:t>COVID-19 and the Labour Force Survey (LFS)</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2948681"/>
          </a:xfrm>
        </p:spPr>
        <p:txBody>
          <a:bodyPr>
            <a:normAutofit fontScale="77500" lnSpcReduction="20000"/>
          </a:bodyPr>
          <a:lstStyle/>
          <a:p>
            <a:r>
              <a:rPr lang="en-US" sz="2200" dirty="0">
                <a:solidFill>
                  <a:srgbClr val="000000"/>
                </a:solidFill>
                <a:latin typeface="Roboto Slab Bold"/>
              </a:rPr>
              <a:t>With the PUP scheme having finished on the 25 March 2022, COVID-19 Adjusted Measures of Employment and Unemployment in the LFS have been discontinued since the number of persons in receipt of the PUP at the end of the reference period is zero. </a:t>
            </a:r>
            <a:endParaRPr lang="en-IE" sz="2200" dirty="0">
              <a:solidFill>
                <a:srgbClr val="000000"/>
              </a:solidFill>
              <a:latin typeface="Roboto Slab Bold"/>
            </a:endParaRPr>
          </a:p>
          <a:p>
            <a:r>
              <a:rPr lang="en-IE" sz="2200" dirty="0">
                <a:solidFill>
                  <a:srgbClr val="000000"/>
                </a:solidFill>
                <a:latin typeface="Roboto Slab Bold"/>
              </a:rPr>
              <a:t>Users should note the following Information Note published with the Q2 2020 LFS results in August 2020 for information regarding these measures. Please see link</a:t>
            </a:r>
            <a:r>
              <a:rPr lang="en-IE" sz="2200" dirty="0">
                <a:solidFill>
                  <a:srgbClr val="FF0000"/>
                </a:solidFill>
              </a:rPr>
              <a:t> </a:t>
            </a:r>
            <a:r>
              <a:rPr lang="en-IE" u="sng" dirty="0">
                <a:hlinkClick r:id="rId2"/>
              </a:rPr>
              <a:t>https://www.cso.ie/en/releasesandpublications/in/lfs/informationnote-implicationsofcovid-19onthelabourforcesurvey-quarter22020update/</a:t>
            </a:r>
            <a:r>
              <a:rPr lang="en-IE" dirty="0">
                <a:hlinkClick r:id="rId2"/>
              </a:rPr>
              <a:t> </a:t>
            </a:r>
            <a:endParaRPr lang="en-IE" dirty="0"/>
          </a:p>
          <a:p>
            <a:r>
              <a:rPr lang="en-US" sz="2200" dirty="0">
                <a:solidFill>
                  <a:schemeClr val="bg1">
                    <a:lumMod val="50000"/>
                  </a:schemeClr>
                </a:solidFill>
              </a:rPr>
              <a:t>Labour Force Survey data for Quarter 1 2022 was collected by a combination of telephone and face-to-face interviews carried out by CSO Household Survey Interviewers.</a:t>
            </a:r>
            <a:endParaRPr lang="en-IE" sz="2200" dirty="0">
              <a:solidFill>
                <a:schemeClr val="bg1">
                  <a:lumMod val="50000"/>
                </a:schemeClr>
              </a:solidFill>
            </a:endParaRPr>
          </a:p>
          <a:p>
            <a:endParaRPr lang="en-IE" sz="2200" dirty="0">
              <a:solidFill>
                <a:srgbClr val="000000"/>
              </a:solidFill>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31</a:t>
            </a:fld>
            <a:endParaRPr lang="en-IE" dirty="0"/>
          </a:p>
        </p:txBody>
      </p:sp>
    </p:spTree>
    <p:extLst>
      <p:ext uri="{BB962C8B-B14F-4D97-AF65-F5344CB8AC3E}">
        <p14:creationId xmlns:p14="http://schemas.microsoft.com/office/powerpoint/2010/main" val="59847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5184576" cy="3350193"/>
          </a:xfrm>
        </p:spPr>
        <p:txBody>
          <a:bodyPr>
            <a:normAutofit/>
          </a:bodyPr>
          <a:lstStyle/>
          <a:p>
            <a:r>
              <a:rPr lang="en-US" sz="2800" dirty="0">
                <a:latin typeface="Roboto Slab"/>
              </a:rPr>
              <a:t>Section 2:</a:t>
            </a:r>
            <a:br>
              <a:rPr lang="en-US" sz="2800" dirty="0">
                <a:latin typeface="Roboto Slab"/>
              </a:rPr>
            </a:br>
            <a:r>
              <a:rPr lang="en-US" sz="2800" dirty="0">
                <a:latin typeface="Roboto Slab"/>
              </a:rPr>
              <a:t>In employment</a:t>
            </a:r>
            <a:br>
              <a:rPr lang="en-US" sz="2800" dirty="0">
                <a:latin typeface="Roboto Slab"/>
              </a:rPr>
            </a:br>
            <a:br>
              <a:rPr lang="en-US" sz="2800" dirty="0">
                <a:latin typeface="Roboto Slab"/>
              </a:rPr>
            </a:br>
            <a:r>
              <a:rPr lang="en-US" sz="2000" dirty="0">
                <a:latin typeface="Roboto Slab"/>
              </a:rPr>
              <a:t>Q1 2022:</a:t>
            </a:r>
            <a:br>
              <a:rPr lang="en-US" sz="2000" dirty="0">
                <a:latin typeface="Roboto Slab"/>
              </a:rPr>
            </a:br>
            <a:r>
              <a:rPr lang="en-US" sz="2000" dirty="0">
                <a:latin typeface="Roboto Slab"/>
              </a:rPr>
              <a:t>Persons in employment: 2,505,800</a:t>
            </a:r>
            <a:br>
              <a:rPr lang="en-US" sz="2000" dirty="0">
                <a:latin typeface="Roboto Slab"/>
              </a:rPr>
            </a:br>
            <a:r>
              <a:rPr lang="en-US" sz="2000" dirty="0">
                <a:latin typeface="Roboto Slab"/>
              </a:rPr>
              <a:t>Employment rate: 72.8%</a:t>
            </a:r>
            <a:br>
              <a:rPr lang="en-US" sz="2000" dirty="0">
                <a:latin typeface="Roboto Slab"/>
              </a:rPr>
            </a:br>
            <a:br>
              <a:rPr lang="en-US" sz="2000" dirty="0">
                <a:latin typeface="Roboto Slab"/>
              </a:rPr>
            </a:br>
            <a:r>
              <a:rPr lang="en-US" sz="2000" dirty="0">
                <a:latin typeface="Roboto Slab"/>
              </a:rPr>
              <a:t>Seasonally adjusted: 2,532,200</a:t>
            </a:r>
            <a:endParaRPr lang="en-US" sz="2000" strike="sngStrike" dirty="0">
              <a:latin typeface="Roboto Slab"/>
            </a:endParaRPr>
          </a:p>
        </p:txBody>
      </p:sp>
    </p:spTree>
    <p:extLst>
      <p:ext uri="{BB962C8B-B14F-4D97-AF65-F5344CB8AC3E}">
        <p14:creationId xmlns:p14="http://schemas.microsoft.com/office/powerpoint/2010/main" val="155904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600" b="0" dirty="0">
                <a:latin typeface="Roboto Slab"/>
              </a:rPr>
              <a:t>In employment (seasonally adjusted), number of persons </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5</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539552" y="3867894"/>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graphicFrame>
        <p:nvGraphicFramePr>
          <p:cNvPr id="6" name="Chart 5">
            <a:extLst>
              <a:ext uri="{FF2B5EF4-FFF2-40B4-BE49-F238E27FC236}">
                <a16:creationId xmlns:a16="http://schemas.microsoft.com/office/drawing/2014/main" id="{92AAB2CB-B9D5-41CD-8492-F8A013288DDE}"/>
              </a:ext>
            </a:extLst>
          </p:cNvPr>
          <p:cNvGraphicFramePr>
            <a:graphicFrameLocks/>
          </p:cNvGraphicFramePr>
          <p:nvPr>
            <p:extLst>
              <p:ext uri="{D42A27DB-BD31-4B8C-83A1-F6EECF244321}">
                <p14:modId xmlns:p14="http://schemas.microsoft.com/office/powerpoint/2010/main" val="4029621913"/>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90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B6894C7-CB8C-4634-9CD5-9DE7891D5744}"/>
              </a:ext>
            </a:extLst>
          </p:cNvPr>
          <p:cNvGraphicFramePr>
            <a:graphicFrameLocks/>
          </p:cNvGraphicFramePr>
          <p:nvPr>
            <p:extLst>
              <p:ext uri="{D42A27DB-BD31-4B8C-83A1-F6EECF244321}">
                <p14:modId xmlns:p14="http://schemas.microsoft.com/office/powerpoint/2010/main" val="2379396978"/>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800" b="0" dirty="0">
                <a:latin typeface="Roboto Slab"/>
              </a:rPr>
              <a:t>In employment, year on year change</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6</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15952" y="386789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spTree>
    <p:extLst>
      <p:ext uri="{BB962C8B-B14F-4D97-AF65-F5344CB8AC3E}">
        <p14:creationId xmlns:p14="http://schemas.microsoft.com/office/powerpoint/2010/main" val="391055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A81C45A-455D-4E08-95C7-B1339AE1A7AD}"/>
              </a:ext>
            </a:extLst>
          </p:cNvPr>
          <p:cNvGraphicFramePr>
            <a:graphicFrameLocks/>
          </p:cNvGraphicFramePr>
          <p:nvPr>
            <p:extLst>
              <p:ext uri="{D42A27DB-BD31-4B8C-83A1-F6EECF244321}">
                <p14:modId xmlns:p14="http://schemas.microsoft.com/office/powerpoint/2010/main" val="333801517"/>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Employment rate, by sex and age, change (percentage points) Q1 2020 to Q1 2022, </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7</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22123"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p.p.</a:t>
            </a:r>
          </a:p>
        </p:txBody>
      </p:sp>
      <p:cxnSp>
        <p:nvCxnSpPr>
          <p:cNvPr id="8" name="Straight Connector 7">
            <a:extLst>
              <a:ext uri="{FF2B5EF4-FFF2-40B4-BE49-F238E27FC236}">
                <a16:creationId xmlns:a16="http://schemas.microsoft.com/office/drawing/2014/main" id="{26320271-1560-44EA-AB53-4E7A95990B36}"/>
              </a:ext>
            </a:extLst>
          </p:cNvPr>
          <p:cNvCxnSpPr>
            <a:cxnSpLocks/>
          </p:cNvCxnSpPr>
          <p:nvPr/>
        </p:nvCxnSpPr>
        <p:spPr>
          <a:xfrm>
            <a:off x="516184" y="3135193"/>
            <a:ext cx="831692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13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A7B6C40-0AEE-4964-94DC-B6AD6A28CF4E}"/>
              </a:ext>
            </a:extLst>
          </p:cNvPr>
          <p:cNvGraphicFramePr>
            <a:graphicFrameLocks/>
          </p:cNvGraphicFramePr>
          <p:nvPr>
            <p:extLst>
              <p:ext uri="{D42A27DB-BD31-4B8C-83A1-F6EECF244321}">
                <p14:modId xmlns:p14="http://schemas.microsoft.com/office/powerpoint/2010/main" val="3184617258"/>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Principal Economic Status, Females by age, change (number) Q1 2020 to Q1 2022, </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8</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22123"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cxnSp>
        <p:nvCxnSpPr>
          <p:cNvPr id="8" name="Straight Connector 7">
            <a:extLst>
              <a:ext uri="{FF2B5EF4-FFF2-40B4-BE49-F238E27FC236}">
                <a16:creationId xmlns:a16="http://schemas.microsoft.com/office/drawing/2014/main" id="{26320271-1560-44EA-AB53-4E7A95990B36}"/>
              </a:ext>
            </a:extLst>
          </p:cNvPr>
          <p:cNvCxnSpPr>
            <a:cxnSpLocks/>
          </p:cNvCxnSpPr>
          <p:nvPr/>
        </p:nvCxnSpPr>
        <p:spPr>
          <a:xfrm>
            <a:off x="516184" y="2493157"/>
            <a:ext cx="831692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54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37ACC0F-4D61-48A3-9D1D-552DA95C169E}"/>
              </a:ext>
            </a:extLst>
          </p:cNvPr>
          <p:cNvGraphicFramePr>
            <a:graphicFrameLocks/>
          </p:cNvGraphicFramePr>
          <p:nvPr>
            <p:extLst>
              <p:ext uri="{D42A27DB-BD31-4B8C-83A1-F6EECF244321}">
                <p14:modId xmlns:p14="http://schemas.microsoft.com/office/powerpoint/2010/main" val="2290183098"/>
              </p:ext>
            </p:extLst>
          </p:nvPr>
        </p:nvGraphicFramePr>
        <p:xfrm>
          <a:off x="0" y="986400"/>
          <a:ext cx="9144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Share of those in employment who were working full-time, by sex and age, change (percentage points) Q1 2020 to Q1 2022, </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9</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22123"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p.p.</a:t>
            </a:r>
          </a:p>
        </p:txBody>
      </p:sp>
      <p:cxnSp>
        <p:nvCxnSpPr>
          <p:cNvPr id="8" name="Straight Connector 7">
            <a:extLst>
              <a:ext uri="{FF2B5EF4-FFF2-40B4-BE49-F238E27FC236}">
                <a16:creationId xmlns:a16="http://schemas.microsoft.com/office/drawing/2014/main" id="{26320271-1560-44EA-AB53-4E7A95990B36}"/>
              </a:ext>
            </a:extLst>
          </p:cNvPr>
          <p:cNvCxnSpPr>
            <a:cxnSpLocks/>
          </p:cNvCxnSpPr>
          <p:nvPr/>
        </p:nvCxnSpPr>
        <p:spPr>
          <a:xfrm>
            <a:off x="516184" y="2378847"/>
            <a:ext cx="831692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745617"/>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48890</TotalTime>
  <Words>955</Words>
  <Application>Microsoft Office PowerPoint</Application>
  <PresentationFormat>On-screen Show (16:9)</PresentationFormat>
  <Paragraphs>195</Paragraphs>
  <Slides>31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Roboto Slab</vt:lpstr>
      <vt:lpstr>Roboto Slab Bold</vt:lpstr>
      <vt:lpstr>Roboto Slab Light</vt:lpstr>
      <vt:lpstr>CSO Standard Text 2</vt:lpstr>
      <vt:lpstr>Labour Force Survey Quarter 1 2022 Results 26 May 2022</vt:lpstr>
      <vt:lpstr>Infographic</vt:lpstr>
      <vt:lpstr>Persons (aged 15+) by ILO employment status, 2 year intervals</vt:lpstr>
      <vt:lpstr>Section 2: In employment  Q1 2022: Persons in employment: 2,505,800 Employment rate: 72.8%  Seasonally adjusted: 2,532,200</vt:lpstr>
      <vt:lpstr>In employment (seasonally adjusted), number of persons </vt:lpstr>
      <vt:lpstr>In employment, year on year change</vt:lpstr>
      <vt:lpstr>Employment rate, by sex and age, change (percentage points) Q1 2020 to Q1 2022, </vt:lpstr>
      <vt:lpstr>Principal Economic Status, Females by age, change (number) Q1 2020 to Q1 2022, </vt:lpstr>
      <vt:lpstr>Share of those in employment who were working full-time, by sex and age, change (percentage points) Q1 2020 to Q1 2022, </vt:lpstr>
      <vt:lpstr>Persons in employment by NACE sector, Q1 2020 and Q1 2022</vt:lpstr>
      <vt:lpstr>Absences (as % of number employed), by NACE sector, Q1 2020 and Q1 2022</vt:lpstr>
      <vt:lpstr>Total actual hours worked (millions) per week, by NACE sector, Q1 2020 and Q1 2022</vt:lpstr>
      <vt:lpstr>Section 3: Unemployment  In Q1 2022: Persons unemployed: 126,700 Unemployment rate: 4.8%  Seasonally adjusted: 131,700 (-4,500) Seasonally adjusted unemployment rate: 5.0%  </vt:lpstr>
      <vt:lpstr>Unemployment rate (seasonally adjusted)</vt:lpstr>
      <vt:lpstr>Unemployed by duration of unemployment, Q1 2022 </vt:lpstr>
      <vt:lpstr>Section 4: Labour Force  In Q1 2022: In labour force: 2,632,500 Participation rate: 64.8%  Seasonally adjusted participation rate: 65.2%  Outside the labour force: 1,431,000</vt:lpstr>
      <vt:lpstr>Participation rate (seasonally adjusted) </vt:lpstr>
      <vt:lpstr>Participation rate by sex</vt:lpstr>
      <vt:lpstr>Participation rate by age</vt:lpstr>
      <vt:lpstr>Participation rate by NUTS3 region</vt:lpstr>
      <vt:lpstr>Labour Force</vt:lpstr>
      <vt:lpstr>Section 5: Summary</vt:lpstr>
      <vt:lpstr>Infographic</vt:lpstr>
      <vt:lpstr>PowerPoint Presentation</vt:lpstr>
      <vt:lpstr>Annex: ILO Definitions and concepts   IESS Regulation  Impact of COVID-19 on LFS</vt:lpstr>
      <vt:lpstr>ILO classification in the LFS</vt:lpstr>
      <vt:lpstr>Attachment to job </vt:lpstr>
      <vt:lpstr>ILO classification in the LFS</vt:lpstr>
      <vt:lpstr>ILO classification and LFS </vt:lpstr>
      <vt:lpstr>Integration of European Social Statistics (IESS) Regulation</vt:lpstr>
      <vt:lpstr>COVID-19 and the Labour Force Survey (LFS)</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Sam Scriven</cp:lastModifiedBy>
  <cp:revision>1565</cp:revision>
  <cp:lastPrinted>2022-05-24T08:44:28Z</cp:lastPrinted>
  <dcterms:created xsi:type="dcterms:W3CDTF">2017-12-13T09:54:14Z</dcterms:created>
  <dcterms:modified xsi:type="dcterms:W3CDTF">2022-05-24T09:01:13Z</dcterms:modified>
</cp:coreProperties>
</file>