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71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03" autoAdjust="0"/>
    <p:restoredTop sz="86467" autoAdjust="0"/>
  </p:normalViewPr>
  <p:slideViewPr>
    <p:cSldViewPr snapToGrid="0">
      <p:cViewPr varScale="1">
        <p:scale>
          <a:sx n="94" d="100"/>
          <a:sy n="94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522"/>
    </p:cViewPr>
  </p:sorterViewPr>
  <p:notesViewPr>
    <p:cSldViewPr snapToGrid="0">
      <p:cViewPr varScale="1">
        <p:scale>
          <a:sx n="148" d="100"/>
          <a:sy n="148" d="100"/>
        </p:scale>
        <p:origin x="5904" y="1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9961A-B16F-43B4-9B1F-A68FB9B3FE3C}" type="datetimeFigureOut">
              <a:t>6/19/2025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2FE62-B068-4817-99A1-4A366FE5F4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3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9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29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3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93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10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32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34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84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3052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1837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886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68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5309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7936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370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9069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6441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5690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00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6472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2540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D6F54-85AE-42F5-9F9A-6F0C0E5E3FA2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173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46501-C7A5-F2F8-A08A-9BA50B2E4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308EA-4D6D-152C-F8E6-319D82C2E2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31C38-FA81-42D1-80E4-7CBE0ADBD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70EF-C08F-F235-07FB-84FD2F102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5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0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6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46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9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2FE62-B068-4817-99A1-4A366FE5F43F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1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4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s a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3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ogos at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1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3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9386E5C-BB10-CE39-E46D-0FA571D9A7A6}"/>
              </a:ext>
            </a:extLst>
          </p:cNvPr>
          <p:cNvSpPr txBox="1"/>
          <p:nvPr/>
        </p:nvSpPr>
        <p:spPr>
          <a:xfrm>
            <a:off x="1692566" y="2676769"/>
            <a:ext cx="880686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noProof="0" dirty="0">
                <a:ea typeface="+mn-lt"/>
                <a:cs typeface="+mn-lt"/>
              </a:rPr>
              <a:t>Ireland and Northern Ireland - </a:t>
            </a:r>
          </a:p>
          <a:p>
            <a:r>
              <a:rPr lang="en-GB" sz="4000" b="1" noProof="0" dirty="0">
                <a:ea typeface="+mn-lt"/>
                <a:cs typeface="+mn-lt"/>
              </a:rPr>
              <a:t>A Joint Census Publication 2021/2022</a:t>
            </a:r>
            <a:endParaRPr lang="en-GB" sz="4000" b="1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7D0DB-7086-D234-11B2-14FF0ED7CBBE}"/>
              </a:ext>
            </a:extLst>
          </p:cNvPr>
          <p:cNvSpPr txBox="1"/>
          <p:nvPr/>
        </p:nvSpPr>
        <p:spPr>
          <a:xfrm>
            <a:off x="1692566" y="4259384"/>
            <a:ext cx="880686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noProof="0" dirty="0">
                <a:ea typeface="+mn-lt"/>
                <a:cs typeface="+mn-lt"/>
              </a:rPr>
              <a:t>Presenters: Daniel McConville (NISRA) &amp; Maria Yasin (CSO)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178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74D49-7571-5858-3698-7BE54B42997D}"/>
              </a:ext>
            </a:extLst>
          </p:cNvPr>
          <p:cNvSpPr txBox="1"/>
          <p:nvPr/>
        </p:nvSpPr>
        <p:spPr>
          <a:xfrm>
            <a:off x="375422" y="2078592"/>
            <a:ext cx="275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Household size</a:t>
            </a:r>
            <a:endParaRPr lang="en-GB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FE407-4FB7-31FD-F061-D8E0D3A0E01C}"/>
              </a:ext>
            </a:extLst>
          </p:cNvPr>
          <p:cNvSpPr txBox="1"/>
          <p:nvPr/>
        </p:nvSpPr>
        <p:spPr>
          <a:xfrm>
            <a:off x="375422" y="2472644"/>
            <a:ext cx="503600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 general, the proportion of smaller households is increasing while the proportion of larger households is decreasing. </a:t>
            </a:r>
          </a:p>
          <a:p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One and two person households</a:t>
            </a: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 Ireland, increased from 47% in 2002 to 52% in 2022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 Northern Ireland, increased from 55% in 2001 to 61% in 2021 </a:t>
            </a:r>
          </a:p>
          <a:p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5 or more person households</a:t>
            </a: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 Ireland, decreased from 18% in 2002 to 13% in 2022 in Ireland.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n Northern Ireland, decreased from 13% in 2001 to 9% in 2021 </a:t>
            </a:r>
          </a:p>
        </p:txBody>
      </p:sp>
      <p:pic>
        <p:nvPicPr>
          <p:cNvPr id="7" name="Picture 6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3A7DF292-AC2B-50DC-853D-45CF9EC34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91" y="2340201"/>
            <a:ext cx="6263827" cy="41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1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FD62-A37D-F468-0FCE-B8226F52B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4EED225-FEAD-1CEA-F0E5-14D666DBE051}"/>
              </a:ext>
            </a:extLst>
          </p:cNvPr>
          <p:cNvSpPr txBox="1"/>
          <p:nvPr/>
        </p:nvSpPr>
        <p:spPr>
          <a:xfrm>
            <a:off x="1645039" y="3143248"/>
            <a:ext cx="8901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Chapter 3: Ethnicity, Place of Birth, Language, and Religion</a:t>
            </a:r>
          </a:p>
          <a:p>
            <a:r>
              <a:rPr lang="en-US" sz="2400" b="1" dirty="0"/>
              <a:t>Census 2021 in Northern Ireland</a:t>
            </a:r>
          </a:p>
          <a:p>
            <a:r>
              <a:rPr lang="en-US" sz="2400" b="1" dirty="0"/>
              <a:t>Census 2022 in Ireland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3818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20D5FE-E10A-C3FB-4171-494211259664}"/>
              </a:ext>
            </a:extLst>
          </p:cNvPr>
          <p:cNvSpPr txBox="1"/>
          <p:nvPr/>
        </p:nvSpPr>
        <p:spPr>
          <a:xfrm>
            <a:off x="375422" y="2078592"/>
            <a:ext cx="472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Ethnicity, 2021/2022</a:t>
            </a:r>
            <a:endParaRPr lang="en-GB" sz="2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B60C2-A334-1F28-C888-8F97A90E6A9B}"/>
              </a:ext>
            </a:extLst>
          </p:cNvPr>
          <p:cNvSpPr txBox="1"/>
          <p:nvPr/>
        </p:nvSpPr>
        <p:spPr>
          <a:xfrm>
            <a:off x="378632" y="2749979"/>
            <a:ext cx="503600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White: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86% in Ireland compared with 97% in Northern Ireland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Irish Traveller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: 32,900 peop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(0.6%) in Ireland and 2,600 people (0.1%) in Northern Ireland</a:t>
            </a:r>
          </a:p>
          <a:p>
            <a:pPr algn="l"/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Asian: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3.7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% (186,300 people) in Ireland and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1.7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% (32,500 people) in Northern Ireland</a:t>
            </a: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Black: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1.5% (76,200 people) in Ireland and 0.6% in Northern Ireland (11,000 people)</a:t>
            </a:r>
          </a:p>
          <a:p>
            <a:pPr algn="l"/>
            <a:endParaRPr lang="en-US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/>
            </a:endParaRPr>
          </a:p>
        </p:txBody>
      </p:sp>
      <p:pic>
        <p:nvPicPr>
          <p:cNvPr id="4" name="Picture 3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5A043AF2-2C83-8B8E-3D92-A65BB85E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80" y="2346854"/>
            <a:ext cx="6166908" cy="40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C0090F-9AF6-3C1E-E58E-91165E6EE6DE}"/>
              </a:ext>
            </a:extLst>
          </p:cNvPr>
          <p:cNvSpPr txBox="1"/>
          <p:nvPr/>
        </p:nvSpPr>
        <p:spPr>
          <a:xfrm>
            <a:off x="416944" y="2113098"/>
            <a:ext cx="472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Place of Birth, 2021/2022</a:t>
            </a:r>
            <a:endParaRPr lang="en-GB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C0E53-2CD9-E12E-4906-42491C9D01C2}"/>
              </a:ext>
            </a:extLst>
          </p:cNvPr>
          <p:cNvSpPr txBox="1"/>
          <p:nvPr/>
        </p:nvSpPr>
        <p:spPr>
          <a:xfrm>
            <a:off x="416943" y="2705705"/>
            <a:ext cx="575957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 Ireland, 20% (1,017,000) were born outside Ireland – 1% were born in Northern Ireland and 4% were born in Great Britan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 Northern Ireland, 257,000 (13%) were born outside Northern Ireland – 2% were born in Ireland and 5% were born in Great Britan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Outside of the island of Ireland and Great Britain, the most frequently reported countries of birth were: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Poland, India and Romania in Ireland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Poland, Lithuania and India in Northern Ireland</a:t>
            </a:r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EF1749-23EC-4E75-5DA1-9ED19BD92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1469"/>
              </p:ext>
            </p:extLst>
          </p:nvPr>
        </p:nvGraphicFramePr>
        <p:xfrm>
          <a:off x="6509828" y="2374708"/>
          <a:ext cx="5003799" cy="3552825"/>
        </p:xfrm>
        <a:graphic>
          <a:graphicData uri="http://schemas.openxmlformats.org/drawingml/2006/table">
            <a:tbl>
              <a:tblPr/>
              <a:tblGrid>
                <a:gridCol w="1677464">
                  <a:extLst>
                    <a:ext uri="{9D8B030D-6E8A-4147-A177-3AD203B41FA5}">
                      <a16:colId xmlns:a16="http://schemas.microsoft.com/office/drawing/2014/main" val="1915469004"/>
                    </a:ext>
                  </a:extLst>
                </a:gridCol>
                <a:gridCol w="1029353">
                  <a:extLst>
                    <a:ext uri="{9D8B030D-6E8A-4147-A177-3AD203B41FA5}">
                      <a16:colId xmlns:a16="http://schemas.microsoft.com/office/drawing/2014/main" val="1204098062"/>
                    </a:ext>
                  </a:extLst>
                </a:gridCol>
                <a:gridCol w="648111">
                  <a:extLst>
                    <a:ext uri="{9D8B030D-6E8A-4147-A177-3AD203B41FA5}">
                      <a16:colId xmlns:a16="http://schemas.microsoft.com/office/drawing/2014/main" val="194266710"/>
                    </a:ext>
                  </a:extLst>
                </a:gridCol>
                <a:gridCol w="1000760">
                  <a:extLst>
                    <a:ext uri="{9D8B030D-6E8A-4147-A177-3AD203B41FA5}">
                      <a16:colId xmlns:a16="http://schemas.microsoft.com/office/drawing/2014/main" val="168022172"/>
                    </a:ext>
                  </a:extLst>
                </a:gridCol>
                <a:gridCol w="648111">
                  <a:extLst>
                    <a:ext uri="{9D8B030D-6E8A-4147-A177-3AD203B41FA5}">
                      <a16:colId xmlns:a16="http://schemas.microsoft.com/office/drawing/2014/main" val="1099807080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 of Birth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Ireland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15C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Ireland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4C8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52536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Count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C8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857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7546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Ireland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4,067,400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40,400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29074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Ireland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61,800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1,646,300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87144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Great Britain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227,300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92,300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14872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 of Europe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386,500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71,100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43877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Asia &amp; Middle East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157,400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29,200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71957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Africa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73,200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06039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Rest of the World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111,200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13,100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49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C93767-D019-3911-12AC-647C58EFE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2175799"/>
            <a:ext cx="5573683" cy="433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3CF80-092A-AE7D-CA27-D170DA9E7E09}"/>
              </a:ext>
            </a:extLst>
          </p:cNvPr>
          <p:cNvSpPr txBox="1"/>
          <p:nvPr/>
        </p:nvSpPr>
        <p:spPr>
          <a:xfrm>
            <a:off x="416942" y="2009581"/>
            <a:ext cx="631701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Language other than English or Irish- aged 3+, 2021/2022</a:t>
            </a:r>
            <a:endParaRPr lang="en-GB" sz="2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971E9-D1F8-7C49-954D-59A93EBE1545}"/>
              </a:ext>
            </a:extLst>
          </p:cNvPr>
          <p:cNvSpPr txBox="1"/>
          <p:nvPr/>
        </p:nvSpPr>
        <p:spPr>
          <a:xfrm>
            <a:off x="238664" y="2963688"/>
            <a:ext cx="5759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Main language other than English or Irish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 Ireland, 15% (735,500 people)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 Northern Ireland, 4% (79,100 people)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Most common age group was 35 to 44 years - 28% in Northern Ireland and 25% in Ireland </a:t>
            </a: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D9361-5E7E-7577-1759-142D965B0451}"/>
              </a:ext>
            </a:extLst>
          </p:cNvPr>
          <p:cNvSpPr txBox="1"/>
          <p:nvPr/>
        </p:nvSpPr>
        <p:spPr>
          <a:xfrm>
            <a:off x="416942" y="4887927"/>
            <a:ext cx="472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Top languages spoken</a:t>
            </a:r>
            <a:endParaRPr lang="en-GB" b="1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A333A5D-84B4-305C-BDD5-D004E0D88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13424"/>
              </p:ext>
            </p:extLst>
          </p:nvPr>
        </p:nvGraphicFramePr>
        <p:xfrm>
          <a:off x="503206" y="5257259"/>
          <a:ext cx="4394200" cy="962025"/>
        </p:xfrm>
        <a:graphic>
          <a:graphicData uri="http://schemas.openxmlformats.org/drawingml/2006/table">
            <a:tbl>
              <a:tblPr/>
              <a:tblGrid>
                <a:gridCol w="2197100">
                  <a:extLst>
                    <a:ext uri="{9D8B030D-6E8A-4147-A177-3AD203B41FA5}">
                      <a16:colId xmlns:a16="http://schemas.microsoft.com/office/drawing/2014/main" val="1124622619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73932901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C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Ireland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C8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6473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Polish (121,300)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Polish (20,100)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5612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Romanian (55,800)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Lithuanian (9,000)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92658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French (50,900)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Romanian (5,600)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6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8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18FAD6-5D10-2071-87BE-46C104856854}"/>
              </a:ext>
            </a:extLst>
          </p:cNvPr>
          <p:cNvSpPr txBox="1"/>
          <p:nvPr/>
        </p:nvSpPr>
        <p:spPr>
          <a:xfrm>
            <a:off x="416942" y="2009581"/>
            <a:ext cx="591484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Religion, 2021/2022</a:t>
            </a:r>
            <a:endParaRPr lang="en-GB" sz="2800" b="1"/>
          </a:p>
        </p:txBody>
      </p:sp>
      <p:pic>
        <p:nvPicPr>
          <p:cNvPr id="4" name="Picture 3" descr="A graph of religious beliefs&#10;&#10;AI-generated content may be incorrect.">
            <a:extLst>
              <a:ext uri="{FF2B5EF4-FFF2-40B4-BE49-F238E27FC236}">
                <a16:creationId xmlns:a16="http://schemas.microsoft.com/office/drawing/2014/main" id="{349EFD46-E865-F960-BE5B-7C6CAE0A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13" y="1996548"/>
            <a:ext cx="5598546" cy="4706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2B5A0-A003-217E-6F8C-FA751E7F67B3}"/>
              </a:ext>
            </a:extLst>
          </p:cNvPr>
          <p:cNvSpPr txBox="1"/>
          <p:nvPr/>
        </p:nvSpPr>
        <p:spPr>
          <a:xfrm>
            <a:off x="416941" y="2610657"/>
            <a:ext cx="575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Roman Catholic</a:t>
            </a:r>
          </a:p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69% in Ireland; 42% in Northern Ireland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A7857-9A96-8F45-38D9-80EF4CA08464}"/>
              </a:ext>
            </a:extLst>
          </p:cNvPr>
          <p:cNvSpPr txBox="1"/>
          <p:nvPr/>
        </p:nvSpPr>
        <p:spPr>
          <a:xfrm>
            <a:off x="416941" y="3455227"/>
            <a:ext cx="575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Protestant and Other Christian</a:t>
            </a:r>
          </a:p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7% in Ireland; 37% in Northern Ireland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A3FFC-3694-FEA5-3215-DC43E4F4D409}"/>
              </a:ext>
            </a:extLst>
          </p:cNvPr>
          <p:cNvSpPr txBox="1"/>
          <p:nvPr/>
        </p:nvSpPr>
        <p:spPr>
          <a:xfrm>
            <a:off x="416941" y="4299797"/>
            <a:ext cx="605286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No religion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Ireland - 15%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ranged from 7% of people in Monaghan to 24% of people in Dún Laoghaire-</a:t>
            </a:r>
            <a:r>
              <a:rPr lang="en-US" b="0" i="0" u="none" strike="noStrike" baseline="0" err="1">
                <a:solidFill>
                  <a:srgbClr val="000000"/>
                </a:solidFill>
                <a:latin typeface="Arial"/>
                <a:cs typeface="Arial"/>
              </a:rPr>
              <a:t>Rathdown</a:t>
            </a:r>
            <a:r>
              <a:rPr lang="en-US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Northern Ireland - 17%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ranged from 8% in Mid Ulster to 31% in Ards and North Down 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86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AF0B3-05D6-B601-87EC-A3F9812AE282}"/>
              </a:ext>
            </a:extLst>
          </p:cNvPr>
          <p:cNvSpPr txBox="1"/>
          <p:nvPr/>
        </p:nvSpPr>
        <p:spPr>
          <a:xfrm>
            <a:off x="2619681" y="3429000"/>
            <a:ext cx="7429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Chapter 4 – Health and Carers</a:t>
            </a:r>
          </a:p>
          <a:p>
            <a:r>
              <a:rPr lang="en-US" sz="2400" b="1" dirty="0"/>
              <a:t>Census 2021 in Northern Ireland</a:t>
            </a:r>
          </a:p>
          <a:p>
            <a:r>
              <a:rPr lang="en-US" sz="2400" b="1" dirty="0"/>
              <a:t>Census 2022 in Ireland</a:t>
            </a:r>
            <a:endParaRPr lang="en-GB" sz="2400" b="1" dirty="0"/>
          </a:p>
          <a:p>
            <a:pPr algn="ctr"/>
            <a:endParaRPr lang="en-I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56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152FA-B913-8323-E6E3-1AC67ABE2209}"/>
              </a:ext>
            </a:extLst>
          </p:cNvPr>
          <p:cNvSpPr txBox="1"/>
          <p:nvPr/>
        </p:nvSpPr>
        <p:spPr>
          <a:xfrm>
            <a:off x="350377" y="1888621"/>
            <a:ext cx="59036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ptos Black" panose="020F0502020204030204" pitchFamily="34" charset="0"/>
              <a:cs typeface="Aharoni" panose="020F0502020204030204" pitchFamily="2" charset="-79"/>
            </a:endParaRPr>
          </a:p>
          <a:p>
            <a:r>
              <a:rPr lang="en-US" sz="2400" dirty="0">
                <a:latin typeface="Aptos Black" panose="020F0502020204030204" pitchFamily="34" charset="0"/>
                <a:cs typeface="Aharoni" panose="020F0502020204030204" pitchFamily="2" charset="-79"/>
              </a:rPr>
              <a:t>  General Health</a:t>
            </a:r>
          </a:p>
          <a:p>
            <a:endParaRPr lang="en-US" sz="2400" dirty="0">
              <a:latin typeface="Aptos   "/>
              <a:cs typeface="Aharoni" panose="020F0502020204030204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   "/>
              </a:rPr>
              <a:t>In Ireland, 83% of people reported their health as good or very good, compared with 79% in Northern Ireland</a:t>
            </a:r>
          </a:p>
          <a:p>
            <a:pPr algn="just"/>
            <a:endParaRPr lang="en-US" b="0" i="0" dirty="0">
              <a:effectLst/>
              <a:latin typeface="Aptos  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   "/>
              </a:rPr>
              <a:t>One in seven (14%) people in Northern Ireland reported fair general health compared with 9% of people in Ireland </a:t>
            </a:r>
          </a:p>
          <a:p>
            <a:pPr algn="just"/>
            <a:endParaRPr lang="en-US" b="0" i="0" dirty="0">
              <a:effectLst/>
              <a:latin typeface="Aptos  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   "/>
              </a:rPr>
              <a:t>There was a higher proportion of people reporting their general health as either bad or very bad in Northern Ireland at 8%, compared with 2% in Ireland</a:t>
            </a:r>
            <a:endParaRPr lang="en-US" dirty="0">
              <a:latin typeface="Aptos   "/>
              <a:cs typeface="Aharoni" panose="020F0502020204030204" pitchFamily="2" charset="-79"/>
            </a:endParaRPr>
          </a:p>
          <a:p>
            <a:endParaRPr lang="en-US" dirty="0">
              <a:latin typeface="Aptos Black" panose="020F0502020204030204" pitchFamily="34" charset="0"/>
              <a:cs typeface="Aharoni" panose="020F0502020204030204" pitchFamily="2" charset="-79"/>
            </a:endParaRPr>
          </a:p>
          <a:p>
            <a:endParaRPr lang="en-US" dirty="0">
              <a:latin typeface="Aptos Black" panose="020F0502020204030204" pitchFamily="34" charset="0"/>
              <a:cs typeface="Aharoni" panose="020F0502020204030204" pitchFamily="2" charset="-79"/>
            </a:endParaRPr>
          </a:p>
          <a:p>
            <a:endParaRPr lang="en-US" dirty="0">
              <a:latin typeface="Aptos Black" panose="020F0502020204030204" pitchFamily="34" charset="0"/>
              <a:cs typeface="Aharoni" panose="020F0502020204030204" pitchFamily="2" charset="-79"/>
            </a:endParaRPr>
          </a:p>
          <a:p>
            <a:endParaRPr lang="en-US" dirty="0">
              <a:latin typeface="Aptos Black" panose="020F0502020204030204" pitchFamily="34" charset="0"/>
              <a:cs typeface="Aharoni" panose="020F0502020204030204" pitchFamily="2" charset="-79"/>
            </a:endParaRPr>
          </a:p>
          <a:p>
            <a:endParaRPr lang="en-US" dirty="0">
              <a:latin typeface="Aptos Black" panose="020F0502020204030204" pitchFamily="34" charset="0"/>
              <a:cs typeface="Aharoni" panose="020F0502020204030204" pitchFamily="2" charset="-79"/>
            </a:endParaRPr>
          </a:p>
          <a:p>
            <a:endParaRPr lang="en-US" dirty="0">
              <a:latin typeface="Aptos Black" panose="020F0502020204030204" pitchFamily="34" charset="0"/>
              <a:cs typeface="Aharoni" panose="020F0502020204030204" pitchFamily="2" charset="-79"/>
            </a:endParaRPr>
          </a:p>
          <a:p>
            <a:endParaRPr lang="en-IE" dirty="0">
              <a:latin typeface="Aptos Black" panose="020F0502020204030204" pitchFamily="34" charset="0"/>
              <a:cs typeface="Aharoni" panose="020F0502020204030204" pitchFamily="2" charset="-79"/>
            </a:endParaRPr>
          </a:p>
        </p:txBody>
      </p:sp>
      <p:pic>
        <p:nvPicPr>
          <p:cNvPr id="5" name="Picture 4" descr="A graph of health and medical health&#10;&#10;AI-generated content may be incorrect.">
            <a:extLst>
              <a:ext uri="{FF2B5EF4-FFF2-40B4-BE49-F238E27FC236}">
                <a16:creationId xmlns:a16="http://schemas.microsoft.com/office/drawing/2014/main" id="{A8C32189-0562-3551-015C-C295F0CD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88" y="2435551"/>
            <a:ext cx="5757017" cy="43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79AB4E-DB3C-0C1D-3421-CD65FE2CB433}"/>
              </a:ext>
            </a:extLst>
          </p:cNvPr>
          <p:cNvSpPr txBox="1"/>
          <p:nvPr/>
        </p:nvSpPr>
        <p:spPr>
          <a:xfrm>
            <a:off x="378863" y="2734653"/>
            <a:ext cx="11434273" cy="329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latin typeface="Aptos Black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General health declined with age</a:t>
            </a:r>
            <a:r>
              <a:rPr lang="en-I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 both Ireland and Northern Ireland, with more people reporting fair, bad, or very bad health as they got older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IE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hildren (0–14 years)</a:t>
            </a:r>
            <a:r>
              <a:rPr lang="en-I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had mostly very good or good health (91% in Ireland, 97% in Northern Ireland)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Adults (20–64 years)</a:t>
            </a:r>
            <a:r>
              <a:rPr lang="en-I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saw an increase in bad or very bad health (1% to 4% in Ireland, 2% to 16% in Northern Ireland)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Older adults (85+ years)</a:t>
            </a:r>
            <a:r>
              <a:rPr lang="en-I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had worse health, with 9% reporting bad or very bad health in Ireland, compared with 25% in Northern Ireland</a:t>
            </a:r>
            <a:endParaRPr lang="en-IE" sz="1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While the proportion of people reporting bad or very bad health increased with age in both Ireland and Northern Ireland, the proportions </a:t>
            </a:r>
            <a:r>
              <a:rPr lang="en-US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increased at a greater rate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in Northern Ireland</a:t>
            </a:r>
            <a:endParaRPr lang="en-I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21292-875E-AB11-5607-8825AA898F6A}"/>
              </a:ext>
            </a:extLst>
          </p:cNvPr>
          <p:cNvSpPr txBox="1"/>
          <p:nvPr/>
        </p:nvSpPr>
        <p:spPr>
          <a:xfrm>
            <a:off x="444380" y="2204816"/>
            <a:ext cx="3435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latin typeface="Aptos Black" panose="020B0004020202020204" pitchFamily="34" charset="0"/>
              </a:rPr>
              <a:t>General Health by Age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2211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210984-290A-9DAE-BD8D-E69EDAA4E900}"/>
              </a:ext>
            </a:extLst>
          </p:cNvPr>
          <p:cNvSpPr txBox="1"/>
          <p:nvPr/>
        </p:nvSpPr>
        <p:spPr>
          <a:xfrm>
            <a:off x="395954" y="3011845"/>
            <a:ext cx="5700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 Northern Ireland, 12% of people aged five years and over provided regular unpaid care, compared with 6% in Ireland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 both Ireland and Northern Ireland, a greater proportion of females provided unpaid care than males. In Ireland, 7% of females and 5% of males regularly provided unpaid help. In Northern Ireland, 14% of females were unpaid carers, compared with 11% of 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84350"/>
              </a:solidFill>
              <a:effectLst/>
              <a:latin typeface="Arial" panose="020B0604020202020204" pitchFamily="34" charset="0"/>
            </a:endParaRP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2C31D-E61B-0C3E-0A12-FBB14F981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884" y="2529555"/>
            <a:ext cx="5700045" cy="3982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BF594-D01D-D79B-CE81-10F70A974AA8}"/>
              </a:ext>
            </a:extLst>
          </p:cNvPr>
          <p:cNvSpPr txBox="1"/>
          <p:nvPr/>
        </p:nvSpPr>
        <p:spPr>
          <a:xfrm>
            <a:off x="395954" y="2273181"/>
            <a:ext cx="2666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 Black" panose="020B0004020202020204" pitchFamily="34" charset="0"/>
              </a:rPr>
              <a:t>Unpaid Carers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852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FD6A2C-DAAA-3DD4-ADCF-12CD4BA1A6D0}"/>
              </a:ext>
            </a:extLst>
          </p:cNvPr>
          <p:cNvSpPr txBox="1"/>
          <p:nvPr/>
        </p:nvSpPr>
        <p:spPr>
          <a:xfrm>
            <a:off x="407957" y="2118843"/>
            <a:ext cx="22867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Introduction</a:t>
            </a:r>
            <a:endParaRPr lang="en-GB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FB713-2619-9108-4A74-7670E4A8984D}"/>
              </a:ext>
            </a:extLst>
          </p:cNvPr>
          <p:cNvSpPr txBox="1"/>
          <p:nvPr/>
        </p:nvSpPr>
        <p:spPr>
          <a:xfrm>
            <a:off x="411046" y="2644018"/>
            <a:ext cx="7783748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ea typeface="+mn-lt"/>
                <a:cs typeface="+mn-lt"/>
              </a:rPr>
              <a:t>Joint report between Central Statistics Office (CSO) and Northern Ireland Statistics and Research Agency (NISRA)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ea typeface="+mn-lt"/>
                <a:cs typeface="+mn-lt"/>
              </a:rPr>
              <a:t>Combines Census 2021 in Northern Ireland and Census 2022 in Ireland</a:t>
            </a:r>
            <a:endParaRPr lang="en-US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900" dirty="0"/>
              <a:t>Chapters: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900" dirty="0">
                <a:ea typeface="+mn-lt"/>
                <a:cs typeface="+mn-lt"/>
              </a:rPr>
              <a:t>Population and Age</a:t>
            </a:r>
            <a:r>
              <a:rPr lang="en-US" sz="1900" dirty="0"/>
              <a:t> 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900" dirty="0">
                <a:ea typeface="+mn-lt"/>
                <a:cs typeface="+mn-lt"/>
              </a:rPr>
              <a:t>Marital and Civil Partnership Status and Households</a:t>
            </a:r>
            <a:endParaRPr lang="en-US" dirty="0">
              <a:ea typeface="+mn-lt"/>
              <a:cs typeface="+mn-lt"/>
            </a:endParaRP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900" dirty="0">
                <a:ea typeface="+mn-lt"/>
                <a:cs typeface="+mn-lt"/>
              </a:rPr>
              <a:t>Ethnicity, Place of Birth, Language and Religion</a:t>
            </a:r>
            <a:endParaRPr lang="en-US" sz="1900" dirty="0"/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900" dirty="0">
                <a:ea typeface="+mn-lt"/>
                <a:cs typeface="+mn-lt"/>
              </a:rPr>
              <a:t>Health and Carers</a:t>
            </a:r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900" dirty="0" err="1">
                <a:ea typeface="+mn-lt"/>
                <a:cs typeface="+mn-lt"/>
              </a:rPr>
              <a:t>Labour</a:t>
            </a:r>
            <a:r>
              <a:rPr lang="en-US" sz="1900" dirty="0">
                <a:ea typeface="+mn-lt"/>
                <a:cs typeface="+mn-lt"/>
              </a:rPr>
              <a:t> Force, Employment, Education and Cross-Border Workers</a:t>
            </a:r>
            <a:endParaRPr lang="en-US" dirty="0"/>
          </a:p>
          <a:p>
            <a:pPr marL="742950" lvl="1" indent="-285750">
              <a:buFont typeface="Courier New,monospace" panose="020B0604020202020204" pitchFamily="34" charset="0"/>
              <a:buChar char="o"/>
            </a:pPr>
            <a:r>
              <a:rPr lang="en-US" sz="1900" dirty="0"/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9" name="Picture 8" descr="A map of ireland with people&#10;&#10;AI-generated content may be incorrect.">
            <a:extLst>
              <a:ext uri="{FF2B5EF4-FFF2-40B4-BE49-F238E27FC236}">
                <a16:creationId xmlns:a16="http://schemas.microsoft.com/office/drawing/2014/main" id="{BDA23669-D8FF-E053-B649-33A1F353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929" y="2532591"/>
            <a:ext cx="3112559" cy="34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3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AF0B3-05D6-B601-87EC-A3F9812AE282}"/>
              </a:ext>
            </a:extLst>
          </p:cNvPr>
          <p:cNvSpPr txBox="1"/>
          <p:nvPr/>
        </p:nvSpPr>
        <p:spPr>
          <a:xfrm>
            <a:off x="1923144" y="3021594"/>
            <a:ext cx="8714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Chapter 5 - </a:t>
            </a:r>
            <a:r>
              <a:rPr lang="en-US" sz="4000" b="1" dirty="0" err="1">
                <a:latin typeface="+mj-lt"/>
              </a:rPr>
              <a:t>Labour</a:t>
            </a:r>
            <a:r>
              <a:rPr lang="en-US" sz="4000" b="1" dirty="0">
                <a:latin typeface="+mj-lt"/>
              </a:rPr>
              <a:t> Force, Employment, Cross-border Workers and Education</a:t>
            </a:r>
          </a:p>
          <a:p>
            <a:r>
              <a:rPr lang="en-US" sz="2400" b="1" dirty="0"/>
              <a:t>Census 2021 in Northern Ireland</a:t>
            </a:r>
          </a:p>
          <a:p>
            <a:r>
              <a:rPr lang="en-US" sz="2400" b="1" dirty="0"/>
              <a:t>Census 2022 in Ireland</a:t>
            </a:r>
            <a:endParaRPr lang="en-GB" sz="2400" b="1" dirty="0"/>
          </a:p>
          <a:p>
            <a:endParaRPr lang="en-I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42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0A487-5D83-2F89-3A5D-45B21BF88AEF}"/>
              </a:ext>
            </a:extLst>
          </p:cNvPr>
          <p:cNvSpPr txBox="1"/>
          <p:nvPr/>
        </p:nvSpPr>
        <p:spPr>
          <a:xfrm>
            <a:off x="415898" y="1860864"/>
            <a:ext cx="63267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62C53"/>
              </a:solidFill>
            </a:endParaRPr>
          </a:p>
          <a:p>
            <a:r>
              <a:rPr lang="en-US" sz="2400" dirty="0">
                <a:latin typeface="Aptos Black" panose="020B0004020202020204" pitchFamily="34" charset="0"/>
              </a:rPr>
              <a:t>Unemployment Rate</a:t>
            </a:r>
          </a:p>
          <a:p>
            <a:pPr algn="just"/>
            <a:endParaRPr lang="en-US" sz="1600" b="0" i="0" dirty="0">
              <a:solidFill>
                <a:srgbClr val="162C5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05719-C5B4-79DD-8598-1C59147CA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93" y="2529555"/>
            <a:ext cx="5287031" cy="4016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84FAF4-1B1C-01C2-BF1C-8E31D45D4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144" y="2529556"/>
            <a:ext cx="5606041" cy="40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023502-BC11-2C7E-214F-72B9977F4CC4}"/>
              </a:ext>
            </a:extLst>
          </p:cNvPr>
          <p:cNvSpPr txBox="1"/>
          <p:nvPr/>
        </p:nvSpPr>
        <p:spPr>
          <a:xfrm>
            <a:off x="307648" y="1854438"/>
            <a:ext cx="5700045" cy="535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0" i="0" dirty="0">
              <a:effectLst/>
              <a:latin typeface="Roboto Slab" pitchFamily="2" charset="0"/>
            </a:endParaRPr>
          </a:p>
          <a:p>
            <a:r>
              <a:rPr lang="en-US" sz="2000" b="0" i="0" dirty="0">
                <a:effectLst/>
                <a:latin typeface="Aptos Black" panose="020B0004020202020204" pitchFamily="34" charset="0"/>
              </a:rPr>
              <a:t>People in Employment by Industrial Sector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Sectors with Higher Employment in Northern Ireland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Human Health &amp; Social Work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16% (Northern Ireland), 12% (Ireland)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Wholesale &amp; Retail Trade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16% (Northern Ireland), 12% (Ireland)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Construction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8% (Northern Ireland), 6% (Ireland)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Public Administration &amp; Defence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8% (Northern Ireland), 6% (Ireland)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Sectors with Higher Employment in Ireland</a:t>
            </a:r>
            <a:endParaRPr lang="en-IE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Professional, Scientific &amp; Technical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7% (Ireland), 5% (Northern Ireland)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Information &amp; Communication</a:t>
            </a:r>
            <a:r>
              <a:rPr lang="en-IE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5% (Ireland), 3% (Northern Ireland)</a:t>
            </a:r>
          </a:p>
          <a:p>
            <a:endParaRPr lang="en-US" dirty="0"/>
          </a:p>
          <a:p>
            <a:endParaRPr lang="en-US" dirty="0"/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E9E09-33D1-766D-9A98-8C80C654C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99716"/>
            <a:ext cx="6018621" cy="47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0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5A1904-61FE-4CD7-F19B-CF2589C2D3B3}"/>
              </a:ext>
            </a:extLst>
          </p:cNvPr>
          <p:cNvSpPr txBox="1"/>
          <p:nvPr/>
        </p:nvSpPr>
        <p:spPr>
          <a:xfrm>
            <a:off x="435836" y="1814665"/>
            <a:ext cx="3042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162C53"/>
              </a:solidFill>
              <a:latin typeface="Aptos Black" panose="020B0004020202020204" pitchFamily="34" charset="0"/>
            </a:endParaRPr>
          </a:p>
          <a:p>
            <a:r>
              <a:rPr lang="en-US" sz="2400" dirty="0">
                <a:latin typeface="Aptos Black" panose="020B0004020202020204" pitchFamily="34" charset="0"/>
              </a:rPr>
              <a:t>Mode of Transport</a:t>
            </a:r>
          </a:p>
          <a:p>
            <a:endParaRPr lang="en-US" dirty="0">
              <a:solidFill>
                <a:srgbClr val="162C53"/>
              </a:solidFill>
              <a:latin typeface="Aptos Black" panose="020B0004020202020204" pitchFamily="34" charset="0"/>
            </a:endParaRPr>
          </a:p>
        </p:txBody>
      </p:sp>
      <p:pic>
        <p:nvPicPr>
          <p:cNvPr id="4" name="Picture 3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02274655-D568-73AA-9AC7-C59F8CD24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2661"/>
            <a:ext cx="5623025" cy="3613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559BBE-E379-C0F5-4118-B020142FE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574" y="2922661"/>
            <a:ext cx="6349633" cy="35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71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ireland with different colored areas&#10;&#10;AI-generated content may be incorrect.">
            <a:extLst>
              <a:ext uri="{FF2B5EF4-FFF2-40B4-BE49-F238E27FC236}">
                <a16:creationId xmlns:a16="http://schemas.microsoft.com/office/drawing/2014/main" id="{1C5D8DD3-3C93-F4F3-1250-C8BFF0B2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414" y="2401368"/>
            <a:ext cx="5520583" cy="4397446"/>
          </a:xfrm>
          <a:prstGeom prst="rect">
            <a:avLst/>
          </a:prstGeom>
        </p:spPr>
      </p:pic>
      <p:pic>
        <p:nvPicPr>
          <p:cNvPr id="5" name="Picture 4" descr="A map of different countries/regions">
            <a:extLst>
              <a:ext uri="{FF2B5EF4-FFF2-40B4-BE49-F238E27FC236}">
                <a16:creationId xmlns:a16="http://schemas.microsoft.com/office/drawing/2014/main" id="{C90E7851-1130-6428-1353-69C846750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0" y="2401368"/>
            <a:ext cx="5161659" cy="4397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31C36E-8E3F-71AB-D7F6-41A6806C2984}"/>
              </a:ext>
            </a:extLst>
          </p:cNvPr>
          <p:cNvSpPr txBox="1"/>
          <p:nvPr/>
        </p:nvSpPr>
        <p:spPr>
          <a:xfrm>
            <a:off x="589660" y="2033899"/>
            <a:ext cx="4640366" cy="36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Destination of cross-border workers</a:t>
            </a:r>
            <a:endParaRPr lang="en-IE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63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0C82A594-CE63-2967-A56F-CEE1161D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0" y="2372008"/>
            <a:ext cx="6634102" cy="4037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4D0BA-4360-D797-2574-AE6A7D0BFFCB}"/>
              </a:ext>
            </a:extLst>
          </p:cNvPr>
          <p:cNvSpPr txBox="1"/>
          <p:nvPr/>
        </p:nvSpPr>
        <p:spPr>
          <a:xfrm>
            <a:off x="506994" y="2141174"/>
            <a:ext cx="349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 Black" panose="020B0004020202020204" pitchFamily="34" charset="0"/>
              </a:rPr>
              <a:t>Education</a:t>
            </a:r>
            <a:endParaRPr lang="en-IE" sz="2400" dirty="0">
              <a:latin typeface="Aptos Black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3CD95-8953-75BA-7725-72D20563C2C5}"/>
              </a:ext>
            </a:extLst>
          </p:cNvPr>
          <p:cNvSpPr txBox="1"/>
          <p:nvPr/>
        </p:nvSpPr>
        <p:spPr>
          <a:xfrm>
            <a:off x="506994" y="2888056"/>
            <a:ext cx="43547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Basic qualifications: </a:t>
            </a:r>
            <a:r>
              <a:rPr lang="en-US" dirty="0"/>
              <a:t>24% in Ireland, 30% in Northern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Intermediate &amp; advanced qualifications: </a:t>
            </a:r>
            <a:r>
              <a:rPr lang="en-US" dirty="0"/>
              <a:t>37% in Ireland, 30% in Northern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Higher &amp; professional qualifications: </a:t>
            </a:r>
            <a:r>
              <a:rPr lang="en-US" dirty="0"/>
              <a:t>Equal in both countries at 32%.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9677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EAF0B3-05D6-B601-87EC-A3F9812AE282}"/>
              </a:ext>
            </a:extLst>
          </p:cNvPr>
          <p:cNvSpPr txBox="1"/>
          <p:nvPr/>
        </p:nvSpPr>
        <p:spPr>
          <a:xfrm>
            <a:off x="2375180" y="3346182"/>
            <a:ext cx="7836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Chapter 6 – Housing</a:t>
            </a:r>
          </a:p>
          <a:p>
            <a:r>
              <a:rPr lang="en-US" sz="2400" b="1" dirty="0"/>
              <a:t>Census 2021 in Northern Ireland</a:t>
            </a:r>
          </a:p>
          <a:p>
            <a:r>
              <a:rPr lang="en-US" sz="2400" b="1" dirty="0"/>
              <a:t>Census 2022 in Ireland</a:t>
            </a:r>
            <a:endParaRPr lang="en-GB" sz="2400" b="1" dirty="0"/>
          </a:p>
          <a:p>
            <a:pPr algn="ctr"/>
            <a:endParaRPr lang="en-IE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24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86962-7402-0680-7CC5-713CEACBD7F0}"/>
              </a:ext>
            </a:extLst>
          </p:cNvPr>
          <p:cNvSpPr txBox="1"/>
          <p:nvPr/>
        </p:nvSpPr>
        <p:spPr>
          <a:xfrm>
            <a:off x="572568" y="2221810"/>
            <a:ext cx="316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 Black" panose="020B0004020202020204" pitchFamily="34" charset="0"/>
              </a:rPr>
              <a:t>Occupancy Status</a:t>
            </a:r>
            <a:endParaRPr lang="en-IE" sz="2400" dirty="0">
              <a:latin typeface="Aptos Black" panose="020B0004020202020204" pitchFamily="34" charset="0"/>
            </a:endParaRPr>
          </a:p>
        </p:txBody>
      </p:sp>
      <p:pic>
        <p:nvPicPr>
          <p:cNvPr id="10" name="Picture 9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41848EDB-BEC9-43C9-B658-6A081F66A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33" y="2452643"/>
            <a:ext cx="6007692" cy="4189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3DFDD1-39BB-4A8B-87F2-107EDA8850F5}"/>
              </a:ext>
            </a:extLst>
          </p:cNvPr>
          <p:cNvSpPr txBox="1"/>
          <p:nvPr/>
        </p:nvSpPr>
        <p:spPr>
          <a:xfrm>
            <a:off x="572568" y="3025211"/>
            <a:ext cx="4691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There were 2,112,121 permanent housing units in Ireland in 2022, of which 89% were occupied and 11% were unoccupied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Northern Ireland, there were 819,612 permanent housing units, of which 94% were occupied and 6% were unoccupied</a:t>
            </a:r>
          </a:p>
        </p:txBody>
      </p:sp>
    </p:spTree>
    <p:extLst>
      <p:ext uri="{BB962C8B-B14F-4D97-AF65-F5344CB8AC3E}">
        <p14:creationId xmlns:p14="http://schemas.microsoft.com/office/powerpoint/2010/main" val="4083315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blue and green bars&#10;&#10;AI-generated content may be incorrect.">
            <a:extLst>
              <a:ext uri="{FF2B5EF4-FFF2-40B4-BE49-F238E27FC236}">
                <a16:creationId xmlns:a16="http://schemas.microsoft.com/office/drawing/2014/main" id="{F21DA798-F981-BE67-CF95-AFB388B66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56" y="2478280"/>
            <a:ext cx="6768268" cy="4136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FBDFA-5308-1615-067A-2051831B7FFD}"/>
              </a:ext>
            </a:extLst>
          </p:cNvPr>
          <p:cNvSpPr txBox="1"/>
          <p:nvPr/>
        </p:nvSpPr>
        <p:spPr>
          <a:xfrm>
            <a:off x="512749" y="2888479"/>
            <a:ext cx="4546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Detached houses: 41% of households in Ireland, 38% in Northern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Semi-detached houses: 25% in Ireland, 30% in Northern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Temporary dwellings (caravans, mobile homes, etc.): 0.2% of households in Ireland (4,424 homes), 0.1% in Northern Ireland (1,087 homes)</a:t>
            </a:r>
            <a:endParaRPr lang="en-IE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6A4DB-F2DB-FE0D-58E7-94101EF183A4}"/>
              </a:ext>
            </a:extLst>
          </p:cNvPr>
          <p:cNvSpPr txBox="1"/>
          <p:nvPr/>
        </p:nvSpPr>
        <p:spPr>
          <a:xfrm>
            <a:off x="512749" y="2170632"/>
            <a:ext cx="32217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ptos Black" panose="020B0004020202020204" pitchFamily="34" charset="0"/>
              </a:rPr>
              <a:t>Accommodation Type</a:t>
            </a:r>
            <a:endParaRPr lang="en-IE" sz="2300" dirty="0"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34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ireland with people and a cake&#10;&#10;AI-generated content may be incorrect.">
            <a:extLst>
              <a:ext uri="{FF2B5EF4-FFF2-40B4-BE49-F238E27FC236}">
                <a16:creationId xmlns:a16="http://schemas.microsoft.com/office/drawing/2014/main" id="{EF8B1136-5D73-CE21-5D60-CB9134188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75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5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7A00B-FE27-1121-DD23-476394CEA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B4C20B0-7A91-385D-9E0D-A2778FB883BA}"/>
              </a:ext>
            </a:extLst>
          </p:cNvPr>
          <p:cNvSpPr txBox="1"/>
          <p:nvPr/>
        </p:nvSpPr>
        <p:spPr>
          <a:xfrm>
            <a:off x="2347104" y="3320358"/>
            <a:ext cx="7497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Chapter 1: Population and Age</a:t>
            </a:r>
          </a:p>
          <a:p>
            <a:r>
              <a:rPr lang="en-US" sz="2400" b="1" dirty="0"/>
              <a:t>Census 2021 in Northern Ireland</a:t>
            </a:r>
          </a:p>
          <a:p>
            <a:r>
              <a:rPr lang="en-US" sz="2400" b="1" dirty="0"/>
              <a:t>Census 2022 in Ireland</a:t>
            </a:r>
          </a:p>
        </p:txBody>
      </p:sp>
    </p:spTree>
    <p:extLst>
      <p:ext uri="{BB962C8B-B14F-4D97-AF65-F5344CB8AC3E}">
        <p14:creationId xmlns:p14="http://schemas.microsoft.com/office/powerpoint/2010/main" val="213816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70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E0D936-AB92-B1B1-A068-4FEA5DD37A5E}"/>
              </a:ext>
            </a:extLst>
          </p:cNvPr>
          <p:cNvSpPr txBox="1"/>
          <p:nvPr/>
        </p:nvSpPr>
        <p:spPr>
          <a:xfrm>
            <a:off x="371970" y="2707518"/>
            <a:ext cx="6670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/>
              <a:t>In 2022, the population on the island of Ireland was 7.1 million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>
                <a:solidFill>
                  <a:srgbClr val="000000"/>
                </a:solidFill>
              </a:rPr>
              <a:t>The first time the population exceeded 7 million people since 1851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/>
              <a:t>5.15 million people (73%) in Ireland and 1.91 million in Northern Ireland (27%)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784CD-1FCA-60A4-2167-98397CA225B6}"/>
              </a:ext>
            </a:extLst>
          </p:cNvPr>
          <p:cNvSpPr txBox="1"/>
          <p:nvPr/>
        </p:nvSpPr>
        <p:spPr>
          <a:xfrm>
            <a:off x="407957" y="2118843"/>
            <a:ext cx="663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Population in 2022</a:t>
            </a:r>
            <a:endParaRPr lang="en-GB" sz="2800" b="1"/>
          </a:p>
        </p:txBody>
      </p:sp>
      <p:pic>
        <p:nvPicPr>
          <p:cNvPr id="8" name="Picture 7" descr="A map of ireland with people and numbers&#10;&#10;AI-generated content may be incorrect.">
            <a:extLst>
              <a:ext uri="{FF2B5EF4-FFF2-40B4-BE49-F238E27FC236}">
                <a16:creationId xmlns:a16="http://schemas.microsoft.com/office/drawing/2014/main" id="{22DB5E35-CF55-9943-2588-AF4D5CC0C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01581"/>
            <a:ext cx="4536621" cy="42061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37115D-0735-156E-7448-6B9ACE8D53CD}"/>
              </a:ext>
            </a:extLst>
          </p:cNvPr>
          <p:cNvSpPr txBox="1"/>
          <p:nvPr/>
        </p:nvSpPr>
        <p:spPr>
          <a:xfrm>
            <a:off x="353976" y="4569566"/>
            <a:ext cx="663406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Sex, 2022</a:t>
            </a:r>
            <a:endParaRPr lang="en-GB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D1A54-4AD7-344E-F37C-0706ADADE011}"/>
              </a:ext>
            </a:extLst>
          </p:cNvPr>
          <p:cNvSpPr txBox="1"/>
          <p:nvPr/>
        </p:nvSpPr>
        <p:spPr>
          <a:xfrm>
            <a:off x="317989" y="5092786"/>
            <a:ext cx="667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There were 3,484,496 males and 3,575,186 females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Overall sex ratio of 97.5 males to every 100 females: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97.7 in Ireland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96.8 in Northern Ireland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5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23D5E1-CCA0-7AF7-BBF0-5CAF184FEAD3}"/>
              </a:ext>
            </a:extLst>
          </p:cNvPr>
          <p:cNvSpPr txBox="1"/>
          <p:nvPr/>
        </p:nvSpPr>
        <p:spPr>
          <a:xfrm>
            <a:off x="371970" y="3119765"/>
            <a:ext cx="4304806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>
                <a:solidFill>
                  <a:srgbClr val="000000"/>
                </a:solidFill>
              </a:rPr>
              <a:t>Between 2002 and 2022</a:t>
            </a:r>
            <a:r>
              <a:rPr lang="en-US" sz="1900"/>
              <a:t>, the population on the island of Ireland increased by 26% (almost 1.5 million people)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900" b="0" i="0" u="none" strike="noStrike" baseline="0">
                <a:solidFill>
                  <a:srgbClr val="000000"/>
                </a:solidFill>
              </a:rPr>
              <a:t>the population in Ireland grew by 31%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900">
                <a:solidFill>
                  <a:srgbClr val="000000"/>
                </a:solidFill>
              </a:rPr>
              <a:t>the population in Northern Ireland grew by 13%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28B69-D913-3A3D-FAC0-AF687F97FEFB}"/>
              </a:ext>
            </a:extLst>
          </p:cNvPr>
          <p:cNvSpPr txBox="1"/>
          <p:nvPr/>
        </p:nvSpPr>
        <p:spPr>
          <a:xfrm>
            <a:off x="371970" y="2451367"/>
            <a:ext cx="4068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Population change</a:t>
            </a:r>
            <a:endParaRPr lang="en-GB" sz="28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C4543-288F-D260-E72A-710DB37A3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806" y="2825262"/>
            <a:ext cx="6937619" cy="3346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709C63-29B2-A409-D3BB-7C877D0CFABC}"/>
              </a:ext>
            </a:extLst>
          </p:cNvPr>
          <p:cNvSpPr txBox="1"/>
          <p:nvPr/>
        </p:nvSpPr>
        <p:spPr>
          <a:xfrm>
            <a:off x="4846277" y="2314597"/>
            <a:ext cx="406879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tx2">
                    <a:lumMod val="90000"/>
                    <a:lumOff val="10000"/>
                  </a:schemeClr>
                </a:solidFill>
              </a:rPr>
              <a:t>Population, 1946 to 2022</a:t>
            </a:r>
          </a:p>
        </p:txBody>
      </p:sp>
    </p:spTree>
    <p:extLst>
      <p:ext uri="{BB962C8B-B14F-4D97-AF65-F5344CB8AC3E}">
        <p14:creationId xmlns:p14="http://schemas.microsoft.com/office/powerpoint/2010/main" val="327874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EBF04F8-DD10-6418-62FD-008FF81C65B2}"/>
              </a:ext>
            </a:extLst>
          </p:cNvPr>
          <p:cNvSpPr txBox="1"/>
          <p:nvPr/>
        </p:nvSpPr>
        <p:spPr>
          <a:xfrm>
            <a:off x="458932" y="4558426"/>
            <a:ext cx="617381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Population density, 2022</a:t>
            </a:r>
            <a:endParaRPr lang="en-GB" sz="28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B4FE8-5B14-BBE3-5304-72490F83D5E1}"/>
              </a:ext>
            </a:extLst>
          </p:cNvPr>
          <p:cNvSpPr txBox="1"/>
          <p:nvPr/>
        </p:nvSpPr>
        <p:spPr>
          <a:xfrm>
            <a:off x="470565" y="5068014"/>
            <a:ext cx="639325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The overall population density for the island was 84 people per km²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The population density in Northern Ireland was almost double that of Ireland (141km² vs 73km²)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3" name="Picture 2" descr="A diagram of a cake with candles&#10;&#10;AI-generated content may be incorrect.">
            <a:extLst>
              <a:ext uri="{FF2B5EF4-FFF2-40B4-BE49-F238E27FC236}">
                <a16:creationId xmlns:a16="http://schemas.microsoft.com/office/drawing/2014/main" id="{2752F4A7-44F7-0292-06D7-390D1826B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2101780"/>
            <a:ext cx="4505938" cy="4633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BE4B3-34E8-6D3E-C0A5-961D473F011D}"/>
              </a:ext>
            </a:extLst>
          </p:cNvPr>
          <p:cNvSpPr txBox="1"/>
          <p:nvPr/>
        </p:nvSpPr>
        <p:spPr>
          <a:xfrm>
            <a:off x="493322" y="2219324"/>
            <a:ext cx="617381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Median age, 2022</a:t>
            </a:r>
            <a:endParaRPr lang="en-GB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EA36D-06C1-4E27-B1DF-9E38C4C72097}"/>
              </a:ext>
            </a:extLst>
          </p:cNvPr>
          <p:cNvSpPr txBox="1"/>
          <p:nvPr/>
        </p:nvSpPr>
        <p:spPr>
          <a:xfrm>
            <a:off x="470565" y="2742544"/>
            <a:ext cx="639325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Median age was 38 years in Ireland and 40 in Northern Ireland (compares with 44 in the EU and 41 in the 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Increased over the 50 years from 1971 to 2022: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9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from 27 to 38 in Ireland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9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from 28 to 40 in Northern Ireland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7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EEE27-F7CE-4422-3180-F8B76540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66B7799-BAD3-D725-F3D0-6B91C06DB462}"/>
              </a:ext>
            </a:extLst>
          </p:cNvPr>
          <p:cNvSpPr txBox="1"/>
          <p:nvPr/>
        </p:nvSpPr>
        <p:spPr>
          <a:xfrm>
            <a:off x="1645039" y="3007446"/>
            <a:ext cx="8901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Chapter 2: Marital and Civil Partnership status and Households</a:t>
            </a:r>
          </a:p>
          <a:p>
            <a:r>
              <a:rPr lang="en-US" sz="2400" b="1" dirty="0"/>
              <a:t>Census 2021 in Northern Ireland</a:t>
            </a:r>
          </a:p>
          <a:p>
            <a:r>
              <a:rPr lang="en-US" sz="2400" b="1" dirty="0"/>
              <a:t>Census 2022 in Ireland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106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C8380-18F8-2AEA-886E-6417CECADEBA}"/>
              </a:ext>
            </a:extLst>
          </p:cNvPr>
          <p:cNvSpPr txBox="1"/>
          <p:nvPr/>
        </p:nvSpPr>
        <p:spPr>
          <a:xfrm>
            <a:off x="375422" y="2192892"/>
            <a:ext cx="617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Marital and civil partnership status- aged 15+, 2021/2022</a:t>
            </a:r>
            <a:endParaRPr lang="en-GB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592C9-3F4B-5469-2B48-52F982A58E5D}"/>
              </a:ext>
            </a:extLst>
          </p:cNvPr>
          <p:cNvSpPr txBox="1"/>
          <p:nvPr/>
        </p:nvSpPr>
        <p:spPr>
          <a:xfrm>
            <a:off x="375423" y="3337499"/>
            <a:ext cx="572057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Just under half of the population in each jurisdiction (49%) were either married or separated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</a:rPr>
              <a:t>Close to two-fifths were single (43% in Ireland and 39% in Northern Ireland)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</a:rPr>
              <a:t>Proportion of divorced people in Northern Ireland was double that of Ireland (6% vs 3%)</a:t>
            </a:r>
            <a:endParaRPr lang="en-GB" dirty="0"/>
          </a:p>
        </p:txBody>
      </p:sp>
      <p:pic>
        <p:nvPicPr>
          <p:cNvPr id="7" name="Picture 6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C79096BF-938E-24D2-AF26-842AE7CDE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69" y="2529570"/>
            <a:ext cx="5720084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863BF-9248-FE7E-7777-3B83B8CC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95600"/>
            <a:ext cx="5794348" cy="2934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1F62D-2B8A-23B3-D332-FF861CC92648}"/>
              </a:ext>
            </a:extLst>
          </p:cNvPr>
          <p:cNvSpPr txBox="1"/>
          <p:nvPr/>
        </p:nvSpPr>
        <p:spPr>
          <a:xfrm>
            <a:off x="375421" y="2078592"/>
            <a:ext cx="605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Household composition, 2021/2022</a:t>
            </a:r>
            <a:endParaRPr lang="en-GB" sz="2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FBBF9-D050-C865-F464-C8A6A1DE82C6}"/>
              </a:ext>
            </a:extLst>
          </p:cNvPr>
          <p:cNvSpPr txBox="1"/>
          <p:nvPr/>
        </p:nvSpPr>
        <p:spPr>
          <a:xfrm>
            <a:off x="346881" y="2601812"/>
            <a:ext cx="59205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Couple with children</a:t>
            </a:r>
            <a:r>
              <a:rPr lang="en-US" sz="19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Over one-third (34%) of households in Ireland and 28% in Northern Ireland</a:t>
            </a:r>
          </a:p>
          <a:p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One person living alone</a:t>
            </a: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</a:rPr>
              <a:t>23% of households in Ireland compared with 31% in Northern Ireland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</a:rPr>
              <a:t>10% of households in Ireland and 12% in Northern Ireland contained a person aged 66 years and over living alone </a:t>
            </a:r>
          </a:p>
          <a:p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</a:rPr>
              <a:t>One-parent households</a:t>
            </a: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</a:rPr>
              <a:t>10% of total households in Ireland and 14% in Northern Ireland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18106"/>
      </p:ext>
    </p:extLst>
  </p:cSld>
  <p:clrMapOvr>
    <a:masterClrMapping/>
  </p:clrMapOvr>
</p:sld>
</file>

<file path=ppt/theme/theme1.xml><?xml version="1.0" encoding="utf-8"?>
<a:theme xmlns:a="http://schemas.openxmlformats.org/drawingml/2006/main" name="0239702 CSO NISRA PowerPoint 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239702 CSO NISRA PowerPoint Template" id="{6ACC1057-80EC-49B6-877A-3CDB395814F2}" vid="{73970D76-3EC2-4B7E-A9A7-B72D11E13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0239702 CSO NISRA PowerPoint Template</Template>
  <TotalTime>46</TotalTime>
  <Words>1629</Words>
  <Application>Microsoft Office PowerPoint</Application>
  <PresentationFormat>Widescreen</PresentationFormat>
  <Paragraphs>243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Aptos</vt:lpstr>
      <vt:lpstr>Aptos   </vt:lpstr>
      <vt:lpstr>Aptos Black</vt:lpstr>
      <vt:lpstr>Arial</vt:lpstr>
      <vt:lpstr>Arial,Sans-Serif</vt:lpstr>
      <vt:lpstr>Calibri</vt:lpstr>
      <vt:lpstr>Courier New</vt:lpstr>
      <vt:lpstr>Courier New,monospace</vt:lpstr>
      <vt:lpstr>Roboto Slab</vt:lpstr>
      <vt:lpstr>0239702 CSO NISRA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Conor O'Sullivan</dc:creator>
  <cp:lastModifiedBy>Sheelagh Bonham</cp:lastModifiedBy>
  <cp:revision>392</cp:revision>
  <dcterms:created xsi:type="dcterms:W3CDTF">2025-05-30T14:16:47Z</dcterms:created>
  <dcterms:modified xsi:type="dcterms:W3CDTF">2025-06-19T08:46:52Z</dcterms:modified>
</cp:coreProperties>
</file>