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67" r:id="rId5"/>
    <p:sldId id="261" r:id="rId6"/>
    <p:sldId id="284" r:id="rId7"/>
    <p:sldId id="278" r:id="rId8"/>
    <p:sldId id="279" r:id="rId9"/>
    <p:sldId id="280" r:id="rId10"/>
    <p:sldId id="283" r:id="rId11"/>
    <p:sldId id="282" r:id="rId12"/>
    <p:sldId id="259" r:id="rId13"/>
    <p:sldId id="275" r:id="rId14"/>
    <p:sldId id="276" r:id="rId15"/>
    <p:sldId id="260" r:id="rId16"/>
    <p:sldId id="290" r:id="rId17"/>
    <p:sldId id="866" r:id="rId18"/>
    <p:sldId id="867" r:id="rId19"/>
    <p:sldId id="868" r:id="rId20"/>
    <p:sldId id="292" r:id="rId21"/>
    <p:sldId id="869" r:id="rId22"/>
    <p:sldId id="291" r:id="rId23"/>
    <p:sldId id="286" r:id="rId24"/>
    <p:sldId id="288" r:id="rId25"/>
    <p:sldId id="285" r:id="rId26"/>
    <p:sldId id="865" r:id="rId27"/>
    <p:sldId id="263" r:id="rId2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168"/>
    <a:srgbClr val="52A6BA"/>
    <a:srgbClr val="40A7CC"/>
    <a:srgbClr val="4BC1BB"/>
    <a:srgbClr val="3EC7CE"/>
    <a:srgbClr val="63A9A1"/>
    <a:srgbClr val="49B4C3"/>
    <a:srgbClr val="57A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72334" autoAdjust="0"/>
  </p:normalViewPr>
  <p:slideViewPr>
    <p:cSldViewPr>
      <p:cViewPr varScale="1">
        <p:scale>
          <a:sx n="94" d="100"/>
          <a:sy n="94" d="100"/>
        </p:scale>
        <p:origin x="787" y="77"/>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urphyb\Downloads\FY046.20230511T180512%20(1).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urphyb\Downloads\FY058.20230525T16054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urphyb\Downloads\FY098.20230525T21055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urphyb\Downloads\FY044.20230523T150519.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urphyb\Downloads\FY034B.20230522T110515.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urphyb\Downloads\FY034B.20230522T110515.csv"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75084778939905E-2"/>
          <c:y val="0.15336460200074387"/>
          <c:w val="0.90742893646737666"/>
          <c:h val="0.60891845350516616"/>
        </c:manualLayout>
      </c:layout>
      <c:barChart>
        <c:barDir val="bar"/>
        <c:grouping val="percentStacked"/>
        <c:varyColors val="0"/>
        <c:ser>
          <c:idx val="0"/>
          <c:order val="0"/>
          <c:tx>
            <c:strRef>
              <c:f>'FY046.20230511T180512 (1)'!$A$15</c:f>
              <c:strCache>
                <c:ptCount val="1"/>
                <c:pt idx="0">
                  <c:v>Persons at work</c:v>
                </c:pt>
              </c:strCache>
            </c:strRef>
          </c:tx>
          <c:spPr>
            <a:solidFill>
              <a:schemeClr val="accent1"/>
            </a:solidFill>
            <a:ln>
              <a:noFill/>
            </a:ln>
            <a:effectLst/>
          </c:spPr>
          <c:invertIfNegative val="0"/>
          <c:cat>
            <c:numRef>
              <c:f>'FY046.20230511T180512 (1)'!$B$14:$I$14</c:f>
              <c:numCache>
                <c:formatCode>General</c:formatCode>
                <c:ptCount val="8"/>
                <c:pt idx="0">
                  <c:v>1986</c:v>
                </c:pt>
                <c:pt idx="1">
                  <c:v>1991</c:v>
                </c:pt>
                <c:pt idx="2">
                  <c:v>1996</c:v>
                </c:pt>
                <c:pt idx="3">
                  <c:v>2002</c:v>
                </c:pt>
                <c:pt idx="4">
                  <c:v>2006</c:v>
                </c:pt>
                <c:pt idx="5">
                  <c:v>2011</c:v>
                </c:pt>
                <c:pt idx="6">
                  <c:v>2016</c:v>
                </c:pt>
                <c:pt idx="7">
                  <c:v>2022</c:v>
                </c:pt>
              </c:numCache>
            </c:numRef>
          </c:cat>
          <c:val>
            <c:numRef>
              <c:f>'FY046.20230511T180512 (1)'!$B$15:$I$15</c:f>
              <c:numCache>
                <c:formatCode>0%</c:formatCode>
                <c:ptCount val="8"/>
                <c:pt idx="0">
                  <c:v>0.43369640476608762</c:v>
                </c:pt>
                <c:pt idx="1">
                  <c:v>0.44449344234075844</c:v>
                </c:pt>
                <c:pt idx="2">
                  <c:v>0.47249556595797898</c:v>
                </c:pt>
                <c:pt idx="3">
                  <c:v>0.53129661544934503</c:v>
                </c:pt>
                <c:pt idx="4">
                  <c:v>0.57179669722009163</c:v>
                </c:pt>
                <c:pt idx="5">
                  <c:v>0.50083936927315442</c:v>
                </c:pt>
                <c:pt idx="6">
                  <c:v>0.53434720354867893</c:v>
                </c:pt>
                <c:pt idx="7">
                  <c:v>0.56088470170071347</c:v>
                </c:pt>
              </c:numCache>
            </c:numRef>
          </c:val>
          <c:extLst>
            <c:ext xmlns:c16="http://schemas.microsoft.com/office/drawing/2014/chart" uri="{C3380CC4-5D6E-409C-BE32-E72D297353CC}">
              <c16:uniqueId val="{00000000-7D87-4F29-9699-90C0780C4366}"/>
            </c:ext>
          </c:extLst>
        </c:ser>
        <c:ser>
          <c:idx val="1"/>
          <c:order val="1"/>
          <c:tx>
            <c:strRef>
              <c:f>'FY046.20230511T180512 (1)'!$A$16</c:f>
              <c:strCache>
                <c:ptCount val="1"/>
                <c:pt idx="0">
                  <c:v>Unemployed</c:v>
                </c:pt>
              </c:strCache>
            </c:strRef>
          </c:tx>
          <c:spPr>
            <a:solidFill>
              <a:schemeClr val="accent2"/>
            </a:solidFill>
            <a:ln>
              <a:noFill/>
            </a:ln>
            <a:effectLst/>
          </c:spPr>
          <c:invertIfNegative val="0"/>
          <c:cat>
            <c:numRef>
              <c:f>'FY046.20230511T180512 (1)'!$B$14:$I$14</c:f>
              <c:numCache>
                <c:formatCode>General</c:formatCode>
                <c:ptCount val="8"/>
                <c:pt idx="0">
                  <c:v>1986</c:v>
                </c:pt>
                <c:pt idx="1">
                  <c:v>1991</c:v>
                </c:pt>
                <c:pt idx="2">
                  <c:v>1996</c:v>
                </c:pt>
                <c:pt idx="3">
                  <c:v>2002</c:v>
                </c:pt>
                <c:pt idx="4">
                  <c:v>2006</c:v>
                </c:pt>
                <c:pt idx="5">
                  <c:v>2011</c:v>
                </c:pt>
                <c:pt idx="6">
                  <c:v>2016</c:v>
                </c:pt>
                <c:pt idx="7">
                  <c:v>2022</c:v>
                </c:pt>
              </c:numCache>
            </c:numRef>
          </c:cat>
          <c:val>
            <c:numRef>
              <c:f>'FY046.20230511T180512 (1)'!$B$16:$I$16</c:f>
              <c:numCache>
                <c:formatCode>0%</c:formatCode>
                <c:ptCount val="8"/>
                <c:pt idx="0">
                  <c:v>9.4752184271338524E-2</c:v>
                </c:pt>
                <c:pt idx="1">
                  <c:v>9.0435932994087379E-2</c:v>
                </c:pt>
                <c:pt idx="2">
                  <c:v>8.1949988126490292E-2</c:v>
                </c:pt>
                <c:pt idx="3">
                  <c:v>5.1572040035277648E-2</c:v>
                </c:pt>
                <c:pt idx="4">
                  <c:v>5.3165862761706095E-2</c:v>
                </c:pt>
                <c:pt idx="5">
                  <c:v>0.11772867616861873</c:v>
                </c:pt>
                <c:pt idx="6">
                  <c:v>7.9193398792590658E-2</c:v>
                </c:pt>
                <c:pt idx="7">
                  <c:v>5.0957104580971233E-2</c:v>
                </c:pt>
              </c:numCache>
            </c:numRef>
          </c:val>
          <c:extLst>
            <c:ext xmlns:c16="http://schemas.microsoft.com/office/drawing/2014/chart" uri="{C3380CC4-5D6E-409C-BE32-E72D297353CC}">
              <c16:uniqueId val="{00000001-7D87-4F29-9699-90C0780C4366}"/>
            </c:ext>
          </c:extLst>
        </c:ser>
        <c:ser>
          <c:idx val="2"/>
          <c:order val="2"/>
          <c:tx>
            <c:strRef>
              <c:f>'FY046.20230511T180512 (1)'!$A$17</c:f>
              <c:strCache>
                <c:ptCount val="1"/>
                <c:pt idx="0">
                  <c:v>Student or pupil</c:v>
                </c:pt>
              </c:strCache>
            </c:strRef>
          </c:tx>
          <c:spPr>
            <a:solidFill>
              <a:schemeClr val="accent3"/>
            </a:solidFill>
            <a:ln>
              <a:noFill/>
            </a:ln>
            <a:effectLst/>
          </c:spPr>
          <c:invertIfNegative val="0"/>
          <c:cat>
            <c:numRef>
              <c:f>'FY046.20230511T180512 (1)'!$B$14:$I$14</c:f>
              <c:numCache>
                <c:formatCode>General</c:formatCode>
                <c:ptCount val="8"/>
                <c:pt idx="0">
                  <c:v>1986</c:v>
                </c:pt>
                <c:pt idx="1">
                  <c:v>1991</c:v>
                </c:pt>
                <c:pt idx="2">
                  <c:v>1996</c:v>
                </c:pt>
                <c:pt idx="3">
                  <c:v>2002</c:v>
                </c:pt>
                <c:pt idx="4">
                  <c:v>2006</c:v>
                </c:pt>
                <c:pt idx="5">
                  <c:v>2011</c:v>
                </c:pt>
                <c:pt idx="6">
                  <c:v>2016</c:v>
                </c:pt>
                <c:pt idx="7">
                  <c:v>2022</c:v>
                </c:pt>
              </c:numCache>
            </c:numRef>
          </c:cat>
          <c:val>
            <c:numRef>
              <c:f>'FY046.20230511T180512 (1)'!$B$17:$I$17</c:f>
              <c:numCache>
                <c:formatCode>0%</c:formatCode>
                <c:ptCount val="8"/>
                <c:pt idx="0">
                  <c:v>9.746250112283987E-2</c:v>
                </c:pt>
                <c:pt idx="1">
                  <c:v>0.10949637254389986</c:v>
                </c:pt>
                <c:pt idx="2">
                  <c:v>0.12274570484370521</c:v>
                </c:pt>
                <c:pt idx="3">
                  <c:v>0.11352736040650209</c:v>
                </c:pt>
                <c:pt idx="4">
                  <c:v>0.10357175551690334</c:v>
                </c:pt>
                <c:pt idx="5">
                  <c:v>0.11329351432747095</c:v>
                </c:pt>
                <c:pt idx="6">
                  <c:v>0.11373965365869636</c:v>
                </c:pt>
                <c:pt idx="7">
                  <c:v>0.11102040875525641</c:v>
                </c:pt>
              </c:numCache>
            </c:numRef>
          </c:val>
          <c:extLst>
            <c:ext xmlns:c16="http://schemas.microsoft.com/office/drawing/2014/chart" uri="{C3380CC4-5D6E-409C-BE32-E72D297353CC}">
              <c16:uniqueId val="{00000002-7D87-4F29-9699-90C0780C4366}"/>
            </c:ext>
          </c:extLst>
        </c:ser>
        <c:ser>
          <c:idx val="3"/>
          <c:order val="3"/>
          <c:tx>
            <c:strRef>
              <c:f>'FY046.20230511T180512 (1)'!$A$18</c:f>
              <c:strCache>
                <c:ptCount val="1"/>
                <c:pt idx="0">
                  <c:v>Looking after home/family</c:v>
                </c:pt>
              </c:strCache>
            </c:strRef>
          </c:tx>
          <c:spPr>
            <a:solidFill>
              <a:schemeClr val="accent4"/>
            </a:solidFill>
            <a:ln>
              <a:noFill/>
            </a:ln>
            <a:effectLst/>
          </c:spPr>
          <c:invertIfNegative val="0"/>
          <c:cat>
            <c:numRef>
              <c:f>'FY046.20230511T180512 (1)'!$B$14:$I$14</c:f>
              <c:numCache>
                <c:formatCode>General</c:formatCode>
                <c:ptCount val="8"/>
                <c:pt idx="0">
                  <c:v>1986</c:v>
                </c:pt>
                <c:pt idx="1">
                  <c:v>1991</c:v>
                </c:pt>
                <c:pt idx="2">
                  <c:v>1996</c:v>
                </c:pt>
                <c:pt idx="3">
                  <c:v>2002</c:v>
                </c:pt>
                <c:pt idx="4">
                  <c:v>2006</c:v>
                </c:pt>
                <c:pt idx="5">
                  <c:v>2011</c:v>
                </c:pt>
                <c:pt idx="6">
                  <c:v>2016</c:v>
                </c:pt>
                <c:pt idx="7">
                  <c:v>2022</c:v>
                </c:pt>
              </c:numCache>
            </c:numRef>
          </c:cat>
          <c:val>
            <c:numRef>
              <c:f>'FY046.20230511T180512 (1)'!$B$18:$I$18</c:f>
              <c:numCache>
                <c:formatCode>0%</c:formatCode>
                <c:ptCount val="8"/>
                <c:pt idx="0">
                  <c:v>0.25987999723364053</c:v>
                </c:pt>
                <c:pt idx="1">
                  <c:v>0.2303425920016092</c:v>
                </c:pt>
                <c:pt idx="2">
                  <c:v>0.19995749391957027</c:v>
                </c:pt>
                <c:pt idx="3">
                  <c:v>0.14207701208016765</c:v>
                </c:pt>
                <c:pt idx="4">
                  <c:v>0.11465725977876985</c:v>
                </c:pt>
                <c:pt idx="5">
                  <c:v>9.4195022975274489E-2</c:v>
                </c:pt>
                <c:pt idx="6">
                  <c:v>8.1366320197544126E-2</c:v>
                </c:pt>
                <c:pt idx="7">
                  <c:v>6.5827348911684541E-2</c:v>
                </c:pt>
              </c:numCache>
            </c:numRef>
          </c:val>
          <c:extLst>
            <c:ext xmlns:c16="http://schemas.microsoft.com/office/drawing/2014/chart" uri="{C3380CC4-5D6E-409C-BE32-E72D297353CC}">
              <c16:uniqueId val="{00000003-7D87-4F29-9699-90C0780C4366}"/>
            </c:ext>
          </c:extLst>
        </c:ser>
        <c:ser>
          <c:idx val="4"/>
          <c:order val="4"/>
          <c:tx>
            <c:strRef>
              <c:f>'FY046.20230511T180512 (1)'!$A$19</c:f>
              <c:strCache>
                <c:ptCount val="1"/>
                <c:pt idx="0">
                  <c:v>Retired</c:v>
                </c:pt>
              </c:strCache>
            </c:strRef>
          </c:tx>
          <c:spPr>
            <a:solidFill>
              <a:schemeClr val="accent5"/>
            </a:solidFill>
            <a:ln>
              <a:noFill/>
            </a:ln>
            <a:effectLst/>
          </c:spPr>
          <c:invertIfNegative val="0"/>
          <c:cat>
            <c:numRef>
              <c:f>'FY046.20230511T180512 (1)'!$B$14:$I$14</c:f>
              <c:numCache>
                <c:formatCode>General</c:formatCode>
                <c:ptCount val="8"/>
                <c:pt idx="0">
                  <c:v>1986</c:v>
                </c:pt>
                <c:pt idx="1">
                  <c:v>1991</c:v>
                </c:pt>
                <c:pt idx="2">
                  <c:v>1996</c:v>
                </c:pt>
                <c:pt idx="3">
                  <c:v>2002</c:v>
                </c:pt>
                <c:pt idx="4">
                  <c:v>2006</c:v>
                </c:pt>
                <c:pt idx="5">
                  <c:v>2011</c:v>
                </c:pt>
                <c:pt idx="6">
                  <c:v>2016</c:v>
                </c:pt>
                <c:pt idx="7">
                  <c:v>2022</c:v>
                </c:pt>
              </c:numCache>
            </c:numRef>
          </c:cat>
          <c:val>
            <c:numRef>
              <c:f>'FY046.20230511T180512 (1)'!$B$19:$I$19</c:f>
              <c:numCache>
                <c:formatCode>0%</c:formatCode>
                <c:ptCount val="8"/>
                <c:pt idx="0">
                  <c:v>7.9170346534220587E-2</c:v>
                </c:pt>
                <c:pt idx="1">
                  <c:v>9.2735997400532663E-2</c:v>
                </c:pt>
                <c:pt idx="2">
                  <c:v>9.3417232239705383E-2</c:v>
                </c:pt>
                <c:pt idx="3">
                  <c:v>0.10785736825497003</c:v>
                </c:pt>
                <c:pt idx="4">
                  <c:v>0.11196513360346436</c:v>
                </c:pt>
                <c:pt idx="5">
                  <c:v>0.12674891691158663</c:v>
                </c:pt>
                <c:pt idx="6">
                  <c:v>0.14523609616561922</c:v>
                </c:pt>
                <c:pt idx="7">
                  <c:v>0.15900738049125276</c:v>
                </c:pt>
              </c:numCache>
            </c:numRef>
          </c:val>
          <c:extLst>
            <c:ext xmlns:c16="http://schemas.microsoft.com/office/drawing/2014/chart" uri="{C3380CC4-5D6E-409C-BE32-E72D297353CC}">
              <c16:uniqueId val="{00000004-7D87-4F29-9699-90C0780C4366}"/>
            </c:ext>
          </c:extLst>
        </c:ser>
        <c:ser>
          <c:idx val="5"/>
          <c:order val="5"/>
          <c:tx>
            <c:strRef>
              <c:f>'FY046.20230511T180512 (1)'!$A$20</c:f>
              <c:strCache>
                <c:ptCount val="1"/>
                <c:pt idx="0">
                  <c:v>Unable to work due to permanent sickness or disability</c:v>
                </c:pt>
              </c:strCache>
            </c:strRef>
          </c:tx>
          <c:spPr>
            <a:solidFill>
              <a:schemeClr val="accent6"/>
            </a:solidFill>
            <a:ln>
              <a:noFill/>
            </a:ln>
            <a:effectLst/>
          </c:spPr>
          <c:invertIfNegative val="0"/>
          <c:cat>
            <c:numRef>
              <c:f>'FY046.20230511T180512 (1)'!$B$14:$I$14</c:f>
              <c:numCache>
                <c:formatCode>General</c:formatCode>
                <c:ptCount val="8"/>
                <c:pt idx="0">
                  <c:v>1986</c:v>
                </c:pt>
                <c:pt idx="1">
                  <c:v>1991</c:v>
                </c:pt>
                <c:pt idx="2">
                  <c:v>1996</c:v>
                </c:pt>
                <c:pt idx="3">
                  <c:v>2002</c:v>
                </c:pt>
                <c:pt idx="4">
                  <c:v>2006</c:v>
                </c:pt>
                <c:pt idx="5">
                  <c:v>2011</c:v>
                </c:pt>
                <c:pt idx="6">
                  <c:v>2016</c:v>
                </c:pt>
                <c:pt idx="7">
                  <c:v>2022</c:v>
                </c:pt>
              </c:numCache>
            </c:numRef>
          </c:cat>
          <c:val>
            <c:numRef>
              <c:f>'FY046.20230511T180512 (1)'!$B$20:$I$20</c:f>
              <c:numCache>
                <c:formatCode>0%</c:formatCode>
                <c:ptCount val="8"/>
                <c:pt idx="0">
                  <c:v>3.2277373643748546E-2</c:v>
                </c:pt>
                <c:pt idx="1">
                  <c:v>3.1114308868554763E-2</c:v>
                </c:pt>
                <c:pt idx="2">
                  <c:v>2.8505098018804603E-2</c:v>
                </c:pt>
                <c:pt idx="3">
                  <c:v>4.2156791352121109E-2</c:v>
                </c:pt>
                <c:pt idx="4">
                  <c:v>4.099722729075881E-2</c:v>
                </c:pt>
                <c:pt idx="5">
                  <c:v>4.3504490029822686E-2</c:v>
                </c:pt>
                <c:pt idx="6">
                  <c:v>4.2166391989163089E-2</c:v>
                </c:pt>
                <c:pt idx="7">
                  <c:v>4.5761366372304352E-2</c:v>
                </c:pt>
              </c:numCache>
            </c:numRef>
          </c:val>
          <c:extLst>
            <c:ext xmlns:c16="http://schemas.microsoft.com/office/drawing/2014/chart" uri="{C3380CC4-5D6E-409C-BE32-E72D297353CC}">
              <c16:uniqueId val="{00000005-7D87-4F29-9699-90C0780C4366}"/>
            </c:ext>
          </c:extLst>
        </c:ser>
        <c:ser>
          <c:idx val="6"/>
          <c:order val="6"/>
          <c:tx>
            <c:strRef>
              <c:f>'FY046.20230511T180512 (1)'!$A$21</c:f>
              <c:strCache>
                <c:ptCount val="1"/>
                <c:pt idx="0">
                  <c:v>Others not in labour force</c:v>
                </c:pt>
              </c:strCache>
            </c:strRef>
          </c:tx>
          <c:spPr>
            <a:solidFill>
              <a:schemeClr val="accent1">
                <a:lumMod val="60000"/>
              </a:schemeClr>
            </a:solidFill>
            <a:ln>
              <a:noFill/>
            </a:ln>
            <a:effectLst/>
          </c:spPr>
          <c:invertIfNegative val="0"/>
          <c:cat>
            <c:numRef>
              <c:f>'FY046.20230511T180512 (1)'!$B$14:$I$14</c:f>
              <c:numCache>
                <c:formatCode>General</c:formatCode>
                <c:ptCount val="8"/>
                <c:pt idx="0">
                  <c:v>1986</c:v>
                </c:pt>
                <c:pt idx="1">
                  <c:v>1991</c:v>
                </c:pt>
                <c:pt idx="2">
                  <c:v>1996</c:v>
                </c:pt>
                <c:pt idx="3">
                  <c:v>2002</c:v>
                </c:pt>
                <c:pt idx="4">
                  <c:v>2006</c:v>
                </c:pt>
                <c:pt idx="5">
                  <c:v>2011</c:v>
                </c:pt>
                <c:pt idx="6">
                  <c:v>2016</c:v>
                </c:pt>
                <c:pt idx="7">
                  <c:v>2022</c:v>
                </c:pt>
              </c:numCache>
            </c:numRef>
          </c:cat>
          <c:val>
            <c:numRef>
              <c:f>'FY046.20230511T180512 (1)'!$B$21:$I$21</c:f>
              <c:numCache>
                <c:formatCode>0%</c:formatCode>
                <c:ptCount val="8"/>
                <c:pt idx="0">
                  <c:v>2.7611924281243368E-3</c:v>
                </c:pt>
                <c:pt idx="1">
                  <c:v>1.3813538505577057E-3</c:v>
                </c:pt>
                <c:pt idx="2">
                  <c:v>9.2891689374528092E-4</c:v>
                </c:pt>
                <c:pt idx="3">
                  <c:v>1.1512812421616461E-2</c:v>
                </c:pt>
                <c:pt idx="4">
                  <c:v>3.8460638283059276E-3</c:v>
                </c:pt>
                <c:pt idx="5">
                  <c:v>3.6900103140720853E-3</c:v>
                </c:pt>
                <c:pt idx="6">
                  <c:v>3.950935647707661E-3</c:v>
                </c:pt>
                <c:pt idx="7">
                  <c:v>6.5416891878172095E-3</c:v>
                </c:pt>
              </c:numCache>
            </c:numRef>
          </c:val>
          <c:extLst>
            <c:ext xmlns:c16="http://schemas.microsoft.com/office/drawing/2014/chart" uri="{C3380CC4-5D6E-409C-BE32-E72D297353CC}">
              <c16:uniqueId val="{00000006-7D87-4F29-9699-90C0780C4366}"/>
            </c:ext>
          </c:extLst>
        </c:ser>
        <c:dLbls>
          <c:showLegendKey val="0"/>
          <c:showVal val="0"/>
          <c:showCatName val="0"/>
          <c:showSerName val="0"/>
          <c:showPercent val="0"/>
          <c:showBubbleSize val="0"/>
        </c:dLbls>
        <c:gapWidth val="100"/>
        <c:overlap val="100"/>
        <c:axId val="975766904"/>
        <c:axId val="975768216"/>
      </c:barChart>
      <c:catAx>
        <c:axId val="975766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4"/>
                </a:solidFill>
                <a:latin typeface="+mn-lt"/>
                <a:ea typeface="+mn-ea"/>
                <a:cs typeface="+mn-cs"/>
              </a:defRPr>
            </a:pPr>
            <a:endParaRPr lang="en-US"/>
          </a:p>
        </c:txPr>
        <c:crossAx val="975768216"/>
        <c:crosses val="autoZero"/>
        <c:auto val="1"/>
        <c:lblAlgn val="ctr"/>
        <c:lblOffset val="100"/>
        <c:noMultiLvlLbl val="0"/>
      </c:catAx>
      <c:valAx>
        <c:axId val="9757682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4"/>
                </a:solidFill>
                <a:latin typeface="+mn-lt"/>
                <a:ea typeface="+mn-ea"/>
                <a:cs typeface="+mn-cs"/>
              </a:defRPr>
            </a:pPr>
            <a:endParaRPr lang="en-US"/>
          </a:p>
        </c:txPr>
        <c:crossAx val="975766904"/>
        <c:crosses val="autoZero"/>
        <c:crossBetween val="between"/>
      </c:valAx>
      <c:spPr>
        <a:noFill/>
        <a:ln>
          <a:noFill/>
        </a:ln>
        <a:effectLst/>
      </c:spPr>
    </c:plotArea>
    <c:legend>
      <c:legendPos val="b"/>
      <c:layout>
        <c:manualLayout>
          <c:xMode val="edge"/>
          <c:yMode val="edge"/>
          <c:x val="6.1921029938472481E-3"/>
          <c:y val="0.78145363075600294"/>
          <c:w val="0.97711762185154016"/>
          <c:h val="0.1955416789438854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accent4"/>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2011</c:v>
                </c:pt>
              </c:strCache>
            </c:strRef>
          </c:tx>
          <c:spPr>
            <a:solidFill>
              <a:schemeClr val="accent1"/>
            </a:solidFill>
            <a:ln>
              <a:noFill/>
            </a:ln>
            <a:effectLst/>
          </c:spPr>
          <c:invertIfNegative val="0"/>
          <c:cat>
            <c:strRef>
              <c:f>Sheet1!$A$2:$A$9</c:f>
              <c:strCache>
                <c:ptCount val="8"/>
                <c:pt idx="0">
                  <c:v>Agriculture, forestry and fishing (A)</c:v>
                </c:pt>
                <c:pt idx="1">
                  <c:v>Manufacturing (C)</c:v>
                </c:pt>
                <c:pt idx="2">
                  <c:v>Construction (F)</c:v>
                </c:pt>
                <c:pt idx="3">
                  <c:v>Information and communication (J)</c:v>
                </c:pt>
                <c:pt idx="4">
                  <c:v>Professional, scientific and technical activities (M)</c:v>
                </c:pt>
                <c:pt idx="5">
                  <c:v>Public administration and defence; compulsory social security (O)</c:v>
                </c:pt>
                <c:pt idx="6">
                  <c:v>Education (P)</c:v>
                </c:pt>
                <c:pt idx="7">
                  <c:v>Human health and social work activities (Q)</c:v>
                </c:pt>
              </c:strCache>
            </c:strRef>
          </c:cat>
          <c:val>
            <c:numRef>
              <c:f>Sheet1!$B$2:$B$9</c:f>
              <c:numCache>
                <c:formatCode>General</c:formatCode>
                <c:ptCount val="8"/>
                <c:pt idx="0">
                  <c:v>91526</c:v>
                </c:pt>
                <c:pt idx="1">
                  <c:v>183692</c:v>
                </c:pt>
                <c:pt idx="2">
                  <c:v>87371</c:v>
                </c:pt>
                <c:pt idx="3">
                  <c:v>68531</c:v>
                </c:pt>
                <c:pt idx="4">
                  <c:v>92868</c:v>
                </c:pt>
                <c:pt idx="5">
                  <c:v>113042</c:v>
                </c:pt>
                <c:pt idx="6">
                  <c:v>167290</c:v>
                </c:pt>
                <c:pt idx="7">
                  <c:v>197343</c:v>
                </c:pt>
              </c:numCache>
            </c:numRef>
          </c:val>
          <c:extLst>
            <c:ext xmlns:c16="http://schemas.microsoft.com/office/drawing/2014/chart" uri="{C3380CC4-5D6E-409C-BE32-E72D297353CC}">
              <c16:uniqueId val="{00000000-1E43-487C-BE12-A419E01C6C7D}"/>
            </c:ext>
          </c:extLst>
        </c:ser>
        <c:ser>
          <c:idx val="1"/>
          <c:order val="1"/>
          <c:tx>
            <c:strRef>
              <c:f>Sheet1!$C$1</c:f>
              <c:strCache>
                <c:ptCount val="1"/>
                <c:pt idx="0">
                  <c:v>2016</c:v>
                </c:pt>
              </c:strCache>
            </c:strRef>
          </c:tx>
          <c:spPr>
            <a:solidFill>
              <a:schemeClr val="accent2"/>
            </a:solidFill>
            <a:ln>
              <a:noFill/>
            </a:ln>
            <a:effectLst/>
          </c:spPr>
          <c:invertIfNegative val="0"/>
          <c:cat>
            <c:strRef>
              <c:f>Sheet1!$A$2:$A$9</c:f>
              <c:strCache>
                <c:ptCount val="8"/>
                <c:pt idx="0">
                  <c:v>Agriculture, forestry and fishing (A)</c:v>
                </c:pt>
                <c:pt idx="1">
                  <c:v>Manufacturing (C)</c:v>
                </c:pt>
                <c:pt idx="2">
                  <c:v>Construction (F)</c:v>
                </c:pt>
                <c:pt idx="3">
                  <c:v>Information and communication (J)</c:v>
                </c:pt>
                <c:pt idx="4">
                  <c:v>Professional, scientific and technical activities (M)</c:v>
                </c:pt>
                <c:pt idx="5">
                  <c:v>Public administration and defence; compulsory social security (O)</c:v>
                </c:pt>
                <c:pt idx="6">
                  <c:v>Education (P)</c:v>
                </c:pt>
                <c:pt idx="7">
                  <c:v>Human health and social work activities (Q)</c:v>
                </c:pt>
              </c:strCache>
            </c:strRef>
          </c:cat>
          <c:val>
            <c:numRef>
              <c:f>Sheet1!$C$2:$C$9</c:f>
              <c:numCache>
                <c:formatCode>General</c:formatCode>
                <c:ptCount val="8"/>
                <c:pt idx="0">
                  <c:v>89116</c:v>
                </c:pt>
                <c:pt idx="1">
                  <c:v>201315</c:v>
                </c:pt>
                <c:pt idx="2">
                  <c:v>101849</c:v>
                </c:pt>
                <c:pt idx="3">
                  <c:v>90070</c:v>
                </c:pt>
                <c:pt idx="4">
                  <c:v>113522</c:v>
                </c:pt>
                <c:pt idx="5">
                  <c:v>105929</c:v>
                </c:pt>
                <c:pt idx="6">
                  <c:v>176855</c:v>
                </c:pt>
                <c:pt idx="7">
                  <c:v>223725</c:v>
                </c:pt>
              </c:numCache>
            </c:numRef>
          </c:val>
          <c:extLst>
            <c:ext xmlns:c16="http://schemas.microsoft.com/office/drawing/2014/chart" uri="{C3380CC4-5D6E-409C-BE32-E72D297353CC}">
              <c16:uniqueId val="{00000001-1E43-487C-BE12-A419E01C6C7D}"/>
            </c:ext>
          </c:extLst>
        </c:ser>
        <c:ser>
          <c:idx val="2"/>
          <c:order val="2"/>
          <c:tx>
            <c:strRef>
              <c:f>Sheet1!$D$1</c:f>
              <c:strCache>
                <c:ptCount val="1"/>
                <c:pt idx="0">
                  <c:v>2022</c:v>
                </c:pt>
              </c:strCache>
            </c:strRef>
          </c:tx>
          <c:spPr>
            <a:solidFill>
              <a:schemeClr val="accent4"/>
            </a:solidFill>
            <a:ln>
              <a:noFill/>
            </a:ln>
            <a:effectLst/>
          </c:spPr>
          <c:invertIfNegative val="0"/>
          <c:cat>
            <c:strRef>
              <c:f>Sheet1!$A$2:$A$9</c:f>
              <c:strCache>
                <c:ptCount val="8"/>
                <c:pt idx="0">
                  <c:v>Agriculture, forestry and fishing (A)</c:v>
                </c:pt>
                <c:pt idx="1">
                  <c:v>Manufacturing (C)</c:v>
                </c:pt>
                <c:pt idx="2">
                  <c:v>Construction (F)</c:v>
                </c:pt>
                <c:pt idx="3">
                  <c:v>Information and communication (J)</c:v>
                </c:pt>
                <c:pt idx="4">
                  <c:v>Professional, scientific and technical activities (M)</c:v>
                </c:pt>
                <c:pt idx="5">
                  <c:v>Public administration and defence; compulsory social security (O)</c:v>
                </c:pt>
                <c:pt idx="6">
                  <c:v>Education (P)</c:v>
                </c:pt>
                <c:pt idx="7">
                  <c:v>Human health and social work activities (Q)</c:v>
                </c:pt>
              </c:strCache>
            </c:strRef>
          </c:cat>
          <c:val>
            <c:numRef>
              <c:f>Sheet1!$D$2:$D$9</c:f>
              <c:numCache>
                <c:formatCode>General</c:formatCode>
                <c:ptCount val="8"/>
                <c:pt idx="0">
                  <c:v>82228</c:v>
                </c:pt>
                <c:pt idx="1">
                  <c:v>242857</c:v>
                </c:pt>
                <c:pt idx="2">
                  <c:v>134482</c:v>
                </c:pt>
                <c:pt idx="3">
                  <c:v>125471</c:v>
                </c:pt>
                <c:pt idx="4">
                  <c:v>158146</c:v>
                </c:pt>
                <c:pt idx="5">
                  <c:v>129978</c:v>
                </c:pt>
                <c:pt idx="6">
                  <c:v>211457</c:v>
                </c:pt>
                <c:pt idx="7">
                  <c:v>269617</c:v>
                </c:pt>
              </c:numCache>
            </c:numRef>
          </c:val>
          <c:extLst>
            <c:ext xmlns:c16="http://schemas.microsoft.com/office/drawing/2014/chart" uri="{C3380CC4-5D6E-409C-BE32-E72D297353CC}">
              <c16:uniqueId val="{00000002-1E43-487C-BE12-A419E01C6C7D}"/>
            </c:ext>
          </c:extLst>
        </c:ser>
        <c:dLbls>
          <c:showLegendKey val="0"/>
          <c:showVal val="0"/>
          <c:showCatName val="0"/>
          <c:showSerName val="0"/>
          <c:showPercent val="0"/>
          <c:showBubbleSize val="0"/>
        </c:dLbls>
        <c:gapWidth val="182"/>
        <c:axId val="1006043840"/>
        <c:axId val="1006044496"/>
      </c:barChart>
      <c:catAx>
        <c:axId val="1006043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4"/>
                </a:solidFill>
                <a:latin typeface="+mn-lt"/>
                <a:ea typeface="+mn-ea"/>
                <a:cs typeface="+mn-cs"/>
              </a:defRPr>
            </a:pPr>
            <a:endParaRPr lang="en-US"/>
          </a:p>
        </c:txPr>
        <c:crossAx val="1006044496"/>
        <c:crosses val="autoZero"/>
        <c:auto val="1"/>
        <c:lblAlgn val="ctr"/>
        <c:lblOffset val="100"/>
        <c:noMultiLvlLbl val="0"/>
      </c:catAx>
      <c:valAx>
        <c:axId val="1006044496"/>
        <c:scaling>
          <c:orientation val="minMax"/>
        </c:scaling>
        <c:delete val="0"/>
        <c:axPos val="t"/>
        <c:majorGridlines>
          <c:spPr>
            <a:ln w="9525" cap="flat" cmpd="sng" algn="ctr">
              <a:solidFill>
                <a:schemeClr val="accent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4"/>
                </a:solidFill>
                <a:latin typeface="+mn-lt"/>
                <a:ea typeface="+mn-ea"/>
                <a:cs typeface="+mn-cs"/>
              </a:defRPr>
            </a:pPr>
            <a:endParaRPr lang="en-US"/>
          </a:p>
        </c:txPr>
        <c:crossAx val="1006043840"/>
        <c:crosses val="autoZero"/>
        <c:crossBetween val="between"/>
        <c:majorUnit val="1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solidFill>
      <a:schemeClr val="tx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Sheet1!$J$1</c:f>
              <c:strCache>
                <c:ptCount val="1"/>
                <c:pt idx="0">
                  <c:v>Full time employment</c:v>
                </c:pt>
              </c:strCache>
            </c:strRef>
          </c:tx>
          <c:spPr>
            <a:solidFill>
              <a:schemeClr val="accent4"/>
            </a:solidFill>
            <a:ln>
              <a:noFill/>
            </a:ln>
            <a:effectLst/>
          </c:spPr>
          <c:invertIfNegative val="0"/>
          <c:cat>
            <c:strRef>
              <c:f>Sheet1!$I$2:$I$8</c:f>
              <c:strCache>
                <c:ptCount val="7"/>
                <c:pt idx="0">
                  <c:v>Science, research, engineering and technology professionals</c:v>
                </c:pt>
                <c:pt idx="1">
                  <c:v>Science, engineering and technology associate professionals</c:v>
                </c:pt>
                <c:pt idx="2">
                  <c:v>Protective service occupations</c:v>
                </c:pt>
                <c:pt idx="4">
                  <c:v>Sales occupations</c:v>
                </c:pt>
                <c:pt idx="5">
                  <c:v>Leisure, travel and related personal service occupations</c:v>
                </c:pt>
                <c:pt idx="6">
                  <c:v>Secretarial and related occupations</c:v>
                </c:pt>
              </c:strCache>
            </c:strRef>
          </c:cat>
          <c:val>
            <c:numRef>
              <c:f>Sheet1!$J$2:$J$8</c:f>
              <c:numCache>
                <c:formatCode>General</c:formatCode>
                <c:ptCount val="7"/>
                <c:pt idx="0">
                  <c:v>116352</c:v>
                </c:pt>
                <c:pt idx="1">
                  <c:v>46569</c:v>
                </c:pt>
                <c:pt idx="2">
                  <c:v>22286</c:v>
                </c:pt>
                <c:pt idx="4">
                  <c:v>65417</c:v>
                </c:pt>
                <c:pt idx="5">
                  <c:v>28003</c:v>
                </c:pt>
                <c:pt idx="6">
                  <c:v>20145</c:v>
                </c:pt>
              </c:numCache>
            </c:numRef>
          </c:val>
          <c:extLst>
            <c:ext xmlns:c16="http://schemas.microsoft.com/office/drawing/2014/chart" uri="{C3380CC4-5D6E-409C-BE32-E72D297353CC}">
              <c16:uniqueId val="{00000000-C8D6-4516-A862-AA9336B5B189}"/>
            </c:ext>
          </c:extLst>
        </c:ser>
        <c:ser>
          <c:idx val="1"/>
          <c:order val="1"/>
          <c:tx>
            <c:strRef>
              <c:f>Sheet1!$K$1</c:f>
              <c:strCache>
                <c:ptCount val="1"/>
                <c:pt idx="0">
                  <c:v>Part time employment</c:v>
                </c:pt>
              </c:strCache>
            </c:strRef>
          </c:tx>
          <c:spPr>
            <a:solidFill>
              <a:schemeClr val="accent2"/>
            </a:solidFill>
            <a:ln>
              <a:noFill/>
            </a:ln>
            <a:effectLst/>
          </c:spPr>
          <c:invertIfNegative val="0"/>
          <c:cat>
            <c:strRef>
              <c:f>Sheet1!$I$2:$I$8</c:f>
              <c:strCache>
                <c:ptCount val="7"/>
                <c:pt idx="0">
                  <c:v>Science, research, engineering and technology professionals</c:v>
                </c:pt>
                <c:pt idx="1">
                  <c:v>Science, engineering and technology associate professionals</c:v>
                </c:pt>
                <c:pt idx="2">
                  <c:v>Protective service occupations</c:v>
                </c:pt>
                <c:pt idx="4">
                  <c:v>Sales occupations</c:v>
                </c:pt>
                <c:pt idx="5">
                  <c:v>Leisure, travel and related personal service occupations</c:v>
                </c:pt>
                <c:pt idx="6">
                  <c:v>Secretarial and related occupations</c:v>
                </c:pt>
              </c:strCache>
            </c:strRef>
          </c:cat>
          <c:val>
            <c:numRef>
              <c:f>Sheet1!$K$2:$K$8</c:f>
              <c:numCache>
                <c:formatCode>General</c:formatCode>
                <c:ptCount val="7"/>
                <c:pt idx="0">
                  <c:v>3980</c:v>
                </c:pt>
                <c:pt idx="1">
                  <c:v>1945</c:v>
                </c:pt>
                <c:pt idx="2">
                  <c:v>941</c:v>
                </c:pt>
                <c:pt idx="4">
                  <c:v>39571</c:v>
                </c:pt>
                <c:pt idx="5">
                  <c:v>17579</c:v>
                </c:pt>
                <c:pt idx="6">
                  <c:v>13694</c:v>
                </c:pt>
              </c:numCache>
            </c:numRef>
          </c:val>
          <c:extLst>
            <c:ext xmlns:c16="http://schemas.microsoft.com/office/drawing/2014/chart" uri="{C3380CC4-5D6E-409C-BE32-E72D297353CC}">
              <c16:uniqueId val="{00000001-C8D6-4516-A862-AA9336B5B189}"/>
            </c:ext>
          </c:extLst>
        </c:ser>
        <c:ser>
          <c:idx val="2"/>
          <c:order val="2"/>
          <c:tx>
            <c:strRef>
              <c:f>Sheet1!$L$1</c:f>
              <c:strCache>
                <c:ptCount val="1"/>
                <c:pt idx="0">
                  <c:v>Not stated</c:v>
                </c:pt>
              </c:strCache>
            </c:strRef>
          </c:tx>
          <c:spPr>
            <a:solidFill>
              <a:schemeClr val="accent3"/>
            </a:solidFill>
            <a:ln>
              <a:noFill/>
            </a:ln>
            <a:effectLst/>
          </c:spPr>
          <c:invertIfNegative val="0"/>
          <c:cat>
            <c:strRef>
              <c:f>Sheet1!$I$2:$I$8</c:f>
              <c:strCache>
                <c:ptCount val="7"/>
                <c:pt idx="0">
                  <c:v>Science, research, engineering and technology professionals</c:v>
                </c:pt>
                <c:pt idx="1">
                  <c:v>Science, engineering and technology associate professionals</c:v>
                </c:pt>
                <c:pt idx="2">
                  <c:v>Protective service occupations</c:v>
                </c:pt>
                <c:pt idx="4">
                  <c:v>Sales occupations</c:v>
                </c:pt>
                <c:pt idx="5">
                  <c:v>Leisure, travel and related personal service occupations</c:v>
                </c:pt>
                <c:pt idx="6">
                  <c:v>Secretarial and related occupations</c:v>
                </c:pt>
              </c:strCache>
            </c:strRef>
          </c:cat>
          <c:val>
            <c:numRef>
              <c:f>Sheet1!$L$2:$L$8</c:f>
              <c:numCache>
                <c:formatCode>General</c:formatCode>
                <c:ptCount val="7"/>
                <c:pt idx="0">
                  <c:v>3714</c:v>
                </c:pt>
                <c:pt idx="1">
                  <c:v>1620</c:v>
                </c:pt>
                <c:pt idx="2">
                  <c:v>879</c:v>
                </c:pt>
                <c:pt idx="4">
                  <c:v>4572</c:v>
                </c:pt>
                <c:pt idx="5">
                  <c:v>2085</c:v>
                </c:pt>
                <c:pt idx="6">
                  <c:v>1065</c:v>
                </c:pt>
              </c:numCache>
            </c:numRef>
          </c:val>
          <c:extLst>
            <c:ext xmlns:c16="http://schemas.microsoft.com/office/drawing/2014/chart" uri="{C3380CC4-5D6E-409C-BE32-E72D297353CC}">
              <c16:uniqueId val="{00000002-C8D6-4516-A862-AA9336B5B189}"/>
            </c:ext>
          </c:extLst>
        </c:ser>
        <c:dLbls>
          <c:showLegendKey val="0"/>
          <c:showVal val="0"/>
          <c:showCatName val="0"/>
          <c:showSerName val="0"/>
          <c:showPercent val="0"/>
          <c:showBubbleSize val="0"/>
        </c:dLbls>
        <c:gapWidth val="50"/>
        <c:overlap val="100"/>
        <c:axId val="1099158640"/>
        <c:axId val="1099164216"/>
      </c:barChart>
      <c:catAx>
        <c:axId val="1099158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accent4"/>
                </a:solidFill>
                <a:latin typeface="+mn-lt"/>
                <a:ea typeface="+mn-ea"/>
                <a:cs typeface="+mn-cs"/>
              </a:defRPr>
            </a:pPr>
            <a:endParaRPr lang="en-US"/>
          </a:p>
        </c:txPr>
        <c:crossAx val="1099164216"/>
        <c:crosses val="autoZero"/>
        <c:auto val="1"/>
        <c:lblAlgn val="ctr"/>
        <c:lblOffset val="100"/>
        <c:noMultiLvlLbl val="0"/>
      </c:catAx>
      <c:valAx>
        <c:axId val="1099164216"/>
        <c:scaling>
          <c:orientation val="minMax"/>
        </c:scaling>
        <c:delete val="0"/>
        <c:axPos val="b"/>
        <c:majorGridlines>
          <c:spPr>
            <a:ln w="9525" cap="flat" cmpd="sng" algn="ctr">
              <a:solidFill>
                <a:schemeClr val="accent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1099158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4"/>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'FY044.20230523T150519'!$A$2</c:f>
              <c:strCache>
                <c:ptCount val="1"/>
                <c:pt idx="0">
                  <c:v>All households</c:v>
                </c:pt>
              </c:strCache>
            </c:strRef>
          </c:tx>
          <c:spPr>
            <a:solidFill>
              <a:schemeClr val="accent2"/>
            </a:solidFill>
            <a:ln>
              <a:noFill/>
            </a:ln>
            <a:effectLst/>
          </c:spPr>
          <c:invertIfNegative val="0"/>
          <c:cat>
            <c:numRef>
              <c:f>'FY044.20230523T150519'!$B$1:$D$1</c:f>
              <c:numCache>
                <c:formatCode>General</c:formatCode>
                <c:ptCount val="3"/>
                <c:pt idx="0">
                  <c:v>2011</c:v>
                </c:pt>
                <c:pt idx="1">
                  <c:v>2016</c:v>
                </c:pt>
                <c:pt idx="2">
                  <c:v>2022</c:v>
                </c:pt>
              </c:numCache>
            </c:numRef>
          </c:cat>
          <c:val>
            <c:numRef>
              <c:f>'FY044.20230523T150519'!$B$2:$D$2</c:f>
              <c:numCache>
                <c:formatCode>General</c:formatCode>
                <c:ptCount val="3"/>
                <c:pt idx="0">
                  <c:v>171.19</c:v>
                </c:pt>
                <c:pt idx="1">
                  <c:v>199.92</c:v>
                </c:pt>
                <c:pt idx="2">
                  <c:v>272.91000000000003</c:v>
                </c:pt>
              </c:numCache>
            </c:numRef>
          </c:val>
          <c:extLst>
            <c:ext xmlns:c16="http://schemas.microsoft.com/office/drawing/2014/chart" uri="{C3380CC4-5D6E-409C-BE32-E72D297353CC}">
              <c16:uniqueId val="{00000000-39AF-4B5F-AFB2-B2367C9CF8EA}"/>
            </c:ext>
          </c:extLst>
        </c:ser>
        <c:dLbls>
          <c:showLegendKey val="0"/>
          <c:showVal val="0"/>
          <c:showCatName val="0"/>
          <c:showSerName val="0"/>
          <c:showPercent val="0"/>
          <c:showBubbleSize val="0"/>
        </c:dLbls>
        <c:gapWidth val="50"/>
        <c:axId val="876819408"/>
        <c:axId val="876819080"/>
      </c:barChart>
      <c:catAx>
        <c:axId val="87681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4"/>
                </a:solidFill>
                <a:latin typeface="+mn-lt"/>
                <a:ea typeface="+mn-ea"/>
                <a:cs typeface="+mn-cs"/>
              </a:defRPr>
            </a:pPr>
            <a:endParaRPr lang="en-US"/>
          </a:p>
        </c:txPr>
        <c:crossAx val="876819080"/>
        <c:crosses val="autoZero"/>
        <c:auto val="1"/>
        <c:lblAlgn val="ctr"/>
        <c:lblOffset val="100"/>
        <c:noMultiLvlLbl val="0"/>
      </c:catAx>
      <c:valAx>
        <c:axId val="876819080"/>
        <c:scaling>
          <c:orientation val="minMax"/>
        </c:scaling>
        <c:delete val="0"/>
        <c:axPos val="t"/>
        <c:majorGridlines>
          <c:spPr>
            <a:ln w="9525" cap="flat" cmpd="sng" algn="ctr">
              <a:solidFill>
                <a:schemeClr val="accent3"/>
              </a:solidFill>
              <a:round/>
            </a:ln>
            <a:effectLst/>
          </c:spPr>
        </c:majorGridlines>
        <c:title>
          <c:tx>
            <c:rich>
              <a:bodyPr rot="0" spcFirstLastPara="1" vertOverflow="ellipsis" vert="horz" wrap="square" anchor="ctr" anchorCtr="1"/>
              <a:lstStyle/>
              <a:p>
                <a:pPr>
                  <a:defRPr sz="1000" b="0" i="0" u="none" strike="noStrike" kern="1200" baseline="0">
                    <a:solidFill>
                      <a:schemeClr val="accent4"/>
                    </a:solidFill>
                    <a:latin typeface="+mn-lt"/>
                    <a:ea typeface="+mn-ea"/>
                    <a:cs typeface="+mn-cs"/>
                  </a:defRPr>
                </a:pPr>
                <a:r>
                  <a:rPr lang="en-IE">
                    <a:solidFill>
                      <a:schemeClr val="accent4"/>
                    </a:solidFill>
                  </a:rPr>
                  <a:t>Average weekly rent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accent4"/>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4"/>
                </a:solidFill>
                <a:latin typeface="+mn-lt"/>
                <a:ea typeface="+mn-ea"/>
                <a:cs typeface="+mn-cs"/>
              </a:defRPr>
            </a:pPr>
            <a:endParaRPr lang="en-US"/>
          </a:p>
        </c:txPr>
        <c:crossAx val="876819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86479952705734E-2"/>
          <c:y val="0"/>
          <c:w val="0.486910179210574"/>
          <c:h val="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37-4124-805F-9B9A55E38A9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737-4124-805F-9B9A55E38A9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737-4124-805F-9B9A55E38A9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737-4124-805F-9B9A55E38A9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737-4124-805F-9B9A55E38A9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737-4124-805F-9B9A55E38A9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737-4124-805F-9B9A55E38A9D}"/>
              </c:ext>
            </c:extLst>
          </c:dPt>
          <c:dLbls>
            <c:dLbl>
              <c:idx val="4"/>
              <c:layout>
                <c:manualLayout>
                  <c:x val="4.0402216551836165E-2"/>
                  <c:y val="3.622250970245795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737-4124-805F-9B9A55E38A9D}"/>
                </c:ext>
              </c:extLst>
            </c:dLbl>
            <c:dLbl>
              <c:idx val="6"/>
              <c:delete val="1"/>
              <c:extLst>
                <c:ext xmlns:c15="http://schemas.microsoft.com/office/drawing/2012/chart" uri="{CE6537A1-D6FC-4f65-9D91-7224C49458BB}"/>
                <c:ext xmlns:c16="http://schemas.microsoft.com/office/drawing/2014/chart" uri="{C3380CC4-5D6E-409C-BE32-E72D297353CC}">
                  <c16:uniqueId val="{0000000D-7737-4124-805F-9B9A55E38A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'FY034B.20230522T110515'!$C$1:$I$1</c:f>
              <c:strCache>
                <c:ptCount val="7"/>
                <c:pt idx="0">
                  <c:v>Owner occupied with loan or mortgage</c:v>
                </c:pt>
                <c:pt idx="1">
                  <c:v>Owner occupied without loan or mortgage</c:v>
                </c:pt>
                <c:pt idx="2">
                  <c:v>Rented from private landlord</c:v>
                </c:pt>
                <c:pt idx="3">
                  <c:v>Rented from a local authority</c:v>
                </c:pt>
                <c:pt idx="4">
                  <c:v>Rented from a voluntary body</c:v>
                </c:pt>
                <c:pt idx="5">
                  <c:v>Occupied free of rent</c:v>
                </c:pt>
                <c:pt idx="6">
                  <c:v>Not stated</c:v>
                </c:pt>
              </c:strCache>
            </c:strRef>
          </c:cat>
          <c:val>
            <c:numRef>
              <c:f>'FY034B.20230522T110515'!$C$15:$I$15</c:f>
              <c:numCache>
                <c:formatCode>#,##0</c:formatCode>
                <c:ptCount val="7"/>
                <c:pt idx="0">
                  <c:v>482539</c:v>
                </c:pt>
                <c:pt idx="1">
                  <c:v>669187</c:v>
                </c:pt>
                <c:pt idx="2">
                  <c:v>316939</c:v>
                </c:pt>
                <c:pt idx="3">
                  <c:v>140763</c:v>
                </c:pt>
                <c:pt idx="4">
                  <c:v>24244</c:v>
                </c:pt>
                <c:pt idx="5">
                  <c:v>31180</c:v>
                </c:pt>
                <c:pt idx="6">
                  <c:v>78748</c:v>
                </c:pt>
              </c:numCache>
            </c:numRef>
          </c:val>
          <c:extLst>
            <c:ext xmlns:c16="http://schemas.microsoft.com/office/drawing/2014/chart" uri="{C3380CC4-5D6E-409C-BE32-E72D297353CC}">
              <c16:uniqueId val="{0000000E-7737-4124-805F-9B9A55E38A9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6317188349126435"/>
          <c:y val="2.5836550508806094E-3"/>
          <c:w val="0.43177962065325348"/>
          <c:h val="0.9974163449491193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94017479943838"/>
          <c:y val="1.0815006468305322E-2"/>
          <c:w val="0.63522388059701496"/>
          <c:h val="0.9891849935316946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F0-4255-A3CE-38EF917E162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F0-4255-A3CE-38EF917E162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F0-4255-A3CE-38EF917E162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F0-4255-A3CE-38EF917E162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F0-4255-A3CE-38EF917E162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F0-4255-A3CE-38EF917E162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F0-4255-A3CE-38EF917E162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'FY034B.20230522T110515'!$C$1:$I$1</c:f>
              <c:strCache>
                <c:ptCount val="7"/>
                <c:pt idx="0">
                  <c:v>Owner occupied with loan or mortgage</c:v>
                </c:pt>
                <c:pt idx="1">
                  <c:v>Owner occupied without loan or mortgage</c:v>
                </c:pt>
                <c:pt idx="2">
                  <c:v>Rented from private landlord</c:v>
                </c:pt>
                <c:pt idx="3">
                  <c:v>Rented from a local authority</c:v>
                </c:pt>
                <c:pt idx="4">
                  <c:v>Rented from a voluntary body</c:v>
                </c:pt>
                <c:pt idx="5">
                  <c:v>Occupied free of rent</c:v>
                </c:pt>
                <c:pt idx="6">
                  <c:v>Not stated</c:v>
                </c:pt>
              </c:strCache>
            </c:strRef>
          </c:cat>
          <c:val>
            <c:numRef>
              <c:f>'FY034B.20230522T110515'!$C$12:$I$12</c:f>
              <c:numCache>
                <c:formatCode>#,##0</c:formatCode>
                <c:ptCount val="7"/>
                <c:pt idx="0">
                  <c:v>48668</c:v>
                </c:pt>
                <c:pt idx="1">
                  <c:v>10531</c:v>
                </c:pt>
                <c:pt idx="2">
                  <c:v>13693</c:v>
                </c:pt>
                <c:pt idx="3">
                  <c:v>12429</c:v>
                </c:pt>
                <c:pt idx="4">
                  <c:v>5636</c:v>
                </c:pt>
                <c:pt idx="5" formatCode="General">
                  <c:v>684</c:v>
                </c:pt>
                <c:pt idx="6">
                  <c:v>1487</c:v>
                </c:pt>
              </c:numCache>
            </c:numRef>
          </c:val>
          <c:extLst>
            <c:ext xmlns:c16="http://schemas.microsoft.com/office/drawing/2014/chart" uri="{C3380CC4-5D6E-409C-BE32-E72D297353CC}">
              <c16:uniqueId val="{0000000E-FEF0-4255-A3CE-38EF917E16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6" cy="496174"/>
          </a:xfrm>
          <a:prstGeom prst="rect">
            <a:avLst/>
          </a:prstGeom>
        </p:spPr>
        <p:txBody>
          <a:bodyPr vert="horz" lIns="91294" tIns="45647" rIns="91294" bIns="45647"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49744" y="0"/>
            <a:ext cx="2946345" cy="496174"/>
          </a:xfrm>
          <a:prstGeom prst="rect">
            <a:avLst/>
          </a:prstGeom>
        </p:spPr>
        <p:txBody>
          <a:bodyPr vert="horz" lIns="91294" tIns="45647" rIns="91294" bIns="45647" rtlCol="0"/>
          <a:lstStyle>
            <a:lvl1pPr algn="r">
              <a:defRPr sz="1200"/>
            </a:lvl1pPr>
          </a:lstStyle>
          <a:p>
            <a:fld id="{FAB6C422-590E-9E48-81E4-DE38BE76C08D}" type="datetimeFigureOut">
              <a:rPr lang="en-GB" smtClean="0">
                <a:latin typeface="Roboto Slab Light"/>
              </a:rPr>
              <a:pPr/>
              <a:t>29/05/2023</a:t>
            </a:fld>
            <a:endParaRPr lang="en-GB" dirty="0">
              <a:latin typeface="Roboto Slab Light"/>
            </a:endParaRPr>
          </a:p>
        </p:txBody>
      </p:sp>
      <p:sp>
        <p:nvSpPr>
          <p:cNvPr id="4" name="Footer Placeholder 3"/>
          <p:cNvSpPr>
            <a:spLocks noGrp="1"/>
          </p:cNvSpPr>
          <p:nvPr>
            <p:ph type="ftr" sz="quarter" idx="2"/>
          </p:nvPr>
        </p:nvSpPr>
        <p:spPr>
          <a:xfrm>
            <a:off x="1" y="9428879"/>
            <a:ext cx="2946346" cy="496174"/>
          </a:xfrm>
          <a:prstGeom prst="rect">
            <a:avLst/>
          </a:prstGeom>
        </p:spPr>
        <p:txBody>
          <a:bodyPr vert="horz" lIns="91294" tIns="45647" rIns="91294" bIns="45647"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49744" y="9428879"/>
            <a:ext cx="2946345" cy="496174"/>
          </a:xfrm>
          <a:prstGeom prst="rect">
            <a:avLst/>
          </a:prstGeom>
        </p:spPr>
        <p:txBody>
          <a:bodyPr vert="horz" lIns="91294" tIns="45647" rIns="91294" bIns="45647"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atin typeface="Roboto Slab Light"/>
              </a:defRPr>
            </a:lvl1pPr>
          </a:lstStyle>
          <a:p>
            <a:fld id="{5EB32EF4-9F0D-4B18-BFD1-268924FFDE11}" type="datetimeFigureOut">
              <a:rPr lang="en-IE" smtClean="0"/>
              <a:pPr/>
              <a:t>29/05/2023</a:t>
            </a:fld>
            <a:endParaRPr lang="en-I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94" tIns="45647" rIns="91294" bIns="45647" rtlCol="0" anchor="ctr"/>
          <a:lstStyle/>
          <a:p>
            <a:endParaRPr lang="en-IE"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94" tIns="45647" rIns="91294" bIns="4564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defTabSz="912937">
              <a:defRPr/>
            </a:pPr>
            <a:fld id="{5641690F-5CE8-4B96-9588-F78D757180BA}" type="slidenum">
              <a:rPr lang="en-IE">
                <a:solidFill>
                  <a:prstClr val="black"/>
                </a:solidFill>
              </a:rPr>
              <a:pPr defTabSz="912937">
                <a:defRPr/>
              </a:pPr>
              <a:t>1</a:t>
            </a:fld>
            <a:endParaRPr lang="en-IE" dirty="0">
              <a:solidFill>
                <a:prstClr val="black"/>
              </a:solidFill>
            </a:endParaRPr>
          </a:p>
        </p:txBody>
      </p:sp>
    </p:spTree>
    <p:extLst>
      <p:ext uri="{BB962C8B-B14F-4D97-AF65-F5344CB8AC3E}">
        <p14:creationId xmlns:p14="http://schemas.microsoft.com/office/powerpoint/2010/main" val="236383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 2022, the two ques on long lasting conditions and difficulties were revised.</a:t>
            </a:r>
          </a:p>
          <a:p>
            <a:r>
              <a:rPr lang="en-IE" sz="1800" dirty="0">
                <a:latin typeface="Calibri" panose="020F0502020204030204" pitchFamily="34" charset="0"/>
                <a:ea typeface="Calibri" panose="020F0502020204030204" pitchFamily="34" charset="0"/>
              </a:rPr>
              <a:t>-  22% of </a:t>
            </a:r>
            <a:r>
              <a:rPr lang="en-IE" sz="1800" dirty="0">
                <a:latin typeface="Roboto Slab Light" pitchFamily="2" charset="0"/>
                <a:ea typeface="Roboto Slab Light" pitchFamily="2" charset="0"/>
                <a:cs typeface="Roboto Slab Light" pitchFamily="2" charset="0"/>
              </a:rPr>
              <a:t>people</a:t>
            </a:r>
            <a:r>
              <a:rPr lang="en-IE" sz="1800" dirty="0">
                <a:latin typeface="Calibri" panose="020F0502020204030204" pitchFamily="34" charset="0"/>
                <a:ea typeface="Calibri" panose="020F0502020204030204" pitchFamily="34" charset="0"/>
              </a:rPr>
              <a:t> who experienced a long lasting condition or difficulty to any extent </a:t>
            </a:r>
          </a:p>
          <a:p>
            <a:pPr marL="285293" indent="-285293">
              <a:buFont typeface="Wingdings" panose="05000000000000000000" pitchFamily="2" charset="2"/>
              <a:buChar char="Ø"/>
            </a:pPr>
            <a:r>
              <a:rPr lang="en-IE" sz="1800" dirty="0">
                <a:latin typeface="Calibri" panose="020F0502020204030204" pitchFamily="34" charset="0"/>
                <a:ea typeface="Calibri" panose="020F0502020204030204" pitchFamily="34" charset="0"/>
              </a:rPr>
              <a:t>Of these 8% to a great extent</a:t>
            </a:r>
          </a:p>
          <a:p>
            <a:pPr marL="285293" indent="-285293">
              <a:buFont typeface="Wingdings" panose="05000000000000000000" pitchFamily="2" charset="2"/>
              <a:buChar char="Ø"/>
            </a:pPr>
            <a:r>
              <a:rPr lang="en-IE" sz="1800" dirty="0">
                <a:latin typeface="Calibri" panose="020F0502020204030204" pitchFamily="34" charset="0"/>
              </a:rPr>
              <a:t>14% to some extent</a:t>
            </a:r>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10</a:t>
            </a:fld>
            <a:endParaRPr lang="en-IE" dirty="0"/>
          </a:p>
        </p:txBody>
      </p:sp>
    </p:spTree>
    <p:extLst>
      <p:ext uri="{BB962C8B-B14F-4D97-AF65-F5344CB8AC3E}">
        <p14:creationId xmlns:p14="http://schemas.microsoft.com/office/powerpoint/2010/main" val="35232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384350"/>
                </a:solidFill>
                <a:effectLst/>
                <a:latin typeface="Roboto Sans"/>
              </a:rPr>
              <a:t>A question on whether children </a:t>
            </a:r>
            <a:r>
              <a:rPr lang="en-US" b="1" i="0" dirty="0">
                <a:solidFill>
                  <a:srgbClr val="384350"/>
                </a:solidFill>
                <a:effectLst/>
                <a:latin typeface="Roboto Sans"/>
              </a:rPr>
              <a:t>attended</a:t>
            </a:r>
            <a:r>
              <a:rPr lang="en-US" b="0" i="0" dirty="0">
                <a:solidFill>
                  <a:srgbClr val="384350"/>
                </a:solidFill>
                <a:effectLst/>
                <a:latin typeface="Roboto Sans"/>
              </a:rPr>
              <a:t> childcare, the </a:t>
            </a:r>
            <a:r>
              <a:rPr lang="en-US" b="1" i="0" dirty="0">
                <a:solidFill>
                  <a:srgbClr val="384350"/>
                </a:solidFill>
                <a:effectLst/>
                <a:latin typeface="Roboto Sans"/>
              </a:rPr>
              <a:t>type</a:t>
            </a:r>
            <a:r>
              <a:rPr lang="en-US" b="0" i="0" dirty="0">
                <a:solidFill>
                  <a:srgbClr val="384350"/>
                </a:solidFill>
                <a:effectLst/>
                <a:latin typeface="Roboto Sans"/>
              </a:rPr>
              <a:t> of facility they attended and the </a:t>
            </a:r>
            <a:r>
              <a:rPr lang="en-US" b="1" i="0" dirty="0">
                <a:solidFill>
                  <a:srgbClr val="384350"/>
                </a:solidFill>
                <a:effectLst/>
                <a:latin typeface="Roboto Sans"/>
              </a:rPr>
              <a:t>weekly hours </a:t>
            </a:r>
            <a:r>
              <a:rPr lang="en-US" b="0" i="0" dirty="0">
                <a:solidFill>
                  <a:srgbClr val="384350"/>
                </a:solidFill>
                <a:effectLst/>
                <a:latin typeface="Roboto Sans"/>
              </a:rPr>
              <a:t>they attended for was asked for the first time in 2022.</a:t>
            </a:r>
          </a:p>
          <a:p>
            <a:pPr algn="l">
              <a:buFont typeface="Arial" panose="020B0604020202020204" pitchFamily="34" charset="0"/>
              <a:buChar char="•"/>
            </a:pPr>
            <a:r>
              <a:rPr lang="en-US" b="0" i="0" dirty="0">
                <a:solidFill>
                  <a:srgbClr val="384350"/>
                </a:solidFill>
                <a:effectLst/>
                <a:latin typeface="Roboto Sans"/>
              </a:rPr>
              <a:t>Just under 1 in 3 children under the age of 15 were in childcare in 2022.</a:t>
            </a:r>
          </a:p>
          <a:p>
            <a:pPr algn="l">
              <a:buFont typeface="Arial" panose="020B0604020202020204" pitchFamily="34" charset="0"/>
              <a:buChar char="•"/>
            </a:pPr>
            <a:r>
              <a:rPr lang="en-US" b="0" i="0" dirty="0">
                <a:solidFill>
                  <a:srgbClr val="384350"/>
                </a:solidFill>
                <a:effectLst/>
                <a:latin typeface="Roboto Sans"/>
              </a:rPr>
              <a:t>The most common type of childcare used was a </a:t>
            </a:r>
            <a:r>
              <a:rPr lang="en-US" b="1" i="0" dirty="0">
                <a:solidFill>
                  <a:srgbClr val="384350"/>
                </a:solidFill>
                <a:effectLst/>
                <a:latin typeface="Roboto Sans"/>
              </a:rPr>
              <a:t>creche</a:t>
            </a:r>
            <a:r>
              <a:rPr lang="en-US" b="0" i="0" dirty="0">
                <a:solidFill>
                  <a:srgbClr val="384350"/>
                </a:solidFill>
                <a:effectLst/>
                <a:latin typeface="Roboto Sans"/>
              </a:rPr>
              <a:t> or a similar facility.</a:t>
            </a:r>
          </a:p>
          <a:p>
            <a:pPr algn="l">
              <a:buFont typeface="Arial" panose="020B0604020202020204" pitchFamily="34" charset="0"/>
              <a:buChar char="•"/>
            </a:pPr>
            <a:r>
              <a:rPr lang="en-US" b="0" i="0" dirty="0">
                <a:solidFill>
                  <a:srgbClr val="384350"/>
                </a:solidFill>
                <a:effectLst/>
                <a:latin typeface="Roboto Sans"/>
              </a:rPr>
              <a:t>The second most common type of childcare was provided by an </a:t>
            </a:r>
            <a:r>
              <a:rPr lang="en-US" b="1" i="0" dirty="0">
                <a:solidFill>
                  <a:srgbClr val="384350"/>
                </a:solidFill>
                <a:effectLst/>
                <a:latin typeface="Roboto Sans"/>
              </a:rPr>
              <a:t>unpaid relative or family member</a:t>
            </a:r>
            <a:r>
              <a:rPr lang="en-US" b="0" i="0" dirty="0">
                <a:solidFill>
                  <a:srgbClr val="384350"/>
                </a:solidFill>
                <a:effectLst/>
                <a:latin typeface="Roboto Sans"/>
              </a:rPr>
              <a:t>.</a:t>
            </a:r>
          </a:p>
          <a:p>
            <a:pPr algn="l">
              <a:buFont typeface="Arial" panose="020B0604020202020204" pitchFamily="34" charset="0"/>
              <a:buChar char="•"/>
            </a:pPr>
            <a:endParaRPr lang="en-US" b="0" i="0" dirty="0">
              <a:solidFill>
                <a:srgbClr val="384350"/>
              </a:solidFill>
              <a:effectLst/>
              <a:latin typeface="Roboto Sans"/>
            </a:endParaRPr>
          </a:p>
          <a:p>
            <a:pPr algn="l">
              <a:buFontTx/>
              <a:buNone/>
            </a:pPr>
            <a:r>
              <a:rPr lang="en-US" b="0" i="0" dirty="0">
                <a:solidFill>
                  <a:srgbClr val="384350"/>
                </a:solidFill>
                <a:effectLst/>
                <a:latin typeface="Roboto Slab Light" pitchFamily="2" charset="0"/>
                <a:ea typeface="Roboto Slab Light" pitchFamily="2" charset="0"/>
                <a:cs typeface="Roboto Slab Light" pitchFamily="2" charset="0"/>
              </a:rPr>
              <a:t>AGE GROUP</a:t>
            </a:r>
          </a:p>
          <a:p>
            <a:pPr algn="l">
              <a:buFont typeface="Arial" panose="020B0604020202020204" pitchFamily="34" charset="0"/>
              <a:buChar char="•"/>
            </a:pPr>
            <a:r>
              <a:rPr lang="en-US" b="0" i="0" dirty="0">
                <a:solidFill>
                  <a:srgbClr val="384350"/>
                </a:solidFill>
                <a:effectLst/>
                <a:latin typeface="Roboto Slab Light" pitchFamily="2" charset="0"/>
                <a:ea typeface="Roboto Slab Light" pitchFamily="2" charset="0"/>
                <a:cs typeface="Roboto Slab Light" pitchFamily="2" charset="0"/>
              </a:rPr>
              <a:t>Creches were the facilities most likely to be used by children aged 3 to 4.</a:t>
            </a:r>
          </a:p>
          <a:p>
            <a:pPr algn="l">
              <a:buFont typeface="Arial" panose="020B0604020202020204" pitchFamily="34" charset="0"/>
              <a:buChar char="•"/>
            </a:pPr>
            <a:r>
              <a:rPr lang="en-US" b="0" i="0" dirty="0">
                <a:solidFill>
                  <a:srgbClr val="384350"/>
                </a:solidFill>
                <a:effectLst/>
                <a:latin typeface="Roboto Slab Light" pitchFamily="2" charset="0"/>
                <a:ea typeface="Roboto Slab Light" pitchFamily="2" charset="0"/>
                <a:cs typeface="Roboto Slab Light" pitchFamily="2" charset="0"/>
              </a:rPr>
              <a:t>Older children aged 9 to 14 were more likely to be minded by an unpaid relative or family member.</a:t>
            </a:r>
          </a:p>
          <a:p>
            <a:pPr algn="l">
              <a:buFont typeface="Arial" panose="020B0604020202020204" pitchFamily="34" charset="0"/>
              <a:buChar char="•"/>
            </a:pPr>
            <a:endParaRPr lang="en-US" b="0" i="0" dirty="0">
              <a:solidFill>
                <a:srgbClr val="384350"/>
              </a:solidFill>
              <a:effectLst/>
              <a:latin typeface="Roboto Slab Light" pitchFamily="2" charset="0"/>
              <a:ea typeface="Roboto Slab Light" pitchFamily="2" charset="0"/>
              <a:cs typeface="Roboto Slab Light" pitchFamily="2" charset="0"/>
            </a:endParaRPr>
          </a:p>
          <a:p>
            <a:pPr algn="l">
              <a:buFontTx/>
              <a:buNone/>
            </a:pPr>
            <a:r>
              <a:rPr lang="en-US" b="0" i="0" dirty="0">
                <a:solidFill>
                  <a:srgbClr val="384350"/>
                </a:solidFill>
                <a:effectLst/>
                <a:latin typeface="Roboto Sans light"/>
                <a:ea typeface="Roboto Slab Light" pitchFamily="2" charset="0"/>
                <a:cs typeface="Roboto Slab Light" pitchFamily="2" charset="0"/>
              </a:rPr>
              <a:t>HOURS</a:t>
            </a:r>
          </a:p>
          <a:p>
            <a:pPr algn="l">
              <a:buFont typeface="Arial" panose="020B0604020202020204" pitchFamily="34" charset="0"/>
              <a:buChar char="•"/>
            </a:pPr>
            <a:r>
              <a:rPr lang="en-US" b="0" i="0" dirty="0">
                <a:solidFill>
                  <a:srgbClr val="384350"/>
                </a:solidFill>
                <a:effectLst/>
                <a:latin typeface="Roboto Sans light"/>
                <a:ea typeface="Roboto Slab Light" pitchFamily="2" charset="0"/>
                <a:cs typeface="Roboto Slab Light" pitchFamily="2" charset="0"/>
              </a:rPr>
              <a:t>Younger children in childcare tended to spend more hours per week than older preschool and school age children </a:t>
            </a:r>
          </a:p>
          <a:p>
            <a:pPr algn="l">
              <a:buFont typeface="Arial" panose="020B0604020202020204" pitchFamily="34" charset="0"/>
              <a:buChar char="•"/>
            </a:pPr>
            <a:r>
              <a:rPr lang="en-US" b="0" i="0" dirty="0">
                <a:solidFill>
                  <a:srgbClr val="384350"/>
                </a:solidFill>
                <a:effectLst/>
                <a:latin typeface="Roboto Sans light"/>
                <a:ea typeface="Roboto Slab Light" pitchFamily="2" charset="0"/>
                <a:cs typeface="Roboto Slab Light" pitchFamily="2" charset="0"/>
              </a:rPr>
              <a:t>Older children in primary school were most likely to attend childcare for up to 10 hours per week. </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11</a:t>
            </a:fld>
            <a:endParaRPr lang="en-IE" dirty="0"/>
          </a:p>
        </p:txBody>
      </p:sp>
    </p:spTree>
    <p:extLst>
      <p:ext uri="{BB962C8B-B14F-4D97-AF65-F5344CB8AC3E}">
        <p14:creationId xmlns:p14="http://schemas.microsoft.com/office/powerpoint/2010/main" val="2849216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sz="1100" dirty="0">
                <a:solidFill>
                  <a:srgbClr val="384350"/>
                </a:solidFill>
                <a:latin typeface="Roboto Slab Light" pitchFamily="2" charset="0"/>
                <a:ea typeface="Roboto Slab Light" pitchFamily="2" charset="0"/>
                <a:cs typeface="Roboto Slab Light" pitchFamily="2" charset="0"/>
              </a:rPr>
              <a:t>Looking at the broad categories of Citizenship:</a:t>
            </a:r>
          </a:p>
          <a:p>
            <a:pPr defTabSz="912937">
              <a:defRPr/>
            </a:pPr>
            <a:r>
              <a:rPr lang="en-US" sz="1100" dirty="0">
                <a:solidFill>
                  <a:srgbClr val="384350"/>
                </a:solidFill>
                <a:latin typeface="Roboto Slab Light" pitchFamily="2" charset="0"/>
                <a:ea typeface="Roboto Slab Light" pitchFamily="2" charset="0"/>
                <a:cs typeface="Roboto Slab Light" pitchFamily="2" charset="0"/>
              </a:rPr>
              <a:t>84% of the people who usually lived in Ireland recorded their citizenship as either Irish or Dual Irish.</a:t>
            </a:r>
          </a:p>
          <a:p>
            <a:pPr defTabSz="912937">
              <a:defRPr/>
            </a:pPr>
            <a:r>
              <a:rPr lang="en-US" sz="1100" dirty="0">
                <a:solidFill>
                  <a:srgbClr val="384350"/>
                </a:solidFill>
                <a:latin typeface="Roboto Slab Light" pitchFamily="2" charset="0"/>
                <a:ea typeface="Roboto Slab Light" pitchFamily="2" charset="0"/>
                <a:cs typeface="Roboto Slab Light" pitchFamily="2" charset="0"/>
              </a:rPr>
              <a:t>Non Irish citizens account for 12% of the usually resident population in 2022 – of these the largest groups were Polish and UK citizens, followed by India, Romania and Lithuania.</a:t>
            </a:r>
          </a:p>
          <a:p>
            <a:pPr defTabSz="912937">
              <a:defRPr/>
            </a:pPr>
            <a:endParaRPr lang="en-US" sz="1100" dirty="0">
              <a:solidFill>
                <a:srgbClr val="384350"/>
              </a:solidFill>
              <a:latin typeface="Roboto Slab Light" pitchFamily="2" charset="0"/>
              <a:ea typeface="Roboto Slab Light" pitchFamily="2" charset="0"/>
              <a:cs typeface="Roboto Slab Light" pitchFamily="2" charset="0"/>
            </a:endParaRPr>
          </a:p>
          <a:p>
            <a:pPr defTabSz="912937">
              <a:defRPr/>
            </a:pPr>
            <a:r>
              <a:rPr lang="en-US" sz="1100" dirty="0">
                <a:solidFill>
                  <a:srgbClr val="384350"/>
                </a:solidFill>
                <a:latin typeface="Roboto Slab Light" pitchFamily="2" charset="0"/>
                <a:ea typeface="Roboto Slab Light" pitchFamily="2" charset="0"/>
                <a:cs typeface="Roboto Slab Light" pitchFamily="2" charset="0"/>
              </a:rPr>
              <a:t>The question on nationality </a:t>
            </a:r>
            <a:r>
              <a:rPr lang="en-US" sz="1100" b="1" dirty="0">
                <a:solidFill>
                  <a:srgbClr val="384350"/>
                </a:solidFill>
                <a:latin typeface="Roboto Slab Light" pitchFamily="2" charset="0"/>
                <a:ea typeface="Roboto Slab Light" pitchFamily="2" charset="0"/>
                <a:cs typeface="Roboto Slab Light" pitchFamily="2" charset="0"/>
              </a:rPr>
              <a:t>changed</a:t>
            </a:r>
            <a:r>
              <a:rPr lang="en-US" sz="1100" dirty="0">
                <a:solidFill>
                  <a:srgbClr val="384350"/>
                </a:solidFill>
                <a:latin typeface="Roboto Slab Light" pitchFamily="2" charset="0"/>
                <a:ea typeface="Roboto Slab Light" pitchFamily="2" charset="0"/>
                <a:cs typeface="Roboto Slab Light" pitchFamily="2" charset="0"/>
              </a:rPr>
              <a:t> in Census 2022 to capture information on country of citizenship. This change may have impacted comparisons with previous census data. </a:t>
            </a:r>
          </a:p>
          <a:p>
            <a:pPr defTabSz="912937">
              <a:defRPr/>
            </a:pPr>
            <a:r>
              <a:rPr lang="en-US" sz="1100" dirty="0">
                <a:solidFill>
                  <a:srgbClr val="384350"/>
                </a:solidFill>
                <a:latin typeface="Roboto Slab Light" pitchFamily="2" charset="0"/>
                <a:ea typeface="Roboto Slab Light" pitchFamily="2" charset="0"/>
                <a:cs typeface="Roboto Slab Light" pitchFamily="2" charset="0"/>
              </a:rPr>
              <a:t>In 2016 – 87% of the usually resident population were Irish and 11% were Non Irish.</a:t>
            </a:r>
          </a:p>
          <a:p>
            <a:pPr defTabSz="912937">
              <a:defRPr/>
            </a:pPr>
            <a:endParaRPr lang="en-US" b="0" i="0" dirty="0">
              <a:solidFill>
                <a:srgbClr val="384350"/>
              </a:solidFill>
              <a:effectLst/>
              <a:latin typeface="Roboto Sans"/>
            </a:endParaRPr>
          </a:p>
        </p:txBody>
      </p:sp>
      <p:sp>
        <p:nvSpPr>
          <p:cNvPr id="4" name="Slide Number Placeholder 3"/>
          <p:cNvSpPr>
            <a:spLocks noGrp="1"/>
          </p:cNvSpPr>
          <p:nvPr>
            <p:ph type="sldNum" sz="quarter" idx="5"/>
          </p:nvPr>
        </p:nvSpPr>
        <p:spPr/>
        <p:txBody>
          <a:bodyPr/>
          <a:lstStyle/>
          <a:p>
            <a:fld id="{5641690F-5CE8-4B96-9588-F78D757180BA}" type="slidenum">
              <a:rPr lang="en-IE" smtClean="0"/>
              <a:pPr/>
              <a:t>12</a:t>
            </a:fld>
            <a:endParaRPr lang="en-IE" dirty="0"/>
          </a:p>
        </p:txBody>
      </p:sp>
    </p:spTree>
    <p:extLst>
      <p:ext uri="{BB962C8B-B14F-4D97-AF65-F5344CB8AC3E}">
        <p14:creationId xmlns:p14="http://schemas.microsoft.com/office/powerpoint/2010/main" val="240234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Of the 84% (4.3m) of people recording Irish citizenship, over 170k were grouped into the category of ‘dual Irish’, this represents an increase of 63%</a:t>
            </a:r>
          </a:p>
          <a:p>
            <a:r>
              <a:rPr lang="en-IE" dirty="0"/>
              <a:t>Dual Irish citizenship records where people were both citizens of Ireland and another country.</a:t>
            </a:r>
          </a:p>
          <a:p>
            <a:r>
              <a:rPr lang="en-IE" dirty="0"/>
              <a:t>63% of those recording a citizenship of dual Irish were </a:t>
            </a:r>
            <a:r>
              <a:rPr lang="en-IE" b="1" dirty="0"/>
              <a:t>born outside Ireland</a:t>
            </a:r>
            <a:r>
              <a:rPr lang="en-IE" dirty="0"/>
              <a:t>. </a:t>
            </a:r>
          </a:p>
          <a:p>
            <a:r>
              <a:rPr lang="en-IE" dirty="0"/>
              <a:t>The </a:t>
            </a:r>
            <a:r>
              <a:rPr lang="en-IE" b="1" dirty="0"/>
              <a:t>largest groups </a:t>
            </a:r>
            <a:r>
              <a:rPr lang="en-IE" dirty="0"/>
              <a:t>of dual Irish citizens were Irish UK, American, Polish and Australian. </a:t>
            </a:r>
          </a:p>
          <a:p>
            <a:pPr defTabSz="912937">
              <a:defRPr/>
            </a:pPr>
            <a:r>
              <a:rPr lang="en-IE" dirty="0"/>
              <a:t>The </a:t>
            </a:r>
            <a:r>
              <a:rPr lang="en-IE" b="1" dirty="0"/>
              <a:t>proportions</a:t>
            </a:r>
            <a:r>
              <a:rPr lang="en-IE" dirty="0"/>
              <a:t> of dual citizens born </a:t>
            </a:r>
            <a:r>
              <a:rPr lang="en-IE" b="1" dirty="0"/>
              <a:t>inside or outside </a:t>
            </a:r>
            <a:r>
              <a:rPr lang="en-IE" dirty="0"/>
              <a:t>of Ireland varies across different dual citizenship categories for example - A much larger proportion of Irish UK citizens were born outside Ireland compared to the Irish Americans, Polish and Australians – where they were more balanced around a 50/50 split for born inside or outside Ireland.</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13</a:t>
            </a:fld>
            <a:endParaRPr lang="en-IE" dirty="0"/>
          </a:p>
        </p:txBody>
      </p:sp>
    </p:spTree>
    <p:extLst>
      <p:ext uri="{BB962C8B-B14F-4D97-AF65-F5344CB8AC3E}">
        <p14:creationId xmlns:p14="http://schemas.microsoft.com/office/powerpoint/2010/main" val="686942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on religion has been on the </a:t>
            </a:r>
            <a:r>
              <a:rPr lang="en-US" b="1" dirty="0"/>
              <a:t>Census for many years </a:t>
            </a:r>
            <a:r>
              <a:rPr lang="en-US" dirty="0"/>
              <a:t>and allows us examine the </a:t>
            </a:r>
            <a:r>
              <a:rPr lang="en-US" b="1" dirty="0"/>
              <a:t>various</a:t>
            </a:r>
            <a:r>
              <a:rPr lang="en-US" dirty="0"/>
              <a:t> religions that the people living in Ireland </a:t>
            </a:r>
            <a:r>
              <a:rPr lang="en-US" b="1" dirty="0"/>
              <a:t>identify with</a:t>
            </a:r>
            <a:r>
              <a:rPr lang="en-US" dirty="0"/>
              <a:t>. </a:t>
            </a:r>
          </a:p>
          <a:p>
            <a:r>
              <a:rPr lang="en-US" strike="sngStrike" dirty="0"/>
              <a:t>It also provides a picture of changes over time of people who identify with No Religion. </a:t>
            </a:r>
          </a:p>
          <a:p>
            <a:endParaRPr lang="en-US" dirty="0"/>
          </a:p>
          <a:p>
            <a:r>
              <a:rPr lang="en-US" dirty="0"/>
              <a:t>There was a fall in the proportion of the usually resident population who identified as </a:t>
            </a:r>
            <a:r>
              <a:rPr lang="en-US" b="1" dirty="0"/>
              <a:t>Roman Catholic </a:t>
            </a:r>
            <a:r>
              <a:rPr lang="en-US" dirty="0"/>
              <a:t>by over 180k to </a:t>
            </a:r>
            <a:r>
              <a:rPr lang="en-US" b="1" dirty="0"/>
              <a:t>3.5million</a:t>
            </a:r>
            <a:r>
              <a:rPr lang="en-US" dirty="0"/>
              <a:t> (69%) in 2022. </a:t>
            </a:r>
          </a:p>
          <a:p>
            <a:r>
              <a:rPr lang="en-US" dirty="0"/>
              <a:t>The No Religion category increased from 451,941 people to 736,210. </a:t>
            </a:r>
          </a:p>
          <a:p>
            <a:r>
              <a:rPr lang="en-US" dirty="0"/>
              <a:t>The Church of Ireland category showed </a:t>
            </a:r>
            <a:r>
              <a:rPr lang="en-US" b="1" dirty="0"/>
              <a:t>little change </a:t>
            </a:r>
            <a:r>
              <a:rPr lang="en-US" dirty="0"/>
              <a:t>but remained the second largest religious category with 124,749 people (2%). </a:t>
            </a:r>
          </a:p>
          <a:p>
            <a:endParaRPr lang="en-US" dirty="0"/>
          </a:p>
          <a:p>
            <a:r>
              <a:rPr lang="en-US" b="1" dirty="0"/>
              <a:t>Fastest growing </a:t>
            </a:r>
            <a:r>
              <a:rPr lang="en-US" dirty="0"/>
              <a:t>Religions were Hindu and Christian Orthodox.</a:t>
            </a:r>
          </a:p>
          <a:p>
            <a:r>
              <a:rPr lang="en-US" strike="sngStrike" dirty="0"/>
              <a:t>Hindus – which more than doubled from 13k to 33k and </a:t>
            </a:r>
          </a:p>
          <a:p>
            <a:r>
              <a:rPr lang="en-US" strike="sngStrike" dirty="0"/>
              <a:t>Orthodox which increased from over 60k people to over 100k people in 2022.</a:t>
            </a:r>
          </a:p>
          <a:p>
            <a:endParaRPr lang="en-US" dirty="0"/>
          </a:p>
          <a:p>
            <a:r>
              <a:rPr lang="en-US" dirty="0"/>
              <a:t>Looking at Religion by County – </a:t>
            </a:r>
            <a:r>
              <a:rPr lang="en-US" b="1" dirty="0"/>
              <a:t>Mayo</a:t>
            </a:r>
            <a:r>
              <a:rPr lang="en-US" dirty="0"/>
              <a:t> recorded the highest percentage of Roman Catholics (80%), while </a:t>
            </a:r>
            <a:r>
              <a:rPr lang="en-US" b="1" dirty="0"/>
              <a:t>Dublin City </a:t>
            </a:r>
            <a:r>
              <a:rPr lang="en-US" dirty="0"/>
              <a:t>recorded the lowest at 53%</a:t>
            </a:r>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14</a:t>
            </a:fld>
            <a:endParaRPr lang="en-IE" dirty="0"/>
          </a:p>
        </p:txBody>
      </p:sp>
    </p:spTree>
    <p:extLst>
      <p:ext uri="{BB962C8B-B14F-4D97-AF65-F5344CB8AC3E}">
        <p14:creationId xmlns:p14="http://schemas.microsoft.com/office/powerpoint/2010/main" val="1304683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section will look at some of the findings about employment, commuting, the Irish language and home ownership.</a:t>
            </a:r>
          </a:p>
          <a:p>
            <a:r>
              <a:rPr lang="en-IE" dirty="0"/>
              <a:t>There is more detail and additional topics covered in the publication</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15</a:t>
            </a:fld>
            <a:endParaRPr lang="en-IE" dirty="0"/>
          </a:p>
        </p:txBody>
      </p:sp>
    </p:spTree>
    <p:extLst>
      <p:ext uri="{BB962C8B-B14F-4D97-AF65-F5344CB8AC3E}">
        <p14:creationId xmlns:p14="http://schemas.microsoft.com/office/powerpoint/2010/main" val="1644409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84350"/>
                </a:solidFill>
                <a:effectLst/>
                <a:latin typeface="Roboto Sans"/>
              </a:rPr>
              <a:t>Principal Economic Status in the census measures whether people are at work, unemployed or not in the </a:t>
            </a:r>
            <a:r>
              <a:rPr lang="en-US" b="0" i="0" dirty="0" err="1">
                <a:solidFill>
                  <a:srgbClr val="384350"/>
                </a:solidFill>
                <a:effectLst/>
                <a:latin typeface="Roboto Sans"/>
              </a:rPr>
              <a:t>labour</a:t>
            </a:r>
            <a:r>
              <a:rPr lang="en-US" b="0" i="0" dirty="0">
                <a:solidFill>
                  <a:srgbClr val="384350"/>
                </a:solidFill>
                <a:effectLst/>
                <a:latin typeface="Roboto Sans"/>
              </a:rPr>
              <a:t> force.</a:t>
            </a:r>
          </a:p>
          <a:p>
            <a:r>
              <a:rPr lang="en-IE" dirty="0"/>
              <a:t>The share of the population at work has been increasing since 2011 with a corresponding decrease in unemployment.</a:t>
            </a:r>
          </a:p>
          <a:p>
            <a:r>
              <a:rPr lang="en-IE" dirty="0"/>
              <a:t>Combining the people at work and the unemployed we can see the share of the population in the labour force increased steadily over 30 years between 1986 and 2006.</a:t>
            </a:r>
          </a:p>
          <a:p>
            <a:r>
              <a:rPr lang="en-IE" dirty="0"/>
              <a:t>Since 2006 the proportion of the population in the labour force has fallen slightly.</a:t>
            </a:r>
          </a:p>
          <a:p>
            <a:r>
              <a:rPr lang="en-IE" dirty="0"/>
              <a:t>What has been driving these changes? </a:t>
            </a:r>
          </a:p>
          <a:p>
            <a:r>
              <a:rPr lang="en-IE" dirty="0"/>
              <a:t>Just over 1 in 10 people aged 15 and over are students and this has stayed relatively constant over recent censuses.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We can see there has a been a big change in the share of the population looking after the home or family over time down from 26% in 1986 to under 7% in 22.</a:t>
            </a:r>
          </a:p>
          <a:p>
            <a:r>
              <a:rPr lang="en-IE" dirty="0"/>
              <a:t>Also we are seeing a rise in the proportion of retired persons from 8% in 1986 to 16% in 22</a:t>
            </a:r>
          </a:p>
          <a:p>
            <a:r>
              <a:rPr lang="en-IE" dirty="0"/>
              <a:t>So more recently the increase in women entering the labour force has been offset by increases in the share of the retired population.</a:t>
            </a:r>
          </a:p>
        </p:txBody>
      </p:sp>
      <p:sp>
        <p:nvSpPr>
          <p:cNvPr id="4" name="Slide Number Placeholder 3"/>
          <p:cNvSpPr>
            <a:spLocks noGrp="1"/>
          </p:cNvSpPr>
          <p:nvPr>
            <p:ph type="sldNum" sz="quarter" idx="5"/>
          </p:nvPr>
        </p:nvSpPr>
        <p:spPr/>
        <p:txBody>
          <a:bodyPr/>
          <a:lstStyle/>
          <a:p>
            <a:fld id="{5641690F-5CE8-4B96-9588-F78D757180BA}" type="slidenum">
              <a:rPr lang="en-IE" smtClean="0"/>
              <a:pPr/>
              <a:t>16</a:t>
            </a:fld>
            <a:endParaRPr lang="en-IE" dirty="0"/>
          </a:p>
        </p:txBody>
      </p:sp>
    </p:spTree>
    <p:extLst>
      <p:ext uri="{BB962C8B-B14F-4D97-AF65-F5344CB8AC3E}">
        <p14:creationId xmlns:p14="http://schemas.microsoft.com/office/powerpoint/2010/main" val="42132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0" i="0" dirty="0">
                <a:solidFill>
                  <a:srgbClr val="384350"/>
                </a:solidFill>
                <a:effectLst/>
                <a:latin typeface="Roboto Sans"/>
              </a:rPr>
              <a:t>We have seen an increase in the number of people at work and we can further look at what sectors of the economy have seen the largest changes.</a:t>
            </a:r>
          </a:p>
          <a:p>
            <a:pPr marL="0" indent="0" algn="l">
              <a:buFont typeface="Arial" panose="020B0604020202020204" pitchFamily="34" charset="0"/>
              <a:buNone/>
            </a:pPr>
            <a:r>
              <a:rPr lang="en-US" b="1" i="0" dirty="0">
                <a:solidFill>
                  <a:srgbClr val="384350"/>
                </a:solidFill>
                <a:effectLst/>
                <a:latin typeface="Roboto Sans"/>
              </a:rPr>
              <a:t>Click</a:t>
            </a:r>
          </a:p>
          <a:p>
            <a:pPr marL="0" indent="0" algn="l">
              <a:buFont typeface="Arial" panose="020B0604020202020204" pitchFamily="34" charset="0"/>
              <a:buNone/>
            </a:pPr>
            <a:r>
              <a:rPr lang="en-US" b="0" i="0" dirty="0">
                <a:solidFill>
                  <a:srgbClr val="384350"/>
                </a:solidFill>
                <a:effectLst/>
                <a:latin typeface="Roboto Sans"/>
              </a:rPr>
              <a:t>Employment in manufacturing was up 21% between 16 and 22</a:t>
            </a:r>
          </a:p>
          <a:p>
            <a:pPr algn="l">
              <a:buFont typeface="Arial" panose="020B0604020202020204" pitchFamily="34" charset="0"/>
              <a:buChar char="•"/>
            </a:pPr>
            <a:r>
              <a:rPr lang="en-US" b="0" i="0" dirty="0">
                <a:solidFill>
                  <a:srgbClr val="384350"/>
                </a:solidFill>
                <a:effectLst/>
                <a:latin typeface="Roboto Sans"/>
              </a:rPr>
              <a:t>The number of people working in the Construction industry stood at nearly 135,000, up 32%.</a:t>
            </a:r>
          </a:p>
          <a:p>
            <a:pPr algn="l">
              <a:buFont typeface="Arial" panose="020B0604020202020204" pitchFamily="34" charset="0"/>
              <a:buNone/>
            </a:pPr>
            <a:r>
              <a:rPr lang="en-US" b="1" i="0" dirty="0">
                <a:solidFill>
                  <a:srgbClr val="384350"/>
                </a:solidFill>
                <a:effectLst/>
                <a:latin typeface="Roboto Sans"/>
              </a:rPr>
              <a:t>Click</a:t>
            </a:r>
          </a:p>
          <a:p>
            <a:pPr algn="l">
              <a:buFont typeface="Arial" panose="020B0604020202020204" pitchFamily="34" charset="0"/>
              <a:buChar char="•"/>
            </a:pPr>
            <a:r>
              <a:rPr lang="en-US" b="0" i="0" dirty="0">
                <a:solidFill>
                  <a:srgbClr val="384350"/>
                </a:solidFill>
                <a:effectLst/>
                <a:latin typeface="Roboto Sans"/>
              </a:rPr>
              <a:t>In the Information and communications activities sector, which includes many tech companies, and in the Professional, scientific and technical activities sector, which would include firms in accountancy, law, engineering for example, employment was up 39%</a:t>
            </a:r>
          </a:p>
          <a:p>
            <a:pPr algn="l">
              <a:buFont typeface="Arial" panose="020B0604020202020204" pitchFamily="34" charset="0"/>
              <a:buNone/>
            </a:pPr>
            <a:r>
              <a:rPr lang="en-US" b="1" i="0" dirty="0">
                <a:solidFill>
                  <a:srgbClr val="384350"/>
                </a:solidFill>
                <a:effectLst/>
                <a:latin typeface="Roboto Sans"/>
              </a:rPr>
              <a:t>Click</a:t>
            </a:r>
          </a:p>
          <a:p>
            <a:pPr algn="l">
              <a:buFont typeface="Arial" panose="020B0604020202020204" pitchFamily="34" charset="0"/>
              <a:buChar char="•"/>
            </a:pPr>
            <a:r>
              <a:rPr lang="en-US" b="0" i="0" dirty="0">
                <a:solidFill>
                  <a:srgbClr val="384350"/>
                </a:solidFill>
                <a:effectLst/>
                <a:latin typeface="Roboto Sans"/>
              </a:rPr>
              <a:t>Public administration and </a:t>
            </a:r>
            <a:r>
              <a:rPr lang="en-US" b="0" i="0" dirty="0" err="1">
                <a:solidFill>
                  <a:srgbClr val="384350"/>
                </a:solidFill>
                <a:effectLst/>
                <a:latin typeface="Roboto Sans"/>
              </a:rPr>
              <a:t>defence</a:t>
            </a:r>
            <a:r>
              <a:rPr lang="en-US" b="0" i="0" dirty="0">
                <a:solidFill>
                  <a:srgbClr val="384350"/>
                </a:solidFill>
                <a:effectLst/>
                <a:latin typeface="Roboto Sans"/>
              </a:rPr>
              <a:t> was one of the few sectors that saw a drop in employment between the 2011 and 2016 censuses but grew by 23% to almost 130,000 between 16 to 22.</a:t>
            </a:r>
          </a:p>
          <a:p>
            <a:pPr algn="l">
              <a:buFont typeface="Arial" panose="020B0604020202020204" pitchFamily="34" charset="0"/>
              <a:buChar char="•"/>
            </a:pPr>
            <a:r>
              <a:rPr lang="en-US" b="0" i="0" dirty="0">
                <a:solidFill>
                  <a:srgbClr val="384350"/>
                </a:solidFill>
                <a:effectLst/>
                <a:latin typeface="Roboto Sans"/>
              </a:rPr>
              <a:t>Human health and social work activities was the second largest sector with almost 270,000 in employment and saw the largest absolute increase of nearly 46,000 since 2016.</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17</a:t>
            </a:fld>
            <a:endParaRPr lang="en-IE" dirty="0"/>
          </a:p>
        </p:txBody>
      </p:sp>
    </p:spTree>
    <p:extLst>
      <p:ext uri="{BB962C8B-B14F-4D97-AF65-F5344CB8AC3E}">
        <p14:creationId xmlns:p14="http://schemas.microsoft.com/office/powerpoint/2010/main" val="2033227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384350"/>
                </a:solidFill>
                <a:effectLst/>
                <a:latin typeface="Roboto Sans"/>
              </a:rPr>
              <a:t>In 2022, a new question was asked on the census form about whether people ever worked from home.</a:t>
            </a:r>
          </a:p>
          <a:p>
            <a:pPr algn="l">
              <a:buFont typeface="Arial" panose="020B0604020202020204" pitchFamily="34" charset="0"/>
              <a:buChar char="•"/>
            </a:pPr>
            <a:r>
              <a:rPr lang="en-US" b="0" i="0" dirty="0">
                <a:solidFill>
                  <a:srgbClr val="384350"/>
                </a:solidFill>
                <a:effectLst/>
                <a:latin typeface="Roboto Sans"/>
              </a:rPr>
              <a:t>Nearly 750,000 people, a third of workers, indicated that they worked from home for at least some part of their week.</a:t>
            </a:r>
          </a:p>
          <a:p>
            <a:pPr algn="l">
              <a:buFont typeface="Arial" panose="020B0604020202020204" pitchFamily="34" charset="0"/>
              <a:buChar char="•"/>
            </a:pPr>
            <a:endParaRPr lang="en-US" b="0" i="0" dirty="0">
              <a:solidFill>
                <a:srgbClr val="384350"/>
              </a:solidFill>
              <a:effectLst/>
              <a:latin typeface="Roboto Sans"/>
            </a:endParaRPr>
          </a:p>
          <a:p>
            <a:pPr algn="l">
              <a:buFont typeface="Arial" panose="020B0604020202020204" pitchFamily="34" charset="0"/>
              <a:buChar char="•"/>
            </a:pPr>
            <a:r>
              <a:rPr lang="en-US" b="0" i="0" dirty="0">
                <a:solidFill>
                  <a:srgbClr val="384350"/>
                </a:solidFill>
                <a:effectLst/>
                <a:latin typeface="Roboto Sans"/>
              </a:rPr>
              <a:t>Four out of five Business, media and public service professionals were availing of home working, that would include legal professionals, accountants for example</a:t>
            </a:r>
          </a:p>
          <a:p>
            <a:pPr algn="l">
              <a:buFont typeface="Arial" panose="020B0604020202020204" pitchFamily="34" charset="0"/>
              <a:buChar char="•"/>
            </a:pPr>
            <a:r>
              <a:rPr lang="en-US" b="0" i="0" dirty="0">
                <a:solidFill>
                  <a:srgbClr val="384350"/>
                </a:solidFill>
                <a:effectLst/>
                <a:latin typeface="Roboto Sans"/>
              </a:rPr>
              <a:t>The proportion of workers in the Science, research, engineering and technology professionals group who ever worked from home was also high at 78%, this would include IT specialists.</a:t>
            </a:r>
          </a:p>
          <a:p>
            <a:pPr algn="l">
              <a:buFont typeface="Arial" panose="020B0604020202020204" pitchFamily="34" charset="0"/>
              <a:buChar char="•"/>
            </a:pPr>
            <a:r>
              <a:rPr lang="en-US" b="0" i="0" dirty="0">
                <a:solidFill>
                  <a:srgbClr val="384350"/>
                </a:solidFill>
                <a:effectLst/>
                <a:latin typeface="Roboto Sans"/>
              </a:rPr>
              <a:t>Workers in Elementary administration and service occupations were the least likely to ever work from home, at just 3%, this group includes couriers and cleaners for example</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18</a:t>
            </a:fld>
            <a:endParaRPr lang="en-IE" dirty="0"/>
          </a:p>
        </p:txBody>
      </p:sp>
    </p:spTree>
    <p:extLst>
      <p:ext uri="{BB962C8B-B14F-4D97-AF65-F5344CB8AC3E}">
        <p14:creationId xmlns:p14="http://schemas.microsoft.com/office/powerpoint/2010/main" val="1655912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384350"/>
                </a:solidFill>
                <a:effectLst/>
                <a:latin typeface="Roboto Sans"/>
              </a:rPr>
              <a:t>For the first time, the census asked workers whether they were at work on a full-time or part-time basis.</a:t>
            </a:r>
          </a:p>
          <a:p>
            <a:pPr algn="just"/>
            <a:r>
              <a:rPr lang="en-US" b="0" i="0" dirty="0">
                <a:solidFill>
                  <a:srgbClr val="384350"/>
                </a:solidFill>
                <a:effectLst/>
                <a:latin typeface="Roboto Sans"/>
              </a:rPr>
              <a:t>Overall 75% of workers reported they worked full-time</a:t>
            </a:r>
          </a:p>
          <a:p>
            <a:pPr algn="l"/>
            <a:endParaRPr lang="en-US" b="0" i="0" dirty="0">
              <a:solidFill>
                <a:srgbClr val="384350"/>
              </a:solidFill>
              <a:effectLst/>
              <a:latin typeface="Roboto Sans"/>
            </a:endParaRPr>
          </a:p>
          <a:p>
            <a:pPr algn="l"/>
            <a:r>
              <a:rPr lang="en-US" b="0" i="0" dirty="0">
                <a:solidFill>
                  <a:srgbClr val="384350"/>
                </a:solidFill>
                <a:effectLst/>
                <a:latin typeface="Roboto Sans"/>
              </a:rPr>
              <a:t>The three occupational groups where workers were most likely to be part-time were:</a:t>
            </a:r>
          </a:p>
          <a:p>
            <a:pPr algn="l">
              <a:buFont typeface="Arial" panose="020B0604020202020204" pitchFamily="34" charset="0"/>
              <a:buChar char="•"/>
            </a:pPr>
            <a:r>
              <a:rPr lang="en-US" b="0" i="0" dirty="0">
                <a:solidFill>
                  <a:srgbClr val="384350"/>
                </a:solidFill>
                <a:effectLst/>
                <a:latin typeface="Roboto Sans"/>
              </a:rPr>
              <a:t>Secretarial occupations such as receptionists and typists: 39% of workers.</a:t>
            </a:r>
          </a:p>
          <a:p>
            <a:pPr algn="l">
              <a:buFont typeface="Arial" panose="020B0604020202020204" pitchFamily="34" charset="0"/>
              <a:buChar char="•"/>
            </a:pPr>
            <a:r>
              <a:rPr lang="en-US" b="0" i="0" dirty="0">
                <a:solidFill>
                  <a:srgbClr val="384350"/>
                </a:solidFill>
                <a:effectLst/>
                <a:latin typeface="Roboto Sans"/>
              </a:rPr>
              <a:t>Workers in personal services such as hairdressers, beauticians and cleaners: 37% of workers.</a:t>
            </a:r>
          </a:p>
          <a:p>
            <a:pPr algn="l">
              <a:buFont typeface="Arial" panose="020B0604020202020204" pitchFamily="34" charset="0"/>
              <a:buChar char="•"/>
            </a:pPr>
            <a:r>
              <a:rPr lang="en-US" b="0" i="0" dirty="0">
                <a:solidFill>
                  <a:srgbClr val="384350"/>
                </a:solidFill>
                <a:effectLst/>
                <a:latin typeface="Roboto Sans"/>
              </a:rPr>
              <a:t>Sales occupations: 36% of workers.</a:t>
            </a:r>
          </a:p>
          <a:p>
            <a:pPr algn="l"/>
            <a:endParaRPr lang="en-US" b="0" i="0" dirty="0">
              <a:solidFill>
                <a:srgbClr val="384350"/>
              </a:solidFill>
              <a:effectLst/>
              <a:latin typeface="Roboto Sans"/>
            </a:endParaRPr>
          </a:p>
          <a:p>
            <a:pPr algn="l"/>
            <a:r>
              <a:rPr lang="en-US" b="0" i="0" dirty="0">
                <a:solidFill>
                  <a:srgbClr val="384350"/>
                </a:solidFill>
                <a:effectLst/>
                <a:latin typeface="Roboto Sans"/>
              </a:rPr>
              <a:t>The occupational groups where workers were least likely to be part-time included:</a:t>
            </a:r>
          </a:p>
          <a:p>
            <a:pPr algn="l"/>
            <a:r>
              <a:rPr lang="en-US" b="0" i="0" dirty="0">
                <a:solidFill>
                  <a:srgbClr val="384350"/>
                </a:solidFill>
                <a:effectLst/>
                <a:latin typeface="Roboto Sans"/>
              </a:rPr>
              <a:t>Professionals and associate professionals in Science, engineering and technology where over 90% of workers were full-time</a:t>
            </a:r>
          </a:p>
          <a:p>
            <a:pPr algn="l"/>
            <a:r>
              <a:rPr lang="en-US" b="0" i="0" dirty="0">
                <a:solidFill>
                  <a:srgbClr val="384350"/>
                </a:solidFill>
                <a:effectLst/>
                <a:latin typeface="Roboto Sans"/>
              </a:rPr>
              <a:t>Similarly protective service occupations such as Gardai and prison officers</a:t>
            </a:r>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19</a:t>
            </a:fld>
            <a:endParaRPr lang="en-IE" dirty="0"/>
          </a:p>
        </p:txBody>
      </p:sp>
    </p:spTree>
    <p:extLst>
      <p:ext uri="{BB962C8B-B14F-4D97-AF65-F5344CB8AC3E}">
        <p14:creationId xmlns:p14="http://schemas.microsoft.com/office/powerpoint/2010/main" val="74442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a:t>
            </a:fld>
            <a:endParaRPr lang="en-IE" dirty="0"/>
          </a:p>
        </p:txBody>
      </p:sp>
    </p:spTree>
    <p:extLst>
      <p:ext uri="{BB962C8B-B14F-4D97-AF65-F5344CB8AC3E}">
        <p14:creationId xmlns:p14="http://schemas.microsoft.com/office/powerpoint/2010/main" val="4291182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384350"/>
                </a:solidFill>
                <a:effectLst/>
                <a:latin typeface="Roboto Sans"/>
              </a:rPr>
              <a:t>The census questions on commuting give insight into how and when people travel to their place of work, school, college and childcare.</a:t>
            </a:r>
          </a:p>
          <a:p>
            <a:pPr algn="l">
              <a:buFont typeface="Arial" panose="020B0604020202020204" pitchFamily="34" charset="0"/>
              <a:buChar char="•"/>
            </a:pPr>
            <a:r>
              <a:rPr lang="en-US" b="0" i="0" dirty="0">
                <a:solidFill>
                  <a:srgbClr val="384350"/>
                </a:solidFill>
                <a:effectLst/>
                <a:latin typeface="Roboto Sans"/>
              </a:rPr>
              <a:t>The number of people who drove to work increased by 4% to 1.2 million between 2016 and 2022.</a:t>
            </a:r>
          </a:p>
          <a:p>
            <a:pPr algn="l">
              <a:buFont typeface="Arial" panose="020B0604020202020204" pitchFamily="34" charset="0"/>
              <a:buChar char="•"/>
            </a:pPr>
            <a:r>
              <a:rPr lang="en-US" b="0" i="0" dirty="0">
                <a:solidFill>
                  <a:srgbClr val="384350"/>
                </a:solidFill>
                <a:effectLst/>
                <a:latin typeface="Roboto Sans"/>
              </a:rPr>
              <a:t>A big increase was recorded in the number of people who work mainly at or from home, up 173% to nearly 260,000.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84350"/>
                </a:solidFill>
                <a:effectLst/>
                <a:latin typeface="Roboto Sans"/>
              </a:rPr>
              <a:t>There were 4% fewer people commuting to work by train, LUAS or DART.</a:t>
            </a:r>
          </a:p>
          <a:p>
            <a:pPr algn="l">
              <a:buFont typeface="Arial" panose="020B0604020202020204" pitchFamily="34" charset="0"/>
              <a:buChar char="•"/>
            </a:pPr>
            <a:r>
              <a:rPr lang="en-US" b="0" i="0" dirty="0">
                <a:solidFill>
                  <a:srgbClr val="384350"/>
                </a:solidFill>
                <a:effectLst/>
                <a:latin typeface="Roboto Sans"/>
              </a:rPr>
              <a:t>Fewer third level students commuted to their place of education on foot or by bike, but more used public transport and cars.</a:t>
            </a:r>
          </a:p>
          <a:p>
            <a:pPr algn="l">
              <a:buFont typeface="Arial" panose="020B0604020202020204" pitchFamily="34" charset="0"/>
              <a:buChar char="•"/>
            </a:pPr>
            <a:r>
              <a:rPr lang="en-US" b="0" i="0" dirty="0">
                <a:solidFill>
                  <a:srgbClr val="384350"/>
                </a:solidFill>
                <a:effectLst/>
                <a:latin typeface="Roboto Sans"/>
              </a:rPr>
              <a:t>The main form of transport for school children remained the car and while the actual number of children cycling to school was relatively small nonetheless in 2022, there were 88% more primary school age children cycling to school than in 2016, and the number of secondary school aged children cycling to school was up 79%.</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20</a:t>
            </a:fld>
            <a:endParaRPr lang="en-IE" dirty="0"/>
          </a:p>
        </p:txBody>
      </p:sp>
    </p:spTree>
    <p:extLst>
      <p:ext uri="{BB962C8B-B14F-4D97-AF65-F5344CB8AC3E}">
        <p14:creationId xmlns:p14="http://schemas.microsoft.com/office/powerpoint/2010/main" val="3236871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384350"/>
                </a:solidFill>
                <a:effectLst/>
                <a:latin typeface="Roboto Sans"/>
              </a:rPr>
              <a:t>The question on Irish language ability continues to provide important data on how many people can speak Irish, how often they use it and in which areas of the country it is more prevalent.</a:t>
            </a:r>
          </a:p>
          <a:p>
            <a:pPr algn="l">
              <a:buFont typeface="Arial" panose="020B0604020202020204" pitchFamily="34" charset="0"/>
              <a:buChar char="•"/>
            </a:pPr>
            <a:r>
              <a:rPr lang="en-US" b="0" i="0" dirty="0">
                <a:solidFill>
                  <a:srgbClr val="384350"/>
                </a:solidFill>
                <a:effectLst/>
                <a:latin typeface="Roboto Sans"/>
              </a:rPr>
              <a:t>The number of people who indicated that they could speak Irish increased by 6% between 2016 and 2022 to 1,873,997. </a:t>
            </a:r>
          </a:p>
          <a:p>
            <a:pPr algn="l">
              <a:buFont typeface="Arial" panose="020B0604020202020204" pitchFamily="34" charset="0"/>
              <a:buNone/>
            </a:pPr>
            <a:r>
              <a:rPr lang="en-US" b="0" i="0" dirty="0">
                <a:solidFill>
                  <a:srgbClr val="384350"/>
                </a:solidFill>
                <a:effectLst/>
                <a:latin typeface="Roboto Sans"/>
              </a:rPr>
              <a:t>There were 72,000 people speaking Irish daily outside of the education system, a fall of 1,835 on the 2016 figure.</a:t>
            </a:r>
          </a:p>
          <a:p>
            <a:pPr algn="l">
              <a:buFont typeface="Arial" panose="020B0604020202020204" pitchFamily="34" charset="0"/>
              <a:buChar char="•"/>
            </a:pPr>
            <a:r>
              <a:rPr lang="en-US" b="0" i="0" dirty="0">
                <a:solidFill>
                  <a:srgbClr val="384350"/>
                </a:solidFill>
                <a:effectLst/>
                <a:latin typeface="Roboto Sans"/>
              </a:rPr>
              <a:t>New part to the question on how well Irish is spoken</a:t>
            </a:r>
          </a:p>
          <a:p>
            <a:pPr algn="l">
              <a:buFont typeface="Arial" panose="020B0604020202020204" pitchFamily="34" charset="0"/>
              <a:buChar char="•"/>
            </a:pPr>
            <a:endParaRPr lang="en-US" b="0" i="0" dirty="0">
              <a:solidFill>
                <a:srgbClr val="384350"/>
              </a:solidFill>
              <a:effectLst/>
              <a:latin typeface="Roboto Sans"/>
            </a:endParaRP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21</a:t>
            </a:fld>
            <a:endParaRPr lang="en-IE" dirty="0"/>
          </a:p>
        </p:txBody>
      </p:sp>
    </p:spTree>
    <p:extLst>
      <p:ext uri="{BB962C8B-B14F-4D97-AF65-F5344CB8AC3E}">
        <p14:creationId xmlns:p14="http://schemas.microsoft.com/office/powerpoint/2010/main" val="351204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84350"/>
                </a:solidFill>
                <a:effectLst/>
                <a:latin typeface="Roboto Sans"/>
              </a:rPr>
              <a:t>In Census 2022, people were asked about several aspects of their home and whether they owned it or were renting. </a:t>
            </a:r>
          </a:p>
          <a:p>
            <a:r>
              <a:rPr lang="en-US" b="0" i="0" dirty="0">
                <a:solidFill>
                  <a:srgbClr val="384350"/>
                </a:solidFill>
                <a:effectLst/>
                <a:latin typeface="Roboto Sans"/>
              </a:rPr>
              <a:t>Just to say we are currently </a:t>
            </a:r>
            <a:r>
              <a:rPr lang="en-US" b="0" i="0" dirty="0" err="1">
                <a:solidFill>
                  <a:srgbClr val="384350"/>
                </a:solidFill>
                <a:effectLst/>
                <a:latin typeface="Roboto Sans"/>
              </a:rPr>
              <a:t>analysing</a:t>
            </a:r>
            <a:r>
              <a:rPr lang="en-US" b="0" i="0" dirty="0">
                <a:solidFill>
                  <a:srgbClr val="384350"/>
                </a:solidFill>
                <a:effectLst/>
                <a:latin typeface="Roboto Sans"/>
              </a:rPr>
              <a:t> data on the total housing stock including unoccupied dwellings and the results of that will be published in July.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84350"/>
                </a:solidFill>
                <a:effectLst/>
                <a:latin typeface="Roboto Sans"/>
              </a:rPr>
              <a:t>The proportion of owner-occupied dwellings continued to fall, down from almost 70% to 66% in the 11 years between 16 and 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84350"/>
                </a:solidFill>
                <a:effectLst/>
                <a:latin typeface="Roboto Sans"/>
              </a:rPr>
              <a:t>The average rent paid in properties rented from a private landlord increased by 37% to €273 per week in the six years to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84350"/>
              </a:solidFill>
              <a:effectLst/>
              <a:latin typeface="Roboto Sans"/>
            </a:endParaRP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22</a:t>
            </a:fld>
            <a:endParaRPr lang="en-IE" dirty="0"/>
          </a:p>
        </p:txBody>
      </p:sp>
    </p:spTree>
    <p:extLst>
      <p:ext uri="{BB962C8B-B14F-4D97-AF65-F5344CB8AC3E}">
        <p14:creationId xmlns:p14="http://schemas.microsoft.com/office/powerpoint/2010/main" val="2805110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384350"/>
                </a:solidFill>
                <a:effectLst/>
                <a:latin typeface="Roboto Sans"/>
              </a:rPr>
              <a:t>Data on the year a property was built is only available for dwellings that were occupied on Census Night and is completed by the householder. Of the occupied housing stock, over 93,000 were reported to be built between 2016 and 2022, almost twice as many as in the 2011 to 2015 period.</a:t>
            </a:r>
          </a:p>
          <a:p>
            <a:pPr algn="l">
              <a:buFont typeface="Arial" panose="020B0604020202020204" pitchFamily="34" charset="0"/>
              <a:buChar char="•"/>
            </a:pPr>
            <a:r>
              <a:rPr lang="en-US" b="0" i="0" dirty="0">
                <a:solidFill>
                  <a:srgbClr val="384350"/>
                </a:solidFill>
                <a:effectLst/>
                <a:latin typeface="Roboto Sans"/>
              </a:rPr>
              <a:t>Over half (52%) of homes built since 2016 were owner occupied with a mortgage or loan and just 11% were owned outright whereas 38% of older dwellings were owned outright.</a:t>
            </a:r>
          </a:p>
          <a:p>
            <a:pPr algn="l">
              <a:buFont typeface="Arial" panose="020B0604020202020204" pitchFamily="34" charset="0"/>
              <a:buChar char="•"/>
            </a:pPr>
            <a:r>
              <a:rPr lang="en-US" b="0" i="0" dirty="0">
                <a:solidFill>
                  <a:srgbClr val="384350"/>
                </a:solidFill>
                <a:effectLst/>
                <a:latin typeface="Roboto Sans"/>
              </a:rPr>
              <a:t>15% of the dwellings built since 2016 were rented from private landlords.</a:t>
            </a:r>
          </a:p>
          <a:p>
            <a:pPr algn="l">
              <a:buFont typeface="Arial" panose="020B0604020202020204" pitchFamily="34" charset="0"/>
              <a:buChar char="•"/>
            </a:pPr>
            <a:r>
              <a:rPr lang="en-US" b="0" i="0" dirty="0">
                <a:solidFill>
                  <a:srgbClr val="384350"/>
                </a:solidFill>
                <a:effectLst/>
                <a:latin typeface="Roboto Sans"/>
              </a:rPr>
              <a:t>Another approximately 12,500 or 13% were rented from local authorities.</a:t>
            </a:r>
          </a:p>
          <a:p>
            <a:pPr algn="l">
              <a:buFont typeface="Arial" panose="020B0604020202020204" pitchFamily="34" charset="0"/>
              <a:buChar char="•"/>
            </a:pPr>
            <a:r>
              <a:rPr lang="en-US" b="0" i="0" dirty="0">
                <a:solidFill>
                  <a:srgbClr val="384350"/>
                </a:solidFill>
                <a:effectLst/>
                <a:latin typeface="Roboto Sans"/>
              </a:rPr>
              <a:t>Just over 6% were rented from voluntary or cooperative bodies compared to 1% of older dwellings</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23</a:t>
            </a:fld>
            <a:endParaRPr lang="en-IE" dirty="0"/>
          </a:p>
        </p:txBody>
      </p:sp>
    </p:spTree>
    <p:extLst>
      <p:ext uri="{BB962C8B-B14F-4D97-AF65-F5344CB8AC3E}">
        <p14:creationId xmlns:p14="http://schemas.microsoft.com/office/powerpoint/2010/main" val="169145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384350"/>
                </a:solidFill>
                <a:effectLst/>
                <a:latin typeface="Roboto Sans"/>
              </a:rPr>
              <a:t>A question about renewable energy sources was asked for the first time.</a:t>
            </a:r>
          </a:p>
          <a:p>
            <a:pPr algn="l">
              <a:buFont typeface="Arial" panose="020B0604020202020204" pitchFamily="34" charset="0"/>
              <a:buChar char="•"/>
            </a:pPr>
            <a:r>
              <a:rPr lang="en-US" b="0" i="0" dirty="0">
                <a:solidFill>
                  <a:srgbClr val="384350"/>
                </a:solidFill>
                <a:effectLst/>
                <a:latin typeface="Roboto Sans"/>
              </a:rPr>
              <a:t>Nearly a quarter of households reported that they used renewable energy sources. </a:t>
            </a:r>
          </a:p>
          <a:p>
            <a:pPr algn="l">
              <a:buFont typeface="Arial" panose="020B0604020202020204" pitchFamily="34" charset="0"/>
              <a:buChar char="•"/>
            </a:pPr>
            <a:r>
              <a:rPr lang="en-US" b="0" i="0" dirty="0">
                <a:solidFill>
                  <a:srgbClr val="384350"/>
                </a:solidFill>
                <a:effectLst/>
                <a:latin typeface="Roboto Sans"/>
              </a:rPr>
              <a:t>In older houses wood was the most common renewable energy source</a:t>
            </a:r>
          </a:p>
          <a:p>
            <a:pPr algn="l">
              <a:buFont typeface="Arial" panose="020B0604020202020204" pitchFamily="34" charset="0"/>
              <a:buChar char="•"/>
            </a:pPr>
            <a:r>
              <a:rPr lang="en-US" b="0" i="0" dirty="0">
                <a:solidFill>
                  <a:srgbClr val="384350"/>
                </a:solidFill>
                <a:effectLst/>
                <a:latin typeface="Roboto Sans"/>
              </a:rPr>
              <a:t>Over 70% of the dwellings built since 2016 used at least one renewable energy source.</a:t>
            </a:r>
          </a:p>
          <a:p>
            <a:pPr algn="l">
              <a:buFont typeface="Arial" panose="020B0604020202020204" pitchFamily="34" charset="0"/>
              <a:buChar char="•"/>
            </a:pPr>
            <a:r>
              <a:rPr lang="en-US" b="0" i="0" dirty="0">
                <a:solidFill>
                  <a:srgbClr val="384350"/>
                </a:solidFill>
                <a:effectLst/>
                <a:latin typeface="Roboto Sans"/>
              </a:rPr>
              <a:t>Over 40% of this same cohort had heat pumps.</a:t>
            </a:r>
          </a:p>
          <a:p>
            <a:pPr algn="l">
              <a:buFont typeface="Arial" panose="020B0604020202020204" pitchFamily="34" charset="0"/>
              <a:buChar char="•"/>
            </a:pPr>
            <a:r>
              <a:rPr lang="en-US" b="0" i="0" dirty="0">
                <a:solidFill>
                  <a:srgbClr val="384350"/>
                </a:solidFill>
                <a:effectLst/>
                <a:latin typeface="Roboto Sans"/>
              </a:rPr>
              <a:t>Approximately 30% had solar panels.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84350"/>
                </a:solidFill>
                <a:effectLst/>
                <a:latin typeface="Roboto Sans"/>
              </a:rPr>
              <a:t>Overall the use of solar panels was reported by 6% of households, ranging from 3% of households in Dublin City to 11% of households in </a:t>
            </a:r>
            <a:r>
              <a:rPr lang="en-US" b="0" i="0" dirty="0" err="1">
                <a:solidFill>
                  <a:srgbClr val="384350"/>
                </a:solidFill>
                <a:effectLst/>
                <a:latin typeface="Roboto Sans"/>
              </a:rPr>
              <a:t>Meath</a:t>
            </a:r>
            <a:r>
              <a:rPr lang="en-US" b="0" i="0" dirty="0">
                <a:solidFill>
                  <a:srgbClr val="384350"/>
                </a:solidFill>
                <a:effectLst/>
                <a:latin typeface="Roboto Sans"/>
              </a:rPr>
              <a:t>.</a:t>
            </a:r>
          </a:p>
          <a:p>
            <a:pPr algn="l">
              <a:buFont typeface="Arial" panose="020B0604020202020204" pitchFamily="34" charset="0"/>
              <a:buChar char="•"/>
            </a:pPr>
            <a:endParaRPr lang="en-US" b="0" i="0" dirty="0">
              <a:solidFill>
                <a:srgbClr val="384350"/>
              </a:solidFill>
              <a:effectLst/>
              <a:latin typeface="Roboto Sans"/>
            </a:endParaRP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24</a:t>
            </a:fld>
            <a:endParaRPr lang="en-IE" dirty="0"/>
          </a:p>
        </p:txBody>
      </p:sp>
    </p:spTree>
    <p:extLst>
      <p:ext uri="{BB962C8B-B14F-4D97-AF65-F5344CB8AC3E}">
        <p14:creationId xmlns:p14="http://schemas.microsoft.com/office/powerpoint/2010/main" val="4001484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26</a:t>
            </a:fld>
            <a:endParaRPr lang="en-IE" dirty="0"/>
          </a:p>
        </p:txBody>
      </p:sp>
    </p:spTree>
    <p:extLst>
      <p:ext uri="{BB962C8B-B14F-4D97-AF65-F5344CB8AC3E}">
        <p14:creationId xmlns:p14="http://schemas.microsoft.com/office/powerpoint/2010/main" val="87755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 this section we will look changes in the population, both the recent census and over time.</a:t>
            </a:r>
          </a:p>
          <a:p>
            <a:r>
              <a:rPr lang="en-IE" dirty="0"/>
              <a:t>I will present on household size and marital status before looking at some of the data available in the area of Health, disability, caring and volunteering. </a:t>
            </a:r>
          </a:p>
          <a:p>
            <a:r>
              <a:rPr lang="en-IE" dirty="0"/>
              <a:t>I will then look at some areas from the migration and diversity chapter.</a:t>
            </a:r>
          </a:p>
        </p:txBody>
      </p:sp>
      <p:sp>
        <p:nvSpPr>
          <p:cNvPr id="4" name="Slide Number Placeholder 3"/>
          <p:cNvSpPr>
            <a:spLocks noGrp="1"/>
          </p:cNvSpPr>
          <p:nvPr>
            <p:ph type="sldNum" sz="quarter" idx="5"/>
          </p:nvPr>
        </p:nvSpPr>
        <p:spPr/>
        <p:txBody>
          <a:bodyPr/>
          <a:lstStyle/>
          <a:p>
            <a:fld id="{5641690F-5CE8-4B96-9588-F78D757180BA}" type="slidenum">
              <a:rPr lang="en-IE" smtClean="0"/>
              <a:pPr/>
              <a:t>3</a:t>
            </a:fld>
            <a:endParaRPr lang="en-IE" dirty="0"/>
          </a:p>
        </p:txBody>
      </p:sp>
    </p:spTree>
    <p:extLst>
      <p:ext uri="{BB962C8B-B14F-4D97-AF65-F5344CB8AC3E}">
        <p14:creationId xmlns:p14="http://schemas.microsoft.com/office/powerpoint/2010/main" val="87145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384350"/>
                </a:solidFill>
                <a:effectLst/>
                <a:latin typeface="Roboto Sans"/>
              </a:rPr>
              <a:t>On Census Night, Sunday, 03 April 2022, there were 5.15 million people in the State. </a:t>
            </a:r>
          </a:p>
          <a:p>
            <a:pPr algn="l">
              <a:buFont typeface="Arial" panose="020B0604020202020204" pitchFamily="34" charset="0"/>
              <a:buNone/>
            </a:pPr>
            <a:r>
              <a:rPr lang="en-US" b="0" i="0" dirty="0">
                <a:solidFill>
                  <a:srgbClr val="384350"/>
                </a:solidFill>
                <a:effectLst/>
                <a:latin typeface="Roboto Sans"/>
              </a:rPr>
              <a:t>This is an increase of almost </a:t>
            </a:r>
            <a:r>
              <a:rPr lang="en-US" b="1" i="0" dirty="0">
                <a:solidFill>
                  <a:srgbClr val="384350"/>
                </a:solidFill>
                <a:effectLst/>
                <a:latin typeface="Roboto Sans"/>
              </a:rPr>
              <a:t>390k</a:t>
            </a:r>
            <a:r>
              <a:rPr lang="en-US" b="0" i="0" dirty="0">
                <a:solidFill>
                  <a:srgbClr val="384350"/>
                </a:solidFill>
                <a:effectLst/>
                <a:latin typeface="Roboto Sans"/>
              </a:rPr>
              <a:t> people since the last Census in 2016, or </a:t>
            </a:r>
            <a:r>
              <a:rPr lang="en-US" b="1" i="0" dirty="0">
                <a:solidFill>
                  <a:srgbClr val="384350"/>
                </a:solidFill>
                <a:effectLst/>
                <a:latin typeface="Roboto Sans"/>
              </a:rPr>
              <a:t>8%</a:t>
            </a:r>
            <a:r>
              <a:rPr lang="en-US" b="0" i="0" dirty="0">
                <a:solidFill>
                  <a:srgbClr val="384350"/>
                </a:solidFill>
                <a:effectLst/>
                <a:latin typeface="Roboto Sans"/>
              </a:rPr>
              <a:t> in the population over this six year period</a:t>
            </a:r>
          </a:p>
          <a:p>
            <a:pPr algn="l">
              <a:buFont typeface="Arial" panose="020B0604020202020204" pitchFamily="34" charset="0"/>
              <a:buNone/>
            </a:pPr>
            <a:r>
              <a:rPr lang="en-US" b="0" i="0" dirty="0">
                <a:solidFill>
                  <a:srgbClr val="384350"/>
                </a:solidFill>
                <a:effectLst/>
                <a:latin typeface="Roboto Sans"/>
              </a:rPr>
              <a:t>When </a:t>
            </a:r>
            <a:r>
              <a:rPr lang="en-US" b="1" i="0" dirty="0">
                <a:solidFill>
                  <a:srgbClr val="384350"/>
                </a:solidFill>
                <a:effectLst/>
                <a:latin typeface="Roboto Sans"/>
              </a:rPr>
              <a:t>averaged out over the 6 year period, </a:t>
            </a:r>
            <a:r>
              <a:rPr lang="en-US" b="0" i="0" dirty="0">
                <a:solidFill>
                  <a:srgbClr val="384350"/>
                </a:solidFill>
                <a:effectLst/>
                <a:latin typeface="Roboto Sans"/>
              </a:rPr>
              <a:t>this represents an average yearly increase of 1.3%</a:t>
            </a:r>
          </a:p>
          <a:p>
            <a:pPr algn="l">
              <a:buFont typeface="Arial" panose="020B0604020202020204" pitchFamily="34" charset="0"/>
              <a:buNone/>
            </a:pPr>
            <a:r>
              <a:rPr lang="en-US" b="0" i="0" dirty="0">
                <a:solidFill>
                  <a:srgbClr val="384350"/>
                </a:solidFill>
                <a:effectLst/>
                <a:latin typeface="Roboto Sans"/>
              </a:rPr>
              <a:t>In the previous census period, 2011 to 2016, the total growth was 4%, with an average increase each year of just 0.7%.</a:t>
            </a:r>
          </a:p>
          <a:p>
            <a:endParaRPr lang="en-IE" dirty="0"/>
          </a:p>
          <a:p>
            <a:r>
              <a:rPr lang="en-US" dirty="0"/>
              <a:t>From the graph, which shows data from </a:t>
            </a:r>
            <a:r>
              <a:rPr lang="en-US" b="1" dirty="0"/>
              <a:t>1841 to 2022 </a:t>
            </a:r>
            <a:r>
              <a:rPr lang="en-US" dirty="0"/>
              <a:t>we can see that Census 2022 marked the first time since before the famine (in 171 years) that the population of Ireland has gone over 5 million people. </a:t>
            </a:r>
          </a:p>
          <a:p>
            <a:r>
              <a:rPr lang="en-US" dirty="0"/>
              <a:t>After a continued </a:t>
            </a:r>
            <a:r>
              <a:rPr lang="en-US" b="1" dirty="0"/>
              <a:t>decline</a:t>
            </a:r>
            <a:r>
              <a:rPr lang="en-US" dirty="0"/>
              <a:t> since 1841, Ireland recorded its </a:t>
            </a:r>
            <a:r>
              <a:rPr lang="en-US" b="1" dirty="0"/>
              <a:t>lowest</a:t>
            </a:r>
            <a:r>
              <a:rPr lang="en-US" dirty="0"/>
              <a:t> population in </a:t>
            </a:r>
            <a:r>
              <a:rPr lang="en-US" b="1" dirty="0"/>
              <a:t>1961</a:t>
            </a:r>
            <a:r>
              <a:rPr lang="en-US" dirty="0"/>
              <a:t> when it stood at </a:t>
            </a:r>
            <a:r>
              <a:rPr lang="en-US" b="1" dirty="0"/>
              <a:t>2.8</a:t>
            </a:r>
            <a:r>
              <a:rPr lang="en-US" dirty="0"/>
              <a:t> m people. </a:t>
            </a:r>
          </a:p>
          <a:p>
            <a:r>
              <a:rPr lang="en-US" dirty="0"/>
              <a:t>Since then it began to increase and, in 2022, was 83% higher than </a:t>
            </a:r>
            <a:r>
              <a:rPr lang="en-US" b="1" dirty="0"/>
              <a:t>61</a:t>
            </a:r>
            <a:r>
              <a:rPr lang="en-US" dirty="0"/>
              <a:t> years previously. </a:t>
            </a:r>
            <a:endParaRPr lang="en-IE" dirty="0"/>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4</a:t>
            </a:fld>
            <a:endParaRPr lang="en-IE" dirty="0"/>
          </a:p>
        </p:txBody>
      </p:sp>
    </p:spTree>
    <p:extLst>
      <p:ext uri="{BB962C8B-B14F-4D97-AF65-F5344CB8AC3E}">
        <p14:creationId xmlns:p14="http://schemas.microsoft.com/office/powerpoint/2010/main" val="419372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spcBef>
                <a:spcPts val="599"/>
              </a:spcBef>
              <a:buFont typeface="Arial" panose="020B0604020202020204" pitchFamily="34" charset="0"/>
              <a:buChar char="•"/>
            </a:pPr>
            <a:r>
              <a:rPr lang="en-US" dirty="0">
                <a:latin typeface="Roboto Sans light"/>
              </a:rPr>
              <a:t>The pop increase of almost 370K people is driven from </a:t>
            </a:r>
            <a:r>
              <a:rPr lang="en-US" b="1" dirty="0">
                <a:latin typeface="Roboto Sans light"/>
              </a:rPr>
              <a:t>two elements </a:t>
            </a:r>
          </a:p>
          <a:p>
            <a:pPr marL="627644" lvl="1" indent="-171176">
              <a:spcBef>
                <a:spcPts val="599"/>
              </a:spcBef>
              <a:buFont typeface="Wingdings" panose="05000000000000000000" pitchFamily="2" charset="2"/>
              <a:buChar char="Ø"/>
            </a:pPr>
            <a:r>
              <a:rPr lang="en-US" dirty="0">
                <a:latin typeface="Roboto Sans light"/>
              </a:rPr>
              <a:t>natural increase, which is birth minus deaths, and </a:t>
            </a:r>
          </a:p>
          <a:p>
            <a:pPr marL="627644" lvl="1" indent="-171176">
              <a:spcBef>
                <a:spcPts val="599"/>
              </a:spcBef>
              <a:buFont typeface="Wingdings" panose="05000000000000000000" pitchFamily="2" charset="2"/>
              <a:buChar char="Ø"/>
            </a:pPr>
            <a:r>
              <a:rPr lang="en-US" dirty="0">
                <a:latin typeface="Roboto Sans light"/>
              </a:rPr>
              <a:t>estimated net migration, which is derived from the difference between the pop change and the natural increase over the period.</a:t>
            </a:r>
          </a:p>
          <a:p>
            <a:pPr marL="171176" indent="-171176">
              <a:spcBef>
                <a:spcPts val="599"/>
              </a:spcBef>
              <a:buFont typeface="Arial" panose="020B0604020202020204" pitchFamily="34" charset="0"/>
              <a:buChar char="•"/>
            </a:pPr>
            <a:endParaRPr lang="en-US" dirty="0"/>
          </a:p>
          <a:p>
            <a:pPr marL="171176" indent="-171176">
              <a:spcBef>
                <a:spcPts val="599"/>
              </a:spcBef>
              <a:buFont typeface="Arial" panose="020B0604020202020204" pitchFamily="34" charset="0"/>
              <a:buChar char="•"/>
            </a:pPr>
            <a:r>
              <a:rPr lang="en-US" dirty="0"/>
              <a:t>In the figure, natural increase is represented in blue and net migration in green. </a:t>
            </a:r>
          </a:p>
          <a:p>
            <a:pPr marL="171176" indent="-171176">
              <a:spcBef>
                <a:spcPts val="599"/>
              </a:spcBef>
              <a:buFont typeface="Arial" panose="020B0604020202020204" pitchFamily="34" charset="0"/>
              <a:buChar char="•"/>
            </a:pPr>
            <a:r>
              <a:rPr lang="en-US" dirty="0"/>
              <a:t>For the pop growth in the years 2016 to 2022 we can see that </a:t>
            </a:r>
            <a:r>
              <a:rPr lang="en-US" b="1" dirty="0"/>
              <a:t>net migration was &gt;  natural increase</a:t>
            </a:r>
            <a:r>
              <a:rPr lang="en-US" dirty="0"/>
              <a:t>, indicating that the population growth during this time was driven net migration. </a:t>
            </a:r>
          </a:p>
          <a:p>
            <a:pPr marL="171176" indent="-171176">
              <a:spcBef>
                <a:spcPts val="599"/>
              </a:spcBef>
              <a:buFont typeface="Arial" panose="020B0604020202020204" pitchFamily="34" charset="0"/>
              <a:buChar char="•"/>
            </a:pPr>
            <a:r>
              <a:rPr lang="en-US" dirty="0"/>
              <a:t>This is different to the 2 previous censuses where </a:t>
            </a:r>
            <a:r>
              <a:rPr lang="en-US" b="1" dirty="0"/>
              <a:t>natural increases </a:t>
            </a:r>
            <a:r>
              <a:rPr lang="en-US" dirty="0"/>
              <a:t>were the main driver of population increases.</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5</a:t>
            </a:fld>
            <a:endParaRPr lang="en-IE" dirty="0"/>
          </a:p>
        </p:txBody>
      </p:sp>
    </p:spTree>
    <p:extLst>
      <p:ext uri="{BB962C8B-B14F-4D97-AF65-F5344CB8AC3E}">
        <p14:creationId xmlns:p14="http://schemas.microsoft.com/office/powerpoint/2010/main" val="105527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84350"/>
                </a:solidFill>
                <a:effectLst/>
                <a:latin typeface="Roboto Sans"/>
              </a:rPr>
              <a:t>Every county recorded population growth between 2016 and 2022. </a:t>
            </a:r>
            <a:endParaRPr lang="en-IE" dirty="0"/>
          </a:p>
          <a:p>
            <a:pPr algn="l">
              <a:buFontTx/>
              <a:buNone/>
            </a:pPr>
            <a:r>
              <a:rPr lang="en-US" b="0" i="0" dirty="0">
                <a:solidFill>
                  <a:srgbClr val="384350"/>
                </a:solidFill>
                <a:effectLst/>
                <a:latin typeface="Roboto Sans"/>
              </a:rPr>
              <a:t>Increases in population since 2016 ranged from 5% in Donegal, Kilkenny and Tipperary to 14% in Longford.</a:t>
            </a:r>
          </a:p>
          <a:p>
            <a:pPr algn="l">
              <a:buFontTx/>
              <a:buNone/>
            </a:pPr>
            <a:r>
              <a:rPr lang="en-US" b="0" i="0" dirty="0">
                <a:solidFill>
                  <a:srgbClr val="384350"/>
                </a:solidFill>
                <a:effectLst/>
                <a:latin typeface="Roboto Sans"/>
              </a:rPr>
              <a:t>Population growth tended to be stronger in the east of the country with </a:t>
            </a:r>
            <a:r>
              <a:rPr lang="en-US" b="0" i="0" dirty="0" err="1">
                <a:solidFill>
                  <a:srgbClr val="384350"/>
                </a:solidFill>
                <a:effectLst/>
                <a:latin typeface="Roboto Sans"/>
              </a:rPr>
              <a:t>Meath</a:t>
            </a:r>
            <a:r>
              <a:rPr lang="en-US" b="0" i="0" dirty="0">
                <a:solidFill>
                  <a:srgbClr val="384350"/>
                </a:solidFill>
                <a:effectLst/>
                <a:latin typeface="Roboto Sans"/>
              </a:rPr>
              <a:t> growing by 13%, followed by Fingal (12%) and Kildare (11%).</a:t>
            </a:r>
          </a:p>
          <a:p>
            <a:pPr algn="l">
              <a:buFontTx/>
              <a:buNone/>
            </a:pPr>
            <a:endParaRPr lang="en-US" b="0" i="0" dirty="0">
              <a:solidFill>
                <a:srgbClr val="384350"/>
              </a:solidFill>
              <a:effectLst/>
              <a:latin typeface="Roboto Sans"/>
            </a:endParaRPr>
          </a:p>
          <a:p>
            <a:pPr algn="l">
              <a:buFontTx/>
              <a:buNone/>
            </a:pPr>
            <a:r>
              <a:rPr lang="en-US" b="0" i="0" dirty="0">
                <a:solidFill>
                  <a:srgbClr val="384350"/>
                </a:solidFill>
                <a:effectLst/>
                <a:latin typeface="Roboto Sans"/>
              </a:rPr>
              <a:t>Average age:</a:t>
            </a:r>
          </a:p>
          <a:p>
            <a:pPr algn="l">
              <a:buFontTx/>
              <a:buNone/>
            </a:pPr>
            <a:r>
              <a:rPr lang="en-US" b="0" i="0" dirty="0">
                <a:solidFill>
                  <a:srgbClr val="384350"/>
                </a:solidFill>
                <a:effectLst/>
                <a:latin typeface="Roboto Sans"/>
              </a:rPr>
              <a:t>The average age of the population increased from 37.4 years in 2016 to 38.8 years in 2022. In the 11 years between 2011 and 2022, the average age increased by 2.7 years and by 3.7 years since 2002.</a:t>
            </a:r>
          </a:p>
          <a:p>
            <a:pPr algn="l">
              <a:buFont typeface="Arial" panose="020B0604020202020204" pitchFamily="34" charset="0"/>
              <a:buChar char="•"/>
            </a:pPr>
            <a:r>
              <a:rPr lang="en-US" b="0" i="0" dirty="0">
                <a:solidFill>
                  <a:srgbClr val="384350"/>
                </a:solidFill>
                <a:effectLst/>
                <a:latin typeface="Roboto Sans"/>
              </a:rPr>
              <a:t>Fingal, Kildare and </a:t>
            </a:r>
            <a:r>
              <a:rPr lang="en-US" b="0" i="0" dirty="0" err="1">
                <a:solidFill>
                  <a:srgbClr val="384350"/>
                </a:solidFill>
                <a:effectLst/>
                <a:latin typeface="Roboto Sans"/>
              </a:rPr>
              <a:t>Meath</a:t>
            </a:r>
            <a:r>
              <a:rPr lang="en-US" b="0" i="0" dirty="0">
                <a:solidFill>
                  <a:srgbClr val="384350"/>
                </a:solidFill>
                <a:effectLst/>
                <a:latin typeface="Roboto Sans"/>
              </a:rPr>
              <a:t> continued to be the counties with the youngest age on average.</a:t>
            </a:r>
          </a:p>
          <a:p>
            <a:pPr algn="l">
              <a:buFont typeface="Arial" panose="020B0604020202020204" pitchFamily="34" charset="0"/>
              <a:buChar char="•"/>
            </a:pPr>
            <a:r>
              <a:rPr lang="en-US" b="0" i="0" dirty="0">
                <a:solidFill>
                  <a:srgbClr val="384350"/>
                </a:solidFill>
                <a:effectLst/>
                <a:latin typeface="Roboto Sans"/>
              </a:rPr>
              <a:t>Mayo, Kerry, Roscommon and </a:t>
            </a:r>
            <a:r>
              <a:rPr lang="en-US" b="0" i="0" dirty="0" err="1">
                <a:solidFill>
                  <a:srgbClr val="384350"/>
                </a:solidFill>
                <a:effectLst/>
                <a:latin typeface="Roboto Sans"/>
              </a:rPr>
              <a:t>Leitrim</a:t>
            </a:r>
            <a:r>
              <a:rPr lang="en-US" b="0" i="0" dirty="0">
                <a:solidFill>
                  <a:srgbClr val="384350"/>
                </a:solidFill>
                <a:effectLst/>
                <a:latin typeface="Roboto Sans"/>
              </a:rPr>
              <a:t> had the oldest populations.</a:t>
            </a:r>
          </a:p>
          <a:p>
            <a:pPr algn="l">
              <a:buFont typeface="Arial" panose="020B0604020202020204" pitchFamily="34" charset="0"/>
              <a:buChar char="•"/>
            </a:pPr>
            <a:r>
              <a:rPr lang="en-US" b="0" i="0" dirty="0">
                <a:solidFill>
                  <a:srgbClr val="384350"/>
                </a:solidFill>
                <a:effectLst/>
                <a:latin typeface="Roboto Sans"/>
              </a:rPr>
              <a:t>All counties recorded an increase in average age between 2016 and 2022.</a:t>
            </a:r>
          </a:p>
          <a:p>
            <a:pPr algn="l">
              <a:buFont typeface="Arial" panose="020B0604020202020204" pitchFamily="34" charset="0"/>
              <a:buChar char="•"/>
            </a:pPr>
            <a:r>
              <a:rPr lang="en-US" b="0" i="0" dirty="0">
                <a:solidFill>
                  <a:srgbClr val="384350"/>
                </a:solidFill>
                <a:effectLst/>
                <a:latin typeface="Roboto Sans"/>
              </a:rPr>
              <a:t>The county recording the largest growth in average age was Kildare; its average age rose by 2 years.</a:t>
            </a:r>
          </a:p>
          <a:p>
            <a:endParaRPr lang="en-IE" dirty="0"/>
          </a:p>
          <a:p>
            <a:r>
              <a:rPr lang="en-IE" dirty="0"/>
              <a:t>In 2022 we can see evidence of an ageing population:</a:t>
            </a:r>
          </a:p>
          <a:p>
            <a:r>
              <a:rPr lang="en-IE" sz="1200" dirty="0">
                <a:effectLst/>
                <a:latin typeface="Calibri" panose="020F0502020204030204" pitchFamily="34" charset="0"/>
                <a:ea typeface="Calibri" panose="020F0502020204030204" pitchFamily="34" charset="0"/>
              </a:rPr>
              <a:t>-older age groups grew in size while younger ones declined</a:t>
            </a:r>
          </a:p>
          <a:p>
            <a:pPr algn="l">
              <a:buFont typeface="Arial" panose="020B0604020202020204" pitchFamily="34" charset="0"/>
              <a:buChar char="•"/>
            </a:pPr>
            <a:r>
              <a:rPr lang="en-US" b="0" i="0" dirty="0">
                <a:solidFill>
                  <a:srgbClr val="384350"/>
                </a:solidFill>
                <a:effectLst/>
                <a:latin typeface="Roboto Sans"/>
              </a:rPr>
              <a:t>The highest increases in population numbers was seen among the over 70s increasing by 25%.</a:t>
            </a:r>
          </a:p>
          <a:p>
            <a:pPr algn="l">
              <a:buFont typeface="Arial" panose="020B0604020202020204" pitchFamily="34" charset="0"/>
              <a:buChar char="•"/>
            </a:pPr>
            <a:r>
              <a:rPr lang="en-US" b="0" i="0" dirty="0">
                <a:solidFill>
                  <a:srgbClr val="384350"/>
                </a:solidFill>
                <a:effectLst/>
                <a:latin typeface="Roboto Sans"/>
              </a:rPr>
              <a:t>There was a 7% fall in the number of people aged 0 to 9.</a:t>
            </a:r>
          </a:p>
          <a:p>
            <a:pPr algn="l">
              <a:buFont typeface="Arial" panose="020B0604020202020204" pitchFamily="34" charset="0"/>
              <a:buChar char="•"/>
            </a:pPr>
            <a:r>
              <a:rPr lang="en-US" b="0" i="0" dirty="0">
                <a:solidFill>
                  <a:srgbClr val="384350"/>
                </a:solidFill>
                <a:effectLst/>
                <a:latin typeface="Roboto Sans"/>
              </a:rPr>
              <a:t>There was a 4% fall in the number of people aged 25 to 39.</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6</a:t>
            </a:fld>
            <a:endParaRPr lang="en-IE" dirty="0"/>
          </a:p>
        </p:txBody>
      </p:sp>
    </p:spTree>
    <p:extLst>
      <p:ext uri="{BB962C8B-B14F-4D97-AF65-F5344CB8AC3E}">
        <p14:creationId xmlns:p14="http://schemas.microsoft.com/office/powerpoint/2010/main" val="95240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solidFill>
                  <a:srgbClr val="384350"/>
                </a:solidFill>
                <a:latin typeface="Roboto Sans light"/>
                <a:ea typeface="Roboto Slab Light" pitchFamily="2" charset="0"/>
                <a:cs typeface="Roboto Slab Light" pitchFamily="2" charset="0"/>
              </a:rPr>
              <a:t>HOUSEHOLD SIZE:</a:t>
            </a:r>
          </a:p>
          <a:p>
            <a:pPr algn="just"/>
            <a:r>
              <a:rPr lang="en-US" sz="1100" dirty="0">
                <a:solidFill>
                  <a:srgbClr val="384350"/>
                </a:solidFill>
                <a:latin typeface="Roboto Sans light"/>
                <a:ea typeface="Roboto Slab Light" pitchFamily="2" charset="0"/>
                <a:cs typeface="Roboto Slab Light" pitchFamily="2" charset="0"/>
              </a:rPr>
              <a:t>The average household size is the number of </a:t>
            </a:r>
            <a:r>
              <a:rPr lang="en-US" sz="1100" b="1" dirty="0">
                <a:solidFill>
                  <a:srgbClr val="384350"/>
                </a:solidFill>
                <a:latin typeface="Roboto Sans light"/>
                <a:ea typeface="Roboto Slab Light" pitchFamily="2" charset="0"/>
                <a:cs typeface="Roboto Slab Light" pitchFamily="2" charset="0"/>
              </a:rPr>
              <a:t>people in private dwellings </a:t>
            </a:r>
            <a:r>
              <a:rPr lang="en-US" sz="1100" dirty="0">
                <a:solidFill>
                  <a:srgbClr val="384350"/>
                </a:solidFill>
                <a:latin typeface="Roboto Sans light"/>
                <a:ea typeface="Roboto Slab Light" pitchFamily="2" charset="0"/>
                <a:cs typeface="Roboto Slab Light" pitchFamily="2" charset="0"/>
              </a:rPr>
              <a:t>as a proportion of </a:t>
            </a:r>
            <a:r>
              <a:rPr lang="en-US" sz="1100" b="1" dirty="0">
                <a:solidFill>
                  <a:srgbClr val="384350"/>
                </a:solidFill>
                <a:latin typeface="Roboto Sans light"/>
                <a:ea typeface="Roboto Slab Light" pitchFamily="2" charset="0"/>
                <a:cs typeface="Roboto Slab Light" pitchFamily="2" charset="0"/>
              </a:rPr>
              <a:t>the number of occupied dwelling</a:t>
            </a:r>
            <a:r>
              <a:rPr lang="en-US" sz="1100" dirty="0">
                <a:solidFill>
                  <a:srgbClr val="384350"/>
                </a:solidFill>
                <a:latin typeface="Roboto Sans light"/>
                <a:ea typeface="Roboto Slab Light" pitchFamily="2" charset="0"/>
                <a:cs typeface="Roboto Slab Light" pitchFamily="2" charset="0"/>
              </a:rPr>
              <a:t>s. </a:t>
            </a:r>
          </a:p>
          <a:p>
            <a:pPr algn="l">
              <a:buFont typeface="Arial" panose="020B0604020202020204" pitchFamily="34" charset="0"/>
              <a:buChar char="•"/>
            </a:pPr>
            <a:r>
              <a:rPr lang="en-US" sz="1100" strike="sngStrike" dirty="0">
                <a:solidFill>
                  <a:srgbClr val="384350"/>
                </a:solidFill>
                <a:latin typeface="Roboto Sans light"/>
                <a:ea typeface="Roboto Slab Light" pitchFamily="2" charset="0"/>
                <a:cs typeface="Roboto Slab Light" pitchFamily="2" charset="0"/>
              </a:rPr>
              <a:t>Census 2022 recorded 1,841,152 private occupied dwellings and 5,046,681 people in private households.</a:t>
            </a:r>
          </a:p>
          <a:p>
            <a:pPr algn="l">
              <a:buFont typeface="Arial" panose="020B0604020202020204" pitchFamily="34" charset="0"/>
              <a:buChar char="•"/>
            </a:pPr>
            <a:r>
              <a:rPr lang="en-US" sz="1100" dirty="0">
                <a:solidFill>
                  <a:srgbClr val="384350"/>
                </a:solidFill>
                <a:latin typeface="Roboto Sans light"/>
                <a:ea typeface="Roboto Slab Light" pitchFamily="2" charset="0"/>
                <a:cs typeface="Roboto Slab Light" pitchFamily="2" charset="0"/>
              </a:rPr>
              <a:t>In 2022, there were on average 2.74 people per private household.</a:t>
            </a:r>
          </a:p>
          <a:p>
            <a:pPr algn="l">
              <a:buFont typeface="Arial" panose="020B0604020202020204" pitchFamily="34" charset="0"/>
              <a:buChar char="•"/>
            </a:pPr>
            <a:r>
              <a:rPr lang="en-US" sz="1100" dirty="0">
                <a:solidFill>
                  <a:srgbClr val="384350"/>
                </a:solidFill>
                <a:latin typeface="Roboto Sans light"/>
                <a:ea typeface="Roboto Slab Light" pitchFamily="2" charset="0"/>
                <a:cs typeface="Roboto Slab Light" pitchFamily="2" charset="0"/>
              </a:rPr>
              <a:t>small decrease compared with the 2016 average, which stood at 2.75.</a:t>
            </a:r>
          </a:p>
          <a:p>
            <a:pPr algn="l">
              <a:buFont typeface="Arial" panose="020B0604020202020204" pitchFamily="34" charset="0"/>
              <a:buChar char="•"/>
            </a:pPr>
            <a:r>
              <a:rPr lang="en-US" sz="1100" dirty="0">
                <a:solidFill>
                  <a:srgbClr val="384350"/>
                </a:solidFill>
                <a:latin typeface="Roboto Sans light"/>
                <a:ea typeface="Roboto Slab Light" pitchFamily="2" charset="0"/>
                <a:cs typeface="Roboto Slab Light" pitchFamily="2" charset="0"/>
              </a:rPr>
              <a:t>2011 average was 2.73</a:t>
            </a:r>
          </a:p>
          <a:p>
            <a:pPr algn="l">
              <a:buFont typeface="Arial" panose="020B0604020202020204" pitchFamily="34" charset="0"/>
              <a:buChar char="•"/>
            </a:pPr>
            <a:r>
              <a:rPr lang="en-US" sz="1100" dirty="0">
                <a:solidFill>
                  <a:srgbClr val="384350"/>
                </a:solidFill>
                <a:latin typeface="Roboto Sans light"/>
                <a:ea typeface="Roboto Slab Light" pitchFamily="2" charset="0"/>
                <a:cs typeface="Roboto Slab Light" pitchFamily="2" charset="0"/>
              </a:rPr>
              <a:t>Average household size differed across counties – 2.48 (Dublin city) to 3.02 (</a:t>
            </a:r>
            <a:r>
              <a:rPr lang="en-US" sz="1100" dirty="0" err="1">
                <a:solidFill>
                  <a:srgbClr val="384350"/>
                </a:solidFill>
                <a:latin typeface="Roboto Sans light"/>
                <a:ea typeface="Roboto Slab Light" pitchFamily="2" charset="0"/>
                <a:cs typeface="Roboto Slab Light" pitchFamily="2" charset="0"/>
              </a:rPr>
              <a:t>fingal</a:t>
            </a:r>
            <a:r>
              <a:rPr lang="en-US" sz="1100" dirty="0">
                <a:solidFill>
                  <a:srgbClr val="384350"/>
                </a:solidFill>
                <a:latin typeface="Roboto Sans light"/>
                <a:ea typeface="Roboto Slab Light" pitchFamily="2" charset="0"/>
                <a:cs typeface="Roboto Slab Light" pitchFamily="2" charset="0"/>
              </a:rPr>
              <a:t> and </a:t>
            </a:r>
            <a:r>
              <a:rPr lang="en-US" sz="1100" dirty="0" err="1">
                <a:solidFill>
                  <a:srgbClr val="384350"/>
                </a:solidFill>
                <a:latin typeface="Roboto Sans light"/>
                <a:ea typeface="Roboto Slab Light" pitchFamily="2" charset="0"/>
                <a:cs typeface="Roboto Slab Light" pitchFamily="2" charset="0"/>
              </a:rPr>
              <a:t>meath</a:t>
            </a:r>
            <a:r>
              <a:rPr lang="en-US" sz="1100" dirty="0">
                <a:solidFill>
                  <a:srgbClr val="384350"/>
                </a:solidFill>
                <a:latin typeface="Roboto Sans light"/>
                <a:ea typeface="Roboto Slab Light" pitchFamily="2" charset="0"/>
                <a:cs typeface="Roboto Slab Light" pitchFamily="2" charset="0"/>
              </a:rPr>
              <a:t>)</a:t>
            </a:r>
          </a:p>
          <a:p>
            <a:pPr algn="l">
              <a:buFont typeface="Arial" panose="020B0604020202020204" pitchFamily="34" charset="0"/>
              <a:buChar char="•"/>
            </a:pPr>
            <a:r>
              <a:rPr lang="en-US" sz="1100" dirty="0">
                <a:solidFill>
                  <a:srgbClr val="384350"/>
                </a:solidFill>
                <a:latin typeface="Roboto Sans light"/>
                <a:ea typeface="Roboto Slab Light" pitchFamily="2" charset="0"/>
                <a:cs typeface="Roboto Slab Light" pitchFamily="2" charset="0"/>
              </a:rPr>
              <a:t>Higher in East, lower in the West – generally</a:t>
            </a:r>
          </a:p>
          <a:p>
            <a:pPr algn="l">
              <a:buFont typeface="Arial" panose="020B0604020202020204" pitchFamily="34" charset="0"/>
              <a:buChar char="•"/>
            </a:pPr>
            <a:endParaRPr lang="en-US" sz="1100" dirty="0">
              <a:solidFill>
                <a:srgbClr val="384350"/>
              </a:solidFill>
              <a:latin typeface="Roboto Slab Light" pitchFamily="2" charset="0"/>
              <a:ea typeface="Roboto Slab Light" pitchFamily="2" charset="0"/>
              <a:cs typeface="Roboto Slab Light" pitchFamily="2" charset="0"/>
            </a:endParaRPr>
          </a:p>
          <a:p>
            <a:pPr algn="l">
              <a:buFontTx/>
              <a:buNone/>
            </a:pPr>
            <a:r>
              <a:rPr lang="en-US" sz="1100" dirty="0">
                <a:solidFill>
                  <a:srgbClr val="384350"/>
                </a:solidFill>
                <a:latin typeface="Roboto Slab Light" pitchFamily="2" charset="0"/>
                <a:ea typeface="Roboto Slab Light" pitchFamily="2" charset="0"/>
                <a:cs typeface="Roboto Slab Light" pitchFamily="2" charset="0"/>
              </a:rPr>
              <a:t>TIME CAPSULE:</a:t>
            </a:r>
          </a:p>
          <a:p>
            <a:pPr algn="l">
              <a:buFontTx/>
              <a:buNone/>
            </a:pPr>
            <a:r>
              <a:rPr lang="en-US" sz="1100" dirty="0">
                <a:solidFill>
                  <a:srgbClr val="384350"/>
                </a:solidFill>
                <a:latin typeface="Roboto Slab Light" pitchFamily="2" charset="0"/>
                <a:ea typeface="Roboto Slab Light" pitchFamily="2" charset="0"/>
                <a:cs typeface="Roboto Slab Light" pitchFamily="2" charset="0"/>
              </a:rPr>
              <a:t>Recall also the voluntary completion of the Time Capsule – respondents had opportunity to incl. a message on the HH form. The CSO can report that almost 350k HH forms incl. some form of message. </a:t>
            </a:r>
          </a:p>
          <a:p>
            <a:pPr algn="l">
              <a:buFontTx/>
              <a:buNone/>
            </a:pPr>
            <a:r>
              <a:rPr lang="en-US" sz="1100" dirty="0">
                <a:solidFill>
                  <a:srgbClr val="384350"/>
                </a:solidFill>
                <a:latin typeface="Roboto Slab Light" pitchFamily="2" charset="0"/>
                <a:ea typeface="Roboto Slab Light" pitchFamily="2" charset="0"/>
                <a:cs typeface="Roboto Slab Light" pitchFamily="2" charset="0"/>
              </a:rPr>
              <a:t>The CSO will not publish any info from the time cap, but will retain them in secure storage with the census forms for 100 years until they are ready for release in 2122.</a:t>
            </a:r>
          </a:p>
          <a:p>
            <a:pPr algn="l">
              <a:buFontTx/>
              <a:buNone/>
            </a:pPr>
            <a:endParaRPr lang="en-US" sz="1100" dirty="0">
              <a:solidFill>
                <a:srgbClr val="384350"/>
              </a:solidFill>
              <a:latin typeface="Roboto Sans light"/>
              <a:ea typeface="Roboto Slab Light" pitchFamily="2" charset="0"/>
              <a:cs typeface="Roboto Slab Light" pitchFamily="2" charset="0"/>
            </a:endParaRPr>
          </a:p>
          <a:p>
            <a:pPr algn="l">
              <a:buFont typeface="Arial" panose="020B0604020202020204" pitchFamily="34" charset="0"/>
              <a:buNone/>
            </a:pPr>
            <a:r>
              <a:rPr lang="en-US" sz="1100" dirty="0">
                <a:solidFill>
                  <a:srgbClr val="384350"/>
                </a:solidFill>
                <a:latin typeface="Roboto Sans light"/>
                <a:ea typeface="Roboto Slab Light" pitchFamily="2" charset="0"/>
                <a:cs typeface="Roboto Slab Light" pitchFamily="2" charset="0"/>
              </a:rPr>
              <a:t>MARITAL STATUS:</a:t>
            </a:r>
          </a:p>
          <a:p>
            <a:pPr algn="l">
              <a:buFont typeface="Arial" panose="020B0604020202020204" pitchFamily="34" charset="0"/>
              <a:buChar char="•"/>
            </a:pPr>
            <a:r>
              <a:rPr lang="en-US" sz="1100" dirty="0">
                <a:solidFill>
                  <a:srgbClr val="384350"/>
                </a:solidFill>
                <a:latin typeface="Roboto Sans light"/>
                <a:ea typeface="Roboto Slab Light" pitchFamily="2" charset="0"/>
                <a:cs typeface="Roboto Slab Light" pitchFamily="2" charset="0"/>
              </a:rPr>
              <a:t>The percentage of people aged 15 years and over who were single increased from 41% in 2016 to 43% in 2022.</a:t>
            </a:r>
          </a:p>
          <a:p>
            <a:pPr algn="l">
              <a:buFont typeface="Arial" panose="020B0604020202020204" pitchFamily="34" charset="0"/>
              <a:buChar char="•"/>
            </a:pPr>
            <a:r>
              <a:rPr lang="en-US" sz="1100" dirty="0">
                <a:solidFill>
                  <a:srgbClr val="384350"/>
                </a:solidFill>
                <a:latin typeface="Roboto Sans light"/>
                <a:ea typeface="Roboto Slab Light" pitchFamily="2" charset="0"/>
                <a:cs typeface="Roboto Slab Light" pitchFamily="2" charset="0"/>
              </a:rPr>
              <a:t>Married people, including those who were re-married, and people in a same-sex civil partnership, accounted for 46% of the population aged 15 years and over, down from 48% six years previously.</a:t>
            </a:r>
          </a:p>
          <a:p>
            <a:pPr algn="l">
              <a:buFont typeface="Arial" panose="020B0604020202020204" pitchFamily="34" charset="0"/>
              <a:buChar char="•"/>
            </a:pPr>
            <a:r>
              <a:rPr lang="en-US" sz="1100" dirty="0">
                <a:solidFill>
                  <a:srgbClr val="384350"/>
                </a:solidFill>
                <a:latin typeface="Roboto Sans light"/>
                <a:ea typeface="Roboto Slab Light" pitchFamily="2" charset="0"/>
                <a:cs typeface="Roboto Slab Light" pitchFamily="2" charset="0"/>
              </a:rPr>
              <a:t>The percentage of people who were separated or divorced remained stable at 6%.</a:t>
            </a:r>
          </a:p>
          <a:p>
            <a:pPr algn="l">
              <a:buFont typeface="Arial" panose="020B0604020202020204" pitchFamily="34" charset="0"/>
              <a:buChar char="•"/>
            </a:pPr>
            <a:endParaRPr lang="en-US" b="0" i="0" dirty="0">
              <a:solidFill>
                <a:srgbClr val="384350"/>
              </a:solidFill>
              <a:effectLst/>
              <a:latin typeface="Roboto Sans light"/>
            </a:endParaRP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7</a:t>
            </a:fld>
            <a:endParaRPr lang="en-IE" dirty="0"/>
          </a:p>
        </p:txBody>
      </p:sp>
    </p:spTree>
    <p:extLst>
      <p:ext uri="{BB962C8B-B14F-4D97-AF65-F5344CB8AC3E}">
        <p14:creationId xmlns:p14="http://schemas.microsoft.com/office/powerpoint/2010/main" val="377996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384350"/>
                </a:solidFill>
                <a:effectLst/>
                <a:latin typeface="Roboto Sans"/>
              </a:rPr>
              <a:t>A question on general health was first collected in Census 2011</a:t>
            </a:r>
          </a:p>
          <a:p>
            <a:pPr algn="just"/>
            <a:endParaRPr lang="en-US" b="0" i="0" dirty="0">
              <a:solidFill>
                <a:srgbClr val="384350"/>
              </a:solidFill>
              <a:effectLst/>
              <a:latin typeface="Roboto Sans"/>
            </a:endParaRPr>
          </a:p>
          <a:p>
            <a:pPr algn="l">
              <a:buFont typeface="Arial" panose="020B0604020202020204" pitchFamily="34" charset="0"/>
              <a:buChar char="•"/>
            </a:pPr>
            <a:r>
              <a:rPr lang="en-US" b="0" i="0" dirty="0">
                <a:solidFill>
                  <a:srgbClr val="384350"/>
                </a:solidFill>
                <a:effectLst/>
                <a:latin typeface="Roboto Sans"/>
              </a:rPr>
              <a:t>The percentage of people reporting their general health status as either very good or good was 83 % in 2022 – this represents a decrease from 87% in 2016 </a:t>
            </a:r>
          </a:p>
          <a:p>
            <a:pPr algn="l">
              <a:buFont typeface="Arial" panose="020B0604020202020204" pitchFamily="34" charset="0"/>
              <a:buChar char="•"/>
            </a:pPr>
            <a:endParaRPr lang="en-US" b="0" i="0" dirty="0">
              <a:solidFill>
                <a:srgbClr val="384350"/>
              </a:solidFill>
              <a:effectLst/>
              <a:latin typeface="Roboto Sans"/>
            </a:endParaRPr>
          </a:p>
          <a:p>
            <a:pPr algn="l">
              <a:buFont typeface="Arial" panose="020B0604020202020204" pitchFamily="34" charset="0"/>
              <a:buChar char="•"/>
            </a:pPr>
            <a:r>
              <a:rPr lang="en-US" b="0" i="0" dirty="0">
                <a:solidFill>
                  <a:srgbClr val="384350"/>
                </a:solidFill>
                <a:effectLst/>
                <a:latin typeface="Roboto Sans"/>
              </a:rPr>
              <a:t>All age </a:t>
            </a:r>
            <a:r>
              <a:rPr lang="en-US" b="0" i="0" dirty="0">
                <a:solidFill>
                  <a:srgbClr val="384350"/>
                </a:solidFill>
                <a:effectLst/>
                <a:latin typeface="Roboto Slab Light" pitchFamily="2" charset="0"/>
                <a:ea typeface="Roboto Slab Light" pitchFamily="2" charset="0"/>
                <a:cs typeface="Roboto Slab Light" pitchFamily="2" charset="0"/>
              </a:rPr>
              <a:t>groups</a:t>
            </a:r>
            <a:r>
              <a:rPr lang="en-US" b="0" i="0" dirty="0">
                <a:solidFill>
                  <a:srgbClr val="384350"/>
                </a:solidFill>
                <a:effectLst/>
                <a:latin typeface="Roboto Sans"/>
              </a:rPr>
              <a:t> below 75 years reported a change from good to less good health.</a:t>
            </a:r>
          </a:p>
          <a:p>
            <a:pPr algn="l">
              <a:buFont typeface="Arial" panose="020B0604020202020204" pitchFamily="34" charset="0"/>
              <a:buChar char="•"/>
            </a:pPr>
            <a:r>
              <a:rPr lang="en-US" b="0" i="0" dirty="0">
                <a:solidFill>
                  <a:srgbClr val="384350"/>
                </a:solidFill>
                <a:effectLst/>
                <a:latin typeface="Roboto Sans"/>
              </a:rPr>
              <a:t>There were small increases reported in the age groups over 75 from good to very good health between 2016 and 2022</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8</a:t>
            </a:fld>
            <a:endParaRPr lang="en-IE" dirty="0"/>
          </a:p>
        </p:txBody>
      </p:sp>
    </p:spTree>
    <p:extLst>
      <p:ext uri="{BB962C8B-B14F-4D97-AF65-F5344CB8AC3E}">
        <p14:creationId xmlns:p14="http://schemas.microsoft.com/office/powerpoint/2010/main" val="1881916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384350"/>
                </a:solidFill>
                <a:effectLst/>
                <a:latin typeface="Roboto Sans"/>
              </a:rPr>
              <a:t>A question on smoking tobacco products was included for the first time in an Irish census in 2022.</a:t>
            </a:r>
          </a:p>
          <a:p>
            <a:pPr algn="l">
              <a:buFont typeface="Arial" panose="020B0604020202020204" pitchFamily="34" charset="0"/>
              <a:buChar char="•"/>
            </a:pPr>
            <a:r>
              <a:rPr lang="en-US" b="0" i="0" dirty="0">
                <a:solidFill>
                  <a:srgbClr val="384350"/>
                </a:solidFill>
                <a:effectLst/>
                <a:latin typeface="Roboto Sans"/>
              </a:rPr>
              <a:t>Almost 80% of the population reported they had either never smoked (3,113,712) (60%) or given up smoking (974,145) (19%).</a:t>
            </a:r>
          </a:p>
          <a:p>
            <a:pPr algn="l">
              <a:buFont typeface="Arial" panose="020B0604020202020204" pitchFamily="34" charset="0"/>
              <a:buChar char="•"/>
            </a:pPr>
            <a:r>
              <a:rPr lang="en-US" b="0" i="0" dirty="0">
                <a:solidFill>
                  <a:srgbClr val="384350"/>
                </a:solidFill>
                <a:effectLst/>
                <a:latin typeface="Roboto Sans"/>
              </a:rPr>
              <a:t>13% of the population smoked either daily or occasionally in 2022.</a:t>
            </a:r>
          </a:p>
          <a:p>
            <a:endParaRPr lang="en-IE" dirty="0"/>
          </a:p>
          <a:p>
            <a:r>
              <a:rPr lang="en-IE" dirty="0"/>
              <a:t>The was a higher prevalence of both daily and occasional smoking among people in their 20s and 30s</a:t>
            </a:r>
          </a:p>
          <a:p>
            <a:r>
              <a:rPr lang="en-IE" dirty="0"/>
              <a:t>The age group with the highest proportion of people smoking were the 25-29 year olds</a:t>
            </a:r>
          </a:p>
          <a:p>
            <a:endParaRPr lang="en-IE" dirty="0"/>
          </a:p>
          <a:p>
            <a:pPr defTabSz="912937">
              <a:defRPr/>
            </a:pPr>
            <a:r>
              <a:rPr lang="en-US" b="0" i="0" dirty="0">
                <a:solidFill>
                  <a:srgbClr val="384350"/>
                </a:solidFill>
                <a:effectLst/>
                <a:latin typeface="Roboto Sans"/>
              </a:rPr>
              <a:t>Smoking was more prevalent among males (15%) than females (11%) in all age groups – an this was seen in both daily and occasional smokers</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9</a:t>
            </a:fld>
            <a:endParaRPr lang="en-IE" dirty="0"/>
          </a:p>
        </p:txBody>
      </p:sp>
    </p:spTree>
    <p:extLst>
      <p:ext uri="{BB962C8B-B14F-4D97-AF65-F5344CB8AC3E}">
        <p14:creationId xmlns:p14="http://schemas.microsoft.com/office/powerpoint/2010/main" val="2296034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95736" y="4155925"/>
            <a:ext cx="5328592" cy="997523"/>
          </a:xfrm>
        </p:spPr>
        <p:txBody>
          <a:bodyPr>
            <a:normAutofit/>
          </a:bodyPr>
          <a:lstStyle>
            <a:lvl1pPr marL="0" indent="0" algn="l">
              <a:lnSpc>
                <a:spcPts val="2200"/>
              </a:lnSpc>
              <a:buNone/>
              <a:defRPr sz="2000" b="1" i="0" baseline="0">
                <a:solidFill>
                  <a:schemeClr val="accent1"/>
                </a:solidFill>
                <a:latin typeface="Cambria" panose="02040503050406030204" pitchFamily="18" charset="0"/>
                <a:cs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fld id="{F074DFA7-C613-284F-BE8A-46920CEE1047}" type="slidenum">
              <a:rPr lang="en-US" smtClean="0"/>
              <a:pPr/>
              <a:t>‹#›</a:t>
            </a:fld>
            <a:endParaRPr lang="en-US" dirty="0"/>
          </a:p>
        </p:txBody>
      </p:sp>
      <p:pic>
        <p:nvPicPr>
          <p:cNvPr id="3" name="Picture 2" descr="A picture containing text, sign, tableware, dishware&#10;&#10;Description automatically generated">
            <a:extLst>
              <a:ext uri="{FF2B5EF4-FFF2-40B4-BE49-F238E27FC236}">
                <a16:creationId xmlns:a16="http://schemas.microsoft.com/office/drawing/2014/main" id="{3024712E-4853-43F8-B74A-1B07E91B1A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5793" y="4382164"/>
            <a:ext cx="1612414" cy="555357"/>
          </a:xfrm>
          <a:prstGeom prst="rect">
            <a:avLst/>
          </a:prstGeom>
        </p:spPr>
      </p:pic>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a:p>
        </p:txBody>
      </p:sp>
      <p:sp>
        <p:nvSpPr>
          <p:cNvPr id="4"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pic>
        <p:nvPicPr>
          <p:cNvPr id="5" name="Picture 4" descr="A picture containing text, sign, tableware, dishware&#10;&#10;Description automatically generated">
            <a:extLst>
              <a:ext uri="{FF2B5EF4-FFF2-40B4-BE49-F238E27FC236}">
                <a16:creationId xmlns:a16="http://schemas.microsoft.com/office/drawing/2014/main" id="{BE37CF0B-5310-486A-A679-232B220D13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5793" y="4382164"/>
            <a:ext cx="1612414" cy="555357"/>
          </a:xfrm>
          <a:prstGeom prst="rect">
            <a:avLst/>
          </a:prstGeom>
        </p:spPr>
      </p:pic>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a:p>
        </p:txBody>
      </p:sp>
      <p:sp>
        <p:nvSpPr>
          <p:cNvPr id="4"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fld id="{F074DFA7-C613-284F-BE8A-46920CEE1047}" type="slidenum">
              <a:rPr lang="en-US" smtClean="0"/>
              <a:pPr/>
              <a:t>‹#›</a:t>
            </a:fld>
            <a:endParaRPr lang="en-US" dirty="0"/>
          </a:p>
        </p:txBody>
      </p:sp>
      <p:pic>
        <p:nvPicPr>
          <p:cNvPr id="5" name="Picture 4" descr="A picture containing text, sign, tableware, dishware&#10;&#10;Description automatically generated">
            <a:extLst>
              <a:ext uri="{FF2B5EF4-FFF2-40B4-BE49-F238E27FC236}">
                <a16:creationId xmlns:a16="http://schemas.microsoft.com/office/drawing/2014/main" id="{8F46F4C4-BEFA-497D-B32E-525C5D7243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5793" y="4382164"/>
            <a:ext cx="1612414" cy="555357"/>
          </a:xfrm>
          <a:prstGeom prst="rect">
            <a:avLst/>
          </a:prstGeom>
        </p:spPr>
      </p:pic>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Cambria" panose="02040503050406030204" pitchFamily="18" charset="0"/>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pic>
        <p:nvPicPr>
          <p:cNvPr id="6" name="Picture 5" descr="A picture containing text, sign, tableware, dishware&#10;&#10;Description automatically generated">
            <a:extLst>
              <a:ext uri="{FF2B5EF4-FFF2-40B4-BE49-F238E27FC236}">
                <a16:creationId xmlns:a16="http://schemas.microsoft.com/office/drawing/2014/main" id="{3D31ED2D-9FCA-46CB-925D-B49F787B6C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5793" y="4382164"/>
            <a:ext cx="1612414" cy="555357"/>
          </a:xfrm>
          <a:prstGeom prst="rect">
            <a:avLst/>
          </a:prstGeom>
        </p:spPr>
      </p:pic>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A picture containing text, sign, tableware, dishware&#10;&#10;Description automatically generated">
            <a:extLst>
              <a:ext uri="{FF2B5EF4-FFF2-40B4-BE49-F238E27FC236}">
                <a16:creationId xmlns:a16="http://schemas.microsoft.com/office/drawing/2014/main" id="{0A979297-3040-48D3-849C-51FA6B43C9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4208" y="339502"/>
            <a:ext cx="2090668" cy="720080"/>
          </a:xfrm>
          <a:prstGeom prst="rect">
            <a:avLst/>
          </a:prstGeom>
        </p:spPr>
      </p:pic>
    </p:spTree>
    <p:extLst>
      <p:ext uri="{BB962C8B-B14F-4D97-AF65-F5344CB8AC3E}">
        <p14:creationId xmlns:p14="http://schemas.microsoft.com/office/powerpoint/2010/main" val="355759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23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pic>
        <p:nvPicPr>
          <p:cNvPr id="3" name="Picture 2" descr="A picture containing text, sign, tableware, dishware&#10;&#10;Description automatically generated">
            <a:extLst>
              <a:ext uri="{FF2B5EF4-FFF2-40B4-BE49-F238E27FC236}">
                <a16:creationId xmlns:a16="http://schemas.microsoft.com/office/drawing/2014/main" id="{7790C45E-298F-46C0-9E38-C84BBDD60B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4208" y="339502"/>
            <a:ext cx="2090668" cy="720080"/>
          </a:xfrm>
          <a:prstGeom prst="rect">
            <a:avLst/>
          </a:prstGeom>
        </p:spPr>
      </p:pic>
    </p:spTree>
    <p:extLst>
      <p:ext uri="{BB962C8B-B14F-4D97-AF65-F5344CB8AC3E}">
        <p14:creationId xmlns:p14="http://schemas.microsoft.com/office/powerpoint/2010/main" val="429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pic>
        <p:nvPicPr>
          <p:cNvPr id="3" name="Picture 2" descr="A picture containing text, sign, tableware, dishware&#10;&#10;Description automatically generated">
            <a:extLst>
              <a:ext uri="{FF2B5EF4-FFF2-40B4-BE49-F238E27FC236}">
                <a16:creationId xmlns:a16="http://schemas.microsoft.com/office/drawing/2014/main" id="{C22F476D-4DFF-4576-BAD2-67A0C539DD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4208" y="339502"/>
            <a:ext cx="2090668" cy="720080"/>
          </a:xfrm>
          <a:prstGeom prst="rect">
            <a:avLst/>
          </a:prstGeom>
        </p:spPr>
      </p:pic>
    </p:spTree>
    <p:extLst>
      <p:ext uri="{BB962C8B-B14F-4D97-AF65-F5344CB8AC3E}">
        <p14:creationId xmlns:p14="http://schemas.microsoft.com/office/powerpoint/2010/main" val="42238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pic>
        <p:nvPicPr>
          <p:cNvPr id="3" name="Picture 2" descr="A picture containing text, sign, tableware, dishware&#10;&#10;Description automatically generated">
            <a:extLst>
              <a:ext uri="{FF2B5EF4-FFF2-40B4-BE49-F238E27FC236}">
                <a16:creationId xmlns:a16="http://schemas.microsoft.com/office/drawing/2014/main" id="{0A127BEC-497E-4037-B794-1629CD1669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4208" y="339502"/>
            <a:ext cx="2090668" cy="720080"/>
          </a:xfrm>
          <a:prstGeom prst="rect">
            <a:avLst/>
          </a:prstGeom>
        </p:spPr>
      </p:pic>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mbria" panose="02040503050406030204" pitchFamily="18" charset="0"/>
              </a:defRPr>
            </a:lvl1p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pic>
        <p:nvPicPr>
          <p:cNvPr id="8" name="Picture 7" descr="A picture containing text, sign, tableware, dishware&#10;&#10;Description automatically generated">
            <a:extLst>
              <a:ext uri="{FF2B5EF4-FFF2-40B4-BE49-F238E27FC236}">
                <a16:creationId xmlns:a16="http://schemas.microsoft.com/office/drawing/2014/main" id="{6312851E-4D5C-4DBB-8A19-75EF42A052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5793" y="4382164"/>
            <a:ext cx="1612414" cy="555357"/>
          </a:xfrm>
          <a:prstGeom prst="rect">
            <a:avLst/>
          </a:prstGeom>
        </p:spPr>
      </p:pic>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pic>
        <p:nvPicPr>
          <p:cNvPr id="6" name="Picture 5" descr="A picture containing text, sign, tableware, dishware&#10;&#10;Description automatically generated">
            <a:extLst>
              <a:ext uri="{FF2B5EF4-FFF2-40B4-BE49-F238E27FC236}">
                <a16:creationId xmlns:a16="http://schemas.microsoft.com/office/drawing/2014/main" id="{277A7B90-3DF0-45A3-813B-E8981D4A90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5793" y="4382164"/>
            <a:ext cx="1612414" cy="555357"/>
          </a:xfrm>
          <a:prstGeom prst="rect">
            <a:avLst/>
          </a:prstGeom>
        </p:spPr>
      </p:pic>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Slide Number Placeholder 4"/>
          <p:cNvSpPr>
            <a:spLocks noGrp="1"/>
          </p:cNvSpPr>
          <p:nvPr>
            <p:ph type="sldNum" sz="quarter" idx="10"/>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pic>
        <p:nvPicPr>
          <p:cNvPr id="8" name="Picture 7" descr="A picture containing text, sign, tableware, dishware&#10;&#10;Description automatically generated">
            <a:extLst>
              <a:ext uri="{FF2B5EF4-FFF2-40B4-BE49-F238E27FC236}">
                <a16:creationId xmlns:a16="http://schemas.microsoft.com/office/drawing/2014/main" id="{1AEF56C8-1057-49CA-B160-3E99CD4515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5793" y="4382164"/>
            <a:ext cx="1612414" cy="555357"/>
          </a:xfrm>
          <a:prstGeom prst="rect">
            <a:avLst/>
          </a:prstGeom>
        </p:spPr>
      </p:pic>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pic>
        <p:nvPicPr>
          <p:cNvPr id="6" name="Picture 5" descr="A picture containing text, sign, tableware, dishware&#10;&#10;Description automatically generated">
            <a:extLst>
              <a:ext uri="{FF2B5EF4-FFF2-40B4-BE49-F238E27FC236}">
                <a16:creationId xmlns:a16="http://schemas.microsoft.com/office/drawing/2014/main" id="{560D4207-7140-4AA4-BF8A-34AF1F9A86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5793" y="4382164"/>
            <a:ext cx="1612414" cy="555357"/>
          </a:xfrm>
          <a:prstGeom prst="rect">
            <a:avLst/>
          </a:prstGeom>
        </p:spPr>
      </p:pic>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pic>
        <p:nvPicPr>
          <p:cNvPr id="3" name="Picture 2" descr="A picture containing text, sign, tableware, dishware&#10;&#10;Description automatically generated">
            <a:extLst>
              <a:ext uri="{FF2B5EF4-FFF2-40B4-BE49-F238E27FC236}">
                <a16:creationId xmlns:a16="http://schemas.microsoft.com/office/drawing/2014/main" id="{2B4C8B24-C7BB-480F-B55C-0B08BE3ABC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5793" y="4382164"/>
            <a:ext cx="1612414" cy="555357"/>
          </a:xfrm>
          <a:prstGeom prst="rect">
            <a:avLst/>
          </a:prstGeom>
        </p:spPr>
      </p:pic>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Cambria" panose="02040503050406030204" pitchFamily="18" charset="0"/>
                <a:cs typeface="Cambria" panose="02040503050406030204" pitchFamily="18" charset="0"/>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l" defTabSz="914400" rtl="0" eaLnBrk="1" latinLnBrk="0" hangingPunct="1">
        <a:spcBef>
          <a:spcPct val="0"/>
        </a:spcBef>
        <a:buNone/>
        <a:defRPr sz="3200" b="1" i="0" kern="1200">
          <a:solidFill>
            <a:schemeClr val="accent1"/>
          </a:solidFill>
          <a:latin typeface="Cambria" panose="02040503050406030204" pitchFamily="18" charset="0"/>
          <a:ea typeface="+mj-ea"/>
          <a:cs typeface="Cambria" panose="02040503050406030204" pitchFamily="18" charset="0"/>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dirty="0">
                <a:solidFill>
                  <a:srgbClr val="384168"/>
                </a:solidFill>
              </a:rPr>
              <a:t>Census 2022 Summary Results</a:t>
            </a:r>
            <a:br>
              <a:rPr lang="en-US" dirty="0"/>
            </a:br>
            <a:r>
              <a:rPr lang="en-US" dirty="0"/>
              <a:t>30 May 2023</a:t>
            </a:r>
            <a:endParaRPr lang="en-US" sz="1600" dirty="0"/>
          </a:p>
        </p:txBody>
      </p:sp>
    </p:spTree>
    <p:extLst>
      <p:ext uri="{BB962C8B-B14F-4D97-AF65-F5344CB8AC3E}">
        <p14:creationId xmlns:p14="http://schemas.microsoft.com/office/powerpoint/2010/main" val="421182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2891ED-EDF9-4F48-9FAE-AE625E380F27}"/>
              </a:ext>
            </a:extLst>
          </p:cNvPr>
          <p:cNvSpPr>
            <a:spLocks noGrp="1"/>
          </p:cNvSpPr>
          <p:nvPr>
            <p:ph type="sldNum" sz="quarter" idx="4"/>
          </p:nvPr>
        </p:nvSpPr>
        <p:spPr/>
        <p:txBody>
          <a:bodyPr/>
          <a:lstStyle/>
          <a:p>
            <a:fld id="{F074DFA7-C613-284F-BE8A-46920CEE1047}" type="slidenum">
              <a:rPr lang="en-US" smtClean="0"/>
              <a:pPr/>
              <a:t>10</a:t>
            </a:fld>
            <a:endParaRPr lang="en-US" dirty="0"/>
          </a:p>
        </p:txBody>
      </p:sp>
      <p:sp>
        <p:nvSpPr>
          <p:cNvPr id="2" name="Title 1">
            <a:extLst>
              <a:ext uri="{FF2B5EF4-FFF2-40B4-BE49-F238E27FC236}">
                <a16:creationId xmlns:a16="http://schemas.microsoft.com/office/drawing/2014/main" id="{810BDB83-2D6B-4D18-AE71-A1B9FF52C245}"/>
              </a:ext>
            </a:extLst>
          </p:cNvPr>
          <p:cNvSpPr>
            <a:spLocks noGrp="1"/>
          </p:cNvSpPr>
          <p:nvPr>
            <p:ph type="title" idx="4294967295"/>
          </p:nvPr>
        </p:nvSpPr>
        <p:spPr>
          <a:xfrm>
            <a:off x="163529" y="211963"/>
            <a:ext cx="8218487" cy="565175"/>
          </a:xfrm>
        </p:spPr>
        <p:txBody>
          <a:bodyPr>
            <a:normAutofit fontScale="90000"/>
          </a:bodyPr>
          <a:lstStyle/>
          <a:p>
            <a:r>
              <a:rPr lang="en-IE" dirty="0"/>
              <a:t>Disability</a:t>
            </a:r>
          </a:p>
        </p:txBody>
      </p:sp>
      <p:sp>
        <p:nvSpPr>
          <p:cNvPr id="3" name="Content Placeholder 2">
            <a:extLst>
              <a:ext uri="{FF2B5EF4-FFF2-40B4-BE49-F238E27FC236}">
                <a16:creationId xmlns:a16="http://schemas.microsoft.com/office/drawing/2014/main" id="{D6FAA57F-CF5D-4600-A5EC-114428B95454}"/>
              </a:ext>
            </a:extLst>
          </p:cNvPr>
          <p:cNvSpPr>
            <a:spLocks noGrp="1"/>
          </p:cNvSpPr>
          <p:nvPr>
            <p:ph sz="half" idx="4294967295"/>
          </p:nvPr>
        </p:nvSpPr>
        <p:spPr>
          <a:xfrm>
            <a:off x="5429944" y="1275606"/>
            <a:ext cx="3606552" cy="2077343"/>
          </a:xfrm>
        </p:spPr>
        <p:txBody>
          <a:bodyPr>
            <a:normAutofit fontScale="85000" lnSpcReduction="20000"/>
          </a:bodyPr>
          <a:lstStyle/>
          <a:p>
            <a:r>
              <a:rPr lang="en-IE" dirty="0"/>
              <a:t>People who experienced a long-lasting condition or difficulty:</a:t>
            </a:r>
          </a:p>
          <a:p>
            <a:r>
              <a:rPr lang="en-IE" dirty="0"/>
              <a:t>Any extent – 22%</a:t>
            </a:r>
          </a:p>
          <a:p>
            <a:pPr lvl="1"/>
            <a:r>
              <a:rPr lang="en-IE" dirty="0"/>
              <a:t>Great extent – 8%</a:t>
            </a:r>
          </a:p>
          <a:p>
            <a:pPr lvl="1"/>
            <a:r>
              <a:rPr lang="en-IE" dirty="0"/>
              <a:t>Some extent – 14% </a:t>
            </a:r>
          </a:p>
        </p:txBody>
      </p:sp>
      <p:pic>
        <p:nvPicPr>
          <p:cNvPr id="10" name="Picture 9">
            <a:extLst>
              <a:ext uri="{FF2B5EF4-FFF2-40B4-BE49-F238E27FC236}">
                <a16:creationId xmlns:a16="http://schemas.microsoft.com/office/drawing/2014/main" id="{1BD72819-D47B-405D-B5B1-E01F31A264F2}"/>
              </a:ext>
            </a:extLst>
          </p:cNvPr>
          <p:cNvPicPr>
            <a:picLocks noChangeAspect="1"/>
          </p:cNvPicPr>
          <p:nvPr/>
        </p:nvPicPr>
        <p:blipFill>
          <a:blip r:embed="rId3"/>
          <a:stretch>
            <a:fillRect/>
          </a:stretch>
        </p:blipFill>
        <p:spPr>
          <a:xfrm>
            <a:off x="107504" y="1089412"/>
            <a:ext cx="5256584" cy="2848478"/>
          </a:xfrm>
          <a:prstGeom prst="rect">
            <a:avLst/>
          </a:prstGeom>
        </p:spPr>
      </p:pic>
      <p:sp>
        <p:nvSpPr>
          <p:cNvPr id="15" name="TextBox 14">
            <a:extLst>
              <a:ext uri="{FF2B5EF4-FFF2-40B4-BE49-F238E27FC236}">
                <a16:creationId xmlns:a16="http://schemas.microsoft.com/office/drawing/2014/main" id="{77260150-658F-41D0-A29B-D26AAC479937}"/>
              </a:ext>
            </a:extLst>
          </p:cNvPr>
          <p:cNvSpPr txBox="1"/>
          <p:nvPr/>
        </p:nvSpPr>
        <p:spPr>
          <a:xfrm>
            <a:off x="159276" y="935895"/>
            <a:ext cx="6068908" cy="276999"/>
          </a:xfrm>
          <a:prstGeom prst="rect">
            <a:avLst/>
          </a:prstGeom>
          <a:noFill/>
        </p:spPr>
        <p:txBody>
          <a:bodyPr wrap="square" rtlCol="0">
            <a:spAutoFit/>
          </a:bodyPr>
          <a:lstStyle/>
          <a:p>
            <a:r>
              <a:rPr lang="en-US" sz="1200" b="1" dirty="0">
                <a:solidFill>
                  <a:schemeClr val="accent5"/>
                </a:solidFill>
                <a:effectLst/>
                <a:latin typeface="Calibri" panose="020F0502020204030204" pitchFamily="34" charset="0"/>
                <a:ea typeface="Century Gothic" panose="020B0502020202020204" pitchFamily="34" charset="0"/>
                <a:cs typeface="Times New Roman" panose="02020603050405020304" pitchFamily="18" charset="0"/>
              </a:rPr>
              <a:t>Population with a disability to any extent as a percentage of all population by sex, 2022</a:t>
            </a:r>
            <a:endParaRPr lang="en-IE" sz="1200" b="1" dirty="0">
              <a:solidFill>
                <a:schemeClr val="accent5"/>
              </a:solidFill>
            </a:endParaRPr>
          </a:p>
        </p:txBody>
      </p:sp>
    </p:spTree>
    <p:extLst>
      <p:ext uri="{BB962C8B-B14F-4D97-AF65-F5344CB8AC3E}">
        <p14:creationId xmlns:p14="http://schemas.microsoft.com/office/powerpoint/2010/main" val="1019635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0333BEF-1BB9-4747-B2DF-0A313B1B0577}"/>
              </a:ext>
            </a:extLst>
          </p:cNvPr>
          <p:cNvSpPr>
            <a:spLocks noGrp="1"/>
          </p:cNvSpPr>
          <p:nvPr>
            <p:ph type="title"/>
          </p:nvPr>
        </p:nvSpPr>
        <p:spPr>
          <a:xfrm>
            <a:off x="467544" y="205979"/>
            <a:ext cx="8219256" cy="857250"/>
          </a:xfrm>
        </p:spPr>
        <p:txBody>
          <a:bodyPr vert="horz" lIns="91440" tIns="45720" rIns="91440" bIns="45720" rtlCol="0" anchor="ctr">
            <a:normAutofit/>
          </a:bodyPr>
          <a:lstStyle/>
          <a:p>
            <a:r>
              <a:rPr lang="en-IE" dirty="0"/>
              <a:t>Childcare</a:t>
            </a:r>
          </a:p>
        </p:txBody>
      </p:sp>
      <p:sp>
        <p:nvSpPr>
          <p:cNvPr id="22" name="Content Placeholder 3">
            <a:extLst>
              <a:ext uri="{FF2B5EF4-FFF2-40B4-BE49-F238E27FC236}">
                <a16:creationId xmlns:a16="http://schemas.microsoft.com/office/drawing/2014/main" id="{09D2BF21-C4CF-73BD-0933-BA7D1106E643}"/>
              </a:ext>
            </a:extLst>
          </p:cNvPr>
          <p:cNvSpPr>
            <a:spLocks noGrp="1"/>
          </p:cNvSpPr>
          <p:nvPr>
            <p:ph sz="half" idx="2"/>
          </p:nvPr>
        </p:nvSpPr>
        <p:spPr>
          <a:xfrm>
            <a:off x="323528" y="1345369"/>
            <a:ext cx="4040188" cy="2452762"/>
          </a:xfrm>
        </p:spPr>
        <p:txBody>
          <a:bodyPr>
            <a:normAutofit fontScale="92500" lnSpcReduction="20000"/>
          </a:bodyPr>
          <a:lstStyle/>
          <a:p>
            <a:r>
              <a:rPr lang="en-US" dirty="0"/>
              <a:t>Just under 1 in 3 children &lt; 15 years in childcare</a:t>
            </a:r>
          </a:p>
          <a:p>
            <a:r>
              <a:rPr lang="en-US" dirty="0"/>
              <a:t>Most common types: Creches and unpaid relative or family</a:t>
            </a:r>
          </a:p>
          <a:p>
            <a:r>
              <a:rPr lang="en-US" dirty="0"/>
              <a:t>Type of childcare differs by age group</a:t>
            </a:r>
          </a:p>
          <a:p>
            <a:r>
              <a:rPr lang="en-US" dirty="0"/>
              <a:t>Childcare hours greater for younger children</a:t>
            </a:r>
          </a:p>
        </p:txBody>
      </p:sp>
      <p:sp>
        <p:nvSpPr>
          <p:cNvPr id="15" name="TextBox 14">
            <a:extLst>
              <a:ext uri="{FF2B5EF4-FFF2-40B4-BE49-F238E27FC236}">
                <a16:creationId xmlns:a16="http://schemas.microsoft.com/office/drawing/2014/main" id="{E35BED40-AEEA-43E0-8A8A-C2E1B584C730}"/>
              </a:ext>
            </a:extLst>
          </p:cNvPr>
          <p:cNvSpPr txBox="1"/>
          <p:nvPr/>
        </p:nvSpPr>
        <p:spPr>
          <a:xfrm>
            <a:off x="4645030" y="1151335"/>
            <a:ext cx="4041775" cy="479822"/>
          </a:xfrm>
          <a:prstGeom prst="rect">
            <a:avLst/>
          </a:prstGeom>
        </p:spPr>
        <p:txBody>
          <a:bodyPr vert="horz" lIns="91440" tIns="45720" rIns="91440" bIns="45720" rtlCol="0" anchor="t" anchorCtr="0">
            <a:normAutofit/>
          </a:bodyPr>
          <a:lstStyle/>
          <a:p>
            <a:pPr>
              <a:lnSpc>
                <a:spcPct val="90000"/>
              </a:lnSpc>
              <a:spcBef>
                <a:spcPts val="1000"/>
              </a:spcBef>
              <a:buClr>
                <a:schemeClr val="accent2"/>
              </a:buClr>
              <a:buSzPct val="100000"/>
            </a:pPr>
            <a:r>
              <a:rPr lang="en-US" sz="1200" b="1" kern="1200" dirty="0">
                <a:solidFill>
                  <a:schemeClr val="accent5"/>
                </a:solidFill>
                <a:effectLst/>
                <a:latin typeface="Cambria" panose="02040503050406030204" pitchFamily="18" charset="0"/>
                <a:ea typeface="+mj-ea"/>
                <a:cs typeface="+mj-cs"/>
              </a:rPr>
              <a:t>Children aged under 15 in childcare by age group and type of childcare, 2022</a:t>
            </a:r>
            <a:endParaRPr lang="en-US" sz="1200" b="1" kern="1200" dirty="0">
              <a:solidFill>
                <a:schemeClr val="accent5"/>
              </a:solidFill>
              <a:latin typeface="Cambria" panose="02040503050406030204" pitchFamily="18" charset="0"/>
              <a:ea typeface="+mj-ea"/>
              <a:cs typeface="+mj-cs"/>
            </a:endParaRPr>
          </a:p>
        </p:txBody>
      </p:sp>
      <p:pic>
        <p:nvPicPr>
          <p:cNvPr id="12" name="Content Placeholder 11">
            <a:extLst>
              <a:ext uri="{FF2B5EF4-FFF2-40B4-BE49-F238E27FC236}">
                <a16:creationId xmlns:a16="http://schemas.microsoft.com/office/drawing/2014/main" id="{C67944A3-6330-4E5B-B5EB-9C13E5444CAE}"/>
              </a:ext>
            </a:extLst>
          </p:cNvPr>
          <p:cNvPicPr>
            <a:picLocks noGrp="1" noChangeAspect="1"/>
          </p:cNvPicPr>
          <p:nvPr>
            <p:ph sz="quarter" idx="4"/>
          </p:nvPr>
        </p:nvPicPr>
        <p:blipFill>
          <a:blip r:embed="rId3"/>
          <a:stretch>
            <a:fillRect/>
          </a:stretch>
        </p:blipFill>
        <p:spPr>
          <a:xfrm>
            <a:off x="4645030" y="1746049"/>
            <a:ext cx="4041775" cy="2222975"/>
          </a:xfrm>
          <a:noFill/>
        </p:spPr>
      </p:pic>
      <p:sp>
        <p:nvSpPr>
          <p:cNvPr id="4" name="Slide Number Placeholder 3">
            <a:extLst>
              <a:ext uri="{FF2B5EF4-FFF2-40B4-BE49-F238E27FC236}">
                <a16:creationId xmlns:a16="http://schemas.microsoft.com/office/drawing/2014/main" id="{740472EF-FCEB-4F24-9AB9-6EE9D9CD1003}"/>
              </a:ext>
            </a:extLst>
          </p:cNvPr>
          <p:cNvSpPr>
            <a:spLocks noGrp="1"/>
          </p:cNvSpPr>
          <p:nvPr>
            <p:ph type="sldNum" sz="quarter" idx="10"/>
          </p:nvPr>
        </p:nvSpPr>
        <p:spPr>
          <a:xfrm>
            <a:off x="7596336" y="4767263"/>
            <a:ext cx="1008112" cy="274637"/>
          </a:xfrm>
        </p:spPr>
        <p:txBody>
          <a:bodyPr vert="horz" lIns="91440" tIns="45720" rIns="91440" bIns="45720" rtlCol="0" anchor="ctr">
            <a:normAutofit/>
          </a:bodyPr>
          <a:lstStyle/>
          <a:p>
            <a:pPr>
              <a:spcAft>
                <a:spcPts val="600"/>
              </a:spcAft>
            </a:pPr>
            <a:fld id="{F074DFA7-C613-284F-BE8A-46920CEE1047}" type="slidenum">
              <a:rPr lang="en-US" smtClean="0"/>
              <a:pPr>
                <a:spcAft>
                  <a:spcPts val="600"/>
                </a:spcAft>
              </a:pPr>
              <a:t>11</a:t>
            </a:fld>
            <a:endParaRPr lang="en-US"/>
          </a:p>
        </p:txBody>
      </p:sp>
    </p:spTree>
    <p:extLst>
      <p:ext uri="{BB962C8B-B14F-4D97-AF65-F5344CB8AC3E}">
        <p14:creationId xmlns:p14="http://schemas.microsoft.com/office/powerpoint/2010/main" val="712838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485" y="117959"/>
            <a:ext cx="8219256" cy="415498"/>
          </a:xfrm>
        </p:spPr>
        <p:txBody>
          <a:bodyPr>
            <a:normAutofit fontScale="90000"/>
          </a:bodyPr>
          <a:lstStyle/>
          <a:p>
            <a:r>
              <a:rPr lang="en-US" dirty="0"/>
              <a:t>Citizenship</a:t>
            </a:r>
          </a:p>
        </p:txBody>
      </p:sp>
      <p:sp>
        <p:nvSpPr>
          <p:cNvPr id="7" name="Slide Number Placeholder 4"/>
          <p:cNvSpPr>
            <a:spLocks noGrp="1"/>
          </p:cNvSpPr>
          <p:nvPr>
            <p:ph type="sldNum" sz="quarter" idx="10"/>
          </p:nvPr>
        </p:nvSpPr>
        <p:spPr>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pPr marL="0" indent="0">
              <a:buNone/>
            </a:pPr>
            <a:fld id="{F074DFA7-C613-284F-BE8A-46920CEE1047}" type="slidenum">
              <a:rPr lang="en-US" smtClean="0"/>
              <a:pPr marL="0" indent="0">
                <a:buNone/>
              </a:pPr>
              <a:t>12</a:t>
            </a:fld>
            <a:endParaRPr lang="en-US" dirty="0"/>
          </a:p>
        </p:txBody>
      </p:sp>
      <p:pic>
        <p:nvPicPr>
          <p:cNvPr id="22" name="Picture 21">
            <a:extLst>
              <a:ext uri="{FF2B5EF4-FFF2-40B4-BE49-F238E27FC236}">
                <a16:creationId xmlns:a16="http://schemas.microsoft.com/office/drawing/2014/main" id="{E1E211AD-02A8-4B06-BA1A-6D78AD39599B}"/>
              </a:ext>
            </a:extLst>
          </p:cNvPr>
          <p:cNvPicPr>
            <a:picLocks noChangeAspect="1"/>
          </p:cNvPicPr>
          <p:nvPr/>
        </p:nvPicPr>
        <p:blipFill rotWithShape="1">
          <a:blip r:embed="rId3"/>
          <a:srcRect t="10894" b="6548"/>
          <a:stretch/>
        </p:blipFill>
        <p:spPr>
          <a:xfrm>
            <a:off x="323528" y="915566"/>
            <a:ext cx="4176464" cy="3024336"/>
          </a:xfrm>
          <a:prstGeom prst="rect">
            <a:avLst/>
          </a:prstGeom>
        </p:spPr>
      </p:pic>
      <p:pic>
        <p:nvPicPr>
          <p:cNvPr id="24" name="Picture 23">
            <a:extLst>
              <a:ext uri="{FF2B5EF4-FFF2-40B4-BE49-F238E27FC236}">
                <a16:creationId xmlns:a16="http://schemas.microsoft.com/office/drawing/2014/main" id="{82E4AAB3-7F9E-4069-86E3-42B0E53F6F7C}"/>
              </a:ext>
            </a:extLst>
          </p:cNvPr>
          <p:cNvPicPr>
            <a:picLocks noChangeAspect="1"/>
          </p:cNvPicPr>
          <p:nvPr/>
        </p:nvPicPr>
        <p:blipFill rotWithShape="1">
          <a:blip r:embed="rId4"/>
          <a:srcRect t="10631" b="6567"/>
          <a:stretch/>
        </p:blipFill>
        <p:spPr>
          <a:xfrm>
            <a:off x="4633404" y="871824"/>
            <a:ext cx="3923928" cy="3024336"/>
          </a:xfrm>
          <a:prstGeom prst="rect">
            <a:avLst/>
          </a:prstGeom>
        </p:spPr>
      </p:pic>
      <p:sp>
        <p:nvSpPr>
          <p:cNvPr id="6" name="TextBox 5">
            <a:extLst>
              <a:ext uri="{FF2B5EF4-FFF2-40B4-BE49-F238E27FC236}">
                <a16:creationId xmlns:a16="http://schemas.microsoft.com/office/drawing/2014/main" id="{3812A986-9D59-4066-9026-69203C72E988}"/>
              </a:ext>
            </a:extLst>
          </p:cNvPr>
          <p:cNvSpPr txBox="1"/>
          <p:nvPr/>
        </p:nvSpPr>
        <p:spPr>
          <a:xfrm>
            <a:off x="319855" y="675655"/>
            <a:ext cx="4041775" cy="479822"/>
          </a:xfrm>
          <a:prstGeom prst="rect">
            <a:avLst/>
          </a:prstGeom>
        </p:spPr>
        <p:txBody>
          <a:bodyPr vert="horz" lIns="91440" tIns="45720" rIns="91440" bIns="45720" rtlCol="0" anchor="t" anchorCtr="0">
            <a:normAutofit/>
          </a:bodyPr>
          <a:lstStyle/>
          <a:p>
            <a:pPr>
              <a:lnSpc>
                <a:spcPct val="90000"/>
              </a:lnSpc>
              <a:spcBef>
                <a:spcPts val="1000"/>
              </a:spcBef>
              <a:buClr>
                <a:schemeClr val="accent2"/>
              </a:buClr>
              <a:buSzPct val="100000"/>
            </a:pPr>
            <a:r>
              <a:rPr lang="en-US" sz="1200" b="1" kern="1200" dirty="0">
                <a:solidFill>
                  <a:schemeClr val="accent5"/>
                </a:solidFill>
                <a:effectLst/>
                <a:latin typeface="Cambria" panose="02040503050406030204" pitchFamily="18" charset="0"/>
                <a:ea typeface="+mj-ea"/>
                <a:cs typeface="+mj-cs"/>
              </a:rPr>
              <a:t>Population usually resident and present in the State by citizenship (%), 2022</a:t>
            </a:r>
            <a:endParaRPr lang="en-US" sz="1200" b="1" kern="1200" dirty="0">
              <a:solidFill>
                <a:schemeClr val="accent5"/>
              </a:solidFill>
              <a:latin typeface="Cambria" panose="02040503050406030204" pitchFamily="18" charset="0"/>
              <a:ea typeface="+mj-ea"/>
              <a:cs typeface="+mj-cs"/>
            </a:endParaRPr>
          </a:p>
        </p:txBody>
      </p:sp>
      <p:sp>
        <p:nvSpPr>
          <p:cNvPr id="8" name="TextBox 7">
            <a:extLst>
              <a:ext uri="{FF2B5EF4-FFF2-40B4-BE49-F238E27FC236}">
                <a16:creationId xmlns:a16="http://schemas.microsoft.com/office/drawing/2014/main" id="{4D24CB3B-568E-46CD-AC25-A3F7AC10A22B}"/>
              </a:ext>
            </a:extLst>
          </p:cNvPr>
          <p:cNvSpPr txBox="1"/>
          <p:nvPr/>
        </p:nvSpPr>
        <p:spPr>
          <a:xfrm>
            <a:off x="4810211" y="684870"/>
            <a:ext cx="4041775" cy="479822"/>
          </a:xfrm>
          <a:prstGeom prst="rect">
            <a:avLst/>
          </a:prstGeom>
        </p:spPr>
        <p:txBody>
          <a:bodyPr vert="horz" lIns="91440" tIns="45720" rIns="91440" bIns="45720" rtlCol="0" anchor="t" anchorCtr="0">
            <a:normAutofit/>
          </a:bodyPr>
          <a:lstStyle/>
          <a:p>
            <a:pPr>
              <a:lnSpc>
                <a:spcPct val="90000"/>
              </a:lnSpc>
              <a:spcBef>
                <a:spcPts val="1000"/>
              </a:spcBef>
              <a:buClr>
                <a:schemeClr val="accent2"/>
              </a:buClr>
              <a:buSzPct val="100000"/>
            </a:pPr>
            <a:r>
              <a:rPr lang="en-US" sz="1200" b="1" kern="1200" dirty="0">
                <a:solidFill>
                  <a:schemeClr val="accent5"/>
                </a:solidFill>
                <a:effectLst/>
                <a:latin typeface="Cambria" panose="02040503050406030204" pitchFamily="18" charset="0"/>
                <a:ea typeface="+mj-ea"/>
                <a:cs typeface="+mj-cs"/>
              </a:rPr>
              <a:t>Non-Irish population usually resident and present in the State by citizenship (%), 2022    </a:t>
            </a:r>
            <a:endParaRPr lang="en-US" sz="1200" b="1" kern="1200" dirty="0">
              <a:solidFill>
                <a:schemeClr val="accent5"/>
              </a:solidFill>
              <a:latin typeface="Cambria" panose="02040503050406030204" pitchFamily="18" charset="0"/>
              <a:ea typeface="+mj-ea"/>
              <a:cs typeface="+mj-cs"/>
            </a:endParaRPr>
          </a:p>
        </p:txBody>
      </p:sp>
    </p:spTree>
    <p:extLst>
      <p:ext uri="{BB962C8B-B14F-4D97-AF65-F5344CB8AC3E}">
        <p14:creationId xmlns:p14="http://schemas.microsoft.com/office/powerpoint/2010/main" val="231340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4EDA-C31F-4EC7-BAF3-4DDF61A84642}"/>
              </a:ext>
            </a:extLst>
          </p:cNvPr>
          <p:cNvSpPr>
            <a:spLocks noGrp="1"/>
          </p:cNvSpPr>
          <p:nvPr>
            <p:ph type="title"/>
          </p:nvPr>
        </p:nvSpPr>
        <p:spPr>
          <a:xfrm>
            <a:off x="304800" y="220490"/>
            <a:ext cx="8219256" cy="857250"/>
          </a:xfrm>
        </p:spPr>
        <p:txBody>
          <a:bodyPr/>
          <a:lstStyle/>
          <a:p>
            <a:r>
              <a:rPr lang="en-IE" dirty="0"/>
              <a:t>Dual Irish </a:t>
            </a:r>
          </a:p>
        </p:txBody>
      </p:sp>
      <p:pic>
        <p:nvPicPr>
          <p:cNvPr id="8" name="Content Placeholder 7">
            <a:extLst>
              <a:ext uri="{FF2B5EF4-FFF2-40B4-BE49-F238E27FC236}">
                <a16:creationId xmlns:a16="http://schemas.microsoft.com/office/drawing/2014/main" id="{54D3423A-8A65-4362-B4F9-7E74A5033E20}"/>
              </a:ext>
            </a:extLst>
          </p:cNvPr>
          <p:cNvPicPr>
            <a:picLocks noGrp="1" noChangeAspect="1"/>
          </p:cNvPicPr>
          <p:nvPr>
            <p:ph sz="half" idx="1"/>
          </p:nvPr>
        </p:nvPicPr>
        <p:blipFill rotWithShape="1">
          <a:blip r:embed="rId3"/>
          <a:srcRect t="5989"/>
          <a:stretch/>
        </p:blipFill>
        <p:spPr>
          <a:xfrm>
            <a:off x="457200" y="1251942"/>
            <a:ext cx="4038600" cy="2364737"/>
          </a:xfrm>
        </p:spPr>
      </p:pic>
      <p:sp>
        <p:nvSpPr>
          <p:cNvPr id="6" name="Content Placeholder 5">
            <a:extLst>
              <a:ext uri="{FF2B5EF4-FFF2-40B4-BE49-F238E27FC236}">
                <a16:creationId xmlns:a16="http://schemas.microsoft.com/office/drawing/2014/main" id="{20FC5947-619A-48E2-9D0D-541CAB6D62BF}"/>
              </a:ext>
            </a:extLst>
          </p:cNvPr>
          <p:cNvSpPr>
            <a:spLocks noGrp="1"/>
          </p:cNvSpPr>
          <p:nvPr>
            <p:ph sz="half" idx="2"/>
          </p:nvPr>
        </p:nvSpPr>
        <p:spPr>
          <a:xfrm>
            <a:off x="4569688" y="754977"/>
            <a:ext cx="4038600" cy="2880320"/>
          </a:xfrm>
        </p:spPr>
        <p:txBody>
          <a:bodyPr>
            <a:noAutofit/>
          </a:bodyPr>
          <a:lstStyle/>
          <a:p>
            <a:pPr algn="l">
              <a:buFont typeface="Arial" panose="020B0604020202020204" pitchFamily="34" charset="0"/>
              <a:buChar char="•"/>
            </a:pPr>
            <a:r>
              <a:rPr lang="en-US" sz="1800" b="0" i="0" dirty="0">
                <a:solidFill>
                  <a:schemeClr val="bg2"/>
                </a:solidFill>
                <a:effectLst/>
                <a:latin typeface="+mn-lt"/>
              </a:rPr>
              <a:t>84% Irish citizens: 81% Irish only, 3% Dual Irish </a:t>
            </a:r>
          </a:p>
          <a:p>
            <a:pPr algn="l">
              <a:buFont typeface="Arial" panose="020B0604020202020204" pitchFamily="34" charset="0"/>
              <a:buChar char="•"/>
            </a:pPr>
            <a:r>
              <a:rPr lang="en-US" sz="1800" b="1" i="0" dirty="0">
                <a:solidFill>
                  <a:schemeClr val="bg2"/>
                </a:solidFill>
                <a:effectLst/>
                <a:latin typeface="+mn-lt"/>
              </a:rPr>
              <a:t>Dual Irish </a:t>
            </a:r>
            <a:r>
              <a:rPr lang="en-US" sz="1800" b="0" i="0" dirty="0">
                <a:solidFill>
                  <a:schemeClr val="bg2"/>
                </a:solidFill>
                <a:effectLst/>
                <a:latin typeface="+mn-lt"/>
              </a:rPr>
              <a:t>(170,597): 63% increase from 2016</a:t>
            </a:r>
            <a:endParaRPr lang="en-US" sz="1800" dirty="0">
              <a:solidFill>
                <a:schemeClr val="bg2"/>
              </a:solidFill>
              <a:latin typeface="+mn-lt"/>
            </a:endParaRPr>
          </a:p>
          <a:p>
            <a:pPr marL="0" indent="0" algn="l">
              <a:buNone/>
            </a:pPr>
            <a:r>
              <a:rPr lang="en-US" sz="1800" b="1" dirty="0">
                <a:solidFill>
                  <a:schemeClr val="bg2"/>
                </a:solidFill>
                <a:latin typeface="+mn-lt"/>
              </a:rPr>
              <a:t>Dual Irish: place of birth</a:t>
            </a:r>
            <a:endParaRPr lang="en-US" sz="1800" b="1" i="0" dirty="0">
              <a:solidFill>
                <a:schemeClr val="bg2"/>
              </a:solidFill>
              <a:effectLst/>
              <a:latin typeface="+mn-lt"/>
            </a:endParaRPr>
          </a:p>
          <a:p>
            <a:pPr algn="l">
              <a:buFont typeface="Arial" panose="020B0604020202020204" pitchFamily="34" charset="0"/>
              <a:buChar char="•"/>
            </a:pPr>
            <a:r>
              <a:rPr lang="en-US" sz="1800" b="0" i="0" dirty="0">
                <a:solidFill>
                  <a:schemeClr val="bg2"/>
                </a:solidFill>
                <a:effectLst/>
                <a:latin typeface="+mn-lt"/>
              </a:rPr>
              <a:t>37% - born in Ireland</a:t>
            </a:r>
          </a:p>
          <a:p>
            <a:pPr algn="l">
              <a:buFont typeface="Arial" panose="020B0604020202020204" pitchFamily="34" charset="0"/>
              <a:buChar char="•"/>
            </a:pPr>
            <a:r>
              <a:rPr lang="en-US" sz="1800" b="0" i="0" dirty="0">
                <a:solidFill>
                  <a:schemeClr val="bg2"/>
                </a:solidFill>
                <a:effectLst/>
                <a:latin typeface="+mn-lt"/>
              </a:rPr>
              <a:t>63% - born outside Ireland </a:t>
            </a:r>
          </a:p>
          <a:p>
            <a:pPr algn="l">
              <a:buFont typeface="Arial" panose="020B0604020202020204" pitchFamily="34" charset="0"/>
              <a:buChar char="•"/>
            </a:pPr>
            <a:r>
              <a:rPr lang="en-US" sz="1800" b="0" i="0" dirty="0">
                <a:solidFill>
                  <a:schemeClr val="bg2"/>
                </a:solidFill>
                <a:effectLst/>
                <a:latin typeface="+mn-lt"/>
              </a:rPr>
              <a:t>Irish-UK, Irish-American, Irish-Polish and Irish-Australian were the largest groups of dual Irish citizens</a:t>
            </a:r>
          </a:p>
          <a:p>
            <a:endParaRPr lang="en-IE" sz="1800" dirty="0">
              <a:latin typeface="+mn-lt"/>
            </a:endParaRPr>
          </a:p>
        </p:txBody>
      </p:sp>
      <p:sp>
        <p:nvSpPr>
          <p:cNvPr id="4" name="Slide Number Placeholder 3">
            <a:extLst>
              <a:ext uri="{FF2B5EF4-FFF2-40B4-BE49-F238E27FC236}">
                <a16:creationId xmlns:a16="http://schemas.microsoft.com/office/drawing/2014/main" id="{51FC3B0F-9C9E-4458-B0B6-8578701D24CA}"/>
              </a:ext>
            </a:extLst>
          </p:cNvPr>
          <p:cNvSpPr>
            <a:spLocks noGrp="1"/>
          </p:cNvSpPr>
          <p:nvPr>
            <p:ph type="sldNum" sz="quarter" idx="4"/>
          </p:nvPr>
        </p:nvSpPr>
        <p:spPr/>
        <p:txBody>
          <a:bodyPr/>
          <a:lstStyle/>
          <a:p>
            <a:fld id="{F074DFA7-C613-284F-BE8A-46920CEE1047}" type="slidenum">
              <a:rPr lang="en-US" smtClean="0"/>
              <a:pPr/>
              <a:t>13</a:t>
            </a:fld>
            <a:endParaRPr lang="en-US" dirty="0"/>
          </a:p>
        </p:txBody>
      </p:sp>
      <p:sp>
        <p:nvSpPr>
          <p:cNvPr id="7" name="TextBox 6">
            <a:extLst>
              <a:ext uri="{FF2B5EF4-FFF2-40B4-BE49-F238E27FC236}">
                <a16:creationId xmlns:a16="http://schemas.microsoft.com/office/drawing/2014/main" id="{B0C99209-1CC7-4498-9FC1-1D35C2053EDC}"/>
              </a:ext>
            </a:extLst>
          </p:cNvPr>
          <p:cNvSpPr txBox="1"/>
          <p:nvPr/>
        </p:nvSpPr>
        <p:spPr>
          <a:xfrm>
            <a:off x="304800" y="823318"/>
            <a:ext cx="4041775" cy="479822"/>
          </a:xfrm>
          <a:prstGeom prst="rect">
            <a:avLst/>
          </a:prstGeom>
        </p:spPr>
        <p:txBody>
          <a:bodyPr vert="horz" lIns="91440" tIns="45720" rIns="91440" bIns="45720" rtlCol="0" anchor="t" anchorCtr="0">
            <a:normAutofit/>
          </a:bodyPr>
          <a:lstStyle/>
          <a:p>
            <a:pPr>
              <a:lnSpc>
                <a:spcPct val="90000"/>
              </a:lnSpc>
              <a:spcBef>
                <a:spcPts val="1000"/>
              </a:spcBef>
              <a:buClr>
                <a:schemeClr val="accent2"/>
              </a:buClr>
              <a:buSzPct val="100000"/>
            </a:pPr>
            <a:r>
              <a:rPr lang="en-US" sz="1200" b="1" kern="1200" dirty="0">
                <a:solidFill>
                  <a:schemeClr val="accent5"/>
                </a:solidFill>
                <a:effectLst/>
                <a:latin typeface="Cambria" panose="02040503050406030204" pitchFamily="18" charset="0"/>
                <a:ea typeface="+mj-ea"/>
                <a:cs typeface="+mj-cs"/>
              </a:rPr>
              <a:t>Dual Irish citizens usually resident and present in the State by place of birth, 2022</a:t>
            </a:r>
            <a:endParaRPr lang="en-US" sz="1200" b="1" kern="1200" dirty="0">
              <a:solidFill>
                <a:schemeClr val="accent5"/>
              </a:solidFill>
              <a:latin typeface="Cambria" panose="02040503050406030204" pitchFamily="18" charset="0"/>
              <a:ea typeface="+mj-ea"/>
              <a:cs typeface="+mj-cs"/>
            </a:endParaRPr>
          </a:p>
        </p:txBody>
      </p:sp>
    </p:spTree>
    <p:extLst>
      <p:ext uri="{BB962C8B-B14F-4D97-AF65-F5344CB8AC3E}">
        <p14:creationId xmlns:p14="http://schemas.microsoft.com/office/powerpoint/2010/main" val="558561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306BB-5DBA-4E4F-89CE-3115B6FD6D4B}"/>
              </a:ext>
            </a:extLst>
          </p:cNvPr>
          <p:cNvSpPr>
            <a:spLocks noGrp="1"/>
          </p:cNvSpPr>
          <p:nvPr>
            <p:ph type="title"/>
          </p:nvPr>
        </p:nvSpPr>
        <p:spPr>
          <a:xfrm>
            <a:off x="251942" y="151433"/>
            <a:ext cx="2834406" cy="871538"/>
          </a:xfrm>
        </p:spPr>
        <p:txBody>
          <a:bodyPr anchor="t">
            <a:normAutofit/>
          </a:bodyPr>
          <a:lstStyle/>
          <a:p>
            <a:r>
              <a:rPr lang="en-IE" sz="3200" dirty="0">
                <a:solidFill>
                  <a:schemeClr val="accent1"/>
                </a:solidFill>
              </a:rPr>
              <a:t>Religion</a:t>
            </a:r>
          </a:p>
        </p:txBody>
      </p:sp>
      <p:pic>
        <p:nvPicPr>
          <p:cNvPr id="7" name="Content Placeholder 6">
            <a:extLst>
              <a:ext uri="{FF2B5EF4-FFF2-40B4-BE49-F238E27FC236}">
                <a16:creationId xmlns:a16="http://schemas.microsoft.com/office/drawing/2014/main" id="{AB75E536-2B0B-45D9-AD02-37EA6686CA07}"/>
              </a:ext>
            </a:extLst>
          </p:cNvPr>
          <p:cNvPicPr>
            <a:picLocks noGrp="1" noChangeAspect="1"/>
          </p:cNvPicPr>
          <p:nvPr>
            <p:ph idx="1"/>
          </p:nvPr>
        </p:nvPicPr>
        <p:blipFill rotWithShape="1">
          <a:blip r:embed="rId3"/>
          <a:srcRect t="5329"/>
          <a:stretch/>
        </p:blipFill>
        <p:spPr>
          <a:xfrm>
            <a:off x="4355976" y="401688"/>
            <a:ext cx="3908441" cy="3672409"/>
          </a:xfrm>
          <a:noFill/>
        </p:spPr>
      </p:pic>
      <p:sp>
        <p:nvSpPr>
          <p:cNvPr id="4" name="Content Placeholder 3">
            <a:extLst>
              <a:ext uri="{FF2B5EF4-FFF2-40B4-BE49-F238E27FC236}">
                <a16:creationId xmlns:a16="http://schemas.microsoft.com/office/drawing/2014/main" id="{06471CBB-23D9-4D63-BFD1-F6B2D5179592}"/>
              </a:ext>
            </a:extLst>
          </p:cNvPr>
          <p:cNvSpPr>
            <a:spLocks noGrp="1"/>
          </p:cNvSpPr>
          <p:nvPr>
            <p:ph type="body" sz="half" idx="2"/>
          </p:nvPr>
        </p:nvSpPr>
        <p:spPr>
          <a:xfrm>
            <a:off x="251520" y="658149"/>
            <a:ext cx="3744416" cy="3007589"/>
          </a:xfrm>
        </p:spPr>
        <p:txBody>
          <a:bodyPr>
            <a:noAutofit/>
          </a:bodyPr>
          <a:lstStyle/>
          <a:p>
            <a:r>
              <a:rPr lang="en-IE" sz="1800" dirty="0"/>
              <a:t>Usually resident population:</a:t>
            </a:r>
          </a:p>
          <a:p>
            <a:pPr lvl="1"/>
            <a:r>
              <a:rPr lang="en-IE" sz="1800" dirty="0"/>
              <a:t>Roman Catholic fell from 79% in 2016 to 69% in 2022</a:t>
            </a:r>
          </a:p>
          <a:p>
            <a:pPr lvl="1"/>
            <a:r>
              <a:rPr lang="en-IE" sz="1800" dirty="0"/>
              <a:t>No religion increased from 10% in 2016 to 14% in 2022 </a:t>
            </a:r>
          </a:p>
          <a:p>
            <a:pPr lvl="1"/>
            <a:r>
              <a:rPr lang="en-IE" sz="1800" dirty="0"/>
              <a:t>Church of Ireland remained the second largest religious category in 2022</a:t>
            </a:r>
          </a:p>
        </p:txBody>
      </p:sp>
      <p:sp>
        <p:nvSpPr>
          <p:cNvPr id="5" name="Slide Number Placeholder 4">
            <a:extLst>
              <a:ext uri="{FF2B5EF4-FFF2-40B4-BE49-F238E27FC236}">
                <a16:creationId xmlns:a16="http://schemas.microsoft.com/office/drawing/2014/main" id="{329148F1-39D6-4857-AC0E-B87BAAB81F07}"/>
              </a:ext>
            </a:extLst>
          </p:cNvPr>
          <p:cNvSpPr>
            <a:spLocks noGrp="1"/>
          </p:cNvSpPr>
          <p:nvPr>
            <p:ph type="sldNum" sz="quarter" idx="4"/>
          </p:nvPr>
        </p:nvSpPr>
        <p:spPr>
          <a:xfrm>
            <a:off x="7596336" y="4767263"/>
            <a:ext cx="1008112" cy="274637"/>
          </a:xfrm>
        </p:spPr>
        <p:txBody>
          <a:bodyPr anchor="ctr">
            <a:normAutofit/>
          </a:bodyPr>
          <a:lstStyle/>
          <a:p>
            <a:pPr>
              <a:spcAft>
                <a:spcPts val="600"/>
              </a:spcAft>
            </a:pPr>
            <a:fld id="{F074DFA7-C613-284F-BE8A-46920CEE1047}" type="slidenum">
              <a:rPr lang="en-US" smtClean="0"/>
              <a:pPr>
                <a:spcAft>
                  <a:spcPts val="600"/>
                </a:spcAft>
              </a:pPr>
              <a:t>14</a:t>
            </a:fld>
            <a:endParaRPr lang="en-US"/>
          </a:p>
        </p:txBody>
      </p:sp>
      <p:sp>
        <p:nvSpPr>
          <p:cNvPr id="6" name="TextBox 5">
            <a:extLst>
              <a:ext uri="{FF2B5EF4-FFF2-40B4-BE49-F238E27FC236}">
                <a16:creationId xmlns:a16="http://schemas.microsoft.com/office/drawing/2014/main" id="{57C91ECB-4AD3-414D-BDEA-C582B103F206}"/>
              </a:ext>
            </a:extLst>
          </p:cNvPr>
          <p:cNvSpPr txBox="1"/>
          <p:nvPr/>
        </p:nvSpPr>
        <p:spPr>
          <a:xfrm>
            <a:off x="4144736" y="151433"/>
            <a:ext cx="4459712" cy="479822"/>
          </a:xfrm>
          <a:prstGeom prst="rect">
            <a:avLst/>
          </a:prstGeom>
        </p:spPr>
        <p:txBody>
          <a:bodyPr vert="horz" lIns="91440" tIns="45720" rIns="91440" bIns="45720" rtlCol="0" anchor="t" anchorCtr="0">
            <a:normAutofit/>
          </a:bodyPr>
          <a:lstStyle/>
          <a:p>
            <a:pPr>
              <a:lnSpc>
                <a:spcPct val="90000"/>
              </a:lnSpc>
              <a:spcBef>
                <a:spcPts val="1000"/>
              </a:spcBef>
              <a:buClr>
                <a:schemeClr val="accent2"/>
              </a:buClr>
              <a:buSzPct val="100000"/>
            </a:pPr>
            <a:r>
              <a:rPr lang="en-US" sz="1200" b="1" kern="1200" dirty="0">
                <a:solidFill>
                  <a:schemeClr val="accent5"/>
                </a:solidFill>
                <a:effectLst/>
                <a:latin typeface="Cambria" panose="02040503050406030204" pitchFamily="18" charset="0"/>
                <a:ea typeface="+mj-ea"/>
                <a:cs typeface="+mj-cs"/>
              </a:rPr>
              <a:t>Roman Catholic percentage by administrative county, 2022</a:t>
            </a:r>
            <a:endParaRPr lang="en-US" sz="1200" b="1" kern="1200" dirty="0">
              <a:solidFill>
                <a:schemeClr val="accent5"/>
              </a:solidFill>
              <a:latin typeface="Cambria" panose="02040503050406030204" pitchFamily="18" charset="0"/>
              <a:ea typeface="+mj-ea"/>
              <a:cs typeface="+mj-cs"/>
            </a:endParaRPr>
          </a:p>
        </p:txBody>
      </p:sp>
    </p:spTree>
    <p:extLst>
      <p:ext uri="{BB962C8B-B14F-4D97-AF65-F5344CB8AC3E}">
        <p14:creationId xmlns:p14="http://schemas.microsoft.com/office/powerpoint/2010/main" val="183712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7344816" cy="3350193"/>
          </a:xfrm>
        </p:spPr>
        <p:txBody>
          <a:bodyPr>
            <a:normAutofit/>
          </a:bodyPr>
          <a:lstStyle/>
          <a:p>
            <a:r>
              <a:rPr lang="en-US" b="1" dirty="0"/>
              <a:t>Section 2:</a:t>
            </a:r>
            <a:br>
              <a:rPr lang="en-US" b="1" dirty="0"/>
            </a:br>
            <a:r>
              <a:rPr lang="en-IE" dirty="0"/>
              <a:t>Summary results Census 2022</a:t>
            </a:r>
            <a:br>
              <a:rPr lang="en-IE" dirty="0"/>
            </a:br>
            <a:br>
              <a:rPr lang="en-US" b="1" dirty="0"/>
            </a:br>
            <a:r>
              <a:rPr lang="en-US" sz="2200" dirty="0"/>
              <a:t>Employment, occupation, industry and commuting</a:t>
            </a:r>
            <a:br>
              <a:rPr lang="en-US" sz="2200" dirty="0"/>
            </a:br>
            <a:r>
              <a:rPr lang="en-US" sz="2200" dirty="0"/>
              <a:t>Education and the Irish language</a:t>
            </a:r>
            <a:br>
              <a:rPr lang="en-US" sz="2200" dirty="0"/>
            </a:br>
            <a:r>
              <a:rPr lang="en-US" sz="2200" dirty="0"/>
              <a:t>Dwelling characteristics</a:t>
            </a:r>
            <a:br>
              <a:rPr lang="en-US" dirty="0"/>
            </a:br>
            <a:endParaRPr lang="en-US" dirty="0"/>
          </a:p>
        </p:txBody>
      </p:sp>
    </p:spTree>
    <p:extLst>
      <p:ext uri="{BB962C8B-B14F-4D97-AF65-F5344CB8AC3E}">
        <p14:creationId xmlns:p14="http://schemas.microsoft.com/office/powerpoint/2010/main" val="294396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25AE-D0C4-44FF-A85B-4C70089E53DD}"/>
              </a:ext>
            </a:extLst>
          </p:cNvPr>
          <p:cNvSpPr>
            <a:spLocks noGrp="1"/>
          </p:cNvSpPr>
          <p:nvPr>
            <p:ph type="title"/>
          </p:nvPr>
        </p:nvSpPr>
        <p:spPr>
          <a:xfrm>
            <a:off x="3086904" y="843557"/>
            <a:ext cx="6021600" cy="219671"/>
          </a:xfrm>
        </p:spPr>
        <p:txBody>
          <a:bodyPr>
            <a:normAutofit fontScale="90000"/>
          </a:bodyPr>
          <a:lstStyle/>
          <a:p>
            <a:r>
              <a:rPr lang="en-US" sz="1400" b="1" i="0" dirty="0">
                <a:solidFill>
                  <a:schemeClr val="accent5"/>
                </a:solidFill>
                <a:effectLst/>
                <a:ea typeface="Cambria" panose="02040503050406030204" pitchFamily="18" charset="0"/>
              </a:rPr>
              <a:t>Population aged 15 years and over by principal economic status, 1986 - 2022</a:t>
            </a:r>
            <a:endParaRPr lang="en-IE" sz="1400" dirty="0">
              <a:solidFill>
                <a:schemeClr val="accent5"/>
              </a:solidFill>
              <a:ea typeface="Cambria" panose="02040503050406030204" pitchFamily="18" charset="0"/>
            </a:endParaRPr>
          </a:p>
        </p:txBody>
      </p:sp>
      <p:sp>
        <p:nvSpPr>
          <p:cNvPr id="3" name="Content Placeholder 2">
            <a:extLst>
              <a:ext uri="{FF2B5EF4-FFF2-40B4-BE49-F238E27FC236}">
                <a16:creationId xmlns:a16="http://schemas.microsoft.com/office/drawing/2014/main" id="{16951317-0173-4F6F-90E0-BE1AB96F5520}"/>
              </a:ext>
            </a:extLst>
          </p:cNvPr>
          <p:cNvSpPr>
            <a:spLocks noGrp="1"/>
          </p:cNvSpPr>
          <p:nvPr>
            <p:ph sz="half" idx="1"/>
          </p:nvPr>
        </p:nvSpPr>
        <p:spPr>
          <a:xfrm>
            <a:off x="457200" y="1131591"/>
            <a:ext cx="2629704" cy="2880320"/>
          </a:xfrm>
        </p:spPr>
        <p:txBody>
          <a:bodyPr>
            <a:normAutofit fontScale="77500" lnSpcReduction="20000"/>
          </a:bodyPr>
          <a:lstStyle/>
          <a:p>
            <a:r>
              <a:rPr lang="en-IE" dirty="0"/>
              <a:t>More people at work</a:t>
            </a:r>
          </a:p>
          <a:p>
            <a:r>
              <a:rPr lang="en-IE" dirty="0"/>
              <a:t>Fewer people looking after home/family</a:t>
            </a:r>
          </a:p>
          <a:p>
            <a:r>
              <a:rPr lang="en-IE" dirty="0"/>
              <a:t>Retired population up from 8% in 1986 to 16% in 2022</a:t>
            </a:r>
          </a:p>
        </p:txBody>
      </p:sp>
      <p:sp>
        <p:nvSpPr>
          <p:cNvPr id="5" name="Slide Number Placeholder 4">
            <a:extLst>
              <a:ext uri="{FF2B5EF4-FFF2-40B4-BE49-F238E27FC236}">
                <a16:creationId xmlns:a16="http://schemas.microsoft.com/office/drawing/2014/main" id="{8379ED0A-AD23-4A33-A8E1-42164883BC6F}"/>
              </a:ext>
            </a:extLst>
          </p:cNvPr>
          <p:cNvSpPr>
            <a:spLocks noGrp="1"/>
          </p:cNvSpPr>
          <p:nvPr>
            <p:ph type="sldNum" sz="quarter" idx="4"/>
          </p:nvPr>
        </p:nvSpPr>
        <p:spPr/>
        <p:txBody>
          <a:bodyPr/>
          <a:lstStyle/>
          <a:p>
            <a:fld id="{F074DFA7-C613-284F-BE8A-46920CEE1047}" type="slidenum">
              <a:rPr lang="en-US" smtClean="0"/>
              <a:pPr/>
              <a:t>16</a:t>
            </a:fld>
            <a:endParaRPr lang="en-US" dirty="0"/>
          </a:p>
        </p:txBody>
      </p:sp>
      <p:graphicFrame>
        <p:nvGraphicFramePr>
          <p:cNvPr id="10" name="Chart 9">
            <a:extLst>
              <a:ext uri="{FF2B5EF4-FFF2-40B4-BE49-F238E27FC236}">
                <a16:creationId xmlns:a16="http://schemas.microsoft.com/office/drawing/2014/main" id="{6CEFADDB-0A1C-4E86-880E-19A82BDDAE1C}"/>
              </a:ext>
            </a:extLst>
          </p:cNvPr>
          <p:cNvGraphicFramePr>
            <a:graphicFrameLocks/>
          </p:cNvGraphicFramePr>
          <p:nvPr/>
        </p:nvGraphicFramePr>
        <p:xfrm>
          <a:off x="3086904" y="987574"/>
          <a:ext cx="6048672"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CF78E09-BDE9-4CD6-B8F4-D259709B57D4}"/>
              </a:ext>
            </a:extLst>
          </p:cNvPr>
          <p:cNvSpPr txBox="1"/>
          <p:nvPr/>
        </p:nvSpPr>
        <p:spPr>
          <a:xfrm>
            <a:off x="457200" y="267494"/>
            <a:ext cx="3829575" cy="461665"/>
          </a:xfrm>
          <a:prstGeom prst="rect">
            <a:avLst/>
          </a:prstGeom>
          <a:noFill/>
        </p:spPr>
        <p:txBody>
          <a:bodyPr wrap="none" rtlCol="0">
            <a:spAutoFit/>
          </a:bodyPr>
          <a:lstStyle/>
          <a:p>
            <a:r>
              <a:rPr lang="en-IE" sz="2400" b="1" dirty="0">
                <a:solidFill>
                  <a:schemeClr val="accent1"/>
                </a:solidFill>
                <a:latin typeface="Cambria" panose="02040503050406030204" pitchFamily="18" charset="0"/>
                <a:ea typeface="Cambria" panose="02040503050406030204" pitchFamily="18" charset="0"/>
              </a:rPr>
              <a:t>Principal economic status</a:t>
            </a:r>
          </a:p>
        </p:txBody>
      </p:sp>
    </p:spTree>
    <p:extLst>
      <p:ext uri="{BB962C8B-B14F-4D97-AF65-F5344CB8AC3E}">
        <p14:creationId xmlns:p14="http://schemas.microsoft.com/office/powerpoint/2010/main" val="247626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10">
                                            <p:graphicEl>
                                              <a:chart seriesIdx="0" categoryIdx="-4" bldStep="series"/>
                                            </p:graphicEl>
                                          </p:spTgt>
                                        </p:tgtEl>
                                        <p:attrNameLst>
                                          <p:attrName>style.opacity</p:attrName>
                                        </p:attrNameLst>
                                      </p:cBhvr>
                                      <p:to>
                                        <p:strVal val="0.25"/>
                                      </p:to>
                                    </p:set>
                                    <p:animEffect filter="image" prLst="opacity: 0.25">
                                      <p:cBhvr rctx="IE">
                                        <p:cTn id="7" dur="indefinite"/>
                                        <p:tgtEl>
                                          <p:spTgt spid="10">
                                            <p:graphicEl>
                                              <a:chart seriesIdx="0" categoryIdx="-4" bldStep="series"/>
                                            </p:graphicEl>
                                          </p:spTgt>
                                        </p:tgtEl>
                                      </p:cBhvr>
                                    </p:animEffect>
                                  </p:childTnLst>
                                </p:cTn>
                              </p:par>
                              <p:par>
                                <p:cTn id="8" presetID="9" presetClass="emph" presetSubtype="0" grpId="0" nodeType="withEffect">
                                  <p:stCondLst>
                                    <p:cond delay="0"/>
                                  </p:stCondLst>
                                  <p:childTnLst>
                                    <p:set>
                                      <p:cBhvr>
                                        <p:cTn id="9" dur="indefinite"/>
                                        <p:tgtEl>
                                          <p:spTgt spid="10">
                                            <p:graphicEl>
                                              <a:chart seriesIdx="1" categoryIdx="-4" bldStep="series"/>
                                            </p:graphicEl>
                                          </p:spTgt>
                                        </p:tgtEl>
                                        <p:attrNameLst>
                                          <p:attrName>style.opacity</p:attrName>
                                        </p:attrNameLst>
                                      </p:cBhvr>
                                      <p:to>
                                        <p:strVal val="0.25"/>
                                      </p:to>
                                    </p:set>
                                    <p:animEffect filter="image" prLst="opacity: 0.25">
                                      <p:cBhvr rctx="IE">
                                        <p:cTn id="10" dur="indefinite"/>
                                        <p:tgtEl>
                                          <p:spTgt spid="10">
                                            <p:graphicEl>
                                              <a:chart seriesIdx="1" categoryIdx="-4" bldStep="series"/>
                                            </p:graphicEl>
                                          </p:spTgt>
                                        </p:tgtEl>
                                      </p:cBhvr>
                                    </p:animEffect>
                                  </p:childTnLst>
                                </p:cTn>
                              </p:par>
                              <p:par>
                                <p:cTn id="11" presetID="9" presetClass="emph" presetSubtype="0" grpId="0" nodeType="withEffect">
                                  <p:stCondLst>
                                    <p:cond delay="0"/>
                                  </p:stCondLst>
                                  <p:childTnLst>
                                    <p:set>
                                      <p:cBhvr>
                                        <p:cTn id="12" dur="indefinite"/>
                                        <p:tgtEl>
                                          <p:spTgt spid="10">
                                            <p:graphicEl>
                                              <a:chart seriesIdx="2" categoryIdx="-4" bldStep="series"/>
                                            </p:graphicEl>
                                          </p:spTgt>
                                        </p:tgtEl>
                                        <p:attrNameLst>
                                          <p:attrName>style.opacity</p:attrName>
                                        </p:attrNameLst>
                                      </p:cBhvr>
                                      <p:to>
                                        <p:strVal val="0.25"/>
                                      </p:to>
                                    </p:set>
                                    <p:animEffect filter="image" prLst="opacity: 0.25">
                                      <p:cBhvr rctx="IE">
                                        <p:cTn id="13" dur="indefinite"/>
                                        <p:tgtEl>
                                          <p:spTgt spid="10">
                                            <p:graphicEl>
                                              <a:chart seriesIdx="2" categoryIdx="-4" bldStep="series"/>
                                            </p:graphicEl>
                                          </p:spTgt>
                                        </p:tgtEl>
                                      </p:cBhvr>
                                    </p:animEffect>
                                  </p:childTnLst>
                                </p:cTn>
                              </p:par>
                              <p:par>
                                <p:cTn id="14" presetID="9" presetClass="emph" presetSubtype="0" grpId="0" nodeType="withEffect">
                                  <p:stCondLst>
                                    <p:cond delay="0"/>
                                  </p:stCondLst>
                                  <p:childTnLst>
                                    <p:set>
                                      <p:cBhvr>
                                        <p:cTn id="15" dur="indefinite"/>
                                        <p:tgtEl>
                                          <p:spTgt spid="10">
                                            <p:graphicEl>
                                              <a:chart seriesIdx="3" categoryIdx="-4" bldStep="series"/>
                                            </p:graphicEl>
                                          </p:spTgt>
                                        </p:tgtEl>
                                        <p:attrNameLst>
                                          <p:attrName>style.opacity</p:attrName>
                                        </p:attrNameLst>
                                      </p:cBhvr>
                                      <p:to>
                                        <p:strVal val="0.25"/>
                                      </p:to>
                                    </p:set>
                                    <p:animEffect filter="image" prLst="opacity: 0.25">
                                      <p:cBhvr rctx="IE">
                                        <p:cTn id="16" dur="indefinite"/>
                                        <p:tgtEl>
                                          <p:spTgt spid="10">
                                            <p:graphicEl>
                                              <a:chart seriesIdx="3" categoryIdx="-4" bldStep="series"/>
                                            </p:graphicEl>
                                          </p:spTgt>
                                        </p:tgtEl>
                                      </p:cBhvr>
                                    </p:animEffect>
                                  </p:childTnLst>
                                </p:cTn>
                              </p:par>
                              <p:par>
                                <p:cTn id="17" presetID="9" presetClass="emph" presetSubtype="0" grpId="0" nodeType="withEffect">
                                  <p:stCondLst>
                                    <p:cond delay="0"/>
                                  </p:stCondLst>
                                  <p:childTnLst>
                                    <p:set>
                                      <p:cBhvr>
                                        <p:cTn id="18" dur="indefinite"/>
                                        <p:tgtEl>
                                          <p:spTgt spid="10">
                                            <p:graphicEl>
                                              <a:chart seriesIdx="4" categoryIdx="-4" bldStep="series"/>
                                            </p:graphicEl>
                                          </p:spTgt>
                                        </p:tgtEl>
                                        <p:attrNameLst>
                                          <p:attrName>style.opacity</p:attrName>
                                        </p:attrNameLst>
                                      </p:cBhvr>
                                      <p:to>
                                        <p:strVal val="0.25"/>
                                      </p:to>
                                    </p:set>
                                    <p:animEffect filter="image" prLst="opacity: 0.25">
                                      <p:cBhvr rctx="IE">
                                        <p:cTn id="19" dur="indefinite"/>
                                        <p:tgtEl>
                                          <p:spTgt spid="10">
                                            <p:graphicEl>
                                              <a:chart seriesIdx="4" categoryIdx="-4" bldStep="series"/>
                                            </p:graphicEl>
                                          </p:spTgt>
                                        </p:tgtEl>
                                      </p:cBhvr>
                                    </p:animEffect>
                                  </p:childTnLst>
                                </p:cTn>
                              </p:par>
                              <p:par>
                                <p:cTn id="20" presetID="9" presetClass="emph" presetSubtype="0" grpId="0" nodeType="withEffect">
                                  <p:stCondLst>
                                    <p:cond delay="0"/>
                                  </p:stCondLst>
                                  <p:childTnLst>
                                    <p:set>
                                      <p:cBhvr>
                                        <p:cTn id="21" dur="indefinite"/>
                                        <p:tgtEl>
                                          <p:spTgt spid="10">
                                            <p:graphicEl>
                                              <a:chart seriesIdx="5" categoryIdx="-4" bldStep="series"/>
                                            </p:graphicEl>
                                          </p:spTgt>
                                        </p:tgtEl>
                                        <p:attrNameLst>
                                          <p:attrName>style.opacity</p:attrName>
                                        </p:attrNameLst>
                                      </p:cBhvr>
                                      <p:to>
                                        <p:strVal val="0.25"/>
                                      </p:to>
                                    </p:set>
                                    <p:animEffect filter="image" prLst="opacity: 0.25">
                                      <p:cBhvr rctx="IE">
                                        <p:cTn id="22" dur="indefinite"/>
                                        <p:tgtEl>
                                          <p:spTgt spid="10">
                                            <p:graphicEl>
                                              <a:chart seriesIdx="5" categoryIdx="-4" bldStep="series"/>
                                            </p:graphicEl>
                                          </p:spTgt>
                                        </p:tgtEl>
                                      </p:cBhvr>
                                    </p:animEffect>
                                  </p:childTnLst>
                                </p:cTn>
                              </p:par>
                              <p:par>
                                <p:cTn id="23" presetID="9" presetClass="emph" presetSubtype="0" grpId="0" nodeType="withEffect">
                                  <p:stCondLst>
                                    <p:cond delay="0"/>
                                  </p:stCondLst>
                                  <p:childTnLst>
                                    <p:set>
                                      <p:cBhvr>
                                        <p:cTn id="24" dur="indefinite"/>
                                        <p:tgtEl>
                                          <p:spTgt spid="10">
                                            <p:graphicEl>
                                              <a:chart seriesIdx="6" categoryIdx="-4" bldStep="series"/>
                                            </p:graphicEl>
                                          </p:spTgt>
                                        </p:tgtEl>
                                        <p:attrNameLst>
                                          <p:attrName>style.opacity</p:attrName>
                                        </p:attrNameLst>
                                      </p:cBhvr>
                                      <p:to>
                                        <p:strVal val="0.25"/>
                                      </p:to>
                                    </p:set>
                                    <p:animEffect filter="image" prLst="opacity: 0.25">
                                      <p:cBhvr rctx="IE">
                                        <p:cTn id="25" dur="indefinite"/>
                                        <p:tgtEl>
                                          <p:spTgt spid="10">
                                            <p:graphicEl>
                                              <a:chart seriesIdx="6" categoryIdx="-4" bldStep="series"/>
                                            </p:graphicEl>
                                          </p:spTgt>
                                        </p:tgtEl>
                                      </p:cBhvr>
                                    </p:animEffect>
                                  </p:childTnLst>
                                </p:cTn>
                              </p:par>
                              <p:par>
                                <p:cTn id="26" presetID="9" presetClass="emph" presetSubtype="0" grpId="1" nodeType="withEffect">
                                  <p:stCondLst>
                                    <p:cond delay="0"/>
                                  </p:stCondLst>
                                  <p:endCondLst>
                                    <p:cond evt="onNext" delay="0">
                                      <p:tgtEl>
                                        <p:sldTgt/>
                                      </p:tgtEl>
                                    </p:cond>
                                  </p:endCondLst>
                                  <p:childTnLst>
                                    <p:set>
                                      <p:cBhvr>
                                        <p:cTn id="27" dur="indefinite"/>
                                        <p:tgtEl>
                                          <p:spTgt spid="10">
                                            <p:graphicEl>
                                              <a:chart seriesIdx="0" categoryIdx="-4" bldStep="series"/>
                                            </p:graphicEl>
                                          </p:spTgt>
                                        </p:tgtEl>
                                        <p:attrNameLst>
                                          <p:attrName>style.opacity</p:attrName>
                                        </p:attrNameLst>
                                      </p:cBhvr>
                                      <p:to>
                                        <p:strVal val="1"/>
                                      </p:to>
                                    </p:set>
                                    <p:animEffect filter="image" prLst="opacity: 1">
                                      <p:cBhvr rctx="IE">
                                        <p:cTn id="28" dur="indefinite"/>
                                        <p:tgtEl>
                                          <p:spTgt spid="10">
                                            <p:graphicEl>
                                              <a:chart seriesIdx="0" categoryIdx="-4" bldStep="series"/>
                                            </p:graphicEl>
                                          </p:spTgt>
                                        </p:tgtEl>
                                      </p:cBhvr>
                                    </p:animEffect>
                                  </p:childTnLst>
                                </p:cTn>
                              </p:par>
                              <p:par>
                                <p:cTn id="29" presetID="9" presetClass="emph" presetSubtype="0" grpId="1" nodeType="withEffect">
                                  <p:stCondLst>
                                    <p:cond delay="0"/>
                                  </p:stCondLst>
                                  <p:endCondLst>
                                    <p:cond evt="onNext" delay="0">
                                      <p:tgtEl>
                                        <p:sldTgt/>
                                      </p:tgtEl>
                                    </p:cond>
                                  </p:endCondLst>
                                  <p:childTnLst>
                                    <p:set>
                                      <p:cBhvr>
                                        <p:cTn id="30" dur="indefinite"/>
                                        <p:tgtEl>
                                          <p:spTgt spid="10">
                                            <p:graphicEl>
                                              <a:chart seriesIdx="1" categoryIdx="-4" bldStep="series"/>
                                            </p:graphicEl>
                                          </p:spTgt>
                                        </p:tgtEl>
                                        <p:attrNameLst>
                                          <p:attrName>style.opacity</p:attrName>
                                        </p:attrNameLst>
                                      </p:cBhvr>
                                      <p:to>
                                        <p:strVal val="1"/>
                                      </p:to>
                                    </p:set>
                                    <p:animEffect filter="image" prLst="opacity: 1">
                                      <p:cBhvr rctx="IE">
                                        <p:cTn id="31" dur="indefinite"/>
                                        <p:tgtEl>
                                          <p:spTgt spid="10">
                                            <p:graphicEl>
                                              <a:chart seriesIdx="1" categoryIdx="-4" bldStep="series"/>
                                            </p:graphicEl>
                                          </p:spTgt>
                                        </p:tgtEl>
                                      </p:cBhvr>
                                    </p:animEffect>
                                  </p:childTnLst>
                                </p:cTn>
                              </p:par>
                              <p:par>
                                <p:cTn id="32" presetID="1" presetClass="entr" presetSubtype="0" fill="hold" nodeType="with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mph" presetSubtype="0" grpId="1" nodeType="clickEffect">
                                  <p:stCondLst>
                                    <p:cond delay="0"/>
                                  </p:stCondLst>
                                  <p:endCondLst>
                                    <p:cond evt="onNext" delay="0">
                                      <p:tgtEl>
                                        <p:sldTgt/>
                                      </p:tgtEl>
                                    </p:cond>
                                  </p:endCondLst>
                                  <p:childTnLst>
                                    <p:set>
                                      <p:cBhvr>
                                        <p:cTn id="37" dur="indefinite"/>
                                        <p:tgtEl>
                                          <p:spTgt spid="10">
                                            <p:graphicEl>
                                              <a:chart seriesIdx="2" categoryIdx="-4" bldStep="series"/>
                                            </p:graphicEl>
                                          </p:spTgt>
                                        </p:tgtEl>
                                        <p:attrNameLst>
                                          <p:attrName>style.opacity</p:attrName>
                                        </p:attrNameLst>
                                      </p:cBhvr>
                                      <p:to>
                                        <p:strVal val="1"/>
                                      </p:to>
                                    </p:set>
                                    <p:animEffect filter="image" prLst="opacity: 1">
                                      <p:cBhvr rctx="IE">
                                        <p:cTn id="38" dur="indefinite"/>
                                        <p:tgtEl>
                                          <p:spTgt spid="10">
                                            <p:graphicEl>
                                              <a:chart seriesIdx="2" categoryIdx="-4" bldStep="series"/>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mph" presetSubtype="0" grpId="1" nodeType="clickEffect">
                                  <p:stCondLst>
                                    <p:cond delay="0"/>
                                  </p:stCondLst>
                                  <p:endCondLst>
                                    <p:cond evt="onNext" delay="0">
                                      <p:tgtEl>
                                        <p:sldTgt/>
                                      </p:tgtEl>
                                    </p:cond>
                                  </p:endCondLst>
                                  <p:childTnLst>
                                    <p:set>
                                      <p:cBhvr>
                                        <p:cTn id="42" dur="indefinite"/>
                                        <p:tgtEl>
                                          <p:spTgt spid="10">
                                            <p:graphicEl>
                                              <a:chart seriesIdx="3" categoryIdx="-4" bldStep="series"/>
                                            </p:graphicEl>
                                          </p:spTgt>
                                        </p:tgtEl>
                                        <p:attrNameLst>
                                          <p:attrName>style.opacity</p:attrName>
                                        </p:attrNameLst>
                                      </p:cBhvr>
                                      <p:to>
                                        <p:strVal val="1"/>
                                      </p:to>
                                    </p:set>
                                    <p:animEffect filter="image" prLst="opacity: 1">
                                      <p:cBhvr rctx="IE">
                                        <p:cTn id="43" dur="indefinite"/>
                                        <p:tgtEl>
                                          <p:spTgt spid="10">
                                            <p:graphicEl>
                                              <a:chart seriesIdx="3" categoryIdx="-4" bldStep="series"/>
                                            </p:graphicEl>
                                          </p:spTgt>
                                        </p:tgtEl>
                                      </p:cBhvr>
                                    </p:animEffect>
                                  </p:childTnLst>
                                </p:cTn>
                              </p:par>
                              <p:par>
                                <p:cTn id="44" presetID="1" presetClass="entr" presetSubtype="0" fill="hold" nodeType="with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9" presetClass="emph" presetSubtype="0" grpId="1" nodeType="clickEffect">
                                  <p:stCondLst>
                                    <p:cond delay="0"/>
                                  </p:stCondLst>
                                  <p:childTnLst>
                                    <p:set>
                                      <p:cBhvr>
                                        <p:cTn id="49" dur="indefinite"/>
                                        <p:tgtEl>
                                          <p:spTgt spid="10">
                                            <p:graphicEl>
                                              <a:chart seriesIdx="4" categoryIdx="-4" bldStep="series"/>
                                            </p:graphicEl>
                                          </p:spTgt>
                                        </p:tgtEl>
                                        <p:attrNameLst>
                                          <p:attrName>style.opacity</p:attrName>
                                        </p:attrNameLst>
                                      </p:cBhvr>
                                      <p:to>
                                        <p:strVal val="1"/>
                                      </p:to>
                                    </p:set>
                                    <p:animEffect filter="image" prLst="opacity: 1">
                                      <p:cBhvr rctx="IE">
                                        <p:cTn id="50" dur="indefinite"/>
                                        <p:tgtEl>
                                          <p:spTgt spid="10">
                                            <p:graphicEl>
                                              <a:chart seriesIdx="4" categoryIdx="-4" bldStep="series"/>
                                            </p:graphicEl>
                                          </p:spTgt>
                                        </p:tgtEl>
                                      </p:cBhvr>
                                    </p:animEffect>
                                  </p:childTnLst>
                                </p:cTn>
                              </p:par>
                              <p:par>
                                <p:cTn id="51" presetID="1" presetClass="entr" presetSubtype="0" fill="hold" nodeType="with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Graphic spid="10" grpId="1" uiExpand="1">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1870-70E5-482A-9FAB-EEAD046A0532}"/>
              </a:ext>
            </a:extLst>
          </p:cNvPr>
          <p:cNvSpPr>
            <a:spLocks noGrp="1"/>
          </p:cNvSpPr>
          <p:nvPr>
            <p:ph type="title"/>
          </p:nvPr>
        </p:nvSpPr>
        <p:spPr/>
        <p:txBody>
          <a:bodyPr>
            <a:normAutofit/>
          </a:bodyPr>
          <a:lstStyle/>
          <a:p>
            <a:r>
              <a:rPr lang="en-US" sz="2400" b="1" i="0" dirty="0">
                <a:solidFill>
                  <a:schemeClr val="accent1"/>
                </a:solidFill>
                <a:effectLst/>
                <a:ea typeface="Cambria" panose="02040503050406030204" pitchFamily="18" charset="0"/>
              </a:rPr>
              <a:t>Employment by sector</a:t>
            </a:r>
            <a:endParaRPr lang="en-IE" sz="2400" dirty="0">
              <a:solidFill>
                <a:schemeClr val="accent1"/>
              </a:solidFill>
              <a:ea typeface="Cambria" panose="02040503050406030204" pitchFamily="18" charset="0"/>
            </a:endParaRPr>
          </a:p>
        </p:txBody>
      </p:sp>
      <p:sp>
        <p:nvSpPr>
          <p:cNvPr id="8" name="Content Placeholder 7">
            <a:extLst>
              <a:ext uri="{FF2B5EF4-FFF2-40B4-BE49-F238E27FC236}">
                <a16:creationId xmlns:a16="http://schemas.microsoft.com/office/drawing/2014/main" id="{3A3835DC-E8BD-4F31-9E58-5C504E1CF646}"/>
              </a:ext>
            </a:extLst>
          </p:cNvPr>
          <p:cNvSpPr>
            <a:spLocks noGrp="1"/>
          </p:cNvSpPr>
          <p:nvPr>
            <p:ph idx="1"/>
          </p:nvPr>
        </p:nvSpPr>
        <p:spPr/>
        <p:txBody>
          <a:bodyPr/>
          <a:lstStyle/>
          <a:p>
            <a:r>
              <a:rPr lang="en-US" sz="1600" dirty="0">
                <a:solidFill>
                  <a:schemeClr val="accent5"/>
                </a:solidFill>
              </a:rPr>
              <a:t>Selected industrial groups, 2011 to 2022</a:t>
            </a:r>
            <a:endParaRPr lang="en-IE" sz="1600" dirty="0">
              <a:solidFill>
                <a:schemeClr val="accent5"/>
              </a:solidFill>
            </a:endParaRPr>
          </a:p>
        </p:txBody>
      </p:sp>
      <p:sp>
        <p:nvSpPr>
          <p:cNvPr id="9" name="Text Placeholder 8">
            <a:extLst>
              <a:ext uri="{FF2B5EF4-FFF2-40B4-BE49-F238E27FC236}">
                <a16:creationId xmlns:a16="http://schemas.microsoft.com/office/drawing/2014/main" id="{A26D111F-0A48-4758-B4E5-3A4A5C2E035B}"/>
              </a:ext>
            </a:extLst>
          </p:cNvPr>
          <p:cNvSpPr>
            <a:spLocks noGrp="1"/>
          </p:cNvSpPr>
          <p:nvPr>
            <p:ph type="body" sz="half" idx="2"/>
          </p:nvPr>
        </p:nvSpPr>
        <p:spPr>
          <a:xfrm>
            <a:off x="467544" y="987574"/>
            <a:ext cx="2834406" cy="3087042"/>
          </a:xfrm>
        </p:spPr>
        <p:txBody>
          <a:bodyPr>
            <a:normAutofit lnSpcReduction="10000"/>
          </a:bodyPr>
          <a:lstStyle/>
          <a:p>
            <a:pPr marL="285750" indent="-285750">
              <a:buFont typeface="Arial" panose="020B0604020202020204" pitchFamily="34" charset="0"/>
              <a:buChar char="•"/>
            </a:pPr>
            <a:r>
              <a:rPr lang="en-IE" dirty="0"/>
              <a:t>Employment in the Manufacturing sector was up 21% and in the Construction industry it was up 32% since 2016</a:t>
            </a:r>
          </a:p>
          <a:p>
            <a:pPr marL="285750" indent="-285750">
              <a:buFont typeface="Arial" panose="020B0604020202020204" pitchFamily="34" charset="0"/>
              <a:buChar char="•"/>
            </a:pPr>
            <a:r>
              <a:rPr lang="en-US" dirty="0"/>
              <a:t>In both the Information &amp; Communications and the Professional, Scientific &amp; Technical Activities sectors employment was up close to 40% from 2016 to 2022</a:t>
            </a:r>
          </a:p>
          <a:p>
            <a:pPr marL="285750" indent="-285750">
              <a:buFont typeface="Arial" panose="020B0604020202020204" pitchFamily="34" charset="0"/>
              <a:buChar char="•"/>
            </a:pPr>
            <a:r>
              <a:rPr lang="en-US" dirty="0"/>
              <a:t>There were over 20% more workers in public sector dominated categories</a:t>
            </a:r>
            <a:endParaRPr lang="en-IE" dirty="0"/>
          </a:p>
        </p:txBody>
      </p:sp>
      <p:sp>
        <p:nvSpPr>
          <p:cNvPr id="4" name="Slide Number Placeholder 3">
            <a:extLst>
              <a:ext uri="{FF2B5EF4-FFF2-40B4-BE49-F238E27FC236}">
                <a16:creationId xmlns:a16="http://schemas.microsoft.com/office/drawing/2014/main" id="{3C34512E-4737-48C0-94FA-F76A82E1430B}"/>
              </a:ext>
            </a:extLst>
          </p:cNvPr>
          <p:cNvSpPr>
            <a:spLocks noGrp="1"/>
          </p:cNvSpPr>
          <p:nvPr>
            <p:ph type="sldNum" sz="quarter" idx="4"/>
          </p:nvPr>
        </p:nvSpPr>
        <p:spPr/>
        <p:txBody>
          <a:bodyPr/>
          <a:lstStyle/>
          <a:p>
            <a:fld id="{F074DFA7-C613-284F-BE8A-46920CEE1047}" type="slidenum">
              <a:rPr lang="en-US" smtClean="0"/>
              <a:pPr/>
              <a:t>17</a:t>
            </a:fld>
            <a:endParaRPr lang="en-US" dirty="0"/>
          </a:p>
        </p:txBody>
      </p:sp>
      <p:graphicFrame>
        <p:nvGraphicFramePr>
          <p:cNvPr id="7" name="Chart 6">
            <a:extLst>
              <a:ext uri="{FF2B5EF4-FFF2-40B4-BE49-F238E27FC236}">
                <a16:creationId xmlns:a16="http://schemas.microsoft.com/office/drawing/2014/main" id="{12A29021-33DE-4A4A-AA87-80F82BF7A5D5}"/>
              </a:ext>
            </a:extLst>
          </p:cNvPr>
          <p:cNvGraphicFramePr>
            <a:graphicFrameLocks/>
          </p:cNvGraphicFramePr>
          <p:nvPr/>
        </p:nvGraphicFramePr>
        <p:xfrm>
          <a:off x="3347864" y="771550"/>
          <a:ext cx="5544616" cy="34563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405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7">
                                            <p:graphicEl>
                                              <a:chart seriesIdx="-3" categoryIdx="-3" bldStep="gridLegend"/>
                                            </p:graphicEl>
                                          </p:spTgt>
                                        </p:tgtEl>
                                        <p:attrNameLst>
                                          <p:attrName>style.opacity</p:attrName>
                                        </p:attrNameLst>
                                      </p:cBhvr>
                                      <p:to>
                                        <p:strVal val="1"/>
                                      </p:to>
                                    </p:set>
                                    <p:animEffect filter="image" prLst="opacity: 1">
                                      <p:cBhvr rctx="IE">
                                        <p:cTn id="7" dur="indefinite"/>
                                        <p:tgtEl>
                                          <p:spTgt spid="7">
                                            <p:graphicEl>
                                              <a:chart seriesIdx="-3" categoryIdx="-3" bldStep="gridLegend"/>
                                            </p:graphicEl>
                                          </p:spTgt>
                                        </p:tgtEl>
                                      </p:cBhvr>
                                    </p:animEffect>
                                  </p:childTnLst>
                                </p:cTn>
                              </p:par>
                              <p:par>
                                <p:cTn id="8" presetID="9" presetClass="emph" presetSubtype="0" grpId="0" nodeType="withEffect">
                                  <p:stCondLst>
                                    <p:cond delay="0"/>
                                  </p:stCondLst>
                                  <p:childTnLst>
                                    <p:set>
                                      <p:cBhvr>
                                        <p:cTn id="9" dur="indefinite"/>
                                        <p:tgtEl>
                                          <p:spTgt spid="7">
                                            <p:graphicEl>
                                              <a:chart seriesIdx="-4" categoryIdx="0" bldStep="category"/>
                                            </p:graphicEl>
                                          </p:spTgt>
                                        </p:tgtEl>
                                        <p:attrNameLst>
                                          <p:attrName>style.opacity</p:attrName>
                                        </p:attrNameLst>
                                      </p:cBhvr>
                                      <p:to>
                                        <p:strVal val="0.25"/>
                                      </p:to>
                                    </p:set>
                                    <p:animEffect filter="image" prLst="opacity: 0.25">
                                      <p:cBhvr rctx="IE">
                                        <p:cTn id="10" dur="indefinite"/>
                                        <p:tgtEl>
                                          <p:spTgt spid="7">
                                            <p:graphicEl>
                                              <a:chart seriesIdx="-4" categoryIdx="0" bldStep="category"/>
                                            </p:graphicEl>
                                          </p:spTgt>
                                        </p:tgtEl>
                                      </p:cBhvr>
                                    </p:animEffect>
                                  </p:childTnLst>
                                </p:cTn>
                              </p:par>
                              <p:par>
                                <p:cTn id="11" presetID="9" presetClass="emph" presetSubtype="0" grpId="0" nodeType="withEffect">
                                  <p:stCondLst>
                                    <p:cond delay="0"/>
                                  </p:stCondLst>
                                  <p:childTnLst>
                                    <p:set>
                                      <p:cBhvr>
                                        <p:cTn id="12" dur="indefinite"/>
                                        <p:tgtEl>
                                          <p:spTgt spid="7">
                                            <p:graphicEl>
                                              <a:chart seriesIdx="-4" categoryIdx="1" bldStep="category"/>
                                            </p:graphicEl>
                                          </p:spTgt>
                                        </p:tgtEl>
                                        <p:attrNameLst>
                                          <p:attrName>style.opacity</p:attrName>
                                        </p:attrNameLst>
                                      </p:cBhvr>
                                      <p:to>
                                        <p:strVal val="1"/>
                                      </p:to>
                                    </p:set>
                                    <p:animEffect filter="image" prLst="opacity: 1">
                                      <p:cBhvr rctx="IE">
                                        <p:cTn id="13" dur="indefinite"/>
                                        <p:tgtEl>
                                          <p:spTgt spid="7">
                                            <p:graphicEl>
                                              <a:chart seriesIdx="-4" categoryIdx="1" bldStep="category"/>
                                            </p:graphicEl>
                                          </p:spTgt>
                                        </p:tgtEl>
                                      </p:cBhvr>
                                    </p:animEffect>
                                  </p:childTnLst>
                                </p:cTn>
                              </p:par>
                              <p:par>
                                <p:cTn id="14" presetID="9" presetClass="emph" presetSubtype="0" grpId="0" nodeType="withEffect">
                                  <p:stCondLst>
                                    <p:cond delay="0"/>
                                  </p:stCondLst>
                                  <p:childTnLst>
                                    <p:set>
                                      <p:cBhvr>
                                        <p:cTn id="15" dur="indefinite"/>
                                        <p:tgtEl>
                                          <p:spTgt spid="7">
                                            <p:graphicEl>
                                              <a:chart seriesIdx="-4" categoryIdx="2" bldStep="category"/>
                                            </p:graphicEl>
                                          </p:spTgt>
                                        </p:tgtEl>
                                        <p:attrNameLst>
                                          <p:attrName>style.opacity</p:attrName>
                                        </p:attrNameLst>
                                      </p:cBhvr>
                                      <p:to>
                                        <p:strVal val="1"/>
                                      </p:to>
                                    </p:set>
                                    <p:animEffect filter="image" prLst="opacity: 1">
                                      <p:cBhvr rctx="IE">
                                        <p:cTn id="16" dur="indefinite"/>
                                        <p:tgtEl>
                                          <p:spTgt spid="7">
                                            <p:graphicEl>
                                              <a:chart seriesIdx="-4" categoryIdx="2" bldStep="category"/>
                                            </p:graphicEl>
                                          </p:spTgt>
                                        </p:tgtEl>
                                      </p:cBhvr>
                                    </p:animEffect>
                                  </p:childTnLst>
                                </p:cTn>
                              </p:par>
                              <p:par>
                                <p:cTn id="17" presetID="9" presetClass="emph" presetSubtype="0" grpId="0" nodeType="withEffect">
                                  <p:stCondLst>
                                    <p:cond delay="0"/>
                                  </p:stCondLst>
                                  <p:childTnLst>
                                    <p:set>
                                      <p:cBhvr>
                                        <p:cTn id="18" dur="indefinite"/>
                                        <p:tgtEl>
                                          <p:spTgt spid="7">
                                            <p:graphicEl>
                                              <a:chart seriesIdx="-4" categoryIdx="3" bldStep="category"/>
                                            </p:graphicEl>
                                          </p:spTgt>
                                        </p:tgtEl>
                                        <p:attrNameLst>
                                          <p:attrName>style.opacity</p:attrName>
                                        </p:attrNameLst>
                                      </p:cBhvr>
                                      <p:to>
                                        <p:strVal val="0.25"/>
                                      </p:to>
                                    </p:set>
                                    <p:animEffect filter="image" prLst="opacity: 0.25">
                                      <p:cBhvr rctx="IE">
                                        <p:cTn id="19" dur="indefinite"/>
                                        <p:tgtEl>
                                          <p:spTgt spid="7">
                                            <p:graphicEl>
                                              <a:chart seriesIdx="-4" categoryIdx="3" bldStep="category"/>
                                            </p:graphicEl>
                                          </p:spTgt>
                                        </p:tgtEl>
                                      </p:cBhvr>
                                    </p:animEffect>
                                  </p:childTnLst>
                                </p:cTn>
                              </p:par>
                              <p:par>
                                <p:cTn id="20" presetID="9" presetClass="emph" presetSubtype="0" grpId="0" nodeType="withEffect">
                                  <p:stCondLst>
                                    <p:cond delay="0"/>
                                  </p:stCondLst>
                                  <p:childTnLst>
                                    <p:set>
                                      <p:cBhvr>
                                        <p:cTn id="21" dur="indefinite"/>
                                        <p:tgtEl>
                                          <p:spTgt spid="7">
                                            <p:graphicEl>
                                              <a:chart seriesIdx="-4" categoryIdx="4" bldStep="category"/>
                                            </p:graphicEl>
                                          </p:spTgt>
                                        </p:tgtEl>
                                        <p:attrNameLst>
                                          <p:attrName>style.opacity</p:attrName>
                                        </p:attrNameLst>
                                      </p:cBhvr>
                                      <p:to>
                                        <p:strVal val="0.25"/>
                                      </p:to>
                                    </p:set>
                                    <p:animEffect filter="image" prLst="opacity: 0.25">
                                      <p:cBhvr rctx="IE">
                                        <p:cTn id="22" dur="indefinite"/>
                                        <p:tgtEl>
                                          <p:spTgt spid="7">
                                            <p:graphicEl>
                                              <a:chart seriesIdx="-4" categoryIdx="4" bldStep="category"/>
                                            </p:graphicEl>
                                          </p:spTgt>
                                        </p:tgtEl>
                                      </p:cBhvr>
                                    </p:animEffect>
                                  </p:childTnLst>
                                </p:cTn>
                              </p:par>
                              <p:par>
                                <p:cTn id="23" presetID="9" presetClass="emph" presetSubtype="0" grpId="0" nodeType="withEffect">
                                  <p:stCondLst>
                                    <p:cond delay="0"/>
                                  </p:stCondLst>
                                  <p:childTnLst>
                                    <p:set>
                                      <p:cBhvr>
                                        <p:cTn id="24" dur="indefinite"/>
                                        <p:tgtEl>
                                          <p:spTgt spid="7">
                                            <p:graphicEl>
                                              <a:chart seriesIdx="-4" categoryIdx="5" bldStep="category"/>
                                            </p:graphicEl>
                                          </p:spTgt>
                                        </p:tgtEl>
                                        <p:attrNameLst>
                                          <p:attrName>style.opacity</p:attrName>
                                        </p:attrNameLst>
                                      </p:cBhvr>
                                      <p:to>
                                        <p:strVal val="0.25"/>
                                      </p:to>
                                    </p:set>
                                    <p:animEffect filter="image" prLst="opacity: 0.25">
                                      <p:cBhvr rctx="IE">
                                        <p:cTn id="25" dur="indefinite"/>
                                        <p:tgtEl>
                                          <p:spTgt spid="7">
                                            <p:graphicEl>
                                              <a:chart seriesIdx="-4" categoryIdx="5" bldStep="category"/>
                                            </p:graphicEl>
                                          </p:spTgt>
                                        </p:tgtEl>
                                      </p:cBhvr>
                                    </p:animEffect>
                                  </p:childTnLst>
                                </p:cTn>
                              </p:par>
                              <p:par>
                                <p:cTn id="26" presetID="9" presetClass="emph" presetSubtype="0" grpId="0" nodeType="withEffect">
                                  <p:stCondLst>
                                    <p:cond delay="0"/>
                                  </p:stCondLst>
                                  <p:childTnLst>
                                    <p:set>
                                      <p:cBhvr>
                                        <p:cTn id="27" dur="indefinite"/>
                                        <p:tgtEl>
                                          <p:spTgt spid="7">
                                            <p:graphicEl>
                                              <a:chart seriesIdx="-4" categoryIdx="6" bldStep="category"/>
                                            </p:graphicEl>
                                          </p:spTgt>
                                        </p:tgtEl>
                                        <p:attrNameLst>
                                          <p:attrName>style.opacity</p:attrName>
                                        </p:attrNameLst>
                                      </p:cBhvr>
                                      <p:to>
                                        <p:strVal val="0.25"/>
                                      </p:to>
                                    </p:set>
                                    <p:animEffect filter="image" prLst="opacity: 0.25">
                                      <p:cBhvr rctx="IE">
                                        <p:cTn id="28" dur="indefinite"/>
                                        <p:tgtEl>
                                          <p:spTgt spid="7">
                                            <p:graphicEl>
                                              <a:chart seriesIdx="-4" categoryIdx="6" bldStep="category"/>
                                            </p:graphicEl>
                                          </p:spTgt>
                                        </p:tgtEl>
                                      </p:cBhvr>
                                    </p:animEffect>
                                  </p:childTnLst>
                                </p:cTn>
                              </p:par>
                              <p:par>
                                <p:cTn id="29" presetID="9" presetClass="emph" presetSubtype="0" grpId="0" nodeType="withEffect">
                                  <p:stCondLst>
                                    <p:cond delay="0"/>
                                  </p:stCondLst>
                                  <p:childTnLst>
                                    <p:set>
                                      <p:cBhvr>
                                        <p:cTn id="30" dur="indefinite"/>
                                        <p:tgtEl>
                                          <p:spTgt spid="7">
                                            <p:graphicEl>
                                              <a:chart seriesIdx="-4" categoryIdx="7" bldStep="category"/>
                                            </p:graphicEl>
                                          </p:spTgt>
                                        </p:tgtEl>
                                        <p:attrNameLst>
                                          <p:attrName>style.opacity</p:attrName>
                                        </p:attrNameLst>
                                      </p:cBhvr>
                                      <p:to>
                                        <p:strVal val="0.25"/>
                                      </p:to>
                                    </p:set>
                                    <p:animEffect filter="image" prLst="opacity: 0.25">
                                      <p:cBhvr rctx="IE">
                                        <p:cTn id="31" dur="indefinite"/>
                                        <p:tgtEl>
                                          <p:spTgt spid="7">
                                            <p:graphicEl>
                                              <a:chart seriesIdx="-4" categoryIdx="7" bldStep="category"/>
                                            </p:graphicEl>
                                          </p:spTgt>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mph" presetSubtype="0" grpId="1" nodeType="clickEffect">
                                  <p:stCondLst>
                                    <p:cond delay="0"/>
                                  </p:stCondLst>
                                  <p:childTnLst>
                                    <p:set>
                                      <p:cBhvr>
                                        <p:cTn id="37" dur="indefinite"/>
                                        <p:tgtEl>
                                          <p:spTgt spid="7">
                                            <p:graphicEl>
                                              <a:chart seriesIdx="-4" categoryIdx="0" bldStep="category"/>
                                            </p:graphicEl>
                                          </p:spTgt>
                                        </p:tgtEl>
                                        <p:attrNameLst>
                                          <p:attrName>style.opacity</p:attrName>
                                        </p:attrNameLst>
                                      </p:cBhvr>
                                      <p:to>
                                        <p:strVal val="0.25"/>
                                      </p:to>
                                    </p:set>
                                    <p:animEffect filter="image" prLst="opacity: 0.25">
                                      <p:cBhvr rctx="IE">
                                        <p:cTn id="38" dur="indefinite"/>
                                        <p:tgtEl>
                                          <p:spTgt spid="7">
                                            <p:graphicEl>
                                              <a:chart seriesIdx="-4" categoryIdx="0" bldStep="category"/>
                                            </p:graphicEl>
                                          </p:spTgt>
                                        </p:tgtEl>
                                      </p:cBhvr>
                                    </p:animEffect>
                                  </p:childTnLst>
                                </p:cTn>
                              </p:par>
                              <p:par>
                                <p:cTn id="39" presetID="9" presetClass="emph" presetSubtype="0" grpId="1" nodeType="withEffect">
                                  <p:stCondLst>
                                    <p:cond delay="0"/>
                                  </p:stCondLst>
                                  <p:childTnLst>
                                    <p:set>
                                      <p:cBhvr>
                                        <p:cTn id="40" dur="indefinite"/>
                                        <p:tgtEl>
                                          <p:spTgt spid="7">
                                            <p:graphicEl>
                                              <a:chart seriesIdx="-4" categoryIdx="1" bldStep="category"/>
                                            </p:graphicEl>
                                          </p:spTgt>
                                        </p:tgtEl>
                                        <p:attrNameLst>
                                          <p:attrName>style.opacity</p:attrName>
                                        </p:attrNameLst>
                                      </p:cBhvr>
                                      <p:to>
                                        <p:strVal val="0.25"/>
                                      </p:to>
                                    </p:set>
                                    <p:animEffect filter="image" prLst="opacity: 0.25">
                                      <p:cBhvr rctx="IE">
                                        <p:cTn id="41" dur="indefinite"/>
                                        <p:tgtEl>
                                          <p:spTgt spid="7">
                                            <p:graphicEl>
                                              <a:chart seriesIdx="-4" categoryIdx="1" bldStep="category"/>
                                            </p:graphicEl>
                                          </p:spTgt>
                                        </p:tgtEl>
                                      </p:cBhvr>
                                    </p:animEffect>
                                  </p:childTnLst>
                                </p:cTn>
                              </p:par>
                              <p:par>
                                <p:cTn id="42" presetID="9" presetClass="emph" presetSubtype="0" grpId="1" nodeType="withEffect">
                                  <p:stCondLst>
                                    <p:cond delay="0"/>
                                  </p:stCondLst>
                                  <p:childTnLst>
                                    <p:set>
                                      <p:cBhvr>
                                        <p:cTn id="43" dur="indefinite"/>
                                        <p:tgtEl>
                                          <p:spTgt spid="7">
                                            <p:graphicEl>
                                              <a:chart seriesIdx="-4" categoryIdx="2" bldStep="category"/>
                                            </p:graphicEl>
                                          </p:spTgt>
                                        </p:tgtEl>
                                        <p:attrNameLst>
                                          <p:attrName>style.opacity</p:attrName>
                                        </p:attrNameLst>
                                      </p:cBhvr>
                                      <p:to>
                                        <p:strVal val="0.25"/>
                                      </p:to>
                                    </p:set>
                                    <p:animEffect filter="image" prLst="opacity: 0.25">
                                      <p:cBhvr rctx="IE">
                                        <p:cTn id="44" dur="indefinite"/>
                                        <p:tgtEl>
                                          <p:spTgt spid="7">
                                            <p:graphicEl>
                                              <a:chart seriesIdx="-4" categoryIdx="2" bldStep="category"/>
                                            </p:graphicEl>
                                          </p:spTgt>
                                        </p:tgtEl>
                                      </p:cBhvr>
                                    </p:animEffect>
                                  </p:childTnLst>
                                </p:cTn>
                              </p:par>
                              <p:par>
                                <p:cTn id="45" presetID="9" presetClass="emph" presetSubtype="0" grpId="1" nodeType="withEffect">
                                  <p:stCondLst>
                                    <p:cond delay="0"/>
                                  </p:stCondLst>
                                  <p:endCondLst>
                                    <p:cond evt="onNext" delay="0">
                                      <p:tgtEl>
                                        <p:sldTgt/>
                                      </p:tgtEl>
                                    </p:cond>
                                  </p:endCondLst>
                                  <p:childTnLst>
                                    <p:set>
                                      <p:cBhvr>
                                        <p:cTn id="46" dur="indefinite"/>
                                        <p:tgtEl>
                                          <p:spTgt spid="7">
                                            <p:graphicEl>
                                              <a:chart seriesIdx="-4" categoryIdx="3" bldStep="category"/>
                                            </p:graphicEl>
                                          </p:spTgt>
                                        </p:tgtEl>
                                        <p:attrNameLst>
                                          <p:attrName>style.opacity</p:attrName>
                                        </p:attrNameLst>
                                      </p:cBhvr>
                                      <p:to>
                                        <p:strVal val="1"/>
                                      </p:to>
                                    </p:set>
                                    <p:animEffect filter="image" prLst="opacity: 1">
                                      <p:cBhvr rctx="IE">
                                        <p:cTn id="47" dur="indefinite"/>
                                        <p:tgtEl>
                                          <p:spTgt spid="7">
                                            <p:graphicEl>
                                              <a:chart seriesIdx="-4" categoryIdx="3" bldStep="category"/>
                                            </p:graphicEl>
                                          </p:spTgt>
                                        </p:tgtEl>
                                      </p:cBhvr>
                                    </p:animEffect>
                                  </p:childTnLst>
                                </p:cTn>
                              </p:par>
                              <p:par>
                                <p:cTn id="48" presetID="9" presetClass="emph" presetSubtype="0" grpId="1" nodeType="withEffect">
                                  <p:stCondLst>
                                    <p:cond delay="0"/>
                                  </p:stCondLst>
                                  <p:endCondLst>
                                    <p:cond evt="onNext" delay="0">
                                      <p:tgtEl>
                                        <p:sldTgt/>
                                      </p:tgtEl>
                                    </p:cond>
                                  </p:endCondLst>
                                  <p:childTnLst>
                                    <p:set>
                                      <p:cBhvr>
                                        <p:cTn id="49" dur="indefinite"/>
                                        <p:tgtEl>
                                          <p:spTgt spid="7">
                                            <p:graphicEl>
                                              <a:chart seriesIdx="-4" categoryIdx="4" bldStep="category"/>
                                            </p:graphicEl>
                                          </p:spTgt>
                                        </p:tgtEl>
                                        <p:attrNameLst>
                                          <p:attrName>style.opacity</p:attrName>
                                        </p:attrNameLst>
                                      </p:cBhvr>
                                      <p:to>
                                        <p:strVal val="1"/>
                                      </p:to>
                                    </p:set>
                                    <p:animEffect filter="image" prLst="opacity: 1">
                                      <p:cBhvr rctx="IE">
                                        <p:cTn id="50" dur="indefinite"/>
                                        <p:tgtEl>
                                          <p:spTgt spid="7">
                                            <p:graphicEl>
                                              <a:chart seriesIdx="-4" categoryIdx="4" bldStep="category"/>
                                            </p:graphicEl>
                                          </p:spTgt>
                                        </p:tgtEl>
                                      </p:cBhvr>
                                    </p:animEffect>
                                  </p:childTnLst>
                                </p:cTn>
                              </p:par>
                              <p:par>
                                <p:cTn id="51" presetID="9" presetClass="emph" presetSubtype="0" grpId="1" nodeType="withEffect">
                                  <p:stCondLst>
                                    <p:cond delay="0"/>
                                  </p:stCondLst>
                                  <p:childTnLst>
                                    <p:set>
                                      <p:cBhvr>
                                        <p:cTn id="52" dur="indefinite"/>
                                        <p:tgtEl>
                                          <p:spTgt spid="7">
                                            <p:graphicEl>
                                              <a:chart seriesIdx="-4" categoryIdx="5" bldStep="category"/>
                                            </p:graphicEl>
                                          </p:spTgt>
                                        </p:tgtEl>
                                        <p:attrNameLst>
                                          <p:attrName>style.opacity</p:attrName>
                                        </p:attrNameLst>
                                      </p:cBhvr>
                                      <p:to>
                                        <p:strVal val="0.25"/>
                                      </p:to>
                                    </p:set>
                                    <p:animEffect filter="image" prLst="opacity: 0.25">
                                      <p:cBhvr rctx="IE">
                                        <p:cTn id="53" dur="indefinite"/>
                                        <p:tgtEl>
                                          <p:spTgt spid="7">
                                            <p:graphicEl>
                                              <a:chart seriesIdx="-4" categoryIdx="5" bldStep="category"/>
                                            </p:graphicEl>
                                          </p:spTgt>
                                        </p:tgtEl>
                                      </p:cBhvr>
                                    </p:animEffect>
                                  </p:childTnLst>
                                </p:cTn>
                              </p:par>
                              <p:par>
                                <p:cTn id="54" presetID="9" presetClass="emph" presetSubtype="0" grpId="1" nodeType="withEffect">
                                  <p:stCondLst>
                                    <p:cond delay="0"/>
                                  </p:stCondLst>
                                  <p:childTnLst>
                                    <p:set>
                                      <p:cBhvr>
                                        <p:cTn id="55" dur="indefinite"/>
                                        <p:tgtEl>
                                          <p:spTgt spid="7">
                                            <p:graphicEl>
                                              <a:chart seriesIdx="-4" categoryIdx="6" bldStep="category"/>
                                            </p:graphicEl>
                                          </p:spTgt>
                                        </p:tgtEl>
                                        <p:attrNameLst>
                                          <p:attrName>style.opacity</p:attrName>
                                        </p:attrNameLst>
                                      </p:cBhvr>
                                      <p:to>
                                        <p:strVal val="0.25"/>
                                      </p:to>
                                    </p:set>
                                    <p:animEffect filter="image" prLst="opacity: 0.25">
                                      <p:cBhvr rctx="IE">
                                        <p:cTn id="56" dur="indefinite"/>
                                        <p:tgtEl>
                                          <p:spTgt spid="7">
                                            <p:graphicEl>
                                              <a:chart seriesIdx="-4" categoryIdx="6" bldStep="category"/>
                                            </p:graphicEl>
                                          </p:spTgt>
                                        </p:tgtEl>
                                      </p:cBhvr>
                                    </p:animEffect>
                                  </p:childTnLst>
                                </p:cTn>
                              </p:par>
                              <p:par>
                                <p:cTn id="57" presetID="9" presetClass="emph" presetSubtype="0" grpId="1" nodeType="withEffect">
                                  <p:stCondLst>
                                    <p:cond delay="0"/>
                                  </p:stCondLst>
                                  <p:childTnLst>
                                    <p:set>
                                      <p:cBhvr>
                                        <p:cTn id="58" dur="indefinite"/>
                                        <p:tgtEl>
                                          <p:spTgt spid="7">
                                            <p:graphicEl>
                                              <a:chart seriesIdx="-4" categoryIdx="7" bldStep="category"/>
                                            </p:graphicEl>
                                          </p:spTgt>
                                        </p:tgtEl>
                                        <p:attrNameLst>
                                          <p:attrName>style.opacity</p:attrName>
                                        </p:attrNameLst>
                                      </p:cBhvr>
                                      <p:to>
                                        <p:strVal val="0.25"/>
                                      </p:to>
                                    </p:set>
                                    <p:animEffect filter="image" prLst="opacity: 0.25">
                                      <p:cBhvr rctx="IE">
                                        <p:cTn id="59" dur="indefinite"/>
                                        <p:tgtEl>
                                          <p:spTgt spid="7">
                                            <p:graphicEl>
                                              <a:chart seriesIdx="-4" categoryIdx="7" bldStep="category"/>
                                            </p:graphicEl>
                                          </p:spTgt>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9">
                                            <p:txEl>
                                              <p:pRg st="2" end="2"/>
                                            </p:txEl>
                                          </p:spTgt>
                                        </p:tgtEl>
                                        <p:attrNameLst>
                                          <p:attrName>style.visibility</p:attrName>
                                        </p:attrNameLst>
                                      </p:cBhvr>
                                      <p:to>
                                        <p:strVal val="visible"/>
                                      </p:to>
                                    </p:set>
                                  </p:childTnLst>
                                </p:cTn>
                              </p:par>
                              <p:par>
                                <p:cTn id="66" presetID="9" presetClass="emph" presetSubtype="0" grpId="2" nodeType="withEffect">
                                  <p:stCondLst>
                                    <p:cond delay="0"/>
                                  </p:stCondLst>
                                  <p:childTnLst>
                                    <p:set>
                                      <p:cBhvr>
                                        <p:cTn id="67" dur="indefinite"/>
                                        <p:tgtEl>
                                          <p:spTgt spid="7">
                                            <p:graphicEl>
                                              <a:chart seriesIdx="-4" categoryIdx="0" bldStep="category"/>
                                            </p:graphicEl>
                                          </p:spTgt>
                                        </p:tgtEl>
                                        <p:attrNameLst>
                                          <p:attrName>style.opacity</p:attrName>
                                        </p:attrNameLst>
                                      </p:cBhvr>
                                      <p:to>
                                        <p:strVal val="0.25"/>
                                      </p:to>
                                    </p:set>
                                    <p:animEffect filter="image" prLst="opacity: 0.25">
                                      <p:cBhvr rctx="IE">
                                        <p:cTn id="68" dur="indefinite"/>
                                        <p:tgtEl>
                                          <p:spTgt spid="7">
                                            <p:graphicEl>
                                              <a:chart seriesIdx="-4" categoryIdx="0" bldStep="category"/>
                                            </p:graphicEl>
                                          </p:spTgt>
                                        </p:tgtEl>
                                      </p:cBhvr>
                                    </p:animEffect>
                                  </p:childTnLst>
                                </p:cTn>
                              </p:par>
                              <p:par>
                                <p:cTn id="69" presetID="9" presetClass="emph" presetSubtype="0" grpId="2" nodeType="withEffect">
                                  <p:stCondLst>
                                    <p:cond delay="0"/>
                                  </p:stCondLst>
                                  <p:childTnLst>
                                    <p:set>
                                      <p:cBhvr>
                                        <p:cTn id="70" dur="indefinite"/>
                                        <p:tgtEl>
                                          <p:spTgt spid="7">
                                            <p:graphicEl>
                                              <a:chart seriesIdx="-4" categoryIdx="1" bldStep="category"/>
                                            </p:graphicEl>
                                          </p:spTgt>
                                        </p:tgtEl>
                                        <p:attrNameLst>
                                          <p:attrName>style.opacity</p:attrName>
                                        </p:attrNameLst>
                                      </p:cBhvr>
                                      <p:to>
                                        <p:strVal val="0.25"/>
                                      </p:to>
                                    </p:set>
                                    <p:animEffect filter="image" prLst="opacity: 0.25">
                                      <p:cBhvr rctx="IE">
                                        <p:cTn id="71" dur="indefinite"/>
                                        <p:tgtEl>
                                          <p:spTgt spid="7">
                                            <p:graphicEl>
                                              <a:chart seriesIdx="-4" categoryIdx="1" bldStep="category"/>
                                            </p:graphicEl>
                                          </p:spTgt>
                                        </p:tgtEl>
                                      </p:cBhvr>
                                    </p:animEffect>
                                  </p:childTnLst>
                                </p:cTn>
                              </p:par>
                              <p:par>
                                <p:cTn id="72" presetID="9" presetClass="emph" presetSubtype="0" grpId="2" nodeType="withEffect">
                                  <p:stCondLst>
                                    <p:cond delay="0"/>
                                  </p:stCondLst>
                                  <p:childTnLst>
                                    <p:set>
                                      <p:cBhvr>
                                        <p:cTn id="73" dur="indefinite"/>
                                        <p:tgtEl>
                                          <p:spTgt spid="7">
                                            <p:graphicEl>
                                              <a:chart seriesIdx="-4" categoryIdx="2" bldStep="category"/>
                                            </p:graphicEl>
                                          </p:spTgt>
                                        </p:tgtEl>
                                        <p:attrNameLst>
                                          <p:attrName>style.opacity</p:attrName>
                                        </p:attrNameLst>
                                      </p:cBhvr>
                                      <p:to>
                                        <p:strVal val="0.25"/>
                                      </p:to>
                                    </p:set>
                                    <p:animEffect filter="image" prLst="opacity: 0.25">
                                      <p:cBhvr rctx="IE">
                                        <p:cTn id="74" dur="indefinite"/>
                                        <p:tgtEl>
                                          <p:spTgt spid="7">
                                            <p:graphicEl>
                                              <a:chart seriesIdx="-4" categoryIdx="2" bldStep="category"/>
                                            </p:graphicEl>
                                          </p:spTgt>
                                        </p:tgtEl>
                                      </p:cBhvr>
                                    </p:animEffect>
                                  </p:childTnLst>
                                </p:cTn>
                              </p:par>
                              <p:par>
                                <p:cTn id="75" presetID="9" presetClass="emph" presetSubtype="0" grpId="2" nodeType="withEffect">
                                  <p:stCondLst>
                                    <p:cond delay="0"/>
                                  </p:stCondLst>
                                  <p:childTnLst>
                                    <p:set>
                                      <p:cBhvr>
                                        <p:cTn id="76" dur="indefinite"/>
                                        <p:tgtEl>
                                          <p:spTgt spid="7">
                                            <p:graphicEl>
                                              <a:chart seriesIdx="-4" categoryIdx="3" bldStep="category"/>
                                            </p:graphicEl>
                                          </p:spTgt>
                                        </p:tgtEl>
                                        <p:attrNameLst>
                                          <p:attrName>style.opacity</p:attrName>
                                        </p:attrNameLst>
                                      </p:cBhvr>
                                      <p:to>
                                        <p:strVal val="0.25"/>
                                      </p:to>
                                    </p:set>
                                    <p:animEffect filter="image" prLst="opacity: 0.25">
                                      <p:cBhvr rctx="IE">
                                        <p:cTn id="77" dur="indefinite"/>
                                        <p:tgtEl>
                                          <p:spTgt spid="7">
                                            <p:graphicEl>
                                              <a:chart seriesIdx="-4" categoryIdx="3" bldStep="category"/>
                                            </p:graphicEl>
                                          </p:spTgt>
                                        </p:tgtEl>
                                      </p:cBhvr>
                                    </p:animEffect>
                                  </p:childTnLst>
                                </p:cTn>
                              </p:par>
                              <p:par>
                                <p:cTn id="78" presetID="9" presetClass="emph" presetSubtype="0" grpId="2" nodeType="withEffect">
                                  <p:stCondLst>
                                    <p:cond delay="0"/>
                                  </p:stCondLst>
                                  <p:childTnLst>
                                    <p:set>
                                      <p:cBhvr>
                                        <p:cTn id="79" dur="indefinite"/>
                                        <p:tgtEl>
                                          <p:spTgt spid="7">
                                            <p:graphicEl>
                                              <a:chart seriesIdx="-4" categoryIdx="4" bldStep="category"/>
                                            </p:graphicEl>
                                          </p:spTgt>
                                        </p:tgtEl>
                                        <p:attrNameLst>
                                          <p:attrName>style.opacity</p:attrName>
                                        </p:attrNameLst>
                                      </p:cBhvr>
                                      <p:to>
                                        <p:strVal val="0.25"/>
                                      </p:to>
                                    </p:set>
                                    <p:animEffect filter="image" prLst="opacity: 0.25">
                                      <p:cBhvr rctx="IE">
                                        <p:cTn id="80" dur="indefinite"/>
                                        <p:tgtEl>
                                          <p:spTgt spid="7">
                                            <p:graphicEl>
                                              <a:chart seriesIdx="-4" categoryIdx="4" bldStep="category"/>
                                            </p:graphicEl>
                                          </p:spTgt>
                                        </p:tgtEl>
                                      </p:cBhvr>
                                    </p:animEffect>
                                  </p:childTnLst>
                                </p:cTn>
                              </p:par>
                              <p:par>
                                <p:cTn id="81" presetID="9" presetClass="emph" presetSubtype="0" grpId="2" nodeType="withEffect">
                                  <p:stCondLst>
                                    <p:cond delay="0"/>
                                  </p:stCondLst>
                                  <p:endCondLst>
                                    <p:cond evt="onNext" delay="0">
                                      <p:tgtEl>
                                        <p:sldTgt/>
                                      </p:tgtEl>
                                    </p:cond>
                                  </p:endCondLst>
                                  <p:childTnLst>
                                    <p:set>
                                      <p:cBhvr>
                                        <p:cTn id="82" dur="indefinite"/>
                                        <p:tgtEl>
                                          <p:spTgt spid="7">
                                            <p:graphicEl>
                                              <a:chart seriesIdx="-4" categoryIdx="5" bldStep="category"/>
                                            </p:graphicEl>
                                          </p:spTgt>
                                        </p:tgtEl>
                                        <p:attrNameLst>
                                          <p:attrName>style.opacity</p:attrName>
                                        </p:attrNameLst>
                                      </p:cBhvr>
                                      <p:to>
                                        <p:strVal val="1"/>
                                      </p:to>
                                    </p:set>
                                    <p:animEffect filter="image" prLst="opacity: 1">
                                      <p:cBhvr rctx="IE">
                                        <p:cTn id="83" dur="indefinite"/>
                                        <p:tgtEl>
                                          <p:spTgt spid="7">
                                            <p:graphicEl>
                                              <a:chart seriesIdx="-4" categoryIdx="5" bldStep="category"/>
                                            </p:graphicEl>
                                          </p:spTgt>
                                        </p:tgtEl>
                                      </p:cBhvr>
                                    </p:animEffect>
                                  </p:childTnLst>
                                </p:cTn>
                              </p:par>
                              <p:par>
                                <p:cTn id="84" presetID="9" presetClass="emph" presetSubtype="0" grpId="2" nodeType="withEffect">
                                  <p:stCondLst>
                                    <p:cond delay="0"/>
                                  </p:stCondLst>
                                  <p:endCondLst>
                                    <p:cond evt="onNext" delay="0">
                                      <p:tgtEl>
                                        <p:sldTgt/>
                                      </p:tgtEl>
                                    </p:cond>
                                  </p:endCondLst>
                                  <p:childTnLst>
                                    <p:set>
                                      <p:cBhvr>
                                        <p:cTn id="85" dur="indefinite"/>
                                        <p:tgtEl>
                                          <p:spTgt spid="7">
                                            <p:graphicEl>
                                              <a:chart seriesIdx="-4" categoryIdx="6" bldStep="category"/>
                                            </p:graphicEl>
                                          </p:spTgt>
                                        </p:tgtEl>
                                        <p:attrNameLst>
                                          <p:attrName>style.opacity</p:attrName>
                                        </p:attrNameLst>
                                      </p:cBhvr>
                                      <p:to>
                                        <p:strVal val="1"/>
                                      </p:to>
                                    </p:set>
                                    <p:animEffect filter="image" prLst="opacity: 1">
                                      <p:cBhvr rctx="IE">
                                        <p:cTn id="86" dur="indefinite"/>
                                        <p:tgtEl>
                                          <p:spTgt spid="7">
                                            <p:graphicEl>
                                              <a:chart seriesIdx="-4" categoryIdx="6" bldStep="category"/>
                                            </p:graphicEl>
                                          </p:spTgt>
                                        </p:tgtEl>
                                      </p:cBhvr>
                                    </p:animEffect>
                                  </p:childTnLst>
                                </p:cTn>
                              </p:par>
                              <p:par>
                                <p:cTn id="87" presetID="9" presetClass="emph" presetSubtype="0" grpId="2" nodeType="withEffect">
                                  <p:stCondLst>
                                    <p:cond delay="0"/>
                                  </p:stCondLst>
                                  <p:endCondLst>
                                    <p:cond evt="onNext" delay="0">
                                      <p:tgtEl>
                                        <p:sldTgt/>
                                      </p:tgtEl>
                                    </p:cond>
                                  </p:endCondLst>
                                  <p:childTnLst>
                                    <p:set>
                                      <p:cBhvr>
                                        <p:cTn id="88" dur="indefinite"/>
                                        <p:tgtEl>
                                          <p:spTgt spid="7">
                                            <p:graphicEl>
                                              <a:chart seriesIdx="-4" categoryIdx="7" bldStep="category"/>
                                            </p:graphicEl>
                                          </p:spTgt>
                                        </p:tgtEl>
                                        <p:attrNameLst>
                                          <p:attrName>style.opacity</p:attrName>
                                        </p:attrNameLst>
                                      </p:cBhvr>
                                      <p:to>
                                        <p:strVal val="1"/>
                                      </p:to>
                                    </p:set>
                                    <p:animEffect filter="image" prLst="opacity: 1">
                                      <p:cBhvr rctx="IE">
                                        <p:cTn id="89" dur="indefinite"/>
                                        <p:tgtEl>
                                          <p:spTgt spid="7">
                                            <p:graphicEl>
                                              <a:chart seriesIdx="-4" categoryIdx="7"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Graphic spid="7" grpId="0" uiExpand="1">
        <p:bldSub>
          <a:bldChart bld="category"/>
        </p:bldSub>
      </p:bldGraphic>
      <p:bldGraphic spid="7" grpId="1" uiExpand="1">
        <p:bldSub>
          <a:bldChart bld="category"/>
        </p:bldSub>
      </p:bldGraphic>
      <p:bldGraphic spid="7" grpId="2" uiExpand="1">
        <p:bldSub>
          <a:bldChart bld="category"/>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4C312-7C44-4D53-90A7-3B061F9A7401}"/>
              </a:ext>
            </a:extLst>
          </p:cNvPr>
          <p:cNvSpPr>
            <a:spLocks noGrp="1"/>
          </p:cNvSpPr>
          <p:nvPr>
            <p:ph type="title"/>
          </p:nvPr>
        </p:nvSpPr>
        <p:spPr>
          <a:xfrm>
            <a:off x="467544" y="205979"/>
            <a:ext cx="4104456" cy="857250"/>
          </a:xfrm>
        </p:spPr>
        <p:txBody>
          <a:bodyPr anchor="ctr">
            <a:normAutofit/>
          </a:bodyPr>
          <a:lstStyle/>
          <a:p>
            <a:r>
              <a:rPr lang="en-IE" dirty="0"/>
              <a:t>Working from home</a:t>
            </a:r>
          </a:p>
        </p:txBody>
      </p:sp>
      <p:sp>
        <p:nvSpPr>
          <p:cNvPr id="19" name="Content Placeholder 3">
            <a:extLst>
              <a:ext uri="{FF2B5EF4-FFF2-40B4-BE49-F238E27FC236}">
                <a16:creationId xmlns:a16="http://schemas.microsoft.com/office/drawing/2014/main" id="{89CED52B-1578-3E00-2556-4137F19EA6A1}"/>
              </a:ext>
            </a:extLst>
          </p:cNvPr>
          <p:cNvSpPr>
            <a:spLocks noGrp="1"/>
          </p:cNvSpPr>
          <p:nvPr>
            <p:ph sz="half" idx="2"/>
          </p:nvPr>
        </p:nvSpPr>
        <p:spPr>
          <a:xfrm>
            <a:off x="457200" y="987574"/>
            <a:ext cx="4040188" cy="3096344"/>
          </a:xfrm>
        </p:spPr>
        <p:txBody>
          <a:bodyPr>
            <a:normAutofit fontScale="85000" lnSpcReduction="20000"/>
          </a:bodyPr>
          <a:lstStyle/>
          <a:p>
            <a:r>
              <a:rPr lang="en-US" dirty="0"/>
              <a:t>New question on working from home</a:t>
            </a:r>
          </a:p>
          <a:p>
            <a:r>
              <a:rPr lang="en-US" dirty="0"/>
              <a:t>Nearly 750,000 people, a third of workers, indicated that they worked from home for at least some part of their week</a:t>
            </a:r>
          </a:p>
          <a:p>
            <a:r>
              <a:rPr lang="en-US" dirty="0"/>
              <a:t>Business, Media, &amp; Public Service professionals were most likely to work from home (80%)</a:t>
            </a:r>
          </a:p>
          <a:p>
            <a:r>
              <a:rPr lang="en-US" dirty="0"/>
              <a:t>Workers in Elementary Administration &amp; Service occupations were least likely to ever work from home (3%)</a:t>
            </a:r>
          </a:p>
          <a:p>
            <a:endParaRPr lang="en-US" dirty="0"/>
          </a:p>
          <a:p>
            <a:endParaRPr lang="en-US" dirty="0"/>
          </a:p>
          <a:p>
            <a:endParaRPr lang="en-US" dirty="0"/>
          </a:p>
        </p:txBody>
      </p:sp>
      <p:sp>
        <p:nvSpPr>
          <p:cNvPr id="21" name="Text Placeholder 4">
            <a:extLst>
              <a:ext uri="{FF2B5EF4-FFF2-40B4-BE49-F238E27FC236}">
                <a16:creationId xmlns:a16="http://schemas.microsoft.com/office/drawing/2014/main" id="{7421EED3-4E41-C394-F900-22EB15CCCC11}"/>
              </a:ext>
            </a:extLst>
          </p:cNvPr>
          <p:cNvSpPr>
            <a:spLocks noGrp="1"/>
          </p:cNvSpPr>
          <p:nvPr>
            <p:ph type="body" sz="quarter" idx="3"/>
          </p:nvPr>
        </p:nvSpPr>
        <p:spPr>
          <a:xfrm>
            <a:off x="4639182" y="101600"/>
            <a:ext cx="4190617" cy="479822"/>
          </a:xfrm>
        </p:spPr>
        <p:txBody>
          <a:bodyPr>
            <a:normAutofit/>
          </a:bodyPr>
          <a:lstStyle/>
          <a:p>
            <a:r>
              <a:rPr lang="en-US" sz="1400" dirty="0"/>
              <a:t>Working from home by occupation, 2022</a:t>
            </a:r>
          </a:p>
        </p:txBody>
      </p:sp>
      <p:pic>
        <p:nvPicPr>
          <p:cNvPr id="7" name="Content Placeholder 6" descr="A screenshot of a graph&#10;&#10;Description automatically generated with low confidence">
            <a:extLst>
              <a:ext uri="{FF2B5EF4-FFF2-40B4-BE49-F238E27FC236}">
                <a16:creationId xmlns:a16="http://schemas.microsoft.com/office/drawing/2014/main" id="{009A82A8-0E69-4BB0-88C3-1525050D1D25}"/>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39182" y="558200"/>
            <a:ext cx="4504818" cy="3502496"/>
          </a:xfrm>
          <a:noFill/>
        </p:spPr>
      </p:pic>
      <p:sp>
        <p:nvSpPr>
          <p:cNvPr id="5" name="Slide Number Placeholder 4">
            <a:extLst>
              <a:ext uri="{FF2B5EF4-FFF2-40B4-BE49-F238E27FC236}">
                <a16:creationId xmlns:a16="http://schemas.microsoft.com/office/drawing/2014/main" id="{0772F3FB-536E-4651-A66D-45F33340A658}"/>
              </a:ext>
            </a:extLst>
          </p:cNvPr>
          <p:cNvSpPr>
            <a:spLocks noGrp="1"/>
          </p:cNvSpPr>
          <p:nvPr>
            <p:ph type="sldNum" sz="quarter" idx="10"/>
          </p:nvPr>
        </p:nvSpPr>
        <p:spPr>
          <a:xfrm>
            <a:off x="7596336" y="4767263"/>
            <a:ext cx="1008112" cy="274637"/>
          </a:xfrm>
        </p:spPr>
        <p:txBody>
          <a:bodyPr anchor="ctr">
            <a:normAutofit/>
          </a:bodyPr>
          <a:lstStyle/>
          <a:p>
            <a:pPr>
              <a:spcAft>
                <a:spcPts val="600"/>
              </a:spcAft>
            </a:pPr>
            <a:fld id="{F074DFA7-C613-284F-BE8A-46920CEE1047}" type="slidenum">
              <a:rPr lang="en-US" smtClean="0"/>
              <a:pPr>
                <a:spcAft>
                  <a:spcPts val="600"/>
                </a:spcAft>
              </a:pPr>
              <a:t>18</a:t>
            </a:fld>
            <a:endParaRPr lang="en-US"/>
          </a:p>
        </p:txBody>
      </p:sp>
    </p:spTree>
    <p:extLst>
      <p:ext uri="{BB962C8B-B14F-4D97-AF65-F5344CB8AC3E}">
        <p14:creationId xmlns:p14="http://schemas.microsoft.com/office/powerpoint/2010/main" val="2418681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8820-3E31-4651-A35E-B419603F61ED}"/>
              </a:ext>
            </a:extLst>
          </p:cNvPr>
          <p:cNvSpPr>
            <a:spLocks noGrp="1"/>
          </p:cNvSpPr>
          <p:nvPr>
            <p:ph type="title"/>
          </p:nvPr>
        </p:nvSpPr>
        <p:spPr/>
        <p:txBody>
          <a:bodyPr/>
          <a:lstStyle/>
          <a:p>
            <a:r>
              <a:rPr lang="en-IE" dirty="0"/>
              <a:t>Full-time and part-time workers</a:t>
            </a:r>
          </a:p>
        </p:txBody>
      </p:sp>
      <p:sp>
        <p:nvSpPr>
          <p:cNvPr id="3" name="Content Placeholder 2">
            <a:extLst>
              <a:ext uri="{FF2B5EF4-FFF2-40B4-BE49-F238E27FC236}">
                <a16:creationId xmlns:a16="http://schemas.microsoft.com/office/drawing/2014/main" id="{4EA3C489-42A1-4A58-9FCE-B6E14C3A2A19}"/>
              </a:ext>
            </a:extLst>
          </p:cNvPr>
          <p:cNvSpPr>
            <a:spLocks noGrp="1"/>
          </p:cNvSpPr>
          <p:nvPr>
            <p:ph sz="half" idx="1"/>
          </p:nvPr>
        </p:nvSpPr>
        <p:spPr/>
        <p:txBody>
          <a:bodyPr>
            <a:normAutofit fontScale="92500" lnSpcReduction="20000"/>
          </a:bodyPr>
          <a:lstStyle/>
          <a:p>
            <a:r>
              <a:rPr lang="en-IE" dirty="0"/>
              <a:t>Question on employment was expanded to include full-time and part-time status</a:t>
            </a:r>
          </a:p>
          <a:p>
            <a:r>
              <a:rPr lang="en-IE" dirty="0"/>
              <a:t>75% of workers reported they worked full-time</a:t>
            </a:r>
          </a:p>
          <a:p>
            <a:endParaRPr lang="en-IE" dirty="0"/>
          </a:p>
        </p:txBody>
      </p:sp>
      <p:sp>
        <p:nvSpPr>
          <p:cNvPr id="5" name="Slide Number Placeholder 4">
            <a:extLst>
              <a:ext uri="{FF2B5EF4-FFF2-40B4-BE49-F238E27FC236}">
                <a16:creationId xmlns:a16="http://schemas.microsoft.com/office/drawing/2014/main" id="{C966F405-03BF-4DC5-B39D-E53077D6247B}"/>
              </a:ext>
            </a:extLst>
          </p:cNvPr>
          <p:cNvSpPr>
            <a:spLocks noGrp="1"/>
          </p:cNvSpPr>
          <p:nvPr>
            <p:ph type="sldNum" sz="quarter" idx="4"/>
          </p:nvPr>
        </p:nvSpPr>
        <p:spPr/>
        <p:txBody>
          <a:bodyPr/>
          <a:lstStyle/>
          <a:p>
            <a:fld id="{F074DFA7-C613-284F-BE8A-46920CEE1047}" type="slidenum">
              <a:rPr lang="en-US" smtClean="0"/>
              <a:pPr/>
              <a:t>19</a:t>
            </a:fld>
            <a:endParaRPr lang="en-US" dirty="0"/>
          </a:p>
        </p:txBody>
      </p:sp>
      <p:graphicFrame>
        <p:nvGraphicFramePr>
          <p:cNvPr id="6" name="Content Placeholder 5">
            <a:extLst>
              <a:ext uri="{FF2B5EF4-FFF2-40B4-BE49-F238E27FC236}">
                <a16:creationId xmlns:a16="http://schemas.microsoft.com/office/drawing/2014/main" id="{2DD07EB1-B249-4C52-8471-4DB05596FD04}"/>
              </a:ext>
            </a:extLst>
          </p:cNvPr>
          <p:cNvGraphicFramePr>
            <a:graphicFrameLocks noGrp="1"/>
          </p:cNvGraphicFramePr>
          <p:nvPr>
            <p:ph sz="half" idx="2"/>
          </p:nvPr>
        </p:nvGraphicFramePr>
        <p:xfrm>
          <a:off x="4495800" y="1131888"/>
          <a:ext cx="4540696" cy="2948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94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graphicEl>
                                              <a:chart seriesIdx="-4" categoryIdx="5" bldStep="category"/>
                                            </p:graphic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
                                            <p:graphicEl>
                                              <a:chart seriesIdx="-4" categoryIdx="6" bldStep="category"/>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0" nodeType="clickEffect">
                                  <p:stCondLst>
                                    <p:cond delay="0"/>
                                  </p:stCondLst>
                                  <p:endCondLst>
                                    <p:cond evt="onNext" delay="0">
                                      <p:tgtEl>
                                        <p:sldTgt/>
                                      </p:tgtEl>
                                    </p:cond>
                                  </p:endCondLst>
                                  <p:childTnLst>
                                    <p:set>
                                      <p:cBhvr>
                                        <p:cTn id="24" dur="indefinite"/>
                                        <p:tgtEl>
                                          <p:spTgt spid="6">
                                            <p:graphicEl>
                                              <a:chart seriesIdx="-3" categoryIdx="-3" bldStep="gridLegend"/>
                                            </p:graphicEl>
                                          </p:spTgt>
                                        </p:tgtEl>
                                        <p:attrNameLst>
                                          <p:attrName>style.opacity</p:attrName>
                                        </p:attrNameLst>
                                      </p:cBhvr>
                                      <p:to>
                                        <p:strVal val="1"/>
                                      </p:to>
                                    </p:set>
                                    <p:animEffect filter="image" prLst="opacity: 1">
                                      <p:cBhvr rctx="IE">
                                        <p:cTn id="25" dur="indefinite"/>
                                        <p:tgtEl>
                                          <p:spTgt spid="6">
                                            <p:graphicEl>
                                              <a:chart seriesIdx="-3" categoryIdx="-3" bldStep="gridLegend"/>
                                            </p:graphicEl>
                                          </p:spTgt>
                                        </p:tgtEl>
                                      </p:cBhvr>
                                    </p:animEffect>
                                  </p:childTnLst>
                                </p:cTn>
                              </p:par>
                              <p:par>
                                <p:cTn id="26" presetID="9" presetClass="emph" presetSubtype="0" grpId="0" nodeType="withEffect">
                                  <p:stCondLst>
                                    <p:cond delay="0"/>
                                  </p:stCondLst>
                                  <p:endCondLst>
                                    <p:cond evt="onNext" delay="0">
                                      <p:tgtEl>
                                        <p:sldTgt/>
                                      </p:tgtEl>
                                    </p:cond>
                                  </p:endCondLst>
                                  <p:childTnLst>
                                    <p:set>
                                      <p:cBhvr>
                                        <p:cTn id="27" dur="indefinite"/>
                                        <p:tgtEl>
                                          <p:spTgt spid="6">
                                            <p:graphicEl>
                                              <a:chart seriesIdx="-4" categoryIdx="0" bldStep="category"/>
                                            </p:graphicEl>
                                          </p:spTgt>
                                        </p:tgtEl>
                                        <p:attrNameLst>
                                          <p:attrName>style.opacity</p:attrName>
                                        </p:attrNameLst>
                                      </p:cBhvr>
                                      <p:to>
                                        <p:strVal val="0.25"/>
                                      </p:to>
                                    </p:set>
                                    <p:animEffect filter="image" prLst="opacity: 0.25">
                                      <p:cBhvr rctx="IE">
                                        <p:cTn id="28" dur="indefinite"/>
                                        <p:tgtEl>
                                          <p:spTgt spid="6">
                                            <p:graphicEl>
                                              <a:chart seriesIdx="-4" categoryIdx="0" bldStep="category"/>
                                            </p:graphicEl>
                                          </p:spTgt>
                                        </p:tgtEl>
                                      </p:cBhvr>
                                    </p:animEffect>
                                  </p:childTnLst>
                                </p:cTn>
                              </p:par>
                              <p:par>
                                <p:cTn id="29" presetID="9" presetClass="emph" presetSubtype="0" grpId="0" nodeType="withEffect">
                                  <p:stCondLst>
                                    <p:cond delay="0"/>
                                  </p:stCondLst>
                                  <p:endCondLst>
                                    <p:cond evt="onNext" delay="0">
                                      <p:tgtEl>
                                        <p:sldTgt/>
                                      </p:tgtEl>
                                    </p:cond>
                                  </p:endCondLst>
                                  <p:childTnLst>
                                    <p:set>
                                      <p:cBhvr>
                                        <p:cTn id="30" dur="indefinite"/>
                                        <p:tgtEl>
                                          <p:spTgt spid="6">
                                            <p:graphicEl>
                                              <a:chart seriesIdx="-4" categoryIdx="1" bldStep="category"/>
                                            </p:graphicEl>
                                          </p:spTgt>
                                        </p:tgtEl>
                                        <p:attrNameLst>
                                          <p:attrName>style.opacity</p:attrName>
                                        </p:attrNameLst>
                                      </p:cBhvr>
                                      <p:to>
                                        <p:strVal val="0.25"/>
                                      </p:to>
                                    </p:set>
                                    <p:animEffect filter="image" prLst="opacity: 0.25">
                                      <p:cBhvr rctx="IE">
                                        <p:cTn id="31" dur="indefinite"/>
                                        <p:tgtEl>
                                          <p:spTgt spid="6">
                                            <p:graphicEl>
                                              <a:chart seriesIdx="-4" categoryIdx="1" bldStep="category"/>
                                            </p:graphicEl>
                                          </p:spTgt>
                                        </p:tgtEl>
                                      </p:cBhvr>
                                    </p:animEffect>
                                  </p:childTnLst>
                                </p:cTn>
                              </p:par>
                              <p:par>
                                <p:cTn id="32" presetID="9" presetClass="emph" presetSubtype="0" grpId="0" nodeType="withEffect">
                                  <p:stCondLst>
                                    <p:cond delay="0"/>
                                  </p:stCondLst>
                                  <p:endCondLst>
                                    <p:cond evt="onNext" delay="0">
                                      <p:tgtEl>
                                        <p:sldTgt/>
                                      </p:tgtEl>
                                    </p:cond>
                                  </p:endCondLst>
                                  <p:childTnLst>
                                    <p:set>
                                      <p:cBhvr>
                                        <p:cTn id="33" dur="indefinite"/>
                                        <p:tgtEl>
                                          <p:spTgt spid="6">
                                            <p:graphicEl>
                                              <a:chart seriesIdx="-4" categoryIdx="2" bldStep="category"/>
                                            </p:graphicEl>
                                          </p:spTgt>
                                        </p:tgtEl>
                                        <p:attrNameLst>
                                          <p:attrName>style.opacity</p:attrName>
                                        </p:attrNameLst>
                                      </p:cBhvr>
                                      <p:to>
                                        <p:strVal val="0.25"/>
                                      </p:to>
                                    </p:set>
                                    <p:animEffect filter="image" prLst="opacity: 0.25">
                                      <p:cBhvr rctx="IE">
                                        <p:cTn id="34" dur="indefinite"/>
                                        <p:tgtEl>
                                          <p:spTgt spid="6">
                                            <p:graphicEl>
                                              <a:chart seriesIdx="-4" categoryIdx="2" bldStep="category"/>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0" nodeType="clickEffect">
                                  <p:stCondLst>
                                    <p:cond delay="0"/>
                                  </p:stCondLst>
                                  <p:childTnLst>
                                    <p:set>
                                      <p:cBhvr>
                                        <p:cTn id="38" dur="indefinite"/>
                                        <p:tgtEl>
                                          <p:spTgt spid="6">
                                            <p:graphicEl>
                                              <a:chart seriesIdx="-4" categoryIdx="3" bldStep="category"/>
                                            </p:graphicEl>
                                          </p:spTgt>
                                        </p:tgtEl>
                                        <p:attrNameLst>
                                          <p:attrName>style.opacity</p:attrName>
                                        </p:attrNameLst>
                                      </p:cBhvr>
                                      <p:to>
                                        <p:strVal val="0.25"/>
                                      </p:to>
                                    </p:set>
                                    <p:animEffect filter="image" prLst="opacity: 0.25">
                                      <p:cBhvr rctx="IE">
                                        <p:cTn id="39" dur="indefinite"/>
                                        <p:tgtEl>
                                          <p:spTgt spid="6">
                                            <p:graphicEl>
                                              <a:chart seriesIdx="-4" categoryIdx="3" bldStep="category"/>
                                            </p:graphicEl>
                                          </p:spTgt>
                                        </p:tgtEl>
                                      </p:cBhvr>
                                    </p:animEffect>
                                  </p:childTnLst>
                                </p:cTn>
                              </p:par>
                              <p:par>
                                <p:cTn id="40" presetID="9" presetClass="emph" presetSubtype="0" grpId="0" nodeType="withEffect">
                                  <p:stCondLst>
                                    <p:cond delay="0"/>
                                  </p:stCondLst>
                                  <p:childTnLst>
                                    <p:set>
                                      <p:cBhvr>
                                        <p:cTn id="41" dur="indefinite"/>
                                        <p:tgtEl>
                                          <p:spTgt spid="6">
                                            <p:graphicEl>
                                              <a:chart seriesIdx="-4" categoryIdx="4" bldStep="category"/>
                                            </p:graphicEl>
                                          </p:spTgt>
                                        </p:tgtEl>
                                        <p:attrNameLst>
                                          <p:attrName>style.opacity</p:attrName>
                                        </p:attrNameLst>
                                      </p:cBhvr>
                                      <p:to>
                                        <p:strVal val="0.25"/>
                                      </p:to>
                                    </p:set>
                                    <p:animEffect filter="image" prLst="opacity: 0.25">
                                      <p:cBhvr rctx="IE">
                                        <p:cTn id="42" dur="indefinite"/>
                                        <p:tgtEl>
                                          <p:spTgt spid="6">
                                            <p:graphicEl>
                                              <a:chart seriesIdx="-4" categoryIdx="4" bldStep="category"/>
                                            </p:graphicEl>
                                          </p:spTgt>
                                        </p:tgtEl>
                                      </p:cBhvr>
                                    </p:animEffect>
                                  </p:childTnLst>
                                </p:cTn>
                              </p:par>
                              <p:par>
                                <p:cTn id="43" presetID="9" presetClass="emph" presetSubtype="0" grpId="0" nodeType="withEffect">
                                  <p:stCondLst>
                                    <p:cond delay="0"/>
                                  </p:stCondLst>
                                  <p:childTnLst>
                                    <p:set>
                                      <p:cBhvr>
                                        <p:cTn id="44" dur="indefinite"/>
                                        <p:tgtEl>
                                          <p:spTgt spid="6">
                                            <p:graphicEl>
                                              <a:chart seriesIdx="-4" categoryIdx="5" bldStep="category"/>
                                            </p:graphicEl>
                                          </p:spTgt>
                                        </p:tgtEl>
                                        <p:attrNameLst>
                                          <p:attrName>style.opacity</p:attrName>
                                        </p:attrNameLst>
                                      </p:cBhvr>
                                      <p:to>
                                        <p:strVal val="0.25"/>
                                      </p:to>
                                    </p:set>
                                    <p:animEffect filter="image" prLst="opacity: 0.25">
                                      <p:cBhvr rctx="IE">
                                        <p:cTn id="45" dur="indefinite"/>
                                        <p:tgtEl>
                                          <p:spTgt spid="6">
                                            <p:graphicEl>
                                              <a:chart seriesIdx="-4" categoryIdx="5" bldStep="category"/>
                                            </p:graphicEl>
                                          </p:spTgt>
                                        </p:tgtEl>
                                      </p:cBhvr>
                                    </p:animEffect>
                                  </p:childTnLst>
                                </p:cTn>
                              </p:par>
                              <p:par>
                                <p:cTn id="46" presetID="9" presetClass="emph" presetSubtype="0" grpId="0" nodeType="withEffect">
                                  <p:stCondLst>
                                    <p:cond delay="0"/>
                                  </p:stCondLst>
                                  <p:childTnLst>
                                    <p:set>
                                      <p:cBhvr>
                                        <p:cTn id="47" dur="indefinite"/>
                                        <p:tgtEl>
                                          <p:spTgt spid="6">
                                            <p:graphicEl>
                                              <a:chart seriesIdx="-4" categoryIdx="6" bldStep="category"/>
                                            </p:graphicEl>
                                          </p:spTgt>
                                        </p:tgtEl>
                                        <p:attrNameLst>
                                          <p:attrName>style.opacity</p:attrName>
                                        </p:attrNameLst>
                                      </p:cBhvr>
                                      <p:to>
                                        <p:strVal val="0.25"/>
                                      </p:to>
                                    </p:set>
                                    <p:animEffect filter="image" prLst="opacity: 0.25">
                                      <p:cBhvr rctx="IE">
                                        <p:cTn id="48" dur="indefinite"/>
                                        <p:tgtEl>
                                          <p:spTgt spid="6">
                                            <p:graphicEl>
                                              <a:chart seriesIdx="-4" categoryIdx="6"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Graphic spid="6" grpId="1" uiExpand="1">
        <p:bldSub>
          <a:bldChart bld="category"/>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Census 2022 Background</a:t>
            </a:r>
          </a:p>
        </p:txBody>
      </p:sp>
      <p:sp>
        <p:nvSpPr>
          <p:cNvPr id="3" name="Content Placeholder 2"/>
          <p:cNvSpPr>
            <a:spLocks noGrp="1"/>
          </p:cNvSpPr>
          <p:nvPr>
            <p:ph idx="1"/>
          </p:nvPr>
        </p:nvSpPr>
        <p:spPr>
          <a:xfrm>
            <a:off x="457200" y="1200151"/>
            <a:ext cx="8507288" cy="2811759"/>
          </a:xfrm>
        </p:spPr>
        <p:txBody>
          <a:bodyPr>
            <a:normAutofit lnSpcReduction="10000"/>
          </a:bodyPr>
          <a:lstStyle/>
          <a:p>
            <a:r>
              <a:rPr lang="en-US" sz="1600" dirty="0"/>
              <a:t>Census Night – Sunday, 03 April 2022</a:t>
            </a:r>
          </a:p>
          <a:p>
            <a:r>
              <a:rPr lang="en-US" sz="1600" dirty="0"/>
              <a:t>Six years since previous Census</a:t>
            </a:r>
          </a:p>
          <a:p>
            <a:r>
              <a:rPr lang="en-US" sz="1600" dirty="0"/>
              <a:t>Over 5,600 field staff</a:t>
            </a:r>
          </a:p>
          <a:p>
            <a:r>
              <a:rPr lang="en-US" sz="1600" dirty="0"/>
              <a:t>10-week period field operation</a:t>
            </a:r>
          </a:p>
          <a:p>
            <a:r>
              <a:rPr lang="en-US" sz="1600" dirty="0"/>
              <a:t>Preliminary figures released in June 2022</a:t>
            </a:r>
          </a:p>
          <a:p>
            <a:r>
              <a:rPr lang="en-US" sz="1600" dirty="0"/>
              <a:t>Census Processing May 2022 to February 2023</a:t>
            </a:r>
          </a:p>
          <a:p>
            <a:r>
              <a:rPr lang="en-US" sz="1600" dirty="0"/>
              <a:t>Thematic publications will be released throughout 2023</a:t>
            </a:r>
          </a:p>
          <a:p>
            <a:r>
              <a:rPr lang="en-US" sz="1600" dirty="0"/>
              <a:t>All data and summary publication available now on www.cso.ie</a:t>
            </a:r>
          </a:p>
          <a:p>
            <a:endParaRPr lang="en-US" dirty="0"/>
          </a:p>
          <a:p>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2</a:t>
            </a:fld>
            <a:endParaRPr lang="en-US" dirty="0"/>
          </a:p>
        </p:txBody>
      </p:sp>
    </p:spTree>
    <p:extLst>
      <p:ext uri="{BB962C8B-B14F-4D97-AF65-F5344CB8AC3E}">
        <p14:creationId xmlns:p14="http://schemas.microsoft.com/office/powerpoint/2010/main" val="2913926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0DF4-06DC-4711-9B94-88DBEA26AC1C}"/>
              </a:ext>
            </a:extLst>
          </p:cNvPr>
          <p:cNvSpPr>
            <a:spLocks noGrp="1"/>
          </p:cNvSpPr>
          <p:nvPr>
            <p:ph type="title"/>
          </p:nvPr>
        </p:nvSpPr>
        <p:spPr/>
        <p:txBody>
          <a:bodyPr/>
          <a:lstStyle/>
          <a:p>
            <a:r>
              <a:rPr lang="en-IE" dirty="0"/>
              <a:t>Commuting</a:t>
            </a:r>
          </a:p>
        </p:txBody>
      </p:sp>
      <p:sp>
        <p:nvSpPr>
          <p:cNvPr id="3" name="Content Placeholder 2">
            <a:extLst>
              <a:ext uri="{FF2B5EF4-FFF2-40B4-BE49-F238E27FC236}">
                <a16:creationId xmlns:a16="http://schemas.microsoft.com/office/drawing/2014/main" id="{6AF43CBE-5A02-4267-954C-B7E6F41BA453}"/>
              </a:ext>
            </a:extLst>
          </p:cNvPr>
          <p:cNvSpPr>
            <a:spLocks noGrp="1"/>
          </p:cNvSpPr>
          <p:nvPr>
            <p:ph idx="1"/>
          </p:nvPr>
        </p:nvSpPr>
        <p:spPr/>
        <p:txBody>
          <a:bodyPr>
            <a:normAutofit fontScale="92500" lnSpcReduction="20000"/>
          </a:bodyPr>
          <a:lstStyle/>
          <a:p>
            <a:r>
              <a:rPr lang="en-IE" dirty="0"/>
              <a:t>1.2 million people driving to work, up 4% since 2016</a:t>
            </a:r>
          </a:p>
          <a:p>
            <a:r>
              <a:rPr lang="en-IE" dirty="0"/>
              <a:t>The number of people working mainly from home was up 173% to nearly 260,000</a:t>
            </a:r>
          </a:p>
          <a:p>
            <a:r>
              <a:rPr lang="en-IE" dirty="0"/>
              <a:t>4% fewer people commuting to work by train, LUAS or DART</a:t>
            </a:r>
          </a:p>
          <a:p>
            <a:r>
              <a:rPr lang="en-IE" dirty="0"/>
              <a:t>Fewer third level students were commuting on foot or by bike, but more were using public transport and cars</a:t>
            </a:r>
          </a:p>
          <a:p>
            <a:r>
              <a:rPr lang="en-IE" dirty="0"/>
              <a:t>88% more children aged 5 to 12 cycling to school and 79% more children and students aged 13 to 18</a:t>
            </a:r>
          </a:p>
        </p:txBody>
      </p:sp>
      <p:sp>
        <p:nvSpPr>
          <p:cNvPr id="4" name="Slide Number Placeholder 3">
            <a:extLst>
              <a:ext uri="{FF2B5EF4-FFF2-40B4-BE49-F238E27FC236}">
                <a16:creationId xmlns:a16="http://schemas.microsoft.com/office/drawing/2014/main" id="{626556C9-2DD4-4474-94C2-A5335AD05334}"/>
              </a:ext>
            </a:extLst>
          </p:cNvPr>
          <p:cNvSpPr>
            <a:spLocks noGrp="1"/>
          </p:cNvSpPr>
          <p:nvPr>
            <p:ph type="sldNum" sz="quarter" idx="4"/>
          </p:nvPr>
        </p:nvSpPr>
        <p:spPr/>
        <p:txBody>
          <a:bodyPr/>
          <a:lstStyle/>
          <a:p>
            <a:fld id="{F074DFA7-C613-284F-BE8A-46920CEE1047}" type="slidenum">
              <a:rPr lang="en-US" smtClean="0"/>
              <a:pPr/>
              <a:t>20</a:t>
            </a:fld>
            <a:endParaRPr lang="en-US" dirty="0"/>
          </a:p>
        </p:txBody>
      </p:sp>
    </p:spTree>
    <p:extLst>
      <p:ext uri="{BB962C8B-B14F-4D97-AF65-F5344CB8AC3E}">
        <p14:creationId xmlns:p14="http://schemas.microsoft.com/office/powerpoint/2010/main" val="180904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BE04-B386-41DF-A1F2-3528ED51CE4C}"/>
              </a:ext>
            </a:extLst>
          </p:cNvPr>
          <p:cNvSpPr>
            <a:spLocks noGrp="1"/>
          </p:cNvSpPr>
          <p:nvPr>
            <p:ph type="title"/>
          </p:nvPr>
        </p:nvSpPr>
        <p:spPr/>
        <p:txBody>
          <a:bodyPr/>
          <a:lstStyle/>
          <a:p>
            <a:r>
              <a:rPr lang="en-IE" dirty="0"/>
              <a:t>Irish speakers</a:t>
            </a:r>
          </a:p>
        </p:txBody>
      </p:sp>
      <p:sp>
        <p:nvSpPr>
          <p:cNvPr id="3" name="Content Placeholder 2">
            <a:extLst>
              <a:ext uri="{FF2B5EF4-FFF2-40B4-BE49-F238E27FC236}">
                <a16:creationId xmlns:a16="http://schemas.microsoft.com/office/drawing/2014/main" id="{28212F59-5A4A-4BE9-972D-3562472EB0C3}"/>
              </a:ext>
            </a:extLst>
          </p:cNvPr>
          <p:cNvSpPr>
            <a:spLocks noGrp="1"/>
          </p:cNvSpPr>
          <p:nvPr>
            <p:ph sz="half" idx="1"/>
          </p:nvPr>
        </p:nvSpPr>
        <p:spPr>
          <a:xfrm>
            <a:off x="457200" y="1131591"/>
            <a:ext cx="3106688" cy="2880320"/>
          </a:xfrm>
        </p:spPr>
        <p:txBody>
          <a:bodyPr>
            <a:normAutofit fontScale="70000" lnSpcReduction="20000"/>
          </a:bodyPr>
          <a:lstStyle/>
          <a:p>
            <a:r>
              <a:rPr lang="en-IE" dirty="0"/>
              <a:t>1.87 million people could speak Irish, up 6% since 2016</a:t>
            </a:r>
          </a:p>
          <a:p>
            <a:r>
              <a:rPr lang="en-IE" dirty="0"/>
              <a:t>Daily Irish speakers was 71,968, down 2%</a:t>
            </a:r>
          </a:p>
          <a:p>
            <a:r>
              <a:rPr lang="en-IE" dirty="0"/>
              <a:t>New part to the question on ‘how well do you speak Irish?’</a:t>
            </a:r>
          </a:p>
        </p:txBody>
      </p:sp>
      <p:pic>
        <p:nvPicPr>
          <p:cNvPr id="7" name="Content Placeholder 6">
            <a:extLst>
              <a:ext uri="{FF2B5EF4-FFF2-40B4-BE49-F238E27FC236}">
                <a16:creationId xmlns:a16="http://schemas.microsoft.com/office/drawing/2014/main" id="{799CDA0C-2780-40E6-93D4-71557DFAB902}"/>
              </a:ext>
            </a:extLst>
          </p:cNvPr>
          <p:cNvPicPr>
            <a:picLocks noGrp="1" noChangeAspect="1"/>
          </p:cNvPicPr>
          <p:nvPr>
            <p:ph sz="half" idx="2"/>
          </p:nvPr>
        </p:nvPicPr>
        <p:blipFill>
          <a:blip r:embed="rId3"/>
          <a:stretch>
            <a:fillRect/>
          </a:stretch>
        </p:blipFill>
        <p:spPr>
          <a:xfrm>
            <a:off x="3527828" y="1131590"/>
            <a:ext cx="5616172" cy="3096343"/>
          </a:xfrm>
        </p:spPr>
      </p:pic>
      <p:sp>
        <p:nvSpPr>
          <p:cNvPr id="5" name="Slide Number Placeholder 4">
            <a:extLst>
              <a:ext uri="{FF2B5EF4-FFF2-40B4-BE49-F238E27FC236}">
                <a16:creationId xmlns:a16="http://schemas.microsoft.com/office/drawing/2014/main" id="{0E7CD0B2-50C0-4CC7-8C4D-CA16ED8F38E7}"/>
              </a:ext>
            </a:extLst>
          </p:cNvPr>
          <p:cNvSpPr>
            <a:spLocks noGrp="1"/>
          </p:cNvSpPr>
          <p:nvPr>
            <p:ph type="sldNum" sz="quarter" idx="4"/>
          </p:nvPr>
        </p:nvSpPr>
        <p:spPr/>
        <p:txBody>
          <a:bodyPr/>
          <a:lstStyle/>
          <a:p>
            <a:fld id="{F074DFA7-C613-284F-BE8A-46920CEE1047}" type="slidenum">
              <a:rPr lang="en-US" smtClean="0"/>
              <a:pPr/>
              <a:t>21</a:t>
            </a:fld>
            <a:endParaRPr lang="en-US" dirty="0"/>
          </a:p>
        </p:txBody>
      </p:sp>
      <p:sp>
        <p:nvSpPr>
          <p:cNvPr id="8" name="TextBox 7">
            <a:extLst>
              <a:ext uri="{FF2B5EF4-FFF2-40B4-BE49-F238E27FC236}">
                <a16:creationId xmlns:a16="http://schemas.microsoft.com/office/drawing/2014/main" id="{BE388166-FE2E-4871-8BBC-1BCB6DD4B46D}"/>
              </a:ext>
            </a:extLst>
          </p:cNvPr>
          <p:cNvSpPr txBox="1"/>
          <p:nvPr/>
        </p:nvSpPr>
        <p:spPr>
          <a:xfrm>
            <a:off x="3634467" y="839853"/>
            <a:ext cx="2744597" cy="338554"/>
          </a:xfrm>
          <a:prstGeom prst="rect">
            <a:avLst/>
          </a:prstGeom>
          <a:noFill/>
        </p:spPr>
        <p:txBody>
          <a:bodyPr wrap="none" rtlCol="0">
            <a:spAutoFit/>
          </a:bodyPr>
          <a:lstStyle/>
          <a:p>
            <a:r>
              <a:rPr lang="en-IE" sz="1200" dirty="0">
                <a:solidFill>
                  <a:schemeClr val="accent1"/>
                </a:solidFill>
              </a:rPr>
              <a:t> </a:t>
            </a:r>
            <a:r>
              <a:rPr lang="en-IE" sz="1600" b="1" dirty="0">
                <a:solidFill>
                  <a:schemeClr val="accent5"/>
                </a:solidFill>
                <a:latin typeface="Cambria" panose="02040503050406030204" pitchFamily="18" charset="0"/>
                <a:ea typeface="+mj-ea"/>
                <a:cs typeface="+mj-cs"/>
              </a:rPr>
              <a:t>Level of Irish spoken, 2022</a:t>
            </a:r>
          </a:p>
        </p:txBody>
      </p:sp>
    </p:spTree>
    <p:extLst>
      <p:ext uri="{BB962C8B-B14F-4D97-AF65-F5344CB8AC3E}">
        <p14:creationId xmlns:p14="http://schemas.microsoft.com/office/powerpoint/2010/main" val="2143176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51B1-67D5-459D-878C-45B1A3F6B1E8}"/>
              </a:ext>
            </a:extLst>
          </p:cNvPr>
          <p:cNvSpPr>
            <a:spLocks noGrp="1"/>
          </p:cNvSpPr>
          <p:nvPr>
            <p:ph type="title"/>
          </p:nvPr>
        </p:nvSpPr>
        <p:spPr>
          <a:xfrm>
            <a:off x="467544" y="205979"/>
            <a:ext cx="8219256" cy="857250"/>
          </a:xfrm>
        </p:spPr>
        <p:txBody>
          <a:bodyPr anchor="ctr">
            <a:normAutofit/>
          </a:bodyPr>
          <a:lstStyle/>
          <a:p>
            <a:r>
              <a:rPr lang="en-IE" dirty="0"/>
              <a:t>Home ownership and renting</a:t>
            </a:r>
          </a:p>
        </p:txBody>
      </p:sp>
      <p:sp>
        <p:nvSpPr>
          <p:cNvPr id="3" name="Content Placeholder 2">
            <a:extLst>
              <a:ext uri="{FF2B5EF4-FFF2-40B4-BE49-F238E27FC236}">
                <a16:creationId xmlns:a16="http://schemas.microsoft.com/office/drawing/2014/main" id="{7F78B69B-3041-43AB-8373-0403E8323DA3}"/>
              </a:ext>
            </a:extLst>
          </p:cNvPr>
          <p:cNvSpPr>
            <a:spLocks noGrp="1"/>
          </p:cNvSpPr>
          <p:nvPr>
            <p:ph sz="half" idx="2"/>
          </p:nvPr>
        </p:nvSpPr>
        <p:spPr>
          <a:xfrm>
            <a:off x="4648200" y="1131591"/>
            <a:ext cx="4038600" cy="2880320"/>
          </a:xfrm>
        </p:spPr>
        <p:txBody>
          <a:bodyPr>
            <a:normAutofit fontScale="85000" lnSpcReduction="10000"/>
          </a:bodyPr>
          <a:lstStyle/>
          <a:p>
            <a:r>
              <a:rPr lang="en-IE" dirty="0"/>
              <a:t>Home ownership down to 66% in 2022 from 68% in 2016 and 70% in 2011</a:t>
            </a:r>
          </a:p>
          <a:p>
            <a:r>
              <a:rPr lang="en-IE" dirty="0"/>
              <a:t>Average weekly rent in private rental accommodation up 37% to €273 between 2016 and 2022 </a:t>
            </a:r>
          </a:p>
          <a:p>
            <a:endParaRPr lang="en-IE" dirty="0"/>
          </a:p>
        </p:txBody>
      </p:sp>
      <p:sp>
        <p:nvSpPr>
          <p:cNvPr id="5" name="Slide Number Placeholder 4">
            <a:extLst>
              <a:ext uri="{FF2B5EF4-FFF2-40B4-BE49-F238E27FC236}">
                <a16:creationId xmlns:a16="http://schemas.microsoft.com/office/drawing/2014/main" id="{F9B1E018-9194-458D-A6DD-D3E1D5DE9A0E}"/>
              </a:ext>
            </a:extLst>
          </p:cNvPr>
          <p:cNvSpPr>
            <a:spLocks noGrp="1"/>
          </p:cNvSpPr>
          <p:nvPr>
            <p:ph type="sldNum" sz="quarter" idx="4"/>
          </p:nvPr>
        </p:nvSpPr>
        <p:spPr>
          <a:xfrm>
            <a:off x="7596336" y="4767263"/>
            <a:ext cx="1008112" cy="274637"/>
          </a:xfrm>
        </p:spPr>
        <p:txBody>
          <a:bodyPr anchor="ctr">
            <a:normAutofit/>
          </a:bodyPr>
          <a:lstStyle/>
          <a:p>
            <a:pPr>
              <a:spcAft>
                <a:spcPts val="600"/>
              </a:spcAft>
            </a:pPr>
            <a:fld id="{F074DFA7-C613-284F-BE8A-46920CEE1047}" type="slidenum">
              <a:rPr lang="en-US" smtClean="0"/>
              <a:pPr>
                <a:spcAft>
                  <a:spcPts val="600"/>
                </a:spcAft>
              </a:pPr>
              <a:t>22</a:t>
            </a:fld>
            <a:endParaRPr lang="en-US"/>
          </a:p>
        </p:txBody>
      </p:sp>
      <p:sp>
        <p:nvSpPr>
          <p:cNvPr id="10" name="Text Placeholder 2">
            <a:extLst>
              <a:ext uri="{FF2B5EF4-FFF2-40B4-BE49-F238E27FC236}">
                <a16:creationId xmlns:a16="http://schemas.microsoft.com/office/drawing/2014/main" id="{112BB031-6556-46B2-BC45-5B962926C247}"/>
              </a:ext>
            </a:extLst>
          </p:cNvPr>
          <p:cNvSpPr txBox="1">
            <a:spLocks/>
          </p:cNvSpPr>
          <p:nvPr/>
        </p:nvSpPr>
        <p:spPr>
          <a:xfrm>
            <a:off x="457200" y="1151335"/>
            <a:ext cx="4040188" cy="479822"/>
          </a:xfrm>
          <a:prstGeom prst="rect">
            <a:avLst/>
          </a:prstGeom>
        </p:spPr>
        <p:txBody>
          <a:bodyPr vert="horz" lIns="91440" tIns="45720" rIns="91440" bIns="45720" rtlCol="0">
            <a:normAutofit/>
          </a:bodyPr>
          <a:lstStyle>
            <a:lvl1pPr marL="342900" indent="-342900" algn="l" defTabSz="914400" rtl="0" eaLnBrk="1" latinLnBrk="0" hangingPunct="1">
              <a:spcBef>
                <a:spcPts val="1000"/>
              </a:spcBef>
              <a:buClr>
                <a:schemeClr val="accent2"/>
              </a:buClr>
              <a:buSzPct val="100000"/>
              <a:buFont typeface="Arial"/>
              <a:buChar char="•"/>
              <a:defRPr lang="en-US" sz="2800" kern="120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8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8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IE" sz="1600" b="1" dirty="0">
                <a:solidFill>
                  <a:schemeClr val="accent5"/>
                </a:solidFill>
              </a:rPr>
              <a:t>Average weekly rent, 2011 to 2022</a:t>
            </a:r>
          </a:p>
        </p:txBody>
      </p:sp>
      <p:graphicFrame>
        <p:nvGraphicFramePr>
          <p:cNvPr id="9" name="Chart 8">
            <a:extLst>
              <a:ext uri="{FF2B5EF4-FFF2-40B4-BE49-F238E27FC236}">
                <a16:creationId xmlns:a16="http://schemas.microsoft.com/office/drawing/2014/main" id="{E98E78BF-F375-4CA5-8B2B-E73FA1332876}"/>
              </a:ext>
            </a:extLst>
          </p:cNvPr>
          <p:cNvGraphicFramePr>
            <a:graphicFrameLocks/>
          </p:cNvGraphicFramePr>
          <p:nvPr>
            <p:extLst>
              <p:ext uri="{D42A27DB-BD31-4B8C-83A1-F6EECF244321}">
                <p14:modId xmlns:p14="http://schemas.microsoft.com/office/powerpoint/2010/main" val="960090262"/>
              </p:ext>
            </p:extLst>
          </p:nvPr>
        </p:nvGraphicFramePr>
        <p:xfrm>
          <a:off x="395536" y="1491630"/>
          <a:ext cx="4251078"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2689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A0CD1-B7D7-40EA-A960-1789E06C3224}"/>
              </a:ext>
            </a:extLst>
          </p:cNvPr>
          <p:cNvSpPr>
            <a:spLocks noGrp="1"/>
          </p:cNvSpPr>
          <p:nvPr>
            <p:ph type="title"/>
          </p:nvPr>
        </p:nvSpPr>
        <p:spPr/>
        <p:txBody>
          <a:bodyPr/>
          <a:lstStyle/>
          <a:p>
            <a:r>
              <a:rPr lang="en-IE" dirty="0"/>
              <a:t>Nature of occupancy and year built</a:t>
            </a:r>
          </a:p>
        </p:txBody>
      </p:sp>
      <p:sp>
        <p:nvSpPr>
          <p:cNvPr id="3" name="Text Placeholder 2">
            <a:extLst>
              <a:ext uri="{FF2B5EF4-FFF2-40B4-BE49-F238E27FC236}">
                <a16:creationId xmlns:a16="http://schemas.microsoft.com/office/drawing/2014/main" id="{8567C421-AD8F-4BEF-A3F7-74CCF3A03773}"/>
              </a:ext>
            </a:extLst>
          </p:cNvPr>
          <p:cNvSpPr>
            <a:spLocks noGrp="1"/>
          </p:cNvSpPr>
          <p:nvPr>
            <p:ph type="body" idx="1"/>
          </p:nvPr>
        </p:nvSpPr>
        <p:spPr/>
        <p:txBody>
          <a:bodyPr>
            <a:normAutofit fontScale="77500" lnSpcReduction="20000"/>
          </a:bodyPr>
          <a:lstStyle/>
          <a:p>
            <a:r>
              <a:rPr lang="en-IE" dirty="0"/>
              <a:t>Dwellings built before 2016</a:t>
            </a:r>
          </a:p>
        </p:txBody>
      </p:sp>
      <p:sp>
        <p:nvSpPr>
          <p:cNvPr id="5" name="Text Placeholder 4">
            <a:extLst>
              <a:ext uri="{FF2B5EF4-FFF2-40B4-BE49-F238E27FC236}">
                <a16:creationId xmlns:a16="http://schemas.microsoft.com/office/drawing/2014/main" id="{02F1D9AC-7C3F-46F2-9F17-B72246DE0AE7}"/>
              </a:ext>
            </a:extLst>
          </p:cNvPr>
          <p:cNvSpPr>
            <a:spLocks noGrp="1"/>
          </p:cNvSpPr>
          <p:nvPr>
            <p:ph type="body" sz="quarter" idx="3"/>
          </p:nvPr>
        </p:nvSpPr>
        <p:spPr/>
        <p:txBody>
          <a:bodyPr>
            <a:normAutofit fontScale="77500" lnSpcReduction="20000"/>
          </a:bodyPr>
          <a:lstStyle/>
          <a:p>
            <a:r>
              <a:rPr lang="en-IE" dirty="0"/>
              <a:t>Dwellings built between 2016 and 2022</a:t>
            </a:r>
          </a:p>
        </p:txBody>
      </p:sp>
      <p:sp>
        <p:nvSpPr>
          <p:cNvPr id="7" name="Slide Number Placeholder 6">
            <a:extLst>
              <a:ext uri="{FF2B5EF4-FFF2-40B4-BE49-F238E27FC236}">
                <a16:creationId xmlns:a16="http://schemas.microsoft.com/office/drawing/2014/main" id="{27815467-AB32-45F7-86AC-A8312EA5AC92}"/>
              </a:ext>
            </a:extLst>
          </p:cNvPr>
          <p:cNvSpPr>
            <a:spLocks noGrp="1"/>
          </p:cNvSpPr>
          <p:nvPr>
            <p:ph type="sldNum" sz="quarter" idx="10"/>
          </p:nvPr>
        </p:nvSpPr>
        <p:spPr/>
        <p:txBody>
          <a:bodyPr/>
          <a:lstStyle/>
          <a:p>
            <a:fld id="{F074DFA7-C613-284F-BE8A-46920CEE1047}" type="slidenum">
              <a:rPr lang="en-US" smtClean="0"/>
              <a:pPr/>
              <a:t>23</a:t>
            </a:fld>
            <a:endParaRPr lang="en-US" dirty="0"/>
          </a:p>
        </p:txBody>
      </p:sp>
      <p:graphicFrame>
        <p:nvGraphicFramePr>
          <p:cNvPr id="8" name="Content Placeholder 7">
            <a:extLst>
              <a:ext uri="{FF2B5EF4-FFF2-40B4-BE49-F238E27FC236}">
                <a16:creationId xmlns:a16="http://schemas.microsoft.com/office/drawing/2014/main" id="{D57C4DD0-812C-4A5D-90DD-59FDE98F4590}"/>
              </a:ext>
            </a:extLst>
          </p:cNvPr>
          <p:cNvGraphicFramePr>
            <a:graphicFrameLocks noGrp="1"/>
          </p:cNvGraphicFramePr>
          <p:nvPr>
            <p:ph sz="half" idx="2"/>
          </p:nvPr>
        </p:nvGraphicFramePr>
        <p:xfrm>
          <a:off x="457200" y="1630363"/>
          <a:ext cx="5122912" cy="2454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a:extLst>
              <a:ext uri="{FF2B5EF4-FFF2-40B4-BE49-F238E27FC236}">
                <a16:creationId xmlns:a16="http://schemas.microsoft.com/office/drawing/2014/main" id="{98CEC249-B71A-492A-872D-E0070A296744}"/>
              </a:ext>
            </a:extLst>
          </p:cNvPr>
          <p:cNvGraphicFramePr>
            <a:graphicFrameLocks noGrp="1"/>
          </p:cNvGraphicFramePr>
          <p:nvPr>
            <p:ph sz="quarter" idx="4"/>
          </p:nvPr>
        </p:nvGraphicFramePr>
        <p:xfrm>
          <a:off x="4645025" y="1630363"/>
          <a:ext cx="4041775" cy="2454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30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chart seriesIdx="-4" categoryIdx="0" bldStep="category"/>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4" categoryIdx="2" bldStep="category"/>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chart seriesIdx="-4" categoryIdx="2" bldStep="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chart seriesIdx="-4" categoryIdx="3" bldStep="category"/>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chart seriesIdx="-4" categoryIdx="3" bldStep="category"/>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graphicEl>
                                              <a:chart seriesIdx="-4" categoryIdx="4" bldStep="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chart seriesIdx="-4" categoryIdx="4" bldStep="category"/>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graphicEl>
                                              <a:chart seriesIdx="-4" categoryIdx="5" bldStep="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chart seriesIdx="-4" categoryIdx="6" bldStep="category"/>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chart seriesIdx="-4" categoryIdx="5" bldStep="category"/>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chart seriesIdx="-4" categoryIdx="6"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Graphic spid="9" grpId="0" uiExpand="1">
        <p:bldSub>
          <a:bldChart bld="category"/>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15B9188-FF87-7818-989A-EE1F326A9734}"/>
              </a:ext>
            </a:extLst>
          </p:cNvPr>
          <p:cNvSpPr>
            <a:spLocks noGrp="1"/>
          </p:cNvSpPr>
          <p:nvPr>
            <p:ph type="title"/>
          </p:nvPr>
        </p:nvSpPr>
        <p:spPr>
          <a:xfrm>
            <a:off x="467544" y="195486"/>
            <a:ext cx="2834406" cy="627697"/>
          </a:xfrm>
        </p:spPr>
        <p:txBody>
          <a:bodyPr>
            <a:normAutofit/>
          </a:bodyPr>
          <a:lstStyle/>
          <a:p>
            <a:r>
              <a:rPr lang="en-US" sz="2400" dirty="0">
                <a:solidFill>
                  <a:schemeClr val="accent1"/>
                </a:solidFill>
              </a:rPr>
              <a:t>Renewable energy</a:t>
            </a:r>
          </a:p>
        </p:txBody>
      </p:sp>
      <p:pic>
        <p:nvPicPr>
          <p:cNvPr id="6" name="Picture Placeholder 5">
            <a:extLst>
              <a:ext uri="{FF2B5EF4-FFF2-40B4-BE49-F238E27FC236}">
                <a16:creationId xmlns:a16="http://schemas.microsoft.com/office/drawing/2014/main" id="{34600333-34BC-4CC5-B07A-4F01515A8D3B}"/>
              </a:ext>
            </a:extLst>
          </p:cNvPr>
          <p:cNvPicPr>
            <a:picLocks noGrp="1" noChangeAspect="1"/>
          </p:cNvPicPr>
          <p:nvPr>
            <p:ph idx="1"/>
          </p:nvPr>
        </p:nvPicPr>
        <p:blipFill rotWithShape="1">
          <a:blip r:embed="rId3"/>
          <a:stretch/>
        </p:blipFill>
        <p:spPr>
          <a:xfrm>
            <a:off x="5076056" y="387414"/>
            <a:ext cx="3625160" cy="3710047"/>
          </a:xfrm>
          <a:noFill/>
        </p:spPr>
      </p:pic>
      <p:sp>
        <p:nvSpPr>
          <p:cNvPr id="13" name="Content Placeholder 3">
            <a:extLst>
              <a:ext uri="{FF2B5EF4-FFF2-40B4-BE49-F238E27FC236}">
                <a16:creationId xmlns:a16="http://schemas.microsoft.com/office/drawing/2014/main" id="{3433F6D7-E8B0-4E3F-45B0-ED9EC7F0C950}"/>
              </a:ext>
            </a:extLst>
          </p:cNvPr>
          <p:cNvSpPr>
            <a:spLocks noGrp="1"/>
          </p:cNvSpPr>
          <p:nvPr>
            <p:ph type="body" sz="half" idx="2"/>
          </p:nvPr>
        </p:nvSpPr>
        <p:spPr>
          <a:xfrm>
            <a:off x="467544" y="1067027"/>
            <a:ext cx="3456384" cy="3007589"/>
          </a:xfrm>
        </p:spPr>
        <p:txBody>
          <a:bodyPr>
            <a:normAutofit/>
          </a:bodyPr>
          <a:lstStyle/>
          <a:p>
            <a:pPr marL="285750" indent="-285750">
              <a:buFont typeface="Arial" panose="020B0604020202020204" pitchFamily="34" charset="0"/>
              <a:buChar char="•"/>
            </a:pPr>
            <a:r>
              <a:rPr lang="en-US" sz="1600" dirty="0"/>
              <a:t>New question on renewable energy</a:t>
            </a:r>
          </a:p>
          <a:p>
            <a:pPr marL="285750" indent="-285750">
              <a:buFont typeface="Arial" panose="020B0604020202020204" pitchFamily="34" charset="0"/>
              <a:buChar char="•"/>
            </a:pPr>
            <a:r>
              <a:rPr lang="en-US" sz="1600" dirty="0"/>
              <a:t>23% of households reported they used renewable energy sources</a:t>
            </a:r>
          </a:p>
          <a:p>
            <a:pPr marL="285750" indent="-285750">
              <a:buFont typeface="Arial" panose="020B0604020202020204" pitchFamily="34" charset="0"/>
              <a:buChar char="•"/>
            </a:pPr>
            <a:r>
              <a:rPr lang="en-US" sz="1600" dirty="0"/>
              <a:t>Over 70% of dwellings built since 2016 used renewable energy sources</a:t>
            </a:r>
          </a:p>
          <a:p>
            <a:pPr marL="285750" indent="-285750">
              <a:buFont typeface="Arial" panose="020B0604020202020204" pitchFamily="34" charset="0"/>
              <a:buChar char="•"/>
            </a:pPr>
            <a:r>
              <a:rPr lang="en-US" sz="1600" dirty="0"/>
              <a:t>6% of households used solar panels, 30% of dwellings built since 2016 had solar panels</a:t>
            </a:r>
          </a:p>
        </p:txBody>
      </p:sp>
      <p:sp>
        <p:nvSpPr>
          <p:cNvPr id="4" name="Slide Number Placeholder 3">
            <a:extLst>
              <a:ext uri="{FF2B5EF4-FFF2-40B4-BE49-F238E27FC236}">
                <a16:creationId xmlns:a16="http://schemas.microsoft.com/office/drawing/2014/main" id="{40FC0179-9D22-42DD-BC87-AB64238CFAA5}"/>
              </a:ext>
            </a:extLst>
          </p:cNvPr>
          <p:cNvSpPr>
            <a:spLocks noGrp="1"/>
          </p:cNvSpPr>
          <p:nvPr>
            <p:ph type="sldNum" sz="quarter" idx="4"/>
          </p:nvPr>
        </p:nvSpPr>
        <p:spPr/>
        <p:txBody>
          <a:bodyPr anchor="ctr">
            <a:normAutofit/>
          </a:bodyPr>
          <a:lstStyle/>
          <a:p>
            <a:pPr>
              <a:spcAft>
                <a:spcPts val="600"/>
              </a:spcAft>
            </a:pPr>
            <a:fld id="{F074DFA7-C613-284F-BE8A-46920CEE1047}" type="slidenum">
              <a:rPr lang="en-US" smtClean="0"/>
              <a:pPr>
                <a:spcAft>
                  <a:spcPts val="600"/>
                </a:spcAft>
              </a:pPr>
              <a:t>24</a:t>
            </a:fld>
            <a:endParaRPr lang="en-US"/>
          </a:p>
        </p:txBody>
      </p:sp>
      <p:sp>
        <p:nvSpPr>
          <p:cNvPr id="10" name="Title 1">
            <a:extLst>
              <a:ext uri="{FF2B5EF4-FFF2-40B4-BE49-F238E27FC236}">
                <a16:creationId xmlns:a16="http://schemas.microsoft.com/office/drawing/2014/main" id="{5A5B3FE7-11ED-4DBB-B729-74DDD47F725E}"/>
              </a:ext>
            </a:extLst>
          </p:cNvPr>
          <p:cNvSpPr txBox="1">
            <a:spLocks/>
          </p:cNvSpPr>
          <p:nvPr/>
        </p:nvSpPr>
        <p:spPr>
          <a:xfrm>
            <a:off x="4968044" y="71577"/>
            <a:ext cx="3841184" cy="871538"/>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b="1" i="0" kern="1200">
                <a:solidFill>
                  <a:schemeClr val="accent5"/>
                </a:solidFill>
                <a:latin typeface="Cambria" panose="02040503050406030204" pitchFamily="18" charset="0"/>
                <a:ea typeface="+mj-ea"/>
                <a:cs typeface="Cambria" panose="02040503050406030204" pitchFamily="18" charset="0"/>
              </a:defRPr>
            </a:lvl1pPr>
          </a:lstStyle>
          <a:p>
            <a:r>
              <a:rPr lang="en-US" sz="1600" dirty="0"/>
              <a:t>Solar panel usage (%) by county, 2022</a:t>
            </a:r>
          </a:p>
        </p:txBody>
      </p:sp>
    </p:spTree>
    <p:extLst>
      <p:ext uri="{BB962C8B-B14F-4D97-AF65-F5344CB8AC3E}">
        <p14:creationId xmlns:p14="http://schemas.microsoft.com/office/powerpoint/2010/main" val="389488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A62DFB-115F-4B2B-82E4-6F1FD375FB08}"/>
              </a:ext>
            </a:extLst>
          </p:cNvPr>
          <p:cNvSpPr>
            <a:spLocks noGrp="1"/>
          </p:cNvSpPr>
          <p:nvPr>
            <p:ph type="sldNum" sz="quarter" idx="4"/>
          </p:nvPr>
        </p:nvSpPr>
        <p:spPr/>
        <p:txBody>
          <a:bodyPr/>
          <a:lstStyle/>
          <a:p>
            <a:fld id="{F074DFA7-C613-284F-BE8A-46920CEE1047}" type="slidenum">
              <a:rPr lang="en-US" smtClean="0"/>
              <a:pPr/>
              <a:t>25</a:t>
            </a:fld>
            <a:endParaRPr lang="en-US" dirty="0"/>
          </a:p>
        </p:txBody>
      </p:sp>
      <p:pic>
        <p:nvPicPr>
          <p:cNvPr id="7" name="Picture 6">
            <a:extLst>
              <a:ext uri="{FF2B5EF4-FFF2-40B4-BE49-F238E27FC236}">
                <a16:creationId xmlns:a16="http://schemas.microsoft.com/office/drawing/2014/main" id="{EB8EBA80-DD8D-4D1E-859D-571027190DAC}"/>
              </a:ext>
            </a:extLst>
          </p:cNvPr>
          <p:cNvPicPr>
            <a:picLocks noChangeAspect="1"/>
          </p:cNvPicPr>
          <p:nvPr/>
        </p:nvPicPr>
        <p:blipFill>
          <a:blip r:embed="rId2"/>
          <a:stretch>
            <a:fillRect/>
          </a:stretch>
        </p:blipFill>
        <p:spPr>
          <a:xfrm>
            <a:off x="0" y="627534"/>
            <a:ext cx="9144000" cy="2973715"/>
          </a:xfrm>
          <a:prstGeom prst="rect">
            <a:avLst/>
          </a:prstGeom>
        </p:spPr>
      </p:pic>
      <p:sp>
        <p:nvSpPr>
          <p:cNvPr id="12" name="Title 1">
            <a:extLst>
              <a:ext uri="{FF2B5EF4-FFF2-40B4-BE49-F238E27FC236}">
                <a16:creationId xmlns:a16="http://schemas.microsoft.com/office/drawing/2014/main" id="{436C89CE-4476-4481-991D-D23E699A713D}"/>
              </a:ext>
            </a:extLst>
          </p:cNvPr>
          <p:cNvSpPr txBox="1">
            <a:spLocks/>
          </p:cNvSpPr>
          <p:nvPr/>
        </p:nvSpPr>
        <p:spPr>
          <a:xfrm>
            <a:off x="0" y="7883"/>
            <a:ext cx="8219256" cy="857250"/>
          </a:xfrm>
          <a:prstGeom prst="rect">
            <a:avLst/>
          </a:prstGeom>
        </p:spPr>
        <p:txBody>
          <a:bodyPr>
            <a:normAutofit/>
          </a:bodyPr>
          <a:lstStyle>
            <a:lvl1pPr algn="l" defTabSz="914400" rtl="0" eaLnBrk="1" latinLnBrk="0" hangingPunct="1">
              <a:spcBef>
                <a:spcPct val="0"/>
              </a:spcBef>
              <a:buNone/>
              <a:defRPr sz="3200" b="1" i="0" kern="1200">
                <a:solidFill>
                  <a:schemeClr val="accent1"/>
                </a:solidFill>
                <a:latin typeface="Cambria" panose="02040503050406030204" pitchFamily="18" charset="0"/>
                <a:ea typeface="+mj-ea"/>
                <a:cs typeface="Cambria" panose="02040503050406030204" pitchFamily="18" charset="0"/>
              </a:defRPr>
            </a:lvl1pPr>
          </a:lstStyle>
          <a:p>
            <a:r>
              <a:rPr lang="en-US" sz="2800"/>
              <a:t>Publication Schedule</a:t>
            </a:r>
            <a:endParaRPr lang="en-US" sz="2800" dirty="0"/>
          </a:p>
        </p:txBody>
      </p:sp>
    </p:spTree>
    <p:extLst>
      <p:ext uri="{BB962C8B-B14F-4D97-AF65-F5344CB8AC3E}">
        <p14:creationId xmlns:p14="http://schemas.microsoft.com/office/powerpoint/2010/main" val="2766892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map&#10;&#10;Description automatically generated with low confidence">
            <a:extLst>
              <a:ext uri="{FF2B5EF4-FFF2-40B4-BE49-F238E27FC236}">
                <a16:creationId xmlns:a16="http://schemas.microsoft.com/office/drawing/2014/main" id="{59535E3C-BBB0-4676-9147-34D55B1CB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72"/>
            <a:ext cx="9232900" cy="5156200"/>
          </a:xfrm>
          <a:prstGeom prst="rect">
            <a:avLst/>
          </a:prstGeom>
        </p:spPr>
      </p:pic>
    </p:spTree>
    <p:extLst>
      <p:ext uri="{BB962C8B-B14F-4D97-AF65-F5344CB8AC3E}">
        <p14:creationId xmlns:p14="http://schemas.microsoft.com/office/powerpoint/2010/main" val="1701699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45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7128792" cy="3350193"/>
          </a:xfrm>
        </p:spPr>
        <p:txBody>
          <a:bodyPr>
            <a:normAutofit fontScale="90000"/>
          </a:bodyPr>
          <a:lstStyle/>
          <a:p>
            <a:pPr marL="457200" indent="-457200">
              <a:buFont typeface="Arial" panose="020B0604020202020204" pitchFamily="34" charset="0"/>
              <a:buChar char="•"/>
            </a:pPr>
            <a:r>
              <a:rPr lang="en-US" b="1" dirty="0"/>
              <a:t>Section 1:</a:t>
            </a:r>
            <a:br>
              <a:rPr lang="en-US" b="1" dirty="0"/>
            </a:br>
            <a:r>
              <a:rPr lang="en-IE" dirty="0"/>
              <a:t>Summary results Census 2022 </a:t>
            </a:r>
            <a:br>
              <a:rPr lang="en-IE" dirty="0"/>
            </a:br>
            <a:br>
              <a:rPr lang="en-IE" dirty="0"/>
            </a:br>
            <a:r>
              <a:rPr lang="en-IE" sz="2700" dirty="0"/>
              <a:t>Population change</a:t>
            </a:r>
            <a:br>
              <a:rPr lang="en-IE" sz="2700" dirty="0"/>
            </a:br>
            <a:r>
              <a:rPr lang="en-IE" sz="2700" dirty="0"/>
              <a:t>Household size and Marital status</a:t>
            </a:r>
            <a:br>
              <a:rPr lang="en-IE" sz="2700" dirty="0"/>
            </a:br>
            <a:r>
              <a:rPr lang="en-US" sz="2700" dirty="0"/>
              <a:t>Health, disability, caring and volunteering</a:t>
            </a:r>
            <a:br>
              <a:rPr lang="en-US" sz="2700" dirty="0"/>
            </a:br>
            <a:r>
              <a:rPr lang="en-US" sz="2700" dirty="0"/>
              <a:t>Migration and diversity</a:t>
            </a:r>
            <a:br>
              <a:rPr lang="en-US" dirty="0"/>
            </a:br>
            <a:br>
              <a:rPr lang="en-IE" dirty="0"/>
            </a:br>
            <a:endParaRPr lang="en-US" dirty="0"/>
          </a:p>
        </p:txBody>
      </p:sp>
    </p:spTree>
    <p:extLst>
      <p:ext uri="{BB962C8B-B14F-4D97-AF65-F5344CB8AC3E}">
        <p14:creationId xmlns:p14="http://schemas.microsoft.com/office/powerpoint/2010/main" val="700401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half" idx="2"/>
          </p:nvPr>
        </p:nvSpPr>
        <p:spPr>
          <a:xfrm>
            <a:off x="395536" y="1181048"/>
            <a:ext cx="2880320" cy="2686846"/>
          </a:xfrm>
        </p:spPr>
        <p:txBody>
          <a:bodyPr>
            <a:noAutofit/>
          </a:bodyPr>
          <a:lstStyle/>
          <a:p>
            <a:pPr marL="171450" indent="-171450">
              <a:spcBef>
                <a:spcPts val="600"/>
              </a:spcBef>
              <a:buFont typeface="Arial" panose="020B0604020202020204" pitchFamily="34" charset="0"/>
              <a:buChar char="•"/>
            </a:pPr>
            <a:r>
              <a:rPr lang="en-US" sz="1500" dirty="0"/>
              <a:t>Population of 5,149,139</a:t>
            </a:r>
          </a:p>
          <a:p>
            <a:pPr marL="171450" indent="-171450">
              <a:spcBef>
                <a:spcPts val="600"/>
              </a:spcBef>
              <a:buFont typeface="Arial" panose="020B0604020202020204" pitchFamily="34" charset="0"/>
              <a:buChar char="•"/>
            </a:pPr>
            <a:r>
              <a:rPr lang="en-US" sz="1500" dirty="0"/>
              <a:t>Up 387,274 (8%) since 2016</a:t>
            </a:r>
          </a:p>
          <a:p>
            <a:pPr marL="171450" indent="-171450">
              <a:spcBef>
                <a:spcPts val="600"/>
              </a:spcBef>
              <a:buFont typeface="Arial" panose="020B0604020202020204" pitchFamily="34" charset="0"/>
              <a:buChar char="•"/>
            </a:pPr>
            <a:r>
              <a:rPr lang="en-US" sz="1500" dirty="0"/>
              <a:t>Annual average increase of 1.3%</a:t>
            </a:r>
          </a:p>
          <a:p>
            <a:pPr marL="171450" indent="-171450">
              <a:spcBef>
                <a:spcPts val="600"/>
              </a:spcBef>
              <a:buFont typeface="Arial" panose="020B0604020202020204" pitchFamily="34" charset="0"/>
              <a:buChar char="•"/>
            </a:pPr>
            <a:r>
              <a:rPr lang="en-US" sz="1500" dirty="0"/>
              <a:t>2011-2016 increase of 4%, annual average increase of 0.7%</a:t>
            </a:r>
          </a:p>
          <a:p>
            <a:pPr>
              <a:spcBef>
                <a:spcPts val="600"/>
              </a:spcBef>
            </a:pPr>
            <a:endParaRPr lang="en-US" sz="1300" dirty="0"/>
          </a:p>
        </p:txBody>
      </p:sp>
      <p:sp>
        <p:nvSpPr>
          <p:cNvPr id="7" name="Slide Number Placeholder 4"/>
          <p:cNvSpPr>
            <a:spLocks noGrp="1"/>
          </p:cNvSpPr>
          <p:nvPr>
            <p:ph type="sldNum" sz="quarter" idx="4"/>
          </p:nvPr>
        </p:nvSpPr>
        <p:spPr>
          <a:xfrm>
            <a:off x="7596336" y="4767263"/>
            <a:ext cx="1008112" cy="274637"/>
          </a:xfrm>
        </p:spPr>
        <p:txBody>
          <a:bodyPr vert="horz" lIns="91440" tIns="45720" rIns="91440" bIns="45720" rtlCol="0" anchor="ctr">
            <a:normAutofit/>
          </a:bodyPr>
          <a:lstStyle>
            <a:lvl1pPr algn="r">
              <a:defRPr sz="1200" b="0" i="0">
                <a:solidFill>
                  <a:schemeClr val="tx1">
                    <a:tint val="75000"/>
                  </a:schemeClr>
                </a:solidFill>
                <a:latin typeface="Roboto Slab Regular"/>
                <a:cs typeface="Roboto Slab Regular"/>
              </a:defRPr>
            </a:lvl1pPr>
          </a:lstStyle>
          <a:p>
            <a:pPr marL="0" indent="0">
              <a:spcAft>
                <a:spcPts val="600"/>
              </a:spcAft>
              <a:buNone/>
            </a:pPr>
            <a:fld id="{F074DFA7-C613-284F-BE8A-46920CEE1047}" type="slidenum">
              <a:rPr lang="en-US" smtClean="0"/>
              <a:pPr marL="0" indent="0">
                <a:spcAft>
                  <a:spcPts val="600"/>
                </a:spcAft>
                <a:buNone/>
              </a:pPr>
              <a:t>4</a:t>
            </a:fld>
            <a:endParaRPr lang="en-US"/>
          </a:p>
        </p:txBody>
      </p:sp>
      <p:sp>
        <p:nvSpPr>
          <p:cNvPr id="17" name="Title 16">
            <a:extLst>
              <a:ext uri="{FF2B5EF4-FFF2-40B4-BE49-F238E27FC236}">
                <a16:creationId xmlns:a16="http://schemas.microsoft.com/office/drawing/2014/main" id="{4E71F54C-0D80-41D4-ADC8-02A4D7343EF9}"/>
              </a:ext>
            </a:extLst>
          </p:cNvPr>
          <p:cNvSpPr>
            <a:spLocks noGrp="1"/>
          </p:cNvSpPr>
          <p:nvPr>
            <p:ph type="title"/>
          </p:nvPr>
        </p:nvSpPr>
        <p:spPr>
          <a:xfrm>
            <a:off x="424136" y="119367"/>
            <a:ext cx="5912122" cy="466622"/>
          </a:xfrm>
        </p:spPr>
        <p:txBody>
          <a:bodyPr>
            <a:noAutofit/>
          </a:bodyPr>
          <a:lstStyle/>
          <a:p>
            <a:r>
              <a:rPr lang="en-IE" sz="3200" dirty="0">
                <a:solidFill>
                  <a:schemeClr val="accent1"/>
                </a:solidFill>
              </a:rPr>
              <a:t>Census 2022 Population </a:t>
            </a:r>
          </a:p>
        </p:txBody>
      </p:sp>
      <p:pic>
        <p:nvPicPr>
          <p:cNvPr id="3" name="Picture 2">
            <a:extLst>
              <a:ext uri="{FF2B5EF4-FFF2-40B4-BE49-F238E27FC236}">
                <a16:creationId xmlns:a16="http://schemas.microsoft.com/office/drawing/2014/main" id="{B3476D1C-9120-4EF8-B835-78EEEB9F3673}"/>
              </a:ext>
            </a:extLst>
          </p:cNvPr>
          <p:cNvPicPr>
            <a:picLocks noChangeAspect="1"/>
          </p:cNvPicPr>
          <p:nvPr/>
        </p:nvPicPr>
        <p:blipFill rotWithShape="1">
          <a:blip r:embed="rId3"/>
          <a:srcRect t="9502"/>
          <a:stretch/>
        </p:blipFill>
        <p:spPr>
          <a:xfrm>
            <a:off x="3203848" y="1059581"/>
            <a:ext cx="5772956" cy="3181153"/>
          </a:xfrm>
          <a:prstGeom prst="rect">
            <a:avLst/>
          </a:prstGeom>
        </p:spPr>
      </p:pic>
      <p:sp>
        <p:nvSpPr>
          <p:cNvPr id="8" name="TextBox 7">
            <a:extLst>
              <a:ext uri="{FF2B5EF4-FFF2-40B4-BE49-F238E27FC236}">
                <a16:creationId xmlns:a16="http://schemas.microsoft.com/office/drawing/2014/main" id="{43A0F963-3E91-4F52-916C-CE701188BC3D}"/>
              </a:ext>
            </a:extLst>
          </p:cNvPr>
          <p:cNvSpPr txBox="1"/>
          <p:nvPr/>
        </p:nvSpPr>
        <p:spPr>
          <a:xfrm>
            <a:off x="3205401" y="606519"/>
            <a:ext cx="5292080" cy="276999"/>
          </a:xfrm>
          <a:prstGeom prst="rect">
            <a:avLst/>
          </a:prstGeom>
          <a:noFill/>
        </p:spPr>
        <p:txBody>
          <a:bodyPr wrap="square" rtlCol="0">
            <a:spAutoFit/>
          </a:bodyPr>
          <a:lstStyle/>
          <a:p>
            <a:r>
              <a:rPr lang="en-IE" sz="1200" b="1" dirty="0">
                <a:solidFill>
                  <a:schemeClr val="accent5"/>
                </a:solidFill>
                <a:effectLst/>
                <a:latin typeface="Cambria" panose="02040503050406030204" pitchFamily="18" charset="0"/>
                <a:ea typeface="Cambria" panose="02040503050406030204" pitchFamily="18" charset="0"/>
                <a:cs typeface="Times New Roman" panose="02020603050405020304" pitchFamily="18" charset="0"/>
              </a:rPr>
              <a:t>Population at each census, 1841 to 2022</a:t>
            </a:r>
            <a:r>
              <a:rPr lang="en-IE" sz="1200" b="1" dirty="0">
                <a:solidFill>
                  <a:schemeClr val="accent5"/>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989763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91" y="0"/>
            <a:ext cx="8219256" cy="857250"/>
          </a:xfrm>
        </p:spPr>
        <p:txBody>
          <a:bodyPr anchor="ctr">
            <a:normAutofit/>
          </a:bodyPr>
          <a:lstStyle/>
          <a:p>
            <a:r>
              <a:rPr lang="en-US" dirty="0">
                <a:solidFill>
                  <a:schemeClr val="accent1"/>
                </a:solidFill>
              </a:rPr>
              <a:t>What</a:t>
            </a:r>
            <a:r>
              <a:rPr lang="en-US" dirty="0"/>
              <a:t> drove </a:t>
            </a:r>
            <a:r>
              <a:rPr lang="en-US" dirty="0">
                <a:solidFill>
                  <a:schemeClr val="accent1"/>
                </a:solidFill>
              </a:rPr>
              <a:t>this</a:t>
            </a:r>
            <a:r>
              <a:rPr lang="en-US" dirty="0"/>
              <a:t> population change?</a:t>
            </a:r>
          </a:p>
        </p:txBody>
      </p:sp>
      <p:sp>
        <p:nvSpPr>
          <p:cNvPr id="3" name="Content Placeholder 2"/>
          <p:cNvSpPr>
            <a:spLocks noGrp="1"/>
          </p:cNvSpPr>
          <p:nvPr>
            <p:ph sz="half" idx="2"/>
          </p:nvPr>
        </p:nvSpPr>
        <p:spPr>
          <a:xfrm>
            <a:off x="5292080" y="1254687"/>
            <a:ext cx="3657860" cy="2433069"/>
          </a:xfrm>
        </p:spPr>
        <p:txBody>
          <a:bodyPr>
            <a:normAutofit lnSpcReduction="10000"/>
          </a:bodyPr>
          <a:lstStyle/>
          <a:p>
            <a:pPr>
              <a:lnSpc>
                <a:spcPct val="90000"/>
              </a:lnSpc>
            </a:pPr>
            <a:r>
              <a:rPr lang="en-US" sz="1500" dirty="0"/>
              <a:t>Population change: 387,274 increase</a:t>
            </a:r>
          </a:p>
          <a:p>
            <a:pPr>
              <a:lnSpc>
                <a:spcPct val="90000"/>
              </a:lnSpc>
            </a:pPr>
            <a:r>
              <a:rPr lang="en-US" sz="1500" dirty="0"/>
              <a:t>Natural increase made up </a:t>
            </a:r>
            <a:r>
              <a:rPr lang="en-US" sz="1500" b="1" dirty="0"/>
              <a:t>167,487 </a:t>
            </a:r>
            <a:r>
              <a:rPr lang="en-US" sz="1500" dirty="0"/>
              <a:t>of the change (births minus deaths)</a:t>
            </a:r>
          </a:p>
          <a:p>
            <a:pPr>
              <a:lnSpc>
                <a:spcPct val="90000"/>
              </a:lnSpc>
            </a:pPr>
            <a:r>
              <a:rPr lang="en-US" sz="1500" dirty="0"/>
              <a:t>The estimate for Net Migration is </a:t>
            </a:r>
            <a:r>
              <a:rPr lang="en-US" sz="1500" b="1" dirty="0"/>
              <a:t>219,787</a:t>
            </a:r>
            <a:endParaRPr lang="en-US" sz="1500" dirty="0"/>
          </a:p>
          <a:p>
            <a:pPr>
              <a:lnSpc>
                <a:spcPct val="90000"/>
              </a:lnSpc>
            </a:pPr>
            <a:r>
              <a:rPr lang="en-US" sz="1500" dirty="0"/>
              <a:t>Growth between 2016 and 2022 driven by net migration</a:t>
            </a:r>
          </a:p>
          <a:p>
            <a:pPr>
              <a:lnSpc>
                <a:spcPct val="90000"/>
              </a:lnSpc>
            </a:pPr>
            <a:r>
              <a:rPr lang="en-US" sz="1500" dirty="0"/>
              <a:t>2006 to 2011 and 2011 to 2016 growth driven by natural increase</a:t>
            </a:r>
          </a:p>
          <a:p>
            <a:pPr>
              <a:lnSpc>
                <a:spcPct val="90000"/>
              </a:lnSpc>
            </a:pPr>
            <a:endParaRPr lang="en-US" sz="1500" dirty="0"/>
          </a:p>
        </p:txBody>
      </p:sp>
      <p:sp>
        <p:nvSpPr>
          <p:cNvPr id="4" name="Slide Number Placeholder 4"/>
          <p:cNvSpPr>
            <a:spLocks noGrp="1"/>
          </p:cNvSpPr>
          <p:nvPr>
            <p:ph type="sldNum" sz="quarter" idx="4"/>
          </p:nvPr>
        </p:nvSpPr>
        <p:spPr>
          <a:xfrm>
            <a:off x="7596336" y="4767263"/>
            <a:ext cx="1008112" cy="274637"/>
          </a:xfrm>
        </p:spPr>
        <p:txBody>
          <a:bodyPr vert="horz" lIns="91440" tIns="45720" rIns="91440" bIns="45720" rtlCol="0" anchor="ctr">
            <a:normAutofit/>
          </a:bodyPr>
          <a:lstStyle>
            <a:lvl1pPr algn="r">
              <a:defRPr sz="1200" b="0" i="0">
                <a:solidFill>
                  <a:schemeClr val="tx1">
                    <a:tint val="75000"/>
                  </a:schemeClr>
                </a:solidFill>
                <a:latin typeface="Roboto Slab Regular"/>
                <a:cs typeface="Roboto Slab Regular"/>
              </a:defRPr>
            </a:lvl1pPr>
          </a:lstStyle>
          <a:p>
            <a:pPr>
              <a:spcAft>
                <a:spcPts val="600"/>
              </a:spcAft>
            </a:pPr>
            <a:fld id="{F074DFA7-C613-284F-BE8A-46920CEE1047}" type="slidenum">
              <a:rPr lang="en-US" smtClean="0"/>
              <a:pPr>
                <a:spcAft>
                  <a:spcPts val="600"/>
                </a:spcAft>
              </a:pPr>
              <a:t>5</a:t>
            </a:fld>
            <a:endParaRPr lang="en-US"/>
          </a:p>
        </p:txBody>
      </p:sp>
      <p:pic>
        <p:nvPicPr>
          <p:cNvPr id="6" name="Picture 5">
            <a:extLst>
              <a:ext uri="{FF2B5EF4-FFF2-40B4-BE49-F238E27FC236}">
                <a16:creationId xmlns:a16="http://schemas.microsoft.com/office/drawing/2014/main" id="{E5B2AF9F-6B65-4803-8570-3C2AC1DD9854}"/>
              </a:ext>
            </a:extLst>
          </p:cNvPr>
          <p:cNvPicPr>
            <a:picLocks noChangeAspect="1"/>
          </p:cNvPicPr>
          <p:nvPr/>
        </p:nvPicPr>
        <p:blipFill rotWithShape="1">
          <a:blip r:embed="rId3"/>
          <a:srcRect l="-1" t="10973" r="-608"/>
          <a:stretch/>
        </p:blipFill>
        <p:spPr>
          <a:xfrm>
            <a:off x="68288" y="1111165"/>
            <a:ext cx="5295800" cy="2921169"/>
          </a:xfrm>
          <a:prstGeom prst="rect">
            <a:avLst/>
          </a:prstGeom>
        </p:spPr>
      </p:pic>
      <p:sp>
        <p:nvSpPr>
          <p:cNvPr id="9" name="TextBox 8">
            <a:extLst>
              <a:ext uri="{FF2B5EF4-FFF2-40B4-BE49-F238E27FC236}">
                <a16:creationId xmlns:a16="http://schemas.microsoft.com/office/drawing/2014/main" id="{3AC7CA17-9349-4030-9ADE-3F6B47108B9F}"/>
              </a:ext>
            </a:extLst>
          </p:cNvPr>
          <p:cNvSpPr txBox="1"/>
          <p:nvPr/>
        </p:nvSpPr>
        <p:spPr>
          <a:xfrm>
            <a:off x="46584" y="713728"/>
            <a:ext cx="9002481" cy="461665"/>
          </a:xfrm>
          <a:prstGeom prst="rect">
            <a:avLst/>
          </a:prstGeom>
          <a:noFill/>
        </p:spPr>
        <p:txBody>
          <a:bodyPr wrap="square" rtlCol="0">
            <a:spAutoFit/>
          </a:bodyPr>
          <a:lstStyle/>
          <a:p>
            <a:r>
              <a:rPr lang="en-IE" sz="1200" b="1" dirty="0">
                <a:solidFill>
                  <a:schemeClr val="accent5"/>
                </a:solidFill>
                <a:effectLst/>
                <a:latin typeface="Calibri" panose="020F0502020204030204" pitchFamily="34" charset="0"/>
                <a:ea typeface="Century Gothic" panose="020B0502020202020204" pitchFamily="34" charset="0"/>
                <a:cs typeface="Times New Roman" panose="02020603050405020304" pitchFamily="18" charset="0"/>
              </a:rPr>
              <a:t>Components of population change (average annual figures) for each intercensal period, </a:t>
            </a:r>
          </a:p>
          <a:p>
            <a:r>
              <a:rPr lang="en-IE" sz="1200" b="1" dirty="0">
                <a:solidFill>
                  <a:schemeClr val="accent5"/>
                </a:solidFill>
                <a:effectLst/>
                <a:latin typeface="Calibri" panose="020F0502020204030204" pitchFamily="34" charset="0"/>
                <a:ea typeface="Century Gothic" panose="020B0502020202020204" pitchFamily="34" charset="0"/>
                <a:cs typeface="Times New Roman" panose="02020603050405020304" pitchFamily="18" charset="0"/>
              </a:rPr>
              <a:t>1981 to 2022</a:t>
            </a:r>
            <a:r>
              <a:rPr lang="en-IE" sz="1200" b="1" dirty="0">
                <a:solidFill>
                  <a:schemeClr val="accent5"/>
                </a:solidFill>
              </a:rPr>
              <a:t> </a:t>
            </a:r>
          </a:p>
        </p:txBody>
      </p:sp>
    </p:spTree>
    <p:extLst>
      <p:ext uri="{BB962C8B-B14F-4D97-AF65-F5344CB8AC3E}">
        <p14:creationId xmlns:p14="http://schemas.microsoft.com/office/powerpoint/2010/main" val="146659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0F9D51-9FFB-4C4E-9FF0-24DF5CED14FA}"/>
              </a:ext>
            </a:extLst>
          </p:cNvPr>
          <p:cNvSpPr>
            <a:spLocks noGrp="1"/>
          </p:cNvSpPr>
          <p:nvPr>
            <p:ph sz="half" idx="1"/>
          </p:nvPr>
        </p:nvSpPr>
        <p:spPr/>
        <p:txBody>
          <a:bodyPr>
            <a:noAutofit/>
          </a:bodyPr>
          <a:lstStyle/>
          <a:p>
            <a:r>
              <a:rPr lang="en-US" sz="1400" b="0" i="0" dirty="0">
                <a:effectLst/>
                <a:ea typeface="Cambria" panose="02040503050406030204" pitchFamily="18" charset="0"/>
              </a:rPr>
              <a:t>Population in every county increased between 2016 and 2022</a:t>
            </a:r>
          </a:p>
          <a:p>
            <a:r>
              <a:rPr lang="en-US" sz="1400" dirty="0">
                <a:ea typeface="Cambria" panose="02040503050406030204" pitchFamily="18" charset="0"/>
              </a:rPr>
              <a:t>Average age:</a:t>
            </a:r>
          </a:p>
          <a:p>
            <a:pPr lvl="1"/>
            <a:r>
              <a:rPr lang="en-US" sz="1400" dirty="0">
                <a:ea typeface="Cambria" panose="02040503050406030204" pitchFamily="18" charset="0"/>
              </a:rPr>
              <a:t>37.4 in 2016 </a:t>
            </a:r>
          </a:p>
          <a:p>
            <a:pPr lvl="1"/>
            <a:r>
              <a:rPr lang="en-US" sz="1400" dirty="0">
                <a:ea typeface="Cambria" panose="02040503050406030204" pitchFamily="18" charset="0"/>
              </a:rPr>
              <a:t>38</a:t>
            </a:r>
            <a:r>
              <a:rPr lang="en-IE" sz="1400" dirty="0">
                <a:ea typeface="Cambria" panose="02040503050406030204" pitchFamily="18" charset="0"/>
              </a:rPr>
              <a:t>.8 years in 2022</a:t>
            </a:r>
          </a:p>
          <a:p>
            <a:pPr lvl="1"/>
            <a:r>
              <a:rPr lang="en-IE" sz="1400" dirty="0">
                <a:ea typeface="Cambria" panose="02040503050406030204" pitchFamily="18" charset="0"/>
              </a:rPr>
              <a:t>Increased in all counties</a:t>
            </a:r>
          </a:p>
          <a:p>
            <a:r>
              <a:rPr lang="en-IE" sz="1400" dirty="0">
                <a:ea typeface="Cambria" panose="02040503050406030204" pitchFamily="18" charset="0"/>
              </a:rPr>
              <a:t>Youngest: Fingal, Kildare and Meath</a:t>
            </a:r>
          </a:p>
          <a:p>
            <a:r>
              <a:rPr lang="en-IE" sz="1400" dirty="0">
                <a:ea typeface="Cambria" panose="02040503050406030204" pitchFamily="18" charset="0"/>
              </a:rPr>
              <a:t>Oldest: Mayo, Kerry, Roscommon and Leitrim </a:t>
            </a:r>
          </a:p>
          <a:p>
            <a:r>
              <a:rPr lang="en-IE" sz="1400" dirty="0">
                <a:ea typeface="Cambria" panose="02040503050406030204" pitchFamily="18" charset="0"/>
              </a:rPr>
              <a:t>Ageing population in 2022</a:t>
            </a:r>
          </a:p>
          <a:p>
            <a:endParaRPr lang="en-IE" sz="1400" dirty="0">
              <a:ea typeface="Cambria" panose="02040503050406030204" pitchFamily="18" charset="0"/>
            </a:endParaRPr>
          </a:p>
          <a:p>
            <a:endParaRPr lang="en-US" sz="1400" dirty="0">
              <a:ea typeface="Cambria" panose="02040503050406030204" pitchFamily="18" charset="0"/>
            </a:endParaRPr>
          </a:p>
        </p:txBody>
      </p:sp>
      <p:pic>
        <p:nvPicPr>
          <p:cNvPr id="8" name="Content Placeholder 7">
            <a:extLst>
              <a:ext uri="{FF2B5EF4-FFF2-40B4-BE49-F238E27FC236}">
                <a16:creationId xmlns:a16="http://schemas.microsoft.com/office/drawing/2014/main" id="{63DE175D-2FFC-4C06-A352-BDF955279B66}"/>
              </a:ext>
            </a:extLst>
          </p:cNvPr>
          <p:cNvPicPr>
            <a:picLocks noGrp="1" noChangeAspect="1"/>
          </p:cNvPicPr>
          <p:nvPr>
            <p:ph sz="half" idx="2"/>
          </p:nvPr>
        </p:nvPicPr>
        <p:blipFill>
          <a:blip r:embed="rId3"/>
          <a:stretch>
            <a:fillRect/>
          </a:stretch>
        </p:blipFill>
        <p:spPr>
          <a:xfrm>
            <a:off x="5260318" y="1131888"/>
            <a:ext cx="2814363" cy="2879725"/>
          </a:xfrm>
        </p:spPr>
      </p:pic>
      <p:sp>
        <p:nvSpPr>
          <p:cNvPr id="5" name="Slide Number Placeholder 4">
            <a:extLst>
              <a:ext uri="{FF2B5EF4-FFF2-40B4-BE49-F238E27FC236}">
                <a16:creationId xmlns:a16="http://schemas.microsoft.com/office/drawing/2014/main" id="{19843FAC-B712-4E27-95B7-B114DDBF1521}"/>
              </a:ext>
            </a:extLst>
          </p:cNvPr>
          <p:cNvSpPr>
            <a:spLocks noGrp="1"/>
          </p:cNvSpPr>
          <p:nvPr>
            <p:ph type="sldNum" sz="quarter" idx="4"/>
          </p:nvPr>
        </p:nvSpPr>
        <p:spPr/>
        <p:txBody>
          <a:bodyPr/>
          <a:lstStyle/>
          <a:p>
            <a:fld id="{F074DFA7-C613-284F-BE8A-46920CEE1047}" type="slidenum">
              <a:rPr lang="en-US" smtClean="0"/>
              <a:pPr/>
              <a:t>6</a:t>
            </a:fld>
            <a:endParaRPr lang="en-US" dirty="0"/>
          </a:p>
        </p:txBody>
      </p:sp>
      <p:sp>
        <p:nvSpPr>
          <p:cNvPr id="6" name="Title 2">
            <a:extLst>
              <a:ext uri="{FF2B5EF4-FFF2-40B4-BE49-F238E27FC236}">
                <a16:creationId xmlns:a16="http://schemas.microsoft.com/office/drawing/2014/main" id="{A7B383C0-64AB-4518-BA8E-8AEF2E8174B3}"/>
              </a:ext>
            </a:extLst>
          </p:cNvPr>
          <p:cNvSpPr txBox="1">
            <a:spLocks/>
          </p:cNvSpPr>
          <p:nvPr/>
        </p:nvSpPr>
        <p:spPr>
          <a:xfrm>
            <a:off x="5148064" y="748489"/>
            <a:ext cx="3600400" cy="349547"/>
          </a:xfrm>
          <a:prstGeom prst="rect">
            <a:avLst/>
          </a:prstGeom>
        </p:spPr>
        <p:txBody>
          <a:bodyPr vert="horz" lIns="91440" tIns="45720" rIns="91440" bIns="45720" rtlCol="0" anchor="ctr">
            <a:normAutofit fontScale="85000" lnSpcReduction="20000"/>
          </a:bodyPr>
          <a:lstStyle>
            <a:lvl1pPr algn="l" defTabSz="914400" rtl="0" eaLnBrk="1" latinLnBrk="0" hangingPunct="1">
              <a:spcBef>
                <a:spcPct val="0"/>
              </a:spcBef>
              <a:buNone/>
              <a:defRPr sz="3200" b="1" i="0" kern="1200">
                <a:solidFill>
                  <a:srgbClr val="45C1C0"/>
                </a:solidFill>
                <a:latin typeface="Cambria" panose="02040503050406030204" pitchFamily="18" charset="0"/>
                <a:ea typeface="+mj-ea"/>
                <a:cs typeface="Cambria" panose="02040503050406030204" pitchFamily="18" charset="0"/>
              </a:defRPr>
            </a:lvl1pPr>
          </a:lstStyle>
          <a:p>
            <a:r>
              <a:rPr lang="en-US" sz="1200" dirty="0">
                <a:solidFill>
                  <a:schemeClr val="accent5"/>
                </a:solidFill>
                <a:ea typeface="Cambria" panose="02040503050406030204" pitchFamily="18" charset="0"/>
                <a:cs typeface="Times New Roman" panose="02020603050405020304" pitchFamily="18" charset="0"/>
              </a:rPr>
              <a:t>Percentage change of population since the previous census by county and city, 2022</a:t>
            </a:r>
            <a:endParaRPr lang="en-IE" sz="1200" dirty="0">
              <a:solidFill>
                <a:schemeClr val="accent5"/>
              </a:solidFill>
              <a:ea typeface="Cambria" panose="02040503050406030204" pitchFamily="18" charset="0"/>
            </a:endParaRPr>
          </a:p>
        </p:txBody>
      </p:sp>
      <p:sp>
        <p:nvSpPr>
          <p:cNvPr id="9" name="Title 2">
            <a:extLst>
              <a:ext uri="{FF2B5EF4-FFF2-40B4-BE49-F238E27FC236}">
                <a16:creationId xmlns:a16="http://schemas.microsoft.com/office/drawing/2014/main" id="{2EE845F2-5F61-4DEF-B496-D55EE1751C7A}"/>
              </a:ext>
            </a:extLst>
          </p:cNvPr>
          <p:cNvSpPr txBox="1">
            <a:spLocks noGrp="1"/>
          </p:cNvSpPr>
          <p:nvPr>
            <p:ph type="title"/>
          </p:nvPr>
        </p:nvSpPr>
        <p:spPr>
          <a:xfrm>
            <a:off x="5112444" y="483518"/>
            <a:ext cx="3815655" cy="34915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i="0" kern="1200">
                <a:solidFill>
                  <a:srgbClr val="45C1C0"/>
                </a:solidFill>
                <a:latin typeface="Cambria" panose="02040503050406030204" pitchFamily="18" charset="0"/>
                <a:ea typeface="+mj-ea"/>
                <a:cs typeface="Cambria" panose="02040503050406030204" pitchFamily="18" charset="0"/>
              </a:defRPr>
            </a:lvl1pPr>
          </a:lstStyle>
          <a:p>
            <a:r>
              <a:rPr lang="en-US" sz="1200" dirty="0">
                <a:solidFill>
                  <a:schemeClr val="accent5"/>
                </a:solidFill>
                <a:ea typeface="Cambria" panose="02040503050406030204" pitchFamily="18" charset="0"/>
                <a:cs typeface="Times New Roman" panose="02020603050405020304" pitchFamily="18" charset="0"/>
              </a:rPr>
              <a:t>Average age of population by county and city, 2022</a:t>
            </a:r>
            <a:endParaRPr lang="en-IE" sz="1200" dirty="0">
              <a:solidFill>
                <a:schemeClr val="accent5"/>
              </a:solidFill>
              <a:ea typeface="Cambria" panose="02040503050406030204" pitchFamily="18" charset="0"/>
            </a:endParaRPr>
          </a:p>
        </p:txBody>
      </p:sp>
      <p:pic>
        <p:nvPicPr>
          <p:cNvPr id="11" name="Picture 10">
            <a:extLst>
              <a:ext uri="{FF2B5EF4-FFF2-40B4-BE49-F238E27FC236}">
                <a16:creationId xmlns:a16="http://schemas.microsoft.com/office/drawing/2014/main" id="{5E2E8870-CCBD-48B2-AE60-E6DC915EC8B7}"/>
              </a:ext>
            </a:extLst>
          </p:cNvPr>
          <p:cNvPicPr>
            <a:picLocks noChangeAspect="1"/>
          </p:cNvPicPr>
          <p:nvPr/>
        </p:nvPicPr>
        <p:blipFill>
          <a:blip r:embed="rId4"/>
          <a:stretch>
            <a:fillRect/>
          </a:stretch>
        </p:blipFill>
        <p:spPr>
          <a:xfrm>
            <a:off x="5231323" y="791790"/>
            <a:ext cx="3215512" cy="3219822"/>
          </a:xfrm>
          <a:prstGeom prst="rect">
            <a:avLst/>
          </a:prstGeom>
        </p:spPr>
      </p:pic>
      <p:sp>
        <p:nvSpPr>
          <p:cNvPr id="15" name="Title 1">
            <a:extLst>
              <a:ext uri="{FF2B5EF4-FFF2-40B4-BE49-F238E27FC236}">
                <a16:creationId xmlns:a16="http://schemas.microsoft.com/office/drawing/2014/main" id="{9DA0BE0E-0B92-400F-BDB5-86F8C47A63FD}"/>
              </a:ext>
            </a:extLst>
          </p:cNvPr>
          <p:cNvSpPr txBox="1">
            <a:spLocks/>
          </p:cNvSpPr>
          <p:nvPr/>
        </p:nvSpPr>
        <p:spPr>
          <a:xfrm>
            <a:off x="467544" y="195486"/>
            <a:ext cx="6624736" cy="871538"/>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sz="3200" b="1" i="0" kern="1200">
                <a:solidFill>
                  <a:srgbClr val="45C1C0"/>
                </a:solidFill>
                <a:latin typeface="Cambria" panose="02040503050406030204" pitchFamily="18" charset="0"/>
                <a:ea typeface="+mj-ea"/>
                <a:cs typeface="Cambria" panose="02040503050406030204" pitchFamily="18" charset="0"/>
              </a:defRPr>
            </a:lvl1pPr>
          </a:lstStyle>
          <a:p>
            <a:r>
              <a:rPr lang="en-IE" dirty="0"/>
              <a:t>County population changes  </a:t>
            </a:r>
          </a:p>
          <a:p>
            <a:r>
              <a:rPr lang="en-IE" dirty="0"/>
              <a:t>Average age</a:t>
            </a:r>
          </a:p>
        </p:txBody>
      </p:sp>
    </p:spTree>
    <p:extLst>
      <p:ext uri="{BB962C8B-B14F-4D97-AF65-F5344CB8AC3E}">
        <p14:creationId xmlns:p14="http://schemas.microsoft.com/office/powerpoint/2010/main" val="34935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78C37-8DC5-40AA-9EEB-890C618E89CE}"/>
              </a:ext>
            </a:extLst>
          </p:cNvPr>
          <p:cNvSpPr>
            <a:spLocks noGrp="1"/>
          </p:cNvSpPr>
          <p:nvPr>
            <p:ph type="title"/>
          </p:nvPr>
        </p:nvSpPr>
        <p:spPr>
          <a:xfrm>
            <a:off x="467544" y="195486"/>
            <a:ext cx="6624736" cy="871538"/>
          </a:xfrm>
        </p:spPr>
        <p:txBody>
          <a:bodyPr anchor="t">
            <a:normAutofit/>
          </a:bodyPr>
          <a:lstStyle/>
          <a:p>
            <a:r>
              <a:rPr lang="en-IE" dirty="0"/>
              <a:t>Household size and Marital status</a:t>
            </a:r>
          </a:p>
        </p:txBody>
      </p:sp>
      <p:pic>
        <p:nvPicPr>
          <p:cNvPr id="7" name="Content Placeholder 6">
            <a:extLst>
              <a:ext uri="{FF2B5EF4-FFF2-40B4-BE49-F238E27FC236}">
                <a16:creationId xmlns:a16="http://schemas.microsoft.com/office/drawing/2014/main" id="{F36A6912-35E1-4AE4-A79E-2076A2BF4B95}"/>
              </a:ext>
            </a:extLst>
          </p:cNvPr>
          <p:cNvPicPr>
            <a:picLocks noGrp="1" noChangeAspect="1"/>
          </p:cNvPicPr>
          <p:nvPr>
            <p:ph idx="1"/>
          </p:nvPr>
        </p:nvPicPr>
        <p:blipFill rotWithShape="1">
          <a:blip r:embed="rId3"/>
          <a:srcRect l="2133" t="13455" b="593"/>
          <a:stretch/>
        </p:blipFill>
        <p:spPr>
          <a:xfrm>
            <a:off x="3707904" y="1635647"/>
            <a:ext cx="5002698" cy="2592288"/>
          </a:xfrm>
          <a:noFill/>
        </p:spPr>
      </p:pic>
      <p:sp>
        <p:nvSpPr>
          <p:cNvPr id="3" name="Content Placeholder 2">
            <a:extLst>
              <a:ext uri="{FF2B5EF4-FFF2-40B4-BE49-F238E27FC236}">
                <a16:creationId xmlns:a16="http://schemas.microsoft.com/office/drawing/2014/main" id="{957B6C0A-4BA3-4FF0-909D-780884001850}"/>
              </a:ext>
            </a:extLst>
          </p:cNvPr>
          <p:cNvSpPr>
            <a:spLocks noGrp="1"/>
          </p:cNvSpPr>
          <p:nvPr>
            <p:ph type="body" sz="half" idx="2"/>
          </p:nvPr>
        </p:nvSpPr>
        <p:spPr>
          <a:xfrm>
            <a:off x="215395" y="627535"/>
            <a:ext cx="3052409" cy="3134816"/>
          </a:xfrm>
        </p:spPr>
        <p:txBody>
          <a:bodyPr>
            <a:noAutofit/>
          </a:bodyPr>
          <a:lstStyle/>
          <a:p>
            <a:r>
              <a:rPr lang="en-IE" sz="1200" b="1" dirty="0"/>
              <a:t>Household size:</a:t>
            </a:r>
          </a:p>
          <a:p>
            <a:pPr>
              <a:spcBef>
                <a:spcPts val="600"/>
              </a:spcBef>
            </a:pPr>
            <a:r>
              <a:rPr lang="en-IE" sz="1200" dirty="0"/>
              <a:t>2022: Average 2.74 people in private occupied dwellings</a:t>
            </a:r>
          </a:p>
          <a:p>
            <a:pPr>
              <a:spcBef>
                <a:spcPts val="0"/>
              </a:spcBef>
            </a:pPr>
            <a:r>
              <a:rPr lang="en-IE" sz="1200" dirty="0"/>
              <a:t>(2016: 2.75)</a:t>
            </a:r>
          </a:p>
          <a:p>
            <a:r>
              <a:rPr lang="en-IE" sz="1200" dirty="0"/>
              <a:t>Household size ranged from 2.48 (Dublin City) to 3.02 (Fingal and Meath)</a:t>
            </a:r>
          </a:p>
          <a:p>
            <a:r>
              <a:rPr lang="en-IE" sz="1200" b="1" dirty="0"/>
              <a:t>Marital Status:</a:t>
            </a:r>
          </a:p>
          <a:p>
            <a:r>
              <a:rPr lang="en-IE" sz="1200" dirty="0"/>
              <a:t>        Single people: 41% to 43%</a:t>
            </a:r>
          </a:p>
          <a:p>
            <a:pPr marL="742950" lvl="1" indent="-285750">
              <a:buFont typeface="Wingdings" panose="05000000000000000000" pitchFamily="2" charset="2"/>
              <a:buChar char="§"/>
            </a:pPr>
            <a:r>
              <a:rPr lang="en-IE" dirty="0"/>
              <a:t>more males than females</a:t>
            </a:r>
          </a:p>
          <a:p>
            <a:r>
              <a:rPr lang="en-IE" sz="1200" dirty="0"/>
              <a:t>        Married people: 48% to 46%</a:t>
            </a:r>
          </a:p>
          <a:p>
            <a:pPr marL="742950" lvl="1" indent="-285750">
              <a:buFont typeface="Wingdings" panose="05000000000000000000" pitchFamily="2" charset="2"/>
              <a:buChar char="§"/>
            </a:pPr>
            <a:r>
              <a:rPr lang="en-IE" dirty="0"/>
              <a:t>equal males and females</a:t>
            </a:r>
          </a:p>
          <a:p>
            <a:r>
              <a:rPr lang="en-IE" sz="1200" dirty="0"/>
              <a:t>         Separated/divorced: 6%</a:t>
            </a:r>
          </a:p>
          <a:p>
            <a:pPr marL="742950" lvl="1" indent="-285750">
              <a:buFont typeface="Arial" panose="020B0604020202020204" pitchFamily="34" charset="0"/>
              <a:buChar char="•"/>
            </a:pPr>
            <a:r>
              <a:rPr lang="en-IE" dirty="0"/>
              <a:t>more females than males</a:t>
            </a:r>
          </a:p>
        </p:txBody>
      </p:sp>
      <p:sp>
        <p:nvSpPr>
          <p:cNvPr id="5" name="Slide Number Placeholder 4">
            <a:extLst>
              <a:ext uri="{FF2B5EF4-FFF2-40B4-BE49-F238E27FC236}">
                <a16:creationId xmlns:a16="http://schemas.microsoft.com/office/drawing/2014/main" id="{9D583FC3-B705-417F-A620-AB7A81F12FF1}"/>
              </a:ext>
            </a:extLst>
          </p:cNvPr>
          <p:cNvSpPr>
            <a:spLocks noGrp="1"/>
          </p:cNvSpPr>
          <p:nvPr>
            <p:ph type="sldNum" sz="quarter" idx="4"/>
          </p:nvPr>
        </p:nvSpPr>
        <p:spPr>
          <a:xfrm>
            <a:off x="7596336" y="4767263"/>
            <a:ext cx="1008112" cy="274637"/>
          </a:xfrm>
        </p:spPr>
        <p:txBody>
          <a:bodyPr anchor="ctr">
            <a:normAutofit/>
          </a:bodyPr>
          <a:lstStyle/>
          <a:p>
            <a:pPr>
              <a:spcAft>
                <a:spcPts val="600"/>
              </a:spcAft>
            </a:pPr>
            <a:fld id="{F074DFA7-C613-284F-BE8A-46920CEE1047}" type="slidenum">
              <a:rPr lang="en-US" smtClean="0"/>
              <a:pPr>
                <a:spcAft>
                  <a:spcPts val="600"/>
                </a:spcAft>
              </a:pPr>
              <a:t>7</a:t>
            </a:fld>
            <a:endParaRPr lang="en-US"/>
          </a:p>
        </p:txBody>
      </p:sp>
      <p:sp>
        <p:nvSpPr>
          <p:cNvPr id="8" name="Arrow: Up 7">
            <a:extLst>
              <a:ext uri="{FF2B5EF4-FFF2-40B4-BE49-F238E27FC236}">
                <a16:creationId xmlns:a16="http://schemas.microsoft.com/office/drawing/2014/main" id="{D33C3381-877B-4763-B3DB-73BFF9E4E592}"/>
              </a:ext>
            </a:extLst>
          </p:cNvPr>
          <p:cNvSpPr/>
          <p:nvPr/>
        </p:nvSpPr>
        <p:spPr>
          <a:xfrm>
            <a:off x="298071" y="2429616"/>
            <a:ext cx="216024"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Arrow: Down 8">
            <a:extLst>
              <a:ext uri="{FF2B5EF4-FFF2-40B4-BE49-F238E27FC236}">
                <a16:creationId xmlns:a16="http://schemas.microsoft.com/office/drawing/2014/main" id="{70DA6FF1-91B4-4753-B3C9-8CB2CB58B2BF}"/>
              </a:ext>
            </a:extLst>
          </p:cNvPr>
          <p:cNvSpPr/>
          <p:nvPr/>
        </p:nvSpPr>
        <p:spPr>
          <a:xfrm>
            <a:off x="298071" y="2975585"/>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Arrow: Left-Right 9">
            <a:extLst>
              <a:ext uri="{FF2B5EF4-FFF2-40B4-BE49-F238E27FC236}">
                <a16:creationId xmlns:a16="http://schemas.microsoft.com/office/drawing/2014/main" id="{7AE5F9D4-155B-4435-9398-5A827AFF7806}"/>
              </a:ext>
            </a:extLst>
          </p:cNvPr>
          <p:cNvSpPr/>
          <p:nvPr/>
        </p:nvSpPr>
        <p:spPr>
          <a:xfrm>
            <a:off x="64045" y="3654339"/>
            <a:ext cx="468052"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itle 2">
            <a:extLst>
              <a:ext uri="{FF2B5EF4-FFF2-40B4-BE49-F238E27FC236}">
                <a16:creationId xmlns:a16="http://schemas.microsoft.com/office/drawing/2014/main" id="{1948A1AA-C310-43F6-8A2B-314F0BAD777B}"/>
              </a:ext>
            </a:extLst>
          </p:cNvPr>
          <p:cNvSpPr txBox="1">
            <a:spLocks/>
          </p:cNvSpPr>
          <p:nvPr/>
        </p:nvSpPr>
        <p:spPr>
          <a:xfrm>
            <a:off x="3489901" y="1398772"/>
            <a:ext cx="5438704" cy="349547"/>
          </a:xfrm>
          <a:prstGeom prst="rect">
            <a:avLst/>
          </a:prstGeom>
        </p:spPr>
        <p:txBody>
          <a:bodyPr vert="horz" lIns="91440" tIns="45720" rIns="91440" bIns="45720" rtlCol="0" anchor="t" anchorCtr="0">
            <a:normAutofit fontScale="97500"/>
          </a:bodyPr>
          <a:lstStyle>
            <a:lvl1pPr algn="l" defTabSz="914400" rtl="0" eaLnBrk="1" latinLnBrk="0" hangingPunct="1">
              <a:spcBef>
                <a:spcPct val="0"/>
              </a:spcBef>
              <a:buNone/>
              <a:defRPr sz="2000" b="1" i="0" kern="1200">
                <a:solidFill>
                  <a:schemeClr val="accent5"/>
                </a:solidFill>
                <a:latin typeface="Cambria" panose="02040503050406030204" pitchFamily="18" charset="0"/>
                <a:ea typeface="+mj-ea"/>
                <a:cs typeface="Cambria" panose="02040503050406030204" pitchFamily="18" charset="0"/>
              </a:defRPr>
            </a:lvl1pPr>
          </a:lstStyle>
          <a:p>
            <a:r>
              <a:rPr lang="en-IE" sz="1200" dirty="0">
                <a:ea typeface="Cambria" panose="02040503050406030204" pitchFamily="18" charset="0"/>
                <a:cs typeface="Times New Roman" panose="02020603050405020304" pitchFamily="18" charset="0"/>
              </a:rPr>
              <a:t>Population aged 15 years and over by detailed marital status and sex, 2022</a:t>
            </a:r>
            <a:endParaRPr lang="en-IE" sz="1200" dirty="0">
              <a:ea typeface="Cambria" panose="02040503050406030204" pitchFamily="18" charset="0"/>
            </a:endParaRPr>
          </a:p>
        </p:txBody>
      </p:sp>
      <p:sp>
        <p:nvSpPr>
          <p:cNvPr id="4" name="TextBox 3">
            <a:extLst>
              <a:ext uri="{FF2B5EF4-FFF2-40B4-BE49-F238E27FC236}">
                <a16:creationId xmlns:a16="http://schemas.microsoft.com/office/drawing/2014/main" id="{BBC17423-69D6-49A0-9B9A-101C424531F9}"/>
              </a:ext>
            </a:extLst>
          </p:cNvPr>
          <p:cNvSpPr txBox="1"/>
          <p:nvPr/>
        </p:nvSpPr>
        <p:spPr>
          <a:xfrm>
            <a:off x="5292080" y="102394"/>
            <a:ext cx="3384376" cy="1226939"/>
          </a:xfrm>
          <a:prstGeom prst="horizontalScroll">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IE" dirty="0"/>
              <a:t>Time Capsule ~ 350,000 forms completed</a:t>
            </a:r>
          </a:p>
          <a:p>
            <a:r>
              <a:rPr lang="en-IE" dirty="0"/>
              <a:t>        100 years  - 2122</a:t>
            </a:r>
          </a:p>
        </p:txBody>
      </p:sp>
      <p:pic>
        <p:nvPicPr>
          <p:cNvPr id="12" name="Picture 11">
            <a:extLst>
              <a:ext uri="{FF2B5EF4-FFF2-40B4-BE49-F238E27FC236}">
                <a16:creationId xmlns:a16="http://schemas.microsoft.com/office/drawing/2014/main" id="{51B2077A-3205-48F8-88F0-D81153EDB611}"/>
              </a:ext>
            </a:extLst>
          </p:cNvPr>
          <p:cNvPicPr>
            <a:picLocks noChangeAspect="1"/>
          </p:cNvPicPr>
          <p:nvPr/>
        </p:nvPicPr>
        <p:blipFill>
          <a:blip r:embed="rId4"/>
          <a:stretch>
            <a:fillRect/>
          </a:stretch>
        </p:blipFill>
        <p:spPr>
          <a:xfrm>
            <a:off x="5652120" y="810569"/>
            <a:ext cx="264401" cy="349547"/>
          </a:xfrm>
          <a:prstGeom prst="rect">
            <a:avLst/>
          </a:prstGeom>
        </p:spPr>
      </p:pic>
    </p:spTree>
    <p:extLst>
      <p:ext uri="{BB962C8B-B14F-4D97-AF65-F5344CB8AC3E}">
        <p14:creationId xmlns:p14="http://schemas.microsoft.com/office/powerpoint/2010/main" val="2640944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14DA7-E291-46E1-B44B-5669ED658380}"/>
              </a:ext>
            </a:extLst>
          </p:cNvPr>
          <p:cNvSpPr>
            <a:spLocks noGrp="1"/>
          </p:cNvSpPr>
          <p:nvPr>
            <p:ph type="title"/>
          </p:nvPr>
        </p:nvSpPr>
        <p:spPr>
          <a:xfrm>
            <a:off x="467544" y="205979"/>
            <a:ext cx="8219256" cy="857250"/>
          </a:xfrm>
        </p:spPr>
        <p:txBody>
          <a:bodyPr anchor="ctr">
            <a:normAutofit/>
          </a:bodyPr>
          <a:lstStyle/>
          <a:p>
            <a:r>
              <a:rPr lang="en-IE" dirty="0"/>
              <a:t>General health</a:t>
            </a:r>
          </a:p>
        </p:txBody>
      </p:sp>
      <p:pic>
        <p:nvPicPr>
          <p:cNvPr id="7" name="Content Placeholder 6">
            <a:extLst>
              <a:ext uri="{FF2B5EF4-FFF2-40B4-BE49-F238E27FC236}">
                <a16:creationId xmlns:a16="http://schemas.microsoft.com/office/drawing/2014/main" id="{12B41A6D-FB07-4360-9360-A4031C0F45A8}"/>
              </a:ext>
            </a:extLst>
          </p:cNvPr>
          <p:cNvPicPr>
            <a:picLocks noGrp="1" noChangeAspect="1"/>
          </p:cNvPicPr>
          <p:nvPr>
            <p:ph sz="half" idx="1"/>
          </p:nvPr>
        </p:nvPicPr>
        <p:blipFill rotWithShape="1">
          <a:blip r:embed="rId3"/>
          <a:srcRect t="6863"/>
          <a:stretch/>
        </p:blipFill>
        <p:spPr>
          <a:xfrm>
            <a:off x="457200" y="1491629"/>
            <a:ext cx="4038600" cy="2332087"/>
          </a:xfrm>
          <a:noFill/>
        </p:spPr>
      </p:pic>
      <p:sp>
        <p:nvSpPr>
          <p:cNvPr id="4" name="Text Placeholder 3">
            <a:extLst>
              <a:ext uri="{FF2B5EF4-FFF2-40B4-BE49-F238E27FC236}">
                <a16:creationId xmlns:a16="http://schemas.microsoft.com/office/drawing/2014/main" id="{D5F8280B-E967-4617-B3F2-38B43A27B067}"/>
              </a:ext>
            </a:extLst>
          </p:cNvPr>
          <p:cNvSpPr>
            <a:spLocks noGrp="1"/>
          </p:cNvSpPr>
          <p:nvPr>
            <p:ph sz="half" idx="2"/>
          </p:nvPr>
        </p:nvSpPr>
        <p:spPr>
          <a:xfrm>
            <a:off x="4648200" y="1131591"/>
            <a:ext cx="4038600" cy="2880320"/>
          </a:xfrm>
        </p:spPr>
        <p:txBody>
          <a:bodyPr>
            <a:normAutofit fontScale="85000" lnSpcReduction="20000"/>
          </a:bodyPr>
          <a:lstStyle/>
          <a:p>
            <a:r>
              <a:rPr lang="en-IE" dirty="0"/>
              <a:t>83% of people reporting very good or good general health (down from 87% in 2016)</a:t>
            </a:r>
          </a:p>
          <a:p>
            <a:r>
              <a:rPr lang="en-IE" dirty="0"/>
              <a:t>Between  2016 and 2022, all age groups under 75 years reported a change from good to less good health</a:t>
            </a:r>
          </a:p>
          <a:p>
            <a:endParaRPr lang="en-IE" dirty="0"/>
          </a:p>
          <a:p>
            <a:endParaRPr lang="en-IE" dirty="0"/>
          </a:p>
          <a:p>
            <a:endParaRPr lang="en-IE" dirty="0"/>
          </a:p>
        </p:txBody>
      </p:sp>
      <p:sp>
        <p:nvSpPr>
          <p:cNvPr id="5" name="Slide Number Placeholder 4">
            <a:extLst>
              <a:ext uri="{FF2B5EF4-FFF2-40B4-BE49-F238E27FC236}">
                <a16:creationId xmlns:a16="http://schemas.microsoft.com/office/drawing/2014/main" id="{8CF514D9-CCC5-4EF0-B0BC-1F1C0A3D9AA9}"/>
              </a:ext>
            </a:extLst>
          </p:cNvPr>
          <p:cNvSpPr>
            <a:spLocks noGrp="1"/>
          </p:cNvSpPr>
          <p:nvPr>
            <p:ph type="sldNum" sz="quarter" idx="4"/>
          </p:nvPr>
        </p:nvSpPr>
        <p:spPr>
          <a:xfrm>
            <a:off x="7596336" y="4767263"/>
            <a:ext cx="1008112" cy="274637"/>
          </a:xfrm>
        </p:spPr>
        <p:txBody>
          <a:bodyPr anchor="ctr">
            <a:normAutofit/>
          </a:bodyPr>
          <a:lstStyle/>
          <a:p>
            <a:pPr>
              <a:spcAft>
                <a:spcPts val="600"/>
              </a:spcAft>
            </a:pPr>
            <a:fld id="{F074DFA7-C613-284F-BE8A-46920CEE1047}" type="slidenum">
              <a:rPr lang="en-US" smtClean="0"/>
              <a:pPr>
                <a:spcAft>
                  <a:spcPts val="600"/>
                </a:spcAft>
              </a:pPr>
              <a:t>8</a:t>
            </a:fld>
            <a:endParaRPr lang="en-US"/>
          </a:p>
        </p:txBody>
      </p:sp>
      <p:sp>
        <p:nvSpPr>
          <p:cNvPr id="10" name="Title 2">
            <a:extLst>
              <a:ext uri="{FF2B5EF4-FFF2-40B4-BE49-F238E27FC236}">
                <a16:creationId xmlns:a16="http://schemas.microsoft.com/office/drawing/2014/main" id="{4D33ABF0-86E1-41DD-B0BA-BDEC5DCC70EF}"/>
              </a:ext>
            </a:extLst>
          </p:cNvPr>
          <p:cNvSpPr txBox="1">
            <a:spLocks/>
          </p:cNvSpPr>
          <p:nvPr/>
        </p:nvSpPr>
        <p:spPr>
          <a:xfrm>
            <a:off x="457200" y="1091357"/>
            <a:ext cx="3754760" cy="349547"/>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200" b="1" i="0" kern="1200">
                <a:solidFill>
                  <a:srgbClr val="45C1C0"/>
                </a:solidFill>
                <a:latin typeface="Cambria" panose="02040503050406030204" pitchFamily="18" charset="0"/>
                <a:ea typeface="+mj-ea"/>
                <a:cs typeface="Cambria" panose="02040503050406030204" pitchFamily="18" charset="0"/>
              </a:defRPr>
            </a:lvl1pPr>
          </a:lstStyle>
          <a:p>
            <a:r>
              <a:rPr lang="en-IE" sz="1200" dirty="0">
                <a:solidFill>
                  <a:schemeClr val="accent5"/>
                </a:solidFill>
                <a:ea typeface="Cambria" panose="02040503050406030204" pitchFamily="18" charset="0"/>
                <a:cs typeface="Times New Roman" panose="02020603050405020304" pitchFamily="18" charset="0"/>
              </a:rPr>
              <a:t>Population by general health, 2011 to 2022</a:t>
            </a:r>
            <a:endParaRPr lang="en-IE" sz="1200" dirty="0">
              <a:solidFill>
                <a:schemeClr val="accent5"/>
              </a:solidFill>
              <a:ea typeface="Cambria" panose="02040503050406030204" pitchFamily="18" charset="0"/>
            </a:endParaRPr>
          </a:p>
        </p:txBody>
      </p:sp>
    </p:spTree>
    <p:extLst>
      <p:ext uri="{BB962C8B-B14F-4D97-AF65-F5344CB8AC3E}">
        <p14:creationId xmlns:p14="http://schemas.microsoft.com/office/powerpoint/2010/main" val="34188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0B4184-878F-434E-934B-3FA8E4DA0D4E}"/>
              </a:ext>
            </a:extLst>
          </p:cNvPr>
          <p:cNvSpPr>
            <a:spLocks noGrp="1"/>
          </p:cNvSpPr>
          <p:nvPr>
            <p:ph type="title"/>
          </p:nvPr>
        </p:nvSpPr>
        <p:spPr/>
        <p:txBody>
          <a:bodyPr/>
          <a:lstStyle/>
          <a:p>
            <a:r>
              <a:rPr lang="en-IE" dirty="0"/>
              <a:t>Smoking tobacco products</a:t>
            </a:r>
          </a:p>
        </p:txBody>
      </p:sp>
      <p:pic>
        <p:nvPicPr>
          <p:cNvPr id="12" name="Content Placeholder 11">
            <a:extLst>
              <a:ext uri="{FF2B5EF4-FFF2-40B4-BE49-F238E27FC236}">
                <a16:creationId xmlns:a16="http://schemas.microsoft.com/office/drawing/2014/main" id="{39216FB8-EAA1-4C20-A1AE-198722C16B51}"/>
              </a:ext>
            </a:extLst>
          </p:cNvPr>
          <p:cNvPicPr>
            <a:picLocks noGrp="1" noChangeAspect="1"/>
          </p:cNvPicPr>
          <p:nvPr>
            <p:ph idx="1"/>
          </p:nvPr>
        </p:nvPicPr>
        <p:blipFill>
          <a:blip r:embed="rId3"/>
          <a:stretch>
            <a:fillRect/>
          </a:stretch>
        </p:blipFill>
        <p:spPr>
          <a:xfrm>
            <a:off x="3575049" y="714310"/>
            <a:ext cx="5506229" cy="3081576"/>
          </a:xfrm>
        </p:spPr>
      </p:pic>
      <p:sp>
        <p:nvSpPr>
          <p:cNvPr id="10" name="Text Placeholder 9">
            <a:extLst>
              <a:ext uri="{FF2B5EF4-FFF2-40B4-BE49-F238E27FC236}">
                <a16:creationId xmlns:a16="http://schemas.microsoft.com/office/drawing/2014/main" id="{DD7FD773-D559-45EB-8E46-AD4BBE5EEE47}"/>
              </a:ext>
            </a:extLst>
          </p:cNvPr>
          <p:cNvSpPr>
            <a:spLocks noGrp="1"/>
          </p:cNvSpPr>
          <p:nvPr>
            <p:ph type="body" sz="half" idx="2"/>
          </p:nvPr>
        </p:nvSpPr>
        <p:spPr/>
        <p:txBody>
          <a:bodyPr>
            <a:normAutofit/>
          </a:bodyPr>
          <a:lstStyle/>
          <a:p>
            <a:r>
              <a:rPr lang="en-IE" sz="1800" dirty="0"/>
              <a:t>Never smoked </a:t>
            </a:r>
          </a:p>
          <a:p>
            <a:r>
              <a:rPr lang="en-IE" sz="1800" dirty="0"/>
              <a:t>Given up smoking </a:t>
            </a:r>
          </a:p>
          <a:p>
            <a:r>
              <a:rPr lang="en-IE" sz="1800" dirty="0"/>
              <a:t>Smoked daily</a:t>
            </a:r>
          </a:p>
          <a:p>
            <a:r>
              <a:rPr lang="en-IE" sz="1800" dirty="0"/>
              <a:t>Smoked occasionally</a:t>
            </a:r>
          </a:p>
          <a:p>
            <a:r>
              <a:rPr lang="en-IE" sz="1800" dirty="0"/>
              <a:t>Higher percentage of smokers in 20s and 30s</a:t>
            </a:r>
          </a:p>
          <a:p>
            <a:r>
              <a:rPr lang="en-IE" sz="1800" dirty="0"/>
              <a:t>Smoking, all ages:</a:t>
            </a:r>
          </a:p>
          <a:p>
            <a:pPr>
              <a:spcBef>
                <a:spcPts val="0"/>
              </a:spcBef>
            </a:pPr>
            <a:r>
              <a:rPr lang="en-IE" sz="1800" dirty="0"/>
              <a:t>15% Males, 11% Females</a:t>
            </a:r>
          </a:p>
          <a:p>
            <a:endParaRPr lang="en-IE" dirty="0"/>
          </a:p>
        </p:txBody>
      </p:sp>
      <p:sp>
        <p:nvSpPr>
          <p:cNvPr id="7" name="Slide Number Placeholder 6">
            <a:extLst>
              <a:ext uri="{FF2B5EF4-FFF2-40B4-BE49-F238E27FC236}">
                <a16:creationId xmlns:a16="http://schemas.microsoft.com/office/drawing/2014/main" id="{19369639-3A3B-4CA4-9CC6-C240FE721806}"/>
              </a:ext>
            </a:extLst>
          </p:cNvPr>
          <p:cNvSpPr>
            <a:spLocks noGrp="1"/>
          </p:cNvSpPr>
          <p:nvPr>
            <p:ph type="sldNum" sz="quarter" idx="4"/>
          </p:nvPr>
        </p:nvSpPr>
        <p:spPr/>
        <p:txBody>
          <a:bodyPr/>
          <a:lstStyle/>
          <a:p>
            <a:fld id="{F074DFA7-C613-284F-BE8A-46920CEE1047}" type="slidenum">
              <a:rPr lang="en-US" smtClean="0"/>
              <a:pPr/>
              <a:t>9</a:t>
            </a:fld>
            <a:endParaRPr lang="en-US" dirty="0"/>
          </a:p>
        </p:txBody>
      </p:sp>
      <p:sp>
        <p:nvSpPr>
          <p:cNvPr id="13" name="TextBox 12">
            <a:extLst>
              <a:ext uri="{FF2B5EF4-FFF2-40B4-BE49-F238E27FC236}">
                <a16:creationId xmlns:a16="http://schemas.microsoft.com/office/drawing/2014/main" id="{6D0325C3-2BDF-4C33-8CEF-EBF7F73C96CE}"/>
              </a:ext>
            </a:extLst>
          </p:cNvPr>
          <p:cNvSpPr txBox="1"/>
          <p:nvPr/>
        </p:nvSpPr>
        <p:spPr>
          <a:xfrm>
            <a:off x="3635896" y="420693"/>
            <a:ext cx="5292080" cy="276999"/>
          </a:xfrm>
          <a:prstGeom prst="rect">
            <a:avLst/>
          </a:prstGeom>
          <a:noFill/>
        </p:spPr>
        <p:txBody>
          <a:bodyPr wrap="square" rtlCol="0">
            <a:spAutoFit/>
          </a:bodyPr>
          <a:lstStyle/>
          <a:p>
            <a:r>
              <a:rPr lang="en-IE" sz="1200" b="1" dirty="0">
                <a:solidFill>
                  <a:schemeClr val="accent5"/>
                </a:solidFill>
                <a:effectLst/>
                <a:latin typeface="Calibri" panose="020F0502020204030204" pitchFamily="34" charset="0"/>
                <a:ea typeface="Century Gothic" panose="020B0502020202020204" pitchFamily="34" charset="0"/>
                <a:cs typeface="Times New Roman" panose="02020603050405020304" pitchFamily="18" charset="0"/>
              </a:rPr>
              <a:t>Population by age group and smoking frequency, 2022</a:t>
            </a:r>
            <a:r>
              <a:rPr lang="en-IE" sz="1200" b="1" dirty="0">
                <a:solidFill>
                  <a:schemeClr val="accent5"/>
                </a:solidFill>
              </a:rPr>
              <a:t> </a:t>
            </a:r>
          </a:p>
        </p:txBody>
      </p:sp>
      <p:sp>
        <p:nvSpPr>
          <p:cNvPr id="14" name="Right Brace 13">
            <a:extLst>
              <a:ext uri="{FF2B5EF4-FFF2-40B4-BE49-F238E27FC236}">
                <a16:creationId xmlns:a16="http://schemas.microsoft.com/office/drawing/2014/main" id="{10A59BF2-D469-43BD-8F0F-18DB764099D8}"/>
              </a:ext>
            </a:extLst>
          </p:cNvPr>
          <p:cNvSpPr/>
          <p:nvPr/>
        </p:nvSpPr>
        <p:spPr>
          <a:xfrm>
            <a:off x="2396828" y="1223855"/>
            <a:ext cx="360040" cy="5040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b="1" dirty="0"/>
          </a:p>
        </p:txBody>
      </p:sp>
      <p:sp>
        <p:nvSpPr>
          <p:cNvPr id="16" name="TextBox 15">
            <a:extLst>
              <a:ext uri="{FF2B5EF4-FFF2-40B4-BE49-F238E27FC236}">
                <a16:creationId xmlns:a16="http://schemas.microsoft.com/office/drawing/2014/main" id="{D0EE5C93-306E-46A5-BA3F-2A1A1FF2726A}"/>
              </a:ext>
            </a:extLst>
          </p:cNvPr>
          <p:cNvSpPr txBox="1"/>
          <p:nvPr/>
        </p:nvSpPr>
        <p:spPr>
          <a:xfrm>
            <a:off x="2753372" y="1291217"/>
            <a:ext cx="586910" cy="369332"/>
          </a:xfrm>
          <a:prstGeom prst="rect">
            <a:avLst/>
          </a:prstGeom>
          <a:noFill/>
        </p:spPr>
        <p:txBody>
          <a:bodyPr wrap="square" rtlCol="0">
            <a:spAutoFit/>
          </a:bodyPr>
          <a:lstStyle/>
          <a:p>
            <a:r>
              <a:rPr lang="en-IE" b="1" dirty="0">
                <a:solidFill>
                  <a:schemeClr val="accent1"/>
                </a:solidFill>
              </a:rPr>
              <a:t>80%</a:t>
            </a:r>
          </a:p>
        </p:txBody>
      </p:sp>
      <p:sp>
        <p:nvSpPr>
          <p:cNvPr id="17" name="TextBox 16">
            <a:extLst>
              <a:ext uri="{FF2B5EF4-FFF2-40B4-BE49-F238E27FC236}">
                <a16:creationId xmlns:a16="http://schemas.microsoft.com/office/drawing/2014/main" id="{4C0A639F-648E-4D12-9BF5-5AAEF274E188}"/>
              </a:ext>
            </a:extLst>
          </p:cNvPr>
          <p:cNvSpPr txBox="1"/>
          <p:nvPr/>
        </p:nvSpPr>
        <p:spPr>
          <a:xfrm>
            <a:off x="2832424" y="1884739"/>
            <a:ext cx="586910" cy="369332"/>
          </a:xfrm>
          <a:prstGeom prst="rect">
            <a:avLst/>
          </a:prstGeom>
          <a:noFill/>
        </p:spPr>
        <p:txBody>
          <a:bodyPr wrap="square" rtlCol="0">
            <a:spAutoFit/>
          </a:bodyPr>
          <a:lstStyle/>
          <a:p>
            <a:r>
              <a:rPr lang="en-IE" b="1" dirty="0">
                <a:solidFill>
                  <a:schemeClr val="accent1"/>
                </a:solidFill>
              </a:rPr>
              <a:t>9%</a:t>
            </a:r>
          </a:p>
        </p:txBody>
      </p:sp>
      <p:sp>
        <p:nvSpPr>
          <p:cNvPr id="18" name="TextBox 17">
            <a:extLst>
              <a:ext uri="{FF2B5EF4-FFF2-40B4-BE49-F238E27FC236}">
                <a16:creationId xmlns:a16="http://schemas.microsoft.com/office/drawing/2014/main" id="{944B4356-9C60-4976-9CD7-350CFB49BCB9}"/>
              </a:ext>
            </a:extLst>
          </p:cNvPr>
          <p:cNvSpPr txBox="1"/>
          <p:nvPr/>
        </p:nvSpPr>
        <p:spPr>
          <a:xfrm>
            <a:off x="2832424" y="2284293"/>
            <a:ext cx="586910" cy="369332"/>
          </a:xfrm>
          <a:prstGeom prst="rect">
            <a:avLst/>
          </a:prstGeom>
          <a:noFill/>
        </p:spPr>
        <p:txBody>
          <a:bodyPr wrap="square" rtlCol="0">
            <a:spAutoFit/>
          </a:bodyPr>
          <a:lstStyle/>
          <a:p>
            <a:r>
              <a:rPr lang="en-IE" b="1" dirty="0">
                <a:solidFill>
                  <a:schemeClr val="accent1"/>
                </a:solidFill>
              </a:rPr>
              <a:t>4%</a:t>
            </a:r>
          </a:p>
        </p:txBody>
      </p:sp>
    </p:spTree>
    <p:extLst>
      <p:ext uri="{BB962C8B-B14F-4D97-AF65-F5344CB8AC3E}">
        <p14:creationId xmlns:p14="http://schemas.microsoft.com/office/powerpoint/2010/main" val="46482996"/>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4581</TotalTime>
  <Words>4150</Words>
  <Application>Microsoft Office PowerPoint</Application>
  <PresentationFormat>On-screen Show (16:9)</PresentationFormat>
  <Paragraphs>360</Paragraphs>
  <Slides>27</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Cambria</vt:lpstr>
      <vt:lpstr>Roboto Sans</vt:lpstr>
      <vt:lpstr>Roboto Sans light</vt:lpstr>
      <vt:lpstr>Roboto Slab Light</vt:lpstr>
      <vt:lpstr>Roboto Slab Regular</vt:lpstr>
      <vt:lpstr>Wingdings</vt:lpstr>
      <vt:lpstr>CSO Standard Text 2</vt:lpstr>
      <vt:lpstr>PowerPoint Presentation</vt:lpstr>
      <vt:lpstr>Census 2022 Background</vt:lpstr>
      <vt:lpstr>Section 1: Summary results Census 2022   Population change Household size and Marital status Health, disability, caring and volunteering Migration and diversity  </vt:lpstr>
      <vt:lpstr>Census 2022 Population </vt:lpstr>
      <vt:lpstr>What drove this population change?</vt:lpstr>
      <vt:lpstr>Average age of population by county and city, 2022</vt:lpstr>
      <vt:lpstr>Household size and Marital status</vt:lpstr>
      <vt:lpstr>General health</vt:lpstr>
      <vt:lpstr>Smoking tobacco products</vt:lpstr>
      <vt:lpstr>Disability</vt:lpstr>
      <vt:lpstr>Childcare</vt:lpstr>
      <vt:lpstr>Citizenship</vt:lpstr>
      <vt:lpstr>Dual Irish </vt:lpstr>
      <vt:lpstr>Religion</vt:lpstr>
      <vt:lpstr>Section 2: Summary results Census 2022  Employment, occupation, industry and commuting Education and the Irish language Dwelling characteristics </vt:lpstr>
      <vt:lpstr>Population aged 15 years and over by principal economic status, 1986 - 2022</vt:lpstr>
      <vt:lpstr>Employment by sector</vt:lpstr>
      <vt:lpstr>Working from home</vt:lpstr>
      <vt:lpstr>Full-time and part-time workers</vt:lpstr>
      <vt:lpstr>Commuting</vt:lpstr>
      <vt:lpstr>Irish speakers</vt:lpstr>
      <vt:lpstr>Home ownership and renting</vt:lpstr>
      <vt:lpstr>Nature of occupancy and year built</vt:lpstr>
      <vt:lpstr>Renewable energy</vt:lpstr>
      <vt:lpstr>PowerPoint Presentation</vt:lpstr>
      <vt:lpstr>PowerPoint Presentation</vt:lpstr>
      <vt:lpstr>PowerPoint Presentation</vt:lpstr>
    </vt:vector>
  </TitlesOfParts>
  <Company>Central Statistics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Lester</dc:creator>
  <cp:lastModifiedBy>Sheelagh Bonham</cp:lastModifiedBy>
  <cp:revision>245</cp:revision>
  <cp:lastPrinted>2023-05-26T11:19:49Z</cp:lastPrinted>
  <dcterms:created xsi:type="dcterms:W3CDTF">2017-12-13T09:54:14Z</dcterms:created>
  <dcterms:modified xsi:type="dcterms:W3CDTF">2023-05-29T11:56:39Z</dcterms:modified>
</cp:coreProperties>
</file>