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870" r:id="rId6"/>
    <p:sldId id="873" r:id="rId7"/>
    <p:sldId id="874" r:id="rId8"/>
    <p:sldId id="258" r:id="rId9"/>
    <p:sldId id="878" r:id="rId10"/>
    <p:sldId id="876" r:id="rId11"/>
    <p:sldId id="879" r:id="rId12"/>
    <p:sldId id="880" r:id="rId13"/>
    <p:sldId id="883" r:id="rId14"/>
    <p:sldId id="881" r:id="rId15"/>
    <p:sldId id="884" r:id="rId16"/>
    <p:sldId id="885" r:id="rId17"/>
    <p:sldId id="886" r:id="rId18"/>
    <p:sldId id="887" r:id="rId19"/>
    <p:sldId id="888" r:id="rId20"/>
    <p:sldId id="890" r:id="rId21"/>
    <p:sldId id="889" r:id="rId22"/>
    <p:sldId id="891" r:id="rId23"/>
    <p:sldId id="892" r:id="rId24"/>
    <p:sldId id="865" r:id="rId25"/>
    <p:sldId id="263" r:id="rId26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4168"/>
    <a:srgbClr val="52A6BA"/>
    <a:srgbClr val="40A7CC"/>
    <a:srgbClr val="4BC1BB"/>
    <a:srgbClr val="3EC7CE"/>
    <a:srgbClr val="63A9A1"/>
    <a:srgbClr val="49B4C3"/>
    <a:srgbClr val="57A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72334" autoAdjust="0"/>
  </p:normalViewPr>
  <p:slideViewPr>
    <p:cSldViewPr>
      <p:cViewPr varScale="1">
        <p:scale>
          <a:sx n="109" d="100"/>
          <a:sy n="109" d="100"/>
        </p:scale>
        <p:origin x="1974" y="9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mfile03\swords\2021\Outputs\Volume%20and%20Releases\2.%20Housing\Analysis\Housing%20stoc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mfile03\swords\2021\Outputs\Volume%20and%20Releases\2.%20Housing\Analysis\Occupied%20dwelling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mfile03\swords\2021\Outputs\Volume%20and%20Releases\2.%20Housing\Analysis\Housing%20analysi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urphyb\Downloads\F2013.20230720T22072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mfile03\swords\2021\Outputs\Volume%20and%20Releases\2.%20Housing\Analysis\Devices%20accessing%20the%20interne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mfile03\swords\2021\Outputs\Volume%20and%20Releases\2.%20Housing\Analysis\Tenur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mfile03\swords\2021\Outputs\Volume%20and%20Releases\2.%20Housing\Analysis\Tenur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urphyb\Downloads\F2010.20230720T230704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mfile03\swords\2021\Outputs\Volume%20and%20Releases\2.%20Housing\Analysis\Vacancy%20dat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240083197147525"/>
          <c:y val="5.4343961782024219E-2"/>
          <c:w val="0.6830079730599713"/>
          <c:h val="0.771498652927452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Sheet6!$K$1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Sheet6!$H$2:$H$5</c:f>
              <c:strCache>
                <c:ptCount val="4"/>
                <c:pt idx="0">
                  <c:v>Occupied </c:v>
                </c:pt>
                <c:pt idx="1">
                  <c:v>Temporarily absent</c:v>
                </c:pt>
                <c:pt idx="2">
                  <c:v>Vacant house/flat</c:v>
                </c:pt>
                <c:pt idx="3">
                  <c:v>Holiday home</c:v>
                </c:pt>
              </c:strCache>
            </c:strRef>
          </c:cat>
          <c:val>
            <c:numRef>
              <c:f>Sheet6!$K$2:$K$5</c:f>
              <c:numCache>
                <c:formatCode>General</c:formatCode>
                <c:ptCount val="4"/>
                <c:pt idx="0">
                  <c:v>1707453</c:v>
                </c:pt>
                <c:pt idx="1">
                  <c:v>50732</c:v>
                </c:pt>
                <c:pt idx="2">
                  <c:v>183312</c:v>
                </c:pt>
                <c:pt idx="3">
                  <c:v>62148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66-474D-9B8A-834D2C2DAC20}"/>
            </c:ext>
          </c:extLst>
        </c:ser>
        <c:ser>
          <c:idx val="1"/>
          <c:order val="1"/>
          <c:tx>
            <c:strRef>
              <c:f>Sheet6!$L$1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Sheet6!$H$2:$H$5</c:f>
              <c:strCache>
                <c:ptCount val="4"/>
                <c:pt idx="0">
                  <c:v>Occupied </c:v>
                </c:pt>
                <c:pt idx="1">
                  <c:v>Temporarily absent</c:v>
                </c:pt>
                <c:pt idx="2">
                  <c:v>Vacant house/flat</c:v>
                </c:pt>
                <c:pt idx="3">
                  <c:v>Holiday home</c:v>
                </c:pt>
              </c:strCache>
            </c:strRef>
          </c:cat>
          <c:val>
            <c:numRef>
              <c:f>Sheet6!$L$2:$L$5</c:f>
              <c:numCache>
                <c:formatCode>General</c:formatCode>
                <c:ptCount val="4"/>
                <c:pt idx="0">
                  <c:v>1846938</c:v>
                </c:pt>
                <c:pt idx="1">
                  <c:v>34794</c:v>
                </c:pt>
                <c:pt idx="2">
                  <c:v>163826</c:v>
                </c:pt>
                <c:pt idx="3">
                  <c:v>66620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66-474D-9B8A-834D2C2DA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7579680"/>
        <c:axId val="1007580992"/>
      </c:barChart>
      <c:catAx>
        <c:axId val="100757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7580992"/>
        <c:crosses val="autoZero"/>
        <c:auto val="1"/>
        <c:lblAlgn val="ctr"/>
        <c:lblOffset val="100"/>
        <c:noMultiLvlLbl val="0"/>
      </c:catAx>
      <c:valAx>
        <c:axId val="1007580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 sz="1200" dirty="0">
                    <a:solidFill>
                      <a:schemeClr val="bg1"/>
                    </a:solidFill>
                  </a:rPr>
                  <a:t>Number</a:t>
                </a:r>
                <a:r>
                  <a:rPr lang="en-IE" sz="1200" baseline="0" dirty="0">
                    <a:solidFill>
                      <a:schemeClr val="bg1"/>
                    </a:solidFill>
                  </a:rPr>
                  <a:t> of dwellings (‘000s)</a:t>
                </a:r>
                <a:endParaRPr lang="en-IE" sz="1200" dirty="0">
                  <a:solidFill>
                    <a:schemeClr val="bg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7579680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6798246917248563"/>
          <c:y val="0.25178973169647817"/>
          <c:w val="0.24768261278660922"/>
          <c:h val="8.24161898677924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79299757341654"/>
          <c:y val="4.8511576626240352E-2"/>
          <c:w val="0.82561580745802998"/>
          <c:h val="0.674807837553933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'Dwelling type'!$K$2</c:f>
              <c:strCache>
                <c:ptCount val="1"/>
                <c:pt idx="0">
                  <c:v>Houses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'Dwelling type'!$J$3:$J$12</c:f>
              <c:strCache>
                <c:ptCount val="10"/>
                <c:pt idx="0">
                  <c:v>Before 1919</c:v>
                </c:pt>
                <c:pt idx="1">
                  <c:v>1919 to 1945</c:v>
                </c:pt>
                <c:pt idx="2">
                  <c:v>1946 to 1960</c:v>
                </c:pt>
                <c:pt idx="3">
                  <c:v>1961 to 1970</c:v>
                </c:pt>
                <c:pt idx="4">
                  <c:v>1971 to 1980</c:v>
                </c:pt>
                <c:pt idx="5">
                  <c:v>1981 to 1990</c:v>
                </c:pt>
                <c:pt idx="6">
                  <c:v>1991 to 2000</c:v>
                </c:pt>
                <c:pt idx="7">
                  <c:v>2001 to 2010</c:v>
                </c:pt>
                <c:pt idx="8">
                  <c:v>2011 to 2015</c:v>
                </c:pt>
                <c:pt idx="9">
                  <c:v>2016 or later</c:v>
                </c:pt>
              </c:strCache>
            </c:strRef>
          </c:cat>
          <c:val>
            <c:numRef>
              <c:f>'Dwelling type'!$K$3:$K$12</c:f>
              <c:numCache>
                <c:formatCode>General</c:formatCode>
                <c:ptCount val="10"/>
                <c:pt idx="0">
                  <c:v>131362</c:v>
                </c:pt>
                <c:pt idx="1">
                  <c:v>106242</c:v>
                </c:pt>
                <c:pt idx="2">
                  <c:v>125553</c:v>
                </c:pt>
                <c:pt idx="3">
                  <c:v>115503</c:v>
                </c:pt>
                <c:pt idx="4">
                  <c:v>215478</c:v>
                </c:pt>
                <c:pt idx="5">
                  <c:v>171474</c:v>
                </c:pt>
                <c:pt idx="6">
                  <c:v>229179</c:v>
                </c:pt>
                <c:pt idx="7">
                  <c:v>353607</c:v>
                </c:pt>
                <c:pt idx="8">
                  <c:v>38984</c:v>
                </c:pt>
                <c:pt idx="9">
                  <c:v>77708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03-4357-A89C-212E0BE9E8D6}"/>
            </c:ext>
          </c:extLst>
        </c:ser>
        <c:ser>
          <c:idx val="1"/>
          <c:order val="1"/>
          <c:tx>
            <c:strRef>
              <c:f>'Dwelling type'!$L$2</c:f>
              <c:strCache>
                <c:ptCount val="1"/>
                <c:pt idx="0">
                  <c:v>Flats/Apartments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'Dwelling type'!$J$3:$J$12</c:f>
              <c:strCache>
                <c:ptCount val="10"/>
                <c:pt idx="0">
                  <c:v>Before 1919</c:v>
                </c:pt>
                <c:pt idx="1">
                  <c:v>1919 to 1945</c:v>
                </c:pt>
                <c:pt idx="2">
                  <c:v>1946 to 1960</c:v>
                </c:pt>
                <c:pt idx="3">
                  <c:v>1961 to 1970</c:v>
                </c:pt>
                <c:pt idx="4">
                  <c:v>1971 to 1980</c:v>
                </c:pt>
                <c:pt idx="5">
                  <c:v>1981 to 1990</c:v>
                </c:pt>
                <c:pt idx="6">
                  <c:v>1991 to 2000</c:v>
                </c:pt>
                <c:pt idx="7">
                  <c:v>2001 to 2010</c:v>
                </c:pt>
                <c:pt idx="8">
                  <c:v>2011 to 2015</c:v>
                </c:pt>
                <c:pt idx="9">
                  <c:v>2016 or later</c:v>
                </c:pt>
              </c:strCache>
            </c:strRef>
          </c:cat>
          <c:val>
            <c:numRef>
              <c:f>'Dwelling type'!$L$3:$L$12</c:f>
              <c:numCache>
                <c:formatCode>General</c:formatCode>
                <c:ptCount val="10"/>
                <c:pt idx="0">
                  <c:v>22928</c:v>
                </c:pt>
                <c:pt idx="1">
                  <c:v>7546</c:v>
                </c:pt>
                <c:pt idx="2">
                  <c:v>6723</c:v>
                </c:pt>
                <c:pt idx="3">
                  <c:v>7182</c:v>
                </c:pt>
                <c:pt idx="4">
                  <c:v>9255</c:v>
                </c:pt>
                <c:pt idx="5">
                  <c:v>14082</c:v>
                </c:pt>
                <c:pt idx="6">
                  <c:v>38007</c:v>
                </c:pt>
                <c:pt idx="7">
                  <c:v>97210</c:v>
                </c:pt>
                <c:pt idx="8">
                  <c:v>10176</c:v>
                </c:pt>
                <c:pt idx="9">
                  <c:v>15420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03-4357-A89C-212E0BE9E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8450904"/>
        <c:axId val="818456808"/>
      </c:barChart>
      <c:catAx>
        <c:axId val="8184509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 sz="1200" dirty="0">
                    <a:solidFill>
                      <a:schemeClr val="accent4"/>
                    </a:solidFill>
                  </a:rPr>
                  <a:t>Year</a:t>
                </a:r>
                <a:r>
                  <a:rPr lang="en-IE" sz="1200" baseline="0" dirty="0">
                    <a:solidFill>
                      <a:schemeClr val="accent4"/>
                    </a:solidFill>
                  </a:rPr>
                  <a:t> built</a:t>
                </a:r>
                <a:endParaRPr lang="en-IE" sz="1200" dirty="0">
                  <a:solidFill>
                    <a:schemeClr val="accent4"/>
                  </a:solidFill>
                </a:endParaRPr>
              </a:p>
            </c:rich>
          </c:tx>
          <c:layout>
            <c:manualLayout>
              <c:xMode val="edge"/>
              <c:yMode val="edge"/>
              <c:x val="0.46396870202545437"/>
              <c:y val="0.898019776193907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8456808"/>
        <c:crosses val="autoZero"/>
        <c:auto val="1"/>
        <c:lblAlgn val="ctr"/>
        <c:lblOffset val="100"/>
        <c:noMultiLvlLbl val="0"/>
      </c:catAx>
      <c:valAx>
        <c:axId val="818456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8450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566037735849058"/>
          <c:y val="0.10970179444217762"/>
          <c:w val="0.41597484276729557"/>
          <c:h val="0.189085416142166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7302898756361"/>
          <c:y val="0.11750749392191129"/>
          <c:w val="0.73418751222355594"/>
          <c:h val="0.6610447178115964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'Heating by year built'!$B$31</c:f>
              <c:strCache>
                <c:ptCount val="1"/>
                <c:pt idx="0">
                  <c:v>No central heating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'Heating by year built'!$A$33:$A$42</c:f>
              <c:strCache>
                <c:ptCount val="10"/>
                <c:pt idx="0">
                  <c:v>before 1919</c:v>
                </c:pt>
                <c:pt idx="1">
                  <c:v>1919 - 1945</c:v>
                </c:pt>
                <c:pt idx="2">
                  <c:v>1946 - 1960</c:v>
                </c:pt>
                <c:pt idx="3">
                  <c:v>1961 - 1970</c:v>
                </c:pt>
                <c:pt idx="4">
                  <c:v>1971 - 1980</c:v>
                </c:pt>
                <c:pt idx="5">
                  <c:v>1981 - 1990</c:v>
                </c:pt>
                <c:pt idx="6">
                  <c:v>1991 - 2000</c:v>
                </c:pt>
                <c:pt idx="7">
                  <c:v>2001 - 2010</c:v>
                </c:pt>
                <c:pt idx="8">
                  <c:v>2011 - 2015</c:v>
                </c:pt>
                <c:pt idx="9">
                  <c:v>2016 or later</c:v>
                </c:pt>
              </c:strCache>
            </c:strRef>
          </c:cat>
          <c:val>
            <c:numRef>
              <c:f>'Heating by year built'!$B$33:$B$42</c:f>
              <c:numCache>
                <c:formatCode>General</c:formatCode>
                <c:ptCount val="10"/>
                <c:pt idx="0">
                  <c:v>5251</c:v>
                </c:pt>
                <c:pt idx="1">
                  <c:v>2379</c:v>
                </c:pt>
                <c:pt idx="2">
                  <c:v>1967</c:v>
                </c:pt>
                <c:pt idx="3">
                  <c:v>1380</c:v>
                </c:pt>
                <c:pt idx="4">
                  <c:v>1922</c:v>
                </c:pt>
                <c:pt idx="5">
                  <c:v>1672</c:v>
                </c:pt>
                <c:pt idx="6">
                  <c:v>2105</c:v>
                </c:pt>
                <c:pt idx="7">
                  <c:v>2844</c:v>
                </c:pt>
                <c:pt idx="8">
                  <c:v>396</c:v>
                </c:pt>
                <c:pt idx="9">
                  <c:v>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A0-4C3D-811E-2E338E5D334C}"/>
            </c:ext>
          </c:extLst>
        </c:ser>
        <c:ser>
          <c:idx val="1"/>
          <c:order val="1"/>
          <c:tx>
            <c:strRef>
              <c:f>'Heating by year built'!$C$31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'Heating by year built'!$A$33:$A$42</c:f>
              <c:strCache>
                <c:ptCount val="10"/>
                <c:pt idx="0">
                  <c:v>before 1919</c:v>
                </c:pt>
                <c:pt idx="1">
                  <c:v>1919 - 1945</c:v>
                </c:pt>
                <c:pt idx="2">
                  <c:v>1946 - 1960</c:v>
                </c:pt>
                <c:pt idx="3">
                  <c:v>1961 - 1970</c:v>
                </c:pt>
                <c:pt idx="4">
                  <c:v>1971 - 1980</c:v>
                </c:pt>
                <c:pt idx="5">
                  <c:v>1981 - 1990</c:v>
                </c:pt>
                <c:pt idx="6">
                  <c:v>1991 - 2000</c:v>
                </c:pt>
                <c:pt idx="7">
                  <c:v>2001 - 2010</c:v>
                </c:pt>
                <c:pt idx="8">
                  <c:v>2011 - 2015</c:v>
                </c:pt>
                <c:pt idx="9">
                  <c:v>2016 or later</c:v>
                </c:pt>
              </c:strCache>
            </c:strRef>
          </c:cat>
          <c:val>
            <c:numRef>
              <c:f>'Heating by year built'!$C$33:$C$42</c:f>
              <c:numCache>
                <c:formatCode>General</c:formatCode>
                <c:ptCount val="10"/>
                <c:pt idx="0">
                  <c:v>62911</c:v>
                </c:pt>
                <c:pt idx="1">
                  <c:v>43559</c:v>
                </c:pt>
                <c:pt idx="2">
                  <c:v>47786</c:v>
                </c:pt>
                <c:pt idx="3">
                  <c:v>50397</c:v>
                </c:pt>
                <c:pt idx="4">
                  <c:v>111159</c:v>
                </c:pt>
                <c:pt idx="5">
                  <c:v>85136</c:v>
                </c:pt>
                <c:pt idx="6">
                  <c:v>109990</c:v>
                </c:pt>
                <c:pt idx="7">
                  <c:v>170943</c:v>
                </c:pt>
                <c:pt idx="8">
                  <c:v>16834</c:v>
                </c:pt>
                <c:pt idx="9">
                  <c:v>8702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A0-4C3D-811E-2E338E5D334C}"/>
            </c:ext>
          </c:extLst>
        </c:ser>
        <c:ser>
          <c:idx val="2"/>
          <c:order val="2"/>
          <c:tx>
            <c:strRef>
              <c:f>'Heating by year built'!$D$31</c:f>
              <c:strCache>
                <c:ptCount val="1"/>
                <c:pt idx="0">
                  <c:v>Natural Gas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'Heating by year built'!$A$33:$A$42</c:f>
              <c:strCache>
                <c:ptCount val="10"/>
                <c:pt idx="0">
                  <c:v>before 1919</c:v>
                </c:pt>
                <c:pt idx="1">
                  <c:v>1919 - 1945</c:v>
                </c:pt>
                <c:pt idx="2">
                  <c:v>1946 - 1960</c:v>
                </c:pt>
                <c:pt idx="3">
                  <c:v>1961 - 1970</c:v>
                </c:pt>
                <c:pt idx="4">
                  <c:v>1971 - 1980</c:v>
                </c:pt>
                <c:pt idx="5">
                  <c:v>1981 - 1990</c:v>
                </c:pt>
                <c:pt idx="6">
                  <c:v>1991 - 2000</c:v>
                </c:pt>
                <c:pt idx="7">
                  <c:v>2001 - 2010</c:v>
                </c:pt>
                <c:pt idx="8">
                  <c:v>2011 - 2015</c:v>
                </c:pt>
                <c:pt idx="9">
                  <c:v>2016 or later</c:v>
                </c:pt>
              </c:strCache>
            </c:strRef>
          </c:cat>
          <c:val>
            <c:numRef>
              <c:f>'Heating by year built'!$D$33:$D$42</c:f>
              <c:numCache>
                <c:formatCode>General</c:formatCode>
                <c:ptCount val="10"/>
                <c:pt idx="0">
                  <c:v>35823</c:v>
                </c:pt>
                <c:pt idx="1">
                  <c:v>37510</c:v>
                </c:pt>
                <c:pt idx="2">
                  <c:v>53847</c:v>
                </c:pt>
                <c:pt idx="3">
                  <c:v>47656</c:v>
                </c:pt>
                <c:pt idx="4">
                  <c:v>69460</c:v>
                </c:pt>
                <c:pt idx="5">
                  <c:v>52805</c:v>
                </c:pt>
                <c:pt idx="6">
                  <c:v>87922</c:v>
                </c:pt>
                <c:pt idx="7">
                  <c:v>164405</c:v>
                </c:pt>
                <c:pt idx="8">
                  <c:v>16864</c:v>
                </c:pt>
                <c:pt idx="9">
                  <c:v>29506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A0-4C3D-811E-2E338E5D334C}"/>
            </c:ext>
          </c:extLst>
        </c:ser>
        <c:ser>
          <c:idx val="3"/>
          <c:order val="3"/>
          <c:tx>
            <c:strRef>
              <c:f>'Heating by year built'!$E$31</c:f>
              <c:strCache>
                <c:ptCount val="1"/>
                <c:pt idx="0">
                  <c:v>Electricity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'Heating by year built'!$A$33:$A$42</c:f>
              <c:strCache>
                <c:ptCount val="10"/>
                <c:pt idx="0">
                  <c:v>before 1919</c:v>
                </c:pt>
                <c:pt idx="1">
                  <c:v>1919 - 1945</c:v>
                </c:pt>
                <c:pt idx="2">
                  <c:v>1946 - 1960</c:v>
                </c:pt>
                <c:pt idx="3">
                  <c:v>1961 - 1970</c:v>
                </c:pt>
                <c:pt idx="4">
                  <c:v>1971 - 1980</c:v>
                </c:pt>
                <c:pt idx="5">
                  <c:v>1981 - 1990</c:v>
                </c:pt>
                <c:pt idx="6">
                  <c:v>1991 - 2000</c:v>
                </c:pt>
                <c:pt idx="7">
                  <c:v>2001 - 2010</c:v>
                </c:pt>
                <c:pt idx="8">
                  <c:v>2011 - 2015</c:v>
                </c:pt>
                <c:pt idx="9">
                  <c:v>2016 or later</c:v>
                </c:pt>
              </c:strCache>
            </c:strRef>
          </c:cat>
          <c:val>
            <c:numRef>
              <c:f>'Heating by year built'!$E$33:$E$42</c:f>
              <c:numCache>
                <c:formatCode>General</c:formatCode>
                <c:ptCount val="10"/>
                <c:pt idx="0">
                  <c:v>18900</c:v>
                </c:pt>
                <c:pt idx="1">
                  <c:v>8120</c:v>
                </c:pt>
                <c:pt idx="2">
                  <c:v>7559</c:v>
                </c:pt>
                <c:pt idx="3">
                  <c:v>7008</c:v>
                </c:pt>
                <c:pt idx="4">
                  <c:v>10109</c:v>
                </c:pt>
                <c:pt idx="5">
                  <c:v>14361</c:v>
                </c:pt>
                <c:pt idx="6">
                  <c:v>34136</c:v>
                </c:pt>
                <c:pt idx="7">
                  <c:v>58060</c:v>
                </c:pt>
                <c:pt idx="8">
                  <c:v>8711</c:v>
                </c:pt>
                <c:pt idx="9">
                  <c:v>44611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A0-4C3D-811E-2E338E5D334C}"/>
            </c:ext>
          </c:extLst>
        </c:ser>
        <c:ser>
          <c:idx val="4"/>
          <c:order val="4"/>
          <c:tx>
            <c:strRef>
              <c:f>'Heating by year built'!$F$31</c:f>
              <c:strCache>
                <c:ptCount val="1"/>
                <c:pt idx="0">
                  <c:v>Solid fuels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'Heating by year built'!$A$33:$A$42</c:f>
              <c:strCache>
                <c:ptCount val="10"/>
                <c:pt idx="0">
                  <c:v>before 1919</c:v>
                </c:pt>
                <c:pt idx="1">
                  <c:v>1919 - 1945</c:v>
                </c:pt>
                <c:pt idx="2">
                  <c:v>1946 - 1960</c:v>
                </c:pt>
                <c:pt idx="3">
                  <c:v>1961 - 1970</c:v>
                </c:pt>
                <c:pt idx="4">
                  <c:v>1971 - 1980</c:v>
                </c:pt>
                <c:pt idx="5">
                  <c:v>1981 - 1990</c:v>
                </c:pt>
                <c:pt idx="6">
                  <c:v>1991 - 2000</c:v>
                </c:pt>
                <c:pt idx="7">
                  <c:v>2001 - 2010</c:v>
                </c:pt>
                <c:pt idx="8">
                  <c:v>2011 - 2015</c:v>
                </c:pt>
                <c:pt idx="9">
                  <c:v>2016 or later</c:v>
                </c:pt>
              </c:strCache>
            </c:strRef>
          </c:cat>
          <c:val>
            <c:numRef>
              <c:f>'Heating by year built'!$F$33:$F$42</c:f>
              <c:numCache>
                <c:formatCode>General</c:formatCode>
                <c:ptCount val="10"/>
                <c:pt idx="0">
                  <c:v>21221</c:v>
                </c:pt>
                <c:pt idx="1">
                  <c:v>16536</c:v>
                </c:pt>
                <c:pt idx="2">
                  <c:v>15308</c:v>
                </c:pt>
                <c:pt idx="3">
                  <c:v>11144</c:v>
                </c:pt>
                <c:pt idx="4">
                  <c:v>23840</c:v>
                </c:pt>
                <c:pt idx="5">
                  <c:v>23726</c:v>
                </c:pt>
                <c:pt idx="6">
                  <c:v>20542</c:v>
                </c:pt>
                <c:pt idx="7">
                  <c:v>25209</c:v>
                </c:pt>
                <c:pt idx="8">
                  <c:v>3045</c:v>
                </c:pt>
                <c:pt idx="9">
                  <c:v>1433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A0-4C3D-811E-2E338E5D334C}"/>
            </c:ext>
          </c:extLst>
        </c:ser>
        <c:ser>
          <c:idx val="5"/>
          <c:order val="5"/>
          <c:tx>
            <c:strRef>
              <c:f>'Heating by year built'!$G$31</c:f>
              <c:strCache>
                <c:ptCount val="1"/>
                <c:pt idx="0">
                  <c:v>Other (incl LPG)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'Heating by year built'!$A$33:$A$42</c:f>
              <c:strCache>
                <c:ptCount val="10"/>
                <c:pt idx="0">
                  <c:v>before 1919</c:v>
                </c:pt>
                <c:pt idx="1">
                  <c:v>1919 - 1945</c:v>
                </c:pt>
                <c:pt idx="2">
                  <c:v>1946 - 1960</c:v>
                </c:pt>
                <c:pt idx="3">
                  <c:v>1961 - 1970</c:v>
                </c:pt>
                <c:pt idx="4">
                  <c:v>1971 - 1980</c:v>
                </c:pt>
                <c:pt idx="5">
                  <c:v>1981 - 1990</c:v>
                </c:pt>
                <c:pt idx="6">
                  <c:v>1991 - 2000</c:v>
                </c:pt>
                <c:pt idx="7">
                  <c:v>2001 - 2010</c:v>
                </c:pt>
                <c:pt idx="8">
                  <c:v>2011 - 2015</c:v>
                </c:pt>
                <c:pt idx="9">
                  <c:v>2016 or later</c:v>
                </c:pt>
              </c:strCache>
            </c:strRef>
          </c:cat>
          <c:val>
            <c:numRef>
              <c:f>'Heating by year built'!$G$33:$G$42</c:f>
              <c:numCache>
                <c:formatCode>General</c:formatCode>
                <c:ptCount val="10"/>
                <c:pt idx="0">
                  <c:v>1796</c:v>
                </c:pt>
                <c:pt idx="1">
                  <c:v>1017</c:v>
                </c:pt>
                <c:pt idx="2">
                  <c:v>942</c:v>
                </c:pt>
                <c:pt idx="3">
                  <c:v>948</c:v>
                </c:pt>
                <c:pt idx="4">
                  <c:v>2020</c:v>
                </c:pt>
                <c:pt idx="5">
                  <c:v>2304</c:v>
                </c:pt>
                <c:pt idx="6">
                  <c:v>2765</c:v>
                </c:pt>
                <c:pt idx="7">
                  <c:v>8229</c:v>
                </c:pt>
                <c:pt idx="8">
                  <c:v>1563</c:v>
                </c:pt>
                <c:pt idx="9">
                  <c:v>6906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2A0-4C3D-811E-2E338E5D33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12970840"/>
        <c:axId val="811724016"/>
      </c:barChart>
      <c:catAx>
        <c:axId val="8129708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1724016"/>
        <c:crosses val="autoZero"/>
        <c:auto val="1"/>
        <c:lblAlgn val="ctr"/>
        <c:lblOffset val="100"/>
        <c:noMultiLvlLbl val="0"/>
      </c:catAx>
      <c:valAx>
        <c:axId val="81172401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2970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230079730599722E-2"/>
          <c:y val="0.83131097587443248"/>
          <c:w val="0.91152726192244826"/>
          <c:h val="0.142228164147618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286113999900953"/>
          <c:y val="2.6460859977949284E-2"/>
          <c:w val="0.66664363888476208"/>
          <c:h val="0.7025424302667789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Broadband internet connection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Under 25 years</c:v>
                </c:pt>
                <c:pt idx="1">
                  <c:v>25 - 29 years</c:v>
                </c:pt>
                <c:pt idx="2">
                  <c:v>30 - 34 years</c:v>
                </c:pt>
                <c:pt idx="3">
                  <c:v>35 - 39 years</c:v>
                </c:pt>
                <c:pt idx="4">
                  <c:v>40 - 44 years</c:v>
                </c:pt>
                <c:pt idx="5">
                  <c:v>45 - 49 years</c:v>
                </c:pt>
                <c:pt idx="6">
                  <c:v>50 - 54 years</c:v>
                </c:pt>
                <c:pt idx="7">
                  <c:v>55 - 59 years</c:v>
                </c:pt>
                <c:pt idx="8">
                  <c:v>60 - 64 years</c:v>
                </c:pt>
                <c:pt idx="9">
                  <c:v>65+</c:v>
                </c:pt>
                <c:pt idx="10">
                  <c:v>65+ not living alone</c:v>
                </c:pt>
                <c:pt idx="11">
                  <c:v>65+ living alone</c:v>
                </c:pt>
                <c:pt idx="12">
                  <c:v>Total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28173</c:v>
                </c:pt>
                <c:pt idx="1">
                  <c:v>64367</c:v>
                </c:pt>
                <c:pt idx="2">
                  <c:v>110558</c:v>
                </c:pt>
                <c:pt idx="3">
                  <c:v>151469</c:v>
                </c:pt>
                <c:pt idx="4">
                  <c:v>176066</c:v>
                </c:pt>
                <c:pt idx="5">
                  <c:v>167027</c:v>
                </c:pt>
                <c:pt idx="6">
                  <c:v>156819</c:v>
                </c:pt>
                <c:pt idx="7">
                  <c:v>142509</c:v>
                </c:pt>
                <c:pt idx="8">
                  <c:v>125270</c:v>
                </c:pt>
                <c:pt idx="9">
                  <c:v>335625</c:v>
                </c:pt>
                <c:pt idx="10">
                  <c:v>230413</c:v>
                </c:pt>
                <c:pt idx="11">
                  <c:v>105212</c:v>
                </c:pt>
                <c:pt idx="12">
                  <c:v>1457883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C4-409D-8CB3-5610FC3AA464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Other internet connection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Under 25 years</c:v>
                </c:pt>
                <c:pt idx="1">
                  <c:v>25 - 29 years</c:v>
                </c:pt>
                <c:pt idx="2">
                  <c:v>30 - 34 years</c:v>
                </c:pt>
                <c:pt idx="3">
                  <c:v>35 - 39 years</c:v>
                </c:pt>
                <c:pt idx="4">
                  <c:v>40 - 44 years</c:v>
                </c:pt>
                <c:pt idx="5">
                  <c:v>45 - 49 years</c:v>
                </c:pt>
                <c:pt idx="6">
                  <c:v>50 - 54 years</c:v>
                </c:pt>
                <c:pt idx="7">
                  <c:v>55 - 59 years</c:v>
                </c:pt>
                <c:pt idx="8">
                  <c:v>60 - 64 years</c:v>
                </c:pt>
                <c:pt idx="9">
                  <c:v>65+</c:v>
                </c:pt>
                <c:pt idx="10">
                  <c:v>65+ not living alone</c:v>
                </c:pt>
                <c:pt idx="11">
                  <c:v>65+ living alone</c:v>
                </c:pt>
                <c:pt idx="12">
                  <c:v>Total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609</c:v>
                </c:pt>
                <c:pt idx="1">
                  <c:v>1388</c:v>
                </c:pt>
                <c:pt idx="2">
                  <c:v>3501</c:v>
                </c:pt>
                <c:pt idx="3">
                  <c:v>6341</c:v>
                </c:pt>
                <c:pt idx="4">
                  <c:v>8642</c:v>
                </c:pt>
                <c:pt idx="5">
                  <c:v>9274</c:v>
                </c:pt>
                <c:pt idx="6">
                  <c:v>8991</c:v>
                </c:pt>
                <c:pt idx="7">
                  <c:v>8394</c:v>
                </c:pt>
                <c:pt idx="8">
                  <c:v>7449</c:v>
                </c:pt>
                <c:pt idx="9">
                  <c:v>18576</c:v>
                </c:pt>
                <c:pt idx="10">
                  <c:v>12467</c:v>
                </c:pt>
                <c:pt idx="11">
                  <c:v>6109</c:v>
                </c:pt>
                <c:pt idx="12">
                  <c:v>73165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C4-409D-8CB3-5610FC3AA464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No internet connection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Under 25 years</c:v>
                </c:pt>
                <c:pt idx="1">
                  <c:v>25 - 29 years</c:v>
                </c:pt>
                <c:pt idx="2">
                  <c:v>30 - 34 years</c:v>
                </c:pt>
                <c:pt idx="3">
                  <c:v>35 - 39 years</c:v>
                </c:pt>
                <c:pt idx="4">
                  <c:v>40 - 44 years</c:v>
                </c:pt>
                <c:pt idx="5">
                  <c:v>45 - 49 years</c:v>
                </c:pt>
                <c:pt idx="6">
                  <c:v>50 - 54 years</c:v>
                </c:pt>
                <c:pt idx="7">
                  <c:v>55 - 59 years</c:v>
                </c:pt>
                <c:pt idx="8">
                  <c:v>60 - 64 years</c:v>
                </c:pt>
                <c:pt idx="9">
                  <c:v>65+</c:v>
                </c:pt>
                <c:pt idx="10">
                  <c:v>65+ not living alone</c:v>
                </c:pt>
                <c:pt idx="11">
                  <c:v>65+ living alone</c:v>
                </c:pt>
                <c:pt idx="12">
                  <c:v>Total</c:v>
                </c:pt>
              </c:strCache>
            </c:strRef>
          </c:cat>
          <c:val>
            <c:numRef>
              <c:f>Sheet1!$E$2:$E$14</c:f>
              <c:numCache>
                <c:formatCode>General</c:formatCode>
                <c:ptCount val="13"/>
                <c:pt idx="0">
                  <c:v>1925</c:v>
                </c:pt>
                <c:pt idx="1">
                  <c:v>3221</c:v>
                </c:pt>
                <c:pt idx="2">
                  <c:v>4346</c:v>
                </c:pt>
                <c:pt idx="3">
                  <c:v>5045</c:v>
                </c:pt>
                <c:pt idx="4">
                  <c:v>5856</c:v>
                </c:pt>
                <c:pt idx="5">
                  <c:v>7070</c:v>
                </c:pt>
                <c:pt idx="6">
                  <c:v>9106</c:v>
                </c:pt>
                <c:pt idx="7">
                  <c:v>11858</c:v>
                </c:pt>
                <c:pt idx="8">
                  <c:v>15359</c:v>
                </c:pt>
                <c:pt idx="9">
                  <c:v>96080</c:v>
                </c:pt>
                <c:pt idx="10">
                  <c:v>32027</c:v>
                </c:pt>
                <c:pt idx="11">
                  <c:v>64053</c:v>
                </c:pt>
                <c:pt idx="12">
                  <c:v>159866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C4-409D-8CB3-5610FC3AA464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Not stated internet connection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Under 25 years</c:v>
                </c:pt>
                <c:pt idx="1">
                  <c:v>25 - 29 years</c:v>
                </c:pt>
                <c:pt idx="2">
                  <c:v>30 - 34 years</c:v>
                </c:pt>
                <c:pt idx="3">
                  <c:v>35 - 39 years</c:v>
                </c:pt>
                <c:pt idx="4">
                  <c:v>40 - 44 years</c:v>
                </c:pt>
                <c:pt idx="5">
                  <c:v>45 - 49 years</c:v>
                </c:pt>
                <c:pt idx="6">
                  <c:v>50 - 54 years</c:v>
                </c:pt>
                <c:pt idx="7">
                  <c:v>55 - 59 years</c:v>
                </c:pt>
                <c:pt idx="8">
                  <c:v>60 - 64 years</c:v>
                </c:pt>
                <c:pt idx="9">
                  <c:v>65+</c:v>
                </c:pt>
                <c:pt idx="10">
                  <c:v>65+ not living alone</c:v>
                </c:pt>
                <c:pt idx="11">
                  <c:v>65+ living alone</c:v>
                </c:pt>
                <c:pt idx="12">
                  <c:v>Total</c:v>
                </c:pt>
              </c:strCache>
            </c:strRef>
          </c:cat>
          <c:val>
            <c:numRef>
              <c:f>Sheet1!$F$2:$F$14</c:f>
              <c:numCache>
                <c:formatCode>General</c:formatCode>
                <c:ptCount val="13"/>
                <c:pt idx="0">
                  <c:v>15270</c:v>
                </c:pt>
                <c:pt idx="1">
                  <c:v>8837</c:v>
                </c:pt>
                <c:pt idx="2">
                  <c:v>13338</c:v>
                </c:pt>
                <c:pt idx="3">
                  <c:v>15459</c:v>
                </c:pt>
                <c:pt idx="4">
                  <c:v>15887</c:v>
                </c:pt>
                <c:pt idx="5">
                  <c:v>13442</c:v>
                </c:pt>
                <c:pt idx="6">
                  <c:v>12232</c:v>
                </c:pt>
                <c:pt idx="7">
                  <c:v>10440</c:v>
                </c:pt>
                <c:pt idx="8">
                  <c:v>9685</c:v>
                </c:pt>
                <c:pt idx="9">
                  <c:v>31224</c:v>
                </c:pt>
                <c:pt idx="10">
                  <c:v>17617</c:v>
                </c:pt>
                <c:pt idx="11">
                  <c:v>13607</c:v>
                </c:pt>
                <c:pt idx="12">
                  <c:v>145814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C4-409D-8CB3-5610FC3AA4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3792744"/>
        <c:axId val="883792416"/>
      </c:barChart>
      <c:catAx>
        <c:axId val="883792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3792416"/>
        <c:crosses val="autoZero"/>
        <c:auto val="1"/>
        <c:lblAlgn val="ctr"/>
        <c:lblOffset val="100"/>
        <c:noMultiLvlLbl val="0"/>
      </c:catAx>
      <c:valAx>
        <c:axId val="883792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3792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71777348586147"/>
          <c:y val="4.8511576626240352E-2"/>
          <c:w val="0.80269103154558508"/>
          <c:h val="0.626303900546059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'Updated figures'!$A$2:$B$2</c:f>
              <c:strCache>
                <c:ptCount val="2"/>
                <c:pt idx="0">
                  <c:v>State</c:v>
                </c:pt>
                <c:pt idx="1">
                  <c:v>1531048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'Updated figures'!$C$1:$J$1</c:f>
              <c:strCache>
                <c:ptCount val="8"/>
                <c:pt idx="0">
                  <c:v>Desktop</c:v>
                </c:pt>
                <c:pt idx="1">
                  <c:v>Laptop</c:v>
                </c:pt>
                <c:pt idx="2">
                  <c:v>Tablet</c:v>
                </c:pt>
                <c:pt idx="3">
                  <c:v>Mobile phone</c:v>
                </c:pt>
                <c:pt idx="4">
                  <c:v>Smart TV</c:v>
                </c:pt>
                <c:pt idx="5">
                  <c:v>Games console</c:v>
                </c:pt>
                <c:pt idx="6">
                  <c:v>Smart appliance</c:v>
                </c:pt>
                <c:pt idx="7">
                  <c:v>Other device</c:v>
                </c:pt>
              </c:strCache>
            </c:strRef>
          </c:cat>
          <c:val>
            <c:numRef>
              <c:f>'Updated figures'!$C$2:$J$2</c:f>
              <c:numCache>
                <c:formatCode>General</c:formatCode>
                <c:ptCount val="8"/>
                <c:pt idx="0">
                  <c:v>404413</c:v>
                </c:pt>
                <c:pt idx="1">
                  <c:v>1051608</c:v>
                </c:pt>
                <c:pt idx="2">
                  <c:v>780699</c:v>
                </c:pt>
                <c:pt idx="3">
                  <c:v>1335678</c:v>
                </c:pt>
                <c:pt idx="4">
                  <c:v>907624</c:v>
                </c:pt>
                <c:pt idx="5">
                  <c:v>431673</c:v>
                </c:pt>
                <c:pt idx="6">
                  <c:v>203912</c:v>
                </c:pt>
                <c:pt idx="7">
                  <c:v>40136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C0-48D8-80D8-6BCE78533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4773280"/>
        <c:axId val="864773936"/>
      </c:barChart>
      <c:catAx>
        <c:axId val="86477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4773936"/>
        <c:crosses val="autoZero"/>
        <c:auto val="1"/>
        <c:lblAlgn val="ctr"/>
        <c:lblOffset val="100"/>
        <c:noMultiLvlLbl val="0"/>
      </c:catAx>
      <c:valAx>
        <c:axId val="86477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 dirty="0">
                    <a:solidFill>
                      <a:schemeClr val="bg1"/>
                    </a:solidFill>
                  </a:rPr>
                  <a:t>‘000s</a:t>
                </a:r>
              </a:p>
            </c:rich>
          </c:tx>
          <c:layout>
            <c:manualLayout>
              <c:xMode val="edge"/>
              <c:yMode val="edge"/>
              <c:x val="6.9340860694300016E-3"/>
              <c:y val="0.322821102709460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4773280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11593126330908"/>
          <c:y val="4.8963703131375394E-2"/>
          <c:w val="0.81229287376813752"/>
          <c:h val="0.745406245388014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'Tenure by census'!$J$1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'Tenure by census'!$I$2:$I$4</c:f>
              <c:strCache>
                <c:ptCount val="3"/>
                <c:pt idx="0">
                  <c:v>Owner occupied with loan or mortgage</c:v>
                </c:pt>
                <c:pt idx="1">
                  <c:v>Owner occupied without loan or mortgage</c:v>
                </c:pt>
                <c:pt idx="2">
                  <c:v>Rented</c:v>
                </c:pt>
              </c:strCache>
            </c:strRef>
          </c:cat>
          <c:val>
            <c:numRef>
              <c:f>'Tenure by census'!$J$2:$J$4</c:f>
              <c:numCache>
                <c:formatCode>#,##0</c:formatCode>
                <c:ptCount val="3"/>
                <c:pt idx="0">
                  <c:v>583148</c:v>
                </c:pt>
                <c:pt idx="1">
                  <c:v>566776</c:v>
                </c:pt>
                <c:pt idx="2">
                  <c:v>449352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A6-459B-B63F-5B063C841E3D}"/>
            </c:ext>
          </c:extLst>
        </c:ser>
        <c:ser>
          <c:idx val="1"/>
          <c:order val="1"/>
          <c:tx>
            <c:strRef>
              <c:f>'Tenure by census'!$K$1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'Tenure by census'!$I$2:$I$4</c:f>
              <c:strCache>
                <c:ptCount val="3"/>
                <c:pt idx="0">
                  <c:v>Owner occupied with loan or mortgage</c:v>
                </c:pt>
                <c:pt idx="1">
                  <c:v>Owner occupied without loan or mortgage</c:v>
                </c:pt>
                <c:pt idx="2">
                  <c:v>Rented</c:v>
                </c:pt>
              </c:strCache>
            </c:strRef>
          </c:cat>
          <c:val>
            <c:numRef>
              <c:f>'Tenure by census'!$K$2:$K$4</c:f>
              <c:numCache>
                <c:formatCode>#,##0</c:formatCode>
                <c:ptCount val="3"/>
                <c:pt idx="0">
                  <c:v>535675</c:v>
                </c:pt>
                <c:pt idx="1">
                  <c:v>611877</c:v>
                </c:pt>
                <c:pt idx="2">
                  <c:v>469671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A6-459B-B63F-5B063C841E3D}"/>
            </c:ext>
          </c:extLst>
        </c:ser>
        <c:ser>
          <c:idx val="2"/>
          <c:order val="2"/>
          <c:tx>
            <c:strRef>
              <c:f>'Tenure by census'!$L$1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'Tenure by census'!$I$2:$I$4</c:f>
              <c:strCache>
                <c:ptCount val="3"/>
                <c:pt idx="0">
                  <c:v>Owner occupied with loan or mortgage</c:v>
                </c:pt>
                <c:pt idx="1">
                  <c:v>Owner occupied without loan or mortgage</c:v>
                </c:pt>
                <c:pt idx="2">
                  <c:v>Rented</c:v>
                </c:pt>
              </c:strCache>
            </c:strRef>
          </c:cat>
          <c:val>
            <c:numRef>
              <c:f>'Tenure by census'!$L$2:$L$4</c:f>
              <c:numCache>
                <c:formatCode>#,##0</c:formatCode>
                <c:ptCount val="3"/>
                <c:pt idx="0">
                  <c:v>531207</c:v>
                </c:pt>
                <c:pt idx="1">
                  <c:v>679718</c:v>
                </c:pt>
                <c:pt idx="2">
                  <c:v>513704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A6-459B-B63F-5B063C841E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1866912"/>
        <c:axId val="981864944"/>
      </c:barChart>
      <c:catAx>
        <c:axId val="9818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1864944"/>
        <c:crosses val="autoZero"/>
        <c:auto val="1"/>
        <c:lblAlgn val="ctr"/>
        <c:lblOffset val="100"/>
        <c:noMultiLvlLbl val="0"/>
      </c:catAx>
      <c:valAx>
        <c:axId val="981864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1866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185831723864709"/>
          <c:y val="2.7547769318250873E-2"/>
          <c:w val="0.4245852523151587"/>
          <c:h val="9.0423564750106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45337493190709"/>
          <c:y val="4.8511576626240352E-2"/>
          <c:w val="0.83995543009953944"/>
          <c:h val="0.71405451915617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'Tenure by age'!$D$2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'Tenure by age'!$A$3:$A$12</c:f>
              <c:strCache>
                <c:ptCount val="10"/>
                <c:pt idx="0">
                  <c:v>Under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60-64</c:v>
                </c:pt>
                <c:pt idx="9">
                  <c:v>65+</c:v>
                </c:pt>
              </c:strCache>
            </c:strRef>
          </c:cat>
          <c:val>
            <c:numRef>
              <c:f>'Tenure by age'!$D$3:$D$12</c:f>
              <c:numCache>
                <c:formatCode>General</c:formatCode>
                <c:ptCount val="10"/>
                <c:pt idx="0">
                  <c:v>26185</c:v>
                </c:pt>
                <c:pt idx="1">
                  <c:v>54348</c:v>
                </c:pt>
                <c:pt idx="2">
                  <c:v>70109</c:v>
                </c:pt>
                <c:pt idx="3">
                  <c:v>56319</c:v>
                </c:pt>
                <c:pt idx="4">
                  <c:v>35909</c:v>
                </c:pt>
                <c:pt idx="5">
                  <c:v>23998</c:v>
                </c:pt>
                <c:pt idx="6">
                  <c:v>16043</c:v>
                </c:pt>
                <c:pt idx="7">
                  <c:v>10934</c:v>
                </c:pt>
                <c:pt idx="8">
                  <c:v>6582</c:v>
                </c:pt>
                <c:pt idx="9">
                  <c:v>9301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DA-47B9-8EEB-160617B1DBAC}"/>
            </c:ext>
          </c:extLst>
        </c:ser>
        <c:ser>
          <c:idx val="1"/>
          <c:order val="1"/>
          <c:tx>
            <c:strRef>
              <c:f>'Tenure by age'!$L$1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'Tenure by age'!$A$3:$A$12</c:f>
              <c:strCache>
                <c:ptCount val="10"/>
                <c:pt idx="0">
                  <c:v>Under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60-64</c:v>
                </c:pt>
                <c:pt idx="9">
                  <c:v>65+</c:v>
                </c:pt>
              </c:strCache>
            </c:strRef>
          </c:cat>
          <c:val>
            <c:numRef>
              <c:f>'Tenure by age'!$L$3:$L$12</c:f>
              <c:numCache>
                <c:formatCode>General</c:formatCode>
                <c:ptCount val="10"/>
                <c:pt idx="0">
                  <c:v>26062</c:v>
                </c:pt>
                <c:pt idx="1">
                  <c:v>47339</c:v>
                </c:pt>
                <c:pt idx="2">
                  <c:v>57564</c:v>
                </c:pt>
                <c:pt idx="3">
                  <c:v>54745</c:v>
                </c:pt>
                <c:pt idx="4">
                  <c:v>45405</c:v>
                </c:pt>
                <c:pt idx="5">
                  <c:v>32146</c:v>
                </c:pt>
                <c:pt idx="6">
                  <c:v>23154</c:v>
                </c:pt>
                <c:pt idx="7">
                  <c:v>16108</c:v>
                </c:pt>
                <c:pt idx="8">
                  <c:v>11123</c:v>
                </c:pt>
                <c:pt idx="9">
                  <c:v>16986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DA-47B9-8EEB-160617B1DB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0581288"/>
        <c:axId val="990576696"/>
      </c:barChart>
      <c:catAx>
        <c:axId val="990581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0576696"/>
        <c:crosses val="autoZero"/>
        <c:auto val="1"/>
        <c:lblAlgn val="ctr"/>
        <c:lblOffset val="100"/>
        <c:noMultiLvlLbl val="0"/>
      </c:catAx>
      <c:valAx>
        <c:axId val="990576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0581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682919128803947"/>
          <c:y val="0.21242920889221631"/>
          <c:w val="0.28305675233991978"/>
          <c:h val="9.0423564750106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17362452334967"/>
          <c:y val="6.2444156994157431E-2"/>
          <c:w val="0.78638612390432328"/>
          <c:h val="0.7110175450780890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Rented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Sheet1!$A$2:$A$67</c:f>
              <c:strCache>
                <c:ptCount val="66"/>
                <c:pt idx="0">
                  <c:v>20 years</c:v>
                </c:pt>
                <c:pt idx="1">
                  <c:v>21 years</c:v>
                </c:pt>
                <c:pt idx="2">
                  <c:v>22 years</c:v>
                </c:pt>
                <c:pt idx="3">
                  <c:v>23 years</c:v>
                </c:pt>
                <c:pt idx="4">
                  <c:v>24 years</c:v>
                </c:pt>
                <c:pt idx="5">
                  <c:v>25 years</c:v>
                </c:pt>
                <c:pt idx="6">
                  <c:v>26 years</c:v>
                </c:pt>
                <c:pt idx="7">
                  <c:v>27 years</c:v>
                </c:pt>
                <c:pt idx="8">
                  <c:v>28 years</c:v>
                </c:pt>
                <c:pt idx="9">
                  <c:v>29 years</c:v>
                </c:pt>
                <c:pt idx="10">
                  <c:v>30 years</c:v>
                </c:pt>
                <c:pt idx="11">
                  <c:v>31 years</c:v>
                </c:pt>
                <c:pt idx="12">
                  <c:v>32 years</c:v>
                </c:pt>
                <c:pt idx="13">
                  <c:v>33 years</c:v>
                </c:pt>
                <c:pt idx="14">
                  <c:v>34 years</c:v>
                </c:pt>
                <c:pt idx="15">
                  <c:v>35 years</c:v>
                </c:pt>
                <c:pt idx="16">
                  <c:v>36 years</c:v>
                </c:pt>
                <c:pt idx="17">
                  <c:v>37 years</c:v>
                </c:pt>
                <c:pt idx="18">
                  <c:v>38 years</c:v>
                </c:pt>
                <c:pt idx="19">
                  <c:v>39 years</c:v>
                </c:pt>
                <c:pt idx="20">
                  <c:v>40 years</c:v>
                </c:pt>
                <c:pt idx="21">
                  <c:v>41 years</c:v>
                </c:pt>
                <c:pt idx="22">
                  <c:v>42 years</c:v>
                </c:pt>
                <c:pt idx="23">
                  <c:v>43 years</c:v>
                </c:pt>
                <c:pt idx="24">
                  <c:v>44 years</c:v>
                </c:pt>
                <c:pt idx="25">
                  <c:v>45 years</c:v>
                </c:pt>
                <c:pt idx="26">
                  <c:v>46 years</c:v>
                </c:pt>
                <c:pt idx="27">
                  <c:v>47 years</c:v>
                </c:pt>
                <c:pt idx="28">
                  <c:v>48 years</c:v>
                </c:pt>
                <c:pt idx="29">
                  <c:v>49 years</c:v>
                </c:pt>
                <c:pt idx="30">
                  <c:v>50 years</c:v>
                </c:pt>
                <c:pt idx="31">
                  <c:v>51 years</c:v>
                </c:pt>
                <c:pt idx="32">
                  <c:v>52 years</c:v>
                </c:pt>
                <c:pt idx="33">
                  <c:v>53 years</c:v>
                </c:pt>
                <c:pt idx="34">
                  <c:v>54 years</c:v>
                </c:pt>
                <c:pt idx="35">
                  <c:v>55 years</c:v>
                </c:pt>
                <c:pt idx="36">
                  <c:v>56 years</c:v>
                </c:pt>
                <c:pt idx="37">
                  <c:v>57 years</c:v>
                </c:pt>
                <c:pt idx="38">
                  <c:v>58 years</c:v>
                </c:pt>
                <c:pt idx="39">
                  <c:v>59 years</c:v>
                </c:pt>
                <c:pt idx="40">
                  <c:v>60 years</c:v>
                </c:pt>
                <c:pt idx="41">
                  <c:v>61 years</c:v>
                </c:pt>
                <c:pt idx="42">
                  <c:v>62 years</c:v>
                </c:pt>
                <c:pt idx="43">
                  <c:v>63 years</c:v>
                </c:pt>
                <c:pt idx="44">
                  <c:v>64 years</c:v>
                </c:pt>
                <c:pt idx="45">
                  <c:v>65 years</c:v>
                </c:pt>
                <c:pt idx="46">
                  <c:v>66 years</c:v>
                </c:pt>
                <c:pt idx="47">
                  <c:v>67 years</c:v>
                </c:pt>
                <c:pt idx="48">
                  <c:v>68 years</c:v>
                </c:pt>
                <c:pt idx="49">
                  <c:v>69 years</c:v>
                </c:pt>
                <c:pt idx="50">
                  <c:v>70 years</c:v>
                </c:pt>
                <c:pt idx="51">
                  <c:v>71 years</c:v>
                </c:pt>
                <c:pt idx="52">
                  <c:v>72 years</c:v>
                </c:pt>
                <c:pt idx="53">
                  <c:v>73 years</c:v>
                </c:pt>
                <c:pt idx="54">
                  <c:v>74 years</c:v>
                </c:pt>
                <c:pt idx="55">
                  <c:v>75 years</c:v>
                </c:pt>
                <c:pt idx="56">
                  <c:v>76 years</c:v>
                </c:pt>
                <c:pt idx="57">
                  <c:v>77 years</c:v>
                </c:pt>
                <c:pt idx="58">
                  <c:v>78 years</c:v>
                </c:pt>
                <c:pt idx="59">
                  <c:v>79 years</c:v>
                </c:pt>
                <c:pt idx="60">
                  <c:v>80 years</c:v>
                </c:pt>
                <c:pt idx="61">
                  <c:v>81 years</c:v>
                </c:pt>
                <c:pt idx="62">
                  <c:v>82 years</c:v>
                </c:pt>
                <c:pt idx="63">
                  <c:v>83 years</c:v>
                </c:pt>
                <c:pt idx="64">
                  <c:v>84 years</c:v>
                </c:pt>
                <c:pt idx="65">
                  <c:v>85+</c:v>
                </c:pt>
              </c:strCache>
            </c:strRef>
          </c:cat>
          <c:val>
            <c:numRef>
              <c:f>Sheet1!$B$2:$B$67</c:f>
              <c:numCache>
                <c:formatCode>General</c:formatCode>
                <c:ptCount val="66"/>
                <c:pt idx="0">
                  <c:v>2933</c:v>
                </c:pt>
                <c:pt idx="1">
                  <c:v>3650</c:v>
                </c:pt>
                <c:pt idx="2">
                  <c:v>4786</c:v>
                </c:pt>
                <c:pt idx="3">
                  <c:v>6039</c:v>
                </c:pt>
                <c:pt idx="4">
                  <c:v>7504</c:v>
                </c:pt>
                <c:pt idx="5">
                  <c:v>8884</c:v>
                </c:pt>
                <c:pt idx="6">
                  <c:v>10123</c:v>
                </c:pt>
                <c:pt idx="7">
                  <c:v>10953</c:v>
                </c:pt>
                <c:pt idx="8">
                  <c:v>11866</c:v>
                </c:pt>
                <c:pt idx="9">
                  <c:v>12771</c:v>
                </c:pt>
                <c:pt idx="10">
                  <c:v>13774</c:v>
                </c:pt>
                <c:pt idx="11">
                  <c:v>14418</c:v>
                </c:pt>
                <c:pt idx="12">
                  <c:v>14591</c:v>
                </c:pt>
                <c:pt idx="13">
                  <c:v>14010</c:v>
                </c:pt>
                <c:pt idx="14">
                  <c:v>14647</c:v>
                </c:pt>
                <c:pt idx="15">
                  <c:v>14914</c:v>
                </c:pt>
                <c:pt idx="16">
                  <c:v>14944</c:v>
                </c:pt>
                <c:pt idx="17">
                  <c:v>14882</c:v>
                </c:pt>
                <c:pt idx="18">
                  <c:v>14869</c:v>
                </c:pt>
                <c:pt idx="19">
                  <c:v>14983</c:v>
                </c:pt>
                <c:pt idx="20">
                  <c:v>14528</c:v>
                </c:pt>
                <c:pt idx="21">
                  <c:v>14637</c:v>
                </c:pt>
                <c:pt idx="22">
                  <c:v>14358</c:v>
                </c:pt>
                <c:pt idx="23">
                  <c:v>13086</c:v>
                </c:pt>
                <c:pt idx="24">
                  <c:v>12050</c:v>
                </c:pt>
                <c:pt idx="25">
                  <c:v>11866</c:v>
                </c:pt>
                <c:pt idx="26">
                  <c:v>11228</c:v>
                </c:pt>
                <c:pt idx="27">
                  <c:v>10709</c:v>
                </c:pt>
                <c:pt idx="28">
                  <c:v>10358</c:v>
                </c:pt>
                <c:pt idx="29">
                  <c:v>10029</c:v>
                </c:pt>
                <c:pt idx="30">
                  <c:v>9628</c:v>
                </c:pt>
                <c:pt idx="31">
                  <c:v>9307</c:v>
                </c:pt>
                <c:pt idx="32">
                  <c:v>8869</c:v>
                </c:pt>
                <c:pt idx="33">
                  <c:v>8007</c:v>
                </c:pt>
                <c:pt idx="34">
                  <c:v>7835</c:v>
                </c:pt>
                <c:pt idx="35">
                  <c:v>7320</c:v>
                </c:pt>
                <c:pt idx="36">
                  <c:v>7037</c:v>
                </c:pt>
                <c:pt idx="37">
                  <c:v>6990</c:v>
                </c:pt>
                <c:pt idx="38">
                  <c:v>6586</c:v>
                </c:pt>
                <c:pt idx="39">
                  <c:v>6223</c:v>
                </c:pt>
                <c:pt idx="40">
                  <c:v>6020</c:v>
                </c:pt>
                <c:pt idx="41">
                  <c:v>5789</c:v>
                </c:pt>
                <c:pt idx="42">
                  <c:v>5520</c:v>
                </c:pt>
                <c:pt idx="43">
                  <c:v>4962</c:v>
                </c:pt>
                <c:pt idx="44">
                  <c:v>4847</c:v>
                </c:pt>
                <c:pt idx="45">
                  <c:v>4578</c:v>
                </c:pt>
                <c:pt idx="46">
                  <c:v>4319</c:v>
                </c:pt>
                <c:pt idx="47">
                  <c:v>4162</c:v>
                </c:pt>
                <c:pt idx="48">
                  <c:v>3645</c:v>
                </c:pt>
                <c:pt idx="49">
                  <c:v>3794</c:v>
                </c:pt>
                <c:pt idx="50">
                  <c:v>3452</c:v>
                </c:pt>
                <c:pt idx="51">
                  <c:v>3184</c:v>
                </c:pt>
                <c:pt idx="52">
                  <c:v>3070</c:v>
                </c:pt>
                <c:pt idx="53">
                  <c:v>2812</c:v>
                </c:pt>
                <c:pt idx="54">
                  <c:v>2604</c:v>
                </c:pt>
                <c:pt idx="55">
                  <c:v>2389</c:v>
                </c:pt>
                <c:pt idx="56">
                  <c:v>2103</c:v>
                </c:pt>
                <c:pt idx="57">
                  <c:v>1855</c:v>
                </c:pt>
                <c:pt idx="58">
                  <c:v>1679</c:v>
                </c:pt>
                <c:pt idx="59">
                  <c:v>1489</c:v>
                </c:pt>
                <c:pt idx="60">
                  <c:v>1220</c:v>
                </c:pt>
                <c:pt idx="61">
                  <c:v>1096</c:v>
                </c:pt>
                <c:pt idx="62">
                  <c:v>1049</c:v>
                </c:pt>
                <c:pt idx="63">
                  <c:v>939</c:v>
                </c:pt>
                <c:pt idx="64">
                  <c:v>783</c:v>
                </c:pt>
                <c:pt idx="65">
                  <c:v>3677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C4-453D-805A-E14E517719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Owner occupied with loan or mortgage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Sheet1!$A$2:$A$67</c:f>
              <c:strCache>
                <c:ptCount val="66"/>
                <c:pt idx="0">
                  <c:v>20 years</c:v>
                </c:pt>
                <c:pt idx="1">
                  <c:v>21 years</c:v>
                </c:pt>
                <c:pt idx="2">
                  <c:v>22 years</c:v>
                </c:pt>
                <c:pt idx="3">
                  <c:v>23 years</c:v>
                </c:pt>
                <c:pt idx="4">
                  <c:v>24 years</c:v>
                </c:pt>
                <c:pt idx="5">
                  <c:v>25 years</c:v>
                </c:pt>
                <c:pt idx="6">
                  <c:v>26 years</c:v>
                </c:pt>
                <c:pt idx="7">
                  <c:v>27 years</c:v>
                </c:pt>
                <c:pt idx="8">
                  <c:v>28 years</c:v>
                </c:pt>
                <c:pt idx="9">
                  <c:v>29 years</c:v>
                </c:pt>
                <c:pt idx="10">
                  <c:v>30 years</c:v>
                </c:pt>
                <c:pt idx="11">
                  <c:v>31 years</c:v>
                </c:pt>
                <c:pt idx="12">
                  <c:v>32 years</c:v>
                </c:pt>
                <c:pt idx="13">
                  <c:v>33 years</c:v>
                </c:pt>
                <c:pt idx="14">
                  <c:v>34 years</c:v>
                </c:pt>
                <c:pt idx="15">
                  <c:v>35 years</c:v>
                </c:pt>
                <c:pt idx="16">
                  <c:v>36 years</c:v>
                </c:pt>
                <c:pt idx="17">
                  <c:v>37 years</c:v>
                </c:pt>
                <c:pt idx="18">
                  <c:v>38 years</c:v>
                </c:pt>
                <c:pt idx="19">
                  <c:v>39 years</c:v>
                </c:pt>
                <c:pt idx="20">
                  <c:v>40 years</c:v>
                </c:pt>
                <c:pt idx="21">
                  <c:v>41 years</c:v>
                </c:pt>
                <c:pt idx="22">
                  <c:v>42 years</c:v>
                </c:pt>
                <c:pt idx="23">
                  <c:v>43 years</c:v>
                </c:pt>
                <c:pt idx="24">
                  <c:v>44 years</c:v>
                </c:pt>
                <c:pt idx="25">
                  <c:v>45 years</c:v>
                </c:pt>
                <c:pt idx="26">
                  <c:v>46 years</c:v>
                </c:pt>
                <c:pt idx="27">
                  <c:v>47 years</c:v>
                </c:pt>
                <c:pt idx="28">
                  <c:v>48 years</c:v>
                </c:pt>
                <c:pt idx="29">
                  <c:v>49 years</c:v>
                </c:pt>
                <c:pt idx="30">
                  <c:v>50 years</c:v>
                </c:pt>
                <c:pt idx="31">
                  <c:v>51 years</c:v>
                </c:pt>
                <c:pt idx="32">
                  <c:v>52 years</c:v>
                </c:pt>
                <c:pt idx="33">
                  <c:v>53 years</c:v>
                </c:pt>
                <c:pt idx="34">
                  <c:v>54 years</c:v>
                </c:pt>
                <c:pt idx="35">
                  <c:v>55 years</c:v>
                </c:pt>
                <c:pt idx="36">
                  <c:v>56 years</c:v>
                </c:pt>
                <c:pt idx="37">
                  <c:v>57 years</c:v>
                </c:pt>
                <c:pt idx="38">
                  <c:v>58 years</c:v>
                </c:pt>
                <c:pt idx="39">
                  <c:v>59 years</c:v>
                </c:pt>
                <c:pt idx="40">
                  <c:v>60 years</c:v>
                </c:pt>
                <c:pt idx="41">
                  <c:v>61 years</c:v>
                </c:pt>
                <c:pt idx="42">
                  <c:v>62 years</c:v>
                </c:pt>
                <c:pt idx="43">
                  <c:v>63 years</c:v>
                </c:pt>
                <c:pt idx="44">
                  <c:v>64 years</c:v>
                </c:pt>
                <c:pt idx="45">
                  <c:v>65 years</c:v>
                </c:pt>
                <c:pt idx="46">
                  <c:v>66 years</c:v>
                </c:pt>
                <c:pt idx="47">
                  <c:v>67 years</c:v>
                </c:pt>
                <c:pt idx="48">
                  <c:v>68 years</c:v>
                </c:pt>
                <c:pt idx="49">
                  <c:v>69 years</c:v>
                </c:pt>
                <c:pt idx="50">
                  <c:v>70 years</c:v>
                </c:pt>
                <c:pt idx="51">
                  <c:v>71 years</c:v>
                </c:pt>
                <c:pt idx="52">
                  <c:v>72 years</c:v>
                </c:pt>
                <c:pt idx="53">
                  <c:v>73 years</c:v>
                </c:pt>
                <c:pt idx="54">
                  <c:v>74 years</c:v>
                </c:pt>
                <c:pt idx="55">
                  <c:v>75 years</c:v>
                </c:pt>
                <c:pt idx="56">
                  <c:v>76 years</c:v>
                </c:pt>
                <c:pt idx="57">
                  <c:v>77 years</c:v>
                </c:pt>
                <c:pt idx="58">
                  <c:v>78 years</c:v>
                </c:pt>
                <c:pt idx="59">
                  <c:v>79 years</c:v>
                </c:pt>
                <c:pt idx="60">
                  <c:v>80 years</c:v>
                </c:pt>
                <c:pt idx="61">
                  <c:v>81 years</c:v>
                </c:pt>
                <c:pt idx="62">
                  <c:v>82 years</c:v>
                </c:pt>
                <c:pt idx="63">
                  <c:v>83 years</c:v>
                </c:pt>
                <c:pt idx="64">
                  <c:v>84 years</c:v>
                </c:pt>
                <c:pt idx="65">
                  <c:v>85+</c:v>
                </c:pt>
              </c:strCache>
            </c:strRef>
          </c:cat>
          <c:val>
            <c:numRef>
              <c:f>Sheet1!$C$2:$C$67</c:f>
              <c:numCache>
                <c:formatCode>General</c:formatCode>
                <c:ptCount val="66"/>
                <c:pt idx="0">
                  <c:v>178</c:v>
                </c:pt>
                <c:pt idx="1">
                  <c:v>171</c:v>
                </c:pt>
                <c:pt idx="2">
                  <c:v>338</c:v>
                </c:pt>
                <c:pt idx="3">
                  <c:v>446</c:v>
                </c:pt>
                <c:pt idx="4">
                  <c:v>673</c:v>
                </c:pt>
                <c:pt idx="5">
                  <c:v>885</c:v>
                </c:pt>
                <c:pt idx="6">
                  <c:v>1386</c:v>
                </c:pt>
                <c:pt idx="7">
                  <c:v>1989</c:v>
                </c:pt>
                <c:pt idx="8">
                  <c:v>2829</c:v>
                </c:pt>
                <c:pt idx="9">
                  <c:v>3944</c:v>
                </c:pt>
                <c:pt idx="10">
                  <c:v>5299</c:v>
                </c:pt>
                <c:pt idx="11">
                  <c:v>6685</c:v>
                </c:pt>
                <c:pt idx="12">
                  <c:v>7918</c:v>
                </c:pt>
                <c:pt idx="13">
                  <c:v>9238</c:v>
                </c:pt>
                <c:pt idx="14">
                  <c:v>10508</c:v>
                </c:pt>
                <c:pt idx="15">
                  <c:v>12551</c:v>
                </c:pt>
                <c:pt idx="16">
                  <c:v>13844</c:v>
                </c:pt>
                <c:pt idx="17">
                  <c:v>15046</c:v>
                </c:pt>
                <c:pt idx="18">
                  <c:v>16582</c:v>
                </c:pt>
                <c:pt idx="19">
                  <c:v>18188</c:v>
                </c:pt>
                <c:pt idx="20">
                  <c:v>19660</c:v>
                </c:pt>
                <c:pt idx="21">
                  <c:v>20972</c:v>
                </c:pt>
                <c:pt idx="22">
                  <c:v>21695</c:v>
                </c:pt>
                <c:pt idx="23">
                  <c:v>21282</c:v>
                </c:pt>
                <c:pt idx="24">
                  <c:v>20584</c:v>
                </c:pt>
                <c:pt idx="25">
                  <c:v>20721</c:v>
                </c:pt>
                <c:pt idx="26">
                  <c:v>20225</c:v>
                </c:pt>
                <c:pt idx="27">
                  <c:v>20555</c:v>
                </c:pt>
                <c:pt idx="28">
                  <c:v>20098</c:v>
                </c:pt>
                <c:pt idx="29">
                  <c:v>19607</c:v>
                </c:pt>
                <c:pt idx="30">
                  <c:v>18816</c:v>
                </c:pt>
                <c:pt idx="31">
                  <c:v>17699</c:v>
                </c:pt>
                <c:pt idx="32">
                  <c:v>16692</c:v>
                </c:pt>
                <c:pt idx="33">
                  <c:v>15101</c:v>
                </c:pt>
                <c:pt idx="34">
                  <c:v>14028</c:v>
                </c:pt>
                <c:pt idx="35">
                  <c:v>13188</c:v>
                </c:pt>
                <c:pt idx="36">
                  <c:v>12327</c:v>
                </c:pt>
                <c:pt idx="37">
                  <c:v>11143</c:v>
                </c:pt>
                <c:pt idx="38">
                  <c:v>10120</c:v>
                </c:pt>
                <c:pt idx="39">
                  <c:v>9217</c:v>
                </c:pt>
                <c:pt idx="40">
                  <c:v>7855</c:v>
                </c:pt>
                <c:pt idx="41">
                  <c:v>7078</c:v>
                </c:pt>
                <c:pt idx="42">
                  <c:v>6279</c:v>
                </c:pt>
                <c:pt idx="43">
                  <c:v>5184</c:v>
                </c:pt>
                <c:pt idx="44">
                  <c:v>4602</c:v>
                </c:pt>
                <c:pt idx="45">
                  <c:v>3666</c:v>
                </c:pt>
                <c:pt idx="46">
                  <c:v>3074</c:v>
                </c:pt>
                <c:pt idx="47">
                  <c:v>2622</c:v>
                </c:pt>
                <c:pt idx="48">
                  <c:v>2262</c:v>
                </c:pt>
                <c:pt idx="49">
                  <c:v>1967</c:v>
                </c:pt>
                <c:pt idx="50">
                  <c:v>1496</c:v>
                </c:pt>
                <c:pt idx="51">
                  <c:v>1279</c:v>
                </c:pt>
                <c:pt idx="52">
                  <c:v>1207</c:v>
                </c:pt>
                <c:pt idx="53">
                  <c:v>1005</c:v>
                </c:pt>
                <c:pt idx="54">
                  <c:v>932</c:v>
                </c:pt>
                <c:pt idx="55">
                  <c:v>856</c:v>
                </c:pt>
                <c:pt idx="56">
                  <c:v>815</c:v>
                </c:pt>
                <c:pt idx="57">
                  <c:v>728</c:v>
                </c:pt>
                <c:pt idx="58">
                  <c:v>649</c:v>
                </c:pt>
                <c:pt idx="59">
                  <c:v>550</c:v>
                </c:pt>
                <c:pt idx="60">
                  <c:v>522</c:v>
                </c:pt>
                <c:pt idx="61">
                  <c:v>462</c:v>
                </c:pt>
                <c:pt idx="62">
                  <c:v>468</c:v>
                </c:pt>
                <c:pt idx="63">
                  <c:v>413</c:v>
                </c:pt>
                <c:pt idx="64">
                  <c:v>364</c:v>
                </c:pt>
                <c:pt idx="65">
                  <c:v>1842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C4-453D-805A-E14E5177197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Owner occupied without loan or mortgage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Sheet1!$A$2:$A$67</c:f>
              <c:strCache>
                <c:ptCount val="66"/>
                <c:pt idx="0">
                  <c:v>20 years</c:v>
                </c:pt>
                <c:pt idx="1">
                  <c:v>21 years</c:v>
                </c:pt>
                <c:pt idx="2">
                  <c:v>22 years</c:v>
                </c:pt>
                <c:pt idx="3">
                  <c:v>23 years</c:v>
                </c:pt>
                <c:pt idx="4">
                  <c:v>24 years</c:v>
                </c:pt>
                <c:pt idx="5">
                  <c:v>25 years</c:v>
                </c:pt>
                <c:pt idx="6">
                  <c:v>26 years</c:v>
                </c:pt>
                <c:pt idx="7">
                  <c:v>27 years</c:v>
                </c:pt>
                <c:pt idx="8">
                  <c:v>28 years</c:v>
                </c:pt>
                <c:pt idx="9">
                  <c:v>29 years</c:v>
                </c:pt>
                <c:pt idx="10">
                  <c:v>30 years</c:v>
                </c:pt>
                <c:pt idx="11">
                  <c:v>31 years</c:v>
                </c:pt>
                <c:pt idx="12">
                  <c:v>32 years</c:v>
                </c:pt>
                <c:pt idx="13">
                  <c:v>33 years</c:v>
                </c:pt>
                <c:pt idx="14">
                  <c:v>34 years</c:v>
                </c:pt>
                <c:pt idx="15">
                  <c:v>35 years</c:v>
                </c:pt>
                <c:pt idx="16">
                  <c:v>36 years</c:v>
                </c:pt>
                <c:pt idx="17">
                  <c:v>37 years</c:v>
                </c:pt>
                <c:pt idx="18">
                  <c:v>38 years</c:v>
                </c:pt>
                <c:pt idx="19">
                  <c:v>39 years</c:v>
                </c:pt>
                <c:pt idx="20">
                  <c:v>40 years</c:v>
                </c:pt>
                <c:pt idx="21">
                  <c:v>41 years</c:v>
                </c:pt>
                <c:pt idx="22">
                  <c:v>42 years</c:v>
                </c:pt>
                <c:pt idx="23">
                  <c:v>43 years</c:v>
                </c:pt>
                <c:pt idx="24">
                  <c:v>44 years</c:v>
                </c:pt>
                <c:pt idx="25">
                  <c:v>45 years</c:v>
                </c:pt>
                <c:pt idx="26">
                  <c:v>46 years</c:v>
                </c:pt>
                <c:pt idx="27">
                  <c:v>47 years</c:v>
                </c:pt>
                <c:pt idx="28">
                  <c:v>48 years</c:v>
                </c:pt>
                <c:pt idx="29">
                  <c:v>49 years</c:v>
                </c:pt>
                <c:pt idx="30">
                  <c:v>50 years</c:v>
                </c:pt>
                <c:pt idx="31">
                  <c:v>51 years</c:v>
                </c:pt>
                <c:pt idx="32">
                  <c:v>52 years</c:v>
                </c:pt>
                <c:pt idx="33">
                  <c:v>53 years</c:v>
                </c:pt>
                <c:pt idx="34">
                  <c:v>54 years</c:v>
                </c:pt>
                <c:pt idx="35">
                  <c:v>55 years</c:v>
                </c:pt>
                <c:pt idx="36">
                  <c:v>56 years</c:v>
                </c:pt>
                <c:pt idx="37">
                  <c:v>57 years</c:v>
                </c:pt>
                <c:pt idx="38">
                  <c:v>58 years</c:v>
                </c:pt>
                <c:pt idx="39">
                  <c:v>59 years</c:v>
                </c:pt>
                <c:pt idx="40">
                  <c:v>60 years</c:v>
                </c:pt>
                <c:pt idx="41">
                  <c:v>61 years</c:v>
                </c:pt>
                <c:pt idx="42">
                  <c:v>62 years</c:v>
                </c:pt>
                <c:pt idx="43">
                  <c:v>63 years</c:v>
                </c:pt>
                <c:pt idx="44">
                  <c:v>64 years</c:v>
                </c:pt>
                <c:pt idx="45">
                  <c:v>65 years</c:v>
                </c:pt>
                <c:pt idx="46">
                  <c:v>66 years</c:v>
                </c:pt>
                <c:pt idx="47">
                  <c:v>67 years</c:v>
                </c:pt>
                <c:pt idx="48">
                  <c:v>68 years</c:v>
                </c:pt>
                <c:pt idx="49">
                  <c:v>69 years</c:v>
                </c:pt>
                <c:pt idx="50">
                  <c:v>70 years</c:v>
                </c:pt>
                <c:pt idx="51">
                  <c:v>71 years</c:v>
                </c:pt>
                <c:pt idx="52">
                  <c:v>72 years</c:v>
                </c:pt>
                <c:pt idx="53">
                  <c:v>73 years</c:v>
                </c:pt>
                <c:pt idx="54">
                  <c:v>74 years</c:v>
                </c:pt>
                <c:pt idx="55">
                  <c:v>75 years</c:v>
                </c:pt>
                <c:pt idx="56">
                  <c:v>76 years</c:v>
                </c:pt>
                <c:pt idx="57">
                  <c:v>77 years</c:v>
                </c:pt>
                <c:pt idx="58">
                  <c:v>78 years</c:v>
                </c:pt>
                <c:pt idx="59">
                  <c:v>79 years</c:v>
                </c:pt>
                <c:pt idx="60">
                  <c:v>80 years</c:v>
                </c:pt>
                <c:pt idx="61">
                  <c:v>81 years</c:v>
                </c:pt>
                <c:pt idx="62">
                  <c:v>82 years</c:v>
                </c:pt>
                <c:pt idx="63">
                  <c:v>83 years</c:v>
                </c:pt>
                <c:pt idx="64">
                  <c:v>84 years</c:v>
                </c:pt>
                <c:pt idx="65">
                  <c:v>85+</c:v>
                </c:pt>
              </c:strCache>
            </c:strRef>
          </c:cat>
          <c:val>
            <c:numRef>
              <c:f>Sheet1!$D$2:$D$67</c:f>
              <c:numCache>
                <c:formatCode>General</c:formatCode>
                <c:ptCount val="66"/>
                <c:pt idx="0">
                  <c:v>201</c:v>
                </c:pt>
                <c:pt idx="1">
                  <c:v>285</c:v>
                </c:pt>
                <c:pt idx="2">
                  <c:v>390</c:v>
                </c:pt>
                <c:pt idx="3">
                  <c:v>514</c:v>
                </c:pt>
                <c:pt idx="4">
                  <c:v>642</c:v>
                </c:pt>
                <c:pt idx="5">
                  <c:v>681</c:v>
                </c:pt>
                <c:pt idx="6">
                  <c:v>786</c:v>
                </c:pt>
                <c:pt idx="7">
                  <c:v>969</c:v>
                </c:pt>
                <c:pt idx="8">
                  <c:v>1098</c:v>
                </c:pt>
                <c:pt idx="9">
                  <c:v>1282</c:v>
                </c:pt>
                <c:pt idx="10">
                  <c:v>1475</c:v>
                </c:pt>
                <c:pt idx="11">
                  <c:v>1790</c:v>
                </c:pt>
                <c:pt idx="12">
                  <c:v>1983</c:v>
                </c:pt>
                <c:pt idx="13">
                  <c:v>2143</c:v>
                </c:pt>
                <c:pt idx="14">
                  <c:v>2407</c:v>
                </c:pt>
                <c:pt idx="15">
                  <c:v>2602</c:v>
                </c:pt>
                <c:pt idx="16">
                  <c:v>2999</c:v>
                </c:pt>
                <c:pt idx="17">
                  <c:v>3122</c:v>
                </c:pt>
                <c:pt idx="18">
                  <c:v>3370</c:v>
                </c:pt>
                <c:pt idx="19">
                  <c:v>3696</c:v>
                </c:pt>
                <c:pt idx="20">
                  <c:v>4008</c:v>
                </c:pt>
                <c:pt idx="21">
                  <c:v>4314</c:v>
                </c:pt>
                <c:pt idx="22">
                  <c:v>4476</c:v>
                </c:pt>
                <c:pt idx="23">
                  <c:v>4508</c:v>
                </c:pt>
                <c:pt idx="24">
                  <c:v>4712</c:v>
                </c:pt>
                <c:pt idx="25">
                  <c:v>4949</c:v>
                </c:pt>
                <c:pt idx="26">
                  <c:v>5592</c:v>
                </c:pt>
                <c:pt idx="27">
                  <c:v>6205</c:v>
                </c:pt>
                <c:pt idx="28">
                  <c:v>6994</c:v>
                </c:pt>
                <c:pt idx="29">
                  <c:v>7930</c:v>
                </c:pt>
                <c:pt idx="30">
                  <c:v>8586</c:v>
                </c:pt>
                <c:pt idx="31">
                  <c:v>9478</c:v>
                </c:pt>
                <c:pt idx="32">
                  <c:v>10526</c:v>
                </c:pt>
                <c:pt idx="33">
                  <c:v>11152</c:v>
                </c:pt>
                <c:pt idx="34">
                  <c:v>12089</c:v>
                </c:pt>
                <c:pt idx="35">
                  <c:v>13135</c:v>
                </c:pt>
                <c:pt idx="36">
                  <c:v>13906</c:v>
                </c:pt>
                <c:pt idx="37">
                  <c:v>15356</c:v>
                </c:pt>
                <c:pt idx="38">
                  <c:v>15961</c:v>
                </c:pt>
                <c:pt idx="39">
                  <c:v>16570</c:v>
                </c:pt>
                <c:pt idx="40">
                  <c:v>17421</c:v>
                </c:pt>
                <c:pt idx="41">
                  <c:v>18261</c:v>
                </c:pt>
                <c:pt idx="42">
                  <c:v>18731</c:v>
                </c:pt>
                <c:pt idx="43">
                  <c:v>18743</c:v>
                </c:pt>
                <c:pt idx="44">
                  <c:v>18824</c:v>
                </c:pt>
                <c:pt idx="45">
                  <c:v>19699</c:v>
                </c:pt>
                <c:pt idx="46">
                  <c:v>19992</c:v>
                </c:pt>
                <c:pt idx="47">
                  <c:v>20287</c:v>
                </c:pt>
                <c:pt idx="48">
                  <c:v>19976</c:v>
                </c:pt>
                <c:pt idx="49">
                  <c:v>20291</c:v>
                </c:pt>
                <c:pt idx="50">
                  <c:v>19532</c:v>
                </c:pt>
                <c:pt idx="51">
                  <c:v>19362</c:v>
                </c:pt>
                <c:pt idx="52">
                  <c:v>19209</c:v>
                </c:pt>
                <c:pt idx="53">
                  <c:v>19166</c:v>
                </c:pt>
                <c:pt idx="54">
                  <c:v>18738</c:v>
                </c:pt>
                <c:pt idx="55">
                  <c:v>17991</c:v>
                </c:pt>
                <c:pt idx="56">
                  <c:v>17451</c:v>
                </c:pt>
                <c:pt idx="57">
                  <c:v>15880</c:v>
                </c:pt>
                <c:pt idx="58">
                  <c:v>14895</c:v>
                </c:pt>
                <c:pt idx="59">
                  <c:v>13857</c:v>
                </c:pt>
                <c:pt idx="60">
                  <c:v>12204</c:v>
                </c:pt>
                <c:pt idx="61">
                  <c:v>11442</c:v>
                </c:pt>
                <c:pt idx="62">
                  <c:v>10786</c:v>
                </c:pt>
                <c:pt idx="63">
                  <c:v>10039</c:v>
                </c:pt>
                <c:pt idx="64">
                  <c:v>8782</c:v>
                </c:pt>
                <c:pt idx="65">
                  <c:v>44838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C4-453D-805A-E14E5177197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Occupied free of rent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Sheet1!$A$2:$A$67</c:f>
              <c:strCache>
                <c:ptCount val="66"/>
                <c:pt idx="0">
                  <c:v>20 years</c:v>
                </c:pt>
                <c:pt idx="1">
                  <c:v>21 years</c:v>
                </c:pt>
                <c:pt idx="2">
                  <c:v>22 years</c:v>
                </c:pt>
                <c:pt idx="3">
                  <c:v>23 years</c:v>
                </c:pt>
                <c:pt idx="4">
                  <c:v>24 years</c:v>
                </c:pt>
                <c:pt idx="5">
                  <c:v>25 years</c:v>
                </c:pt>
                <c:pt idx="6">
                  <c:v>26 years</c:v>
                </c:pt>
                <c:pt idx="7">
                  <c:v>27 years</c:v>
                </c:pt>
                <c:pt idx="8">
                  <c:v>28 years</c:v>
                </c:pt>
                <c:pt idx="9">
                  <c:v>29 years</c:v>
                </c:pt>
                <c:pt idx="10">
                  <c:v>30 years</c:v>
                </c:pt>
                <c:pt idx="11">
                  <c:v>31 years</c:v>
                </c:pt>
                <c:pt idx="12">
                  <c:v>32 years</c:v>
                </c:pt>
                <c:pt idx="13">
                  <c:v>33 years</c:v>
                </c:pt>
                <c:pt idx="14">
                  <c:v>34 years</c:v>
                </c:pt>
                <c:pt idx="15">
                  <c:v>35 years</c:v>
                </c:pt>
                <c:pt idx="16">
                  <c:v>36 years</c:v>
                </c:pt>
                <c:pt idx="17">
                  <c:v>37 years</c:v>
                </c:pt>
                <c:pt idx="18">
                  <c:v>38 years</c:v>
                </c:pt>
                <c:pt idx="19">
                  <c:v>39 years</c:v>
                </c:pt>
                <c:pt idx="20">
                  <c:v>40 years</c:v>
                </c:pt>
                <c:pt idx="21">
                  <c:v>41 years</c:v>
                </c:pt>
                <c:pt idx="22">
                  <c:v>42 years</c:v>
                </c:pt>
                <c:pt idx="23">
                  <c:v>43 years</c:v>
                </c:pt>
                <c:pt idx="24">
                  <c:v>44 years</c:v>
                </c:pt>
                <c:pt idx="25">
                  <c:v>45 years</c:v>
                </c:pt>
                <c:pt idx="26">
                  <c:v>46 years</c:v>
                </c:pt>
                <c:pt idx="27">
                  <c:v>47 years</c:v>
                </c:pt>
                <c:pt idx="28">
                  <c:v>48 years</c:v>
                </c:pt>
                <c:pt idx="29">
                  <c:v>49 years</c:v>
                </c:pt>
                <c:pt idx="30">
                  <c:v>50 years</c:v>
                </c:pt>
                <c:pt idx="31">
                  <c:v>51 years</c:v>
                </c:pt>
                <c:pt idx="32">
                  <c:v>52 years</c:v>
                </c:pt>
                <c:pt idx="33">
                  <c:v>53 years</c:v>
                </c:pt>
                <c:pt idx="34">
                  <c:v>54 years</c:v>
                </c:pt>
                <c:pt idx="35">
                  <c:v>55 years</c:v>
                </c:pt>
                <c:pt idx="36">
                  <c:v>56 years</c:v>
                </c:pt>
                <c:pt idx="37">
                  <c:v>57 years</c:v>
                </c:pt>
                <c:pt idx="38">
                  <c:v>58 years</c:v>
                </c:pt>
                <c:pt idx="39">
                  <c:v>59 years</c:v>
                </c:pt>
                <c:pt idx="40">
                  <c:v>60 years</c:v>
                </c:pt>
                <c:pt idx="41">
                  <c:v>61 years</c:v>
                </c:pt>
                <c:pt idx="42">
                  <c:v>62 years</c:v>
                </c:pt>
                <c:pt idx="43">
                  <c:v>63 years</c:v>
                </c:pt>
                <c:pt idx="44">
                  <c:v>64 years</c:v>
                </c:pt>
                <c:pt idx="45">
                  <c:v>65 years</c:v>
                </c:pt>
                <c:pt idx="46">
                  <c:v>66 years</c:v>
                </c:pt>
                <c:pt idx="47">
                  <c:v>67 years</c:v>
                </c:pt>
                <c:pt idx="48">
                  <c:v>68 years</c:v>
                </c:pt>
                <c:pt idx="49">
                  <c:v>69 years</c:v>
                </c:pt>
                <c:pt idx="50">
                  <c:v>70 years</c:v>
                </c:pt>
                <c:pt idx="51">
                  <c:v>71 years</c:v>
                </c:pt>
                <c:pt idx="52">
                  <c:v>72 years</c:v>
                </c:pt>
                <c:pt idx="53">
                  <c:v>73 years</c:v>
                </c:pt>
                <c:pt idx="54">
                  <c:v>74 years</c:v>
                </c:pt>
                <c:pt idx="55">
                  <c:v>75 years</c:v>
                </c:pt>
                <c:pt idx="56">
                  <c:v>76 years</c:v>
                </c:pt>
                <c:pt idx="57">
                  <c:v>77 years</c:v>
                </c:pt>
                <c:pt idx="58">
                  <c:v>78 years</c:v>
                </c:pt>
                <c:pt idx="59">
                  <c:v>79 years</c:v>
                </c:pt>
                <c:pt idx="60">
                  <c:v>80 years</c:v>
                </c:pt>
                <c:pt idx="61">
                  <c:v>81 years</c:v>
                </c:pt>
                <c:pt idx="62">
                  <c:v>82 years</c:v>
                </c:pt>
                <c:pt idx="63">
                  <c:v>83 years</c:v>
                </c:pt>
                <c:pt idx="64">
                  <c:v>84 years</c:v>
                </c:pt>
                <c:pt idx="65">
                  <c:v>85+</c:v>
                </c:pt>
              </c:strCache>
            </c:strRef>
          </c:cat>
          <c:val>
            <c:numRef>
              <c:f>Sheet1!$E$2:$E$67</c:f>
              <c:numCache>
                <c:formatCode>General</c:formatCode>
                <c:ptCount val="66"/>
                <c:pt idx="0">
                  <c:v>102</c:v>
                </c:pt>
                <c:pt idx="1">
                  <c:v>160</c:v>
                </c:pt>
                <c:pt idx="2">
                  <c:v>216</c:v>
                </c:pt>
                <c:pt idx="3">
                  <c:v>261</c:v>
                </c:pt>
                <c:pt idx="4">
                  <c:v>359</c:v>
                </c:pt>
                <c:pt idx="5">
                  <c:v>405</c:v>
                </c:pt>
                <c:pt idx="6">
                  <c:v>498</c:v>
                </c:pt>
                <c:pt idx="7">
                  <c:v>586</c:v>
                </c:pt>
                <c:pt idx="8">
                  <c:v>654</c:v>
                </c:pt>
                <c:pt idx="9">
                  <c:v>688</c:v>
                </c:pt>
                <c:pt idx="10">
                  <c:v>720</c:v>
                </c:pt>
                <c:pt idx="11">
                  <c:v>768</c:v>
                </c:pt>
                <c:pt idx="12">
                  <c:v>759</c:v>
                </c:pt>
                <c:pt idx="13">
                  <c:v>768</c:v>
                </c:pt>
                <c:pt idx="14">
                  <c:v>790</c:v>
                </c:pt>
                <c:pt idx="15">
                  <c:v>794</c:v>
                </c:pt>
                <c:pt idx="16">
                  <c:v>716</c:v>
                </c:pt>
                <c:pt idx="17">
                  <c:v>689</c:v>
                </c:pt>
                <c:pt idx="18">
                  <c:v>731</c:v>
                </c:pt>
                <c:pt idx="19">
                  <c:v>681</c:v>
                </c:pt>
                <c:pt idx="20">
                  <c:v>609</c:v>
                </c:pt>
                <c:pt idx="21">
                  <c:v>557</c:v>
                </c:pt>
                <c:pt idx="22">
                  <c:v>602</c:v>
                </c:pt>
                <c:pt idx="23">
                  <c:v>542</c:v>
                </c:pt>
                <c:pt idx="24">
                  <c:v>511</c:v>
                </c:pt>
                <c:pt idx="25">
                  <c:v>474</c:v>
                </c:pt>
                <c:pt idx="26">
                  <c:v>457</c:v>
                </c:pt>
                <c:pt idx="27">
                  <c:v>466</c:v>
                </c:pt>
                <c:pt idx="28">
                  <c:v>450</c:v>
                </c:pt>
                <c:pt idx="29">
                  <c:v>481</c:v>
                </c:pt>
                <c:pt idx="30">
                  <c:v>450</c:v>
                </c:pt>
                <c:pt idx="31">
                  <c:v>485</c:v>
                </c:pt>
                <c:pt idx="32">
                  <c:v>445</c:v>
                </c:pt>
                <c:pt idx="33">
                  <c:v>429</c:v>
                </c:pt>
                <c:pt idx="34">
                  <c:v>438</c:v>
                </c:pt>
                <c:pt idx="35">
                  <c:v>422</c:v>
                </c:pt>
                <c:pt idx="36">
                  <c:v>406</c:v>
                </c:pt>
                <c:pt idx="37">
                  <c:v>414</c:v>
                </c:pt>
                <c:pt idx="38">
                  <c:v>424</c:v>
                </c:pt>
                <c:pt idx="39">
                  <c:v>439</c:v>
                </c:pt>
                <c:pt idx="40">
                  <c:v>442</c:v>
                </c:pt>
                <c:pt idx="41">
                  <c:v>393</c:v>
                </c:pt>
                <c:pt idx="42">
                  <c:v>420</c:v>
                </c:pt>
                <c:pt idx="43">
                  <c:v>395</c:v>
                </c:pt>
                <c:pt idx="44">
                  <c:v>393</c:v>
                </c:pt>
                <c:pt idx="45">
                  <c:v>415</c:v>
                </c:pt>
                <c:pt idx="46">
                  <c:v>410</c:v>
                </c:pt>
                <c:pt idx="47">
                  <c:v>413</c:v>
                </c:pt>
                <c:pt idx="48">
                  <c:v>371</c:v>
                </c:pt>
                <c:pt idx="49">
                  <c:v>367</c:v>
                </c:pt>
                <c:pt idx="50">
                  <c:v>357</c:v>
                </c:pt>
                <c:pt idx="51">
                  <c:v>378</c:v>
                </c:pt>
                <c:pt idx="52">
                  <c:v>375</c:v>
                </c:pt>
                <c:pt idx="53">
                  <c:v>415</c:v>
                </c:pt>
                <c:pt idx="54">
                  <c:v>383</c:v>
                </c:pt>
                <c:pt idx="55">
                  <c:v>403</c:v>
                </c:pt>
                <c:pt idx="56">
                  <c:v>341</c:v>
                </c:pt>
                <c:pt idx="57">
                  <c:v>367</c:v>
                </c:pt>
                <c:pt idx="58">
                  <c:v>339</c:v>
                </c:pt>
                <c:pt idx="59">
                  <c:v>337</c:v>
                </c:pt>
                <c:pt idx="60">
                  <c:v>319</c:v>
                </c:pt>
                <c:pt idx="61">
                  <c:v>320</c:v>
                </c:pt>
                <c:pt idx="62">
                  <c:v>316</c:v>
                </c:pt>
                <c:pt idx="63">
                  <c:v>316</c:v>
                </c:pt>
                <c:pt idx="64">
                  <c:v>290</c:v>
                </c:pt>
                <c:pt idx="65">
                  <c:v>1595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C4-453D-805A-E14E517719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09399616"/>
        <c:axId val="1009400600"/>
      </c:barChart>
      <c:catAx>
        <c:axId val="1009399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9400600"/>
        <c:crosses val="autoZero"/>
        <c:auto val="1"/>
        <c:lblAlgn val="ctr"/>
        <c:lblOffset val="100"/>
        <c:noMultiLvlLbl val="0"/>
      </c:catAx>
      <c:valAx>
        <c:axId val="1009400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9399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312137869558769E-2"/>
          <c:y val="0.85005304325933895"/>
          <c:w val="0.96137547665032441"/>
          <c:h val="0.123486096762711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6095181498539"/>
          <c:y val="4.8963703131375394E-2"/>
          <c:w val="0.82079928688159276"/>
          <c:h val="0.812971125106022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'HS and Vacancy change'!$B$1</c:f>
              <c:strCache>
                <c:ptCount val="1"/>
                <c:pt idx="0">
                  <c:v>Change in housing stock since previous census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'HS and Vacancy change'!$A$2:$A$7</c:f>
              <c:numCache>
                <c:formatCode>General</c:formatCode>
                <c:ptCount val="6"/>
                <c:pt idx="0">
                  <c:v>1996</c:v>
                </c:pt>
                <c:pt idx="1">
                  <c:v>2002</c:v>
                </c:pt>
                <c:pt idx="2">
                  <c:v>2006</c:v>
                </c:pt>
                <c:pt idx="3">
                  <c:v>2011</c:v>
                </c:pt>
                <c:pt idx="4">
                  <c:v>2016</c:v>
                </c:pt>
                <c:pt idx="5">
                  <c:v>2022</c:v>
                </c:pt>
              </c:numCache>
            </c:numRef>
          </c:cat>
          <c:val>
            <c:numRef>
              <c:f>'HS and Vacancy change'!$B$2:$B$7</c:f>
              <c:numCache>
                <c:formatCode>0</c:formatCode>
                <c:ptCount val="6"/>
                <c:pt idx="0">
                  <c:v>8.5067084737845065</c:v>
                </c:pt>
                <c:pt idx="1">
                  <c:v>15.97405135081036</c:v>
                </c:pt>
                <c:pt idx="2">
                  <c:v>21.201970065470228</c:v>
                </c:pt>
                <c:pt idx="3">
                  <c:v>12.727754599451972</c:v>
                </c:pt>
                <c:pt idx="4">
                  <c:v>0.44113703069662052</c:v>
                </c:pt>
                <c:pt idx="5">
                  <c:v>5.43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B3-4D6E-AB4E-8CD3975D4597}"/>
            </c:ext>
          </c:extLst>
        </c:ser>
        <c:ser>
          <c:idx val="1"/>
          <c:order val="1"/>
          <c:tx>
            <c:strRef>
              <c:f>'HS and Vacancy change'!$C$1</c:f>
              <c:strCache>
                <c:ptCount val="1"/>
                <c:pt idx="0">
                  <c:v>Change in vacant dwellings since previous census (%)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'HS and Vacancy change'!$A$2:$A$7</c:f>
              <c:numCache>
                <c:formatCode>General</c:formatCode>
                <c:ptCount val="6"/>
                <c:pt idx="0">
                  <c:v>1996</c:v>
                </c:pt>
                <c:pt idx="1">
                  <c:v>2002</c:v>
                </c:pt>
                <c:pt idx="2">
                  <c:v>2006</c:v>
                </c:pt>
                <c:pt idx="3">
                  <c:v>2011</c:v>
                </c:pt>
                <c:pt idx="4">
                  <c:v>2016</c:v>
                </c:pt>
                <c:pt idx="5">
                  <c:v>2022</c:v>
                </c:pt>
              </c:numCache>
            </c:numRef>
          </c:cat>
          <c:val>
            <c:numRef>
              <c:f>'HS and Vacancy change'!$C$2:$C$7</c:f>
              <c:numCache>
                <c:formatCode>0</c:formatCode>
                <c:ptCount val="6"/>
                <c:pt idx="0">
                  <c:v>0.10271822868121207</c:v>
                </c:pt>
                <c:pt idx="1">
                  <c:v>36.264133016627078</c:v>
                </c:pt>
                <c:pt idx="2">
                  <c:v>85.696356105928132</c:v>
                </c:pt>
                <c:pt idx="3">
                  <c:v>8.6845998453000508</c:v>
                </c:pt>
                <c:pt idx="4">
                  <c:v>-15.198081886053252</c:v>
                </c:pt>
                <c:pt idx="5">
                  <c:v>-5.99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B3-4D6E-AB4E-8CD3975D45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6129616"/>
        <c:axId val="876127320"/>
      </c:barChart>
      <c:catAx>
        <c:axId val="876129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 dirty="0"/>
                  <a:t>Census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127320"/>
        <c:crosses val="autoZero"/>
        <c:auto val="1"/>
        <c:lblAlgn val="ctr"/>
        <c:lblOffset val="100"/>
        <c:noMultiLvlLbl val="0"/>
      </c:catAx>
      <c:valAx>
        <c:axId val="876127320"/>
        <c:scaling>
          <c:orientation val="minMax"/>
          <c:min val="-2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 sz="1200" dirty="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129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786262566235827"/>
          <c:y val="2.5872262108361035E-2"/>
          <c:w val="0.37232481553013425"/>
          <c:h val="0.497832258288551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6" cy="496174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GB" dirty="0">
              <a:latin typeface="Roboto Slab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744" y="0"/>
            <a:ext cx="2946345" cy="496174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FAB6C422-590E-9E48-81E4-DE38BE76C08D}" type="datetimeFigureOut">
              <a:rPr lang="en-GB" smtClean="0">
                <a:latin typeface="Roboto Slab Light"/>
              </a:rPr>
              <a:pPr/>
              <a:t>27/07/2023</a:t>
            </a:fld>
            <a:endParaRPr lang="en-GB" dirty="0">
              <a:latin typeface="Roboto Slab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879"/>
            <a:ext cx="2946346" cy="496174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GB" dirty="0">
              <a:latin typeface="Roboto Slab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744" y="9428879"/>
            <a:ext cx="2946345" cy="496174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6E2EBEBA-3409-0F4E-B713-CAADD7383708}" type="slidenum">
              <a:rPr lang="en-GB" smtClean="0">
                <a:latin typeface="Roboto Slab Light"/>
              </a:rPr>
              <a:pPr/>
              <a:t>‹#›</a:t>
            </a:fld>
            <a:endParaRPr lang="en-GB" dirty="0">
              <a:latin typeface="Roboto Slab Light"/>
            </a:endParaRPr>
          </a:p>
        </p:txBody>
      </p:sp>
    </p:spTree>
    <p:extLst>
      <p:ext uri="{BB962C8B-B14F-4D97-AF65-F5344CB8AC3E}">
        <p14:creationId xmlns:p14="http://schemas.microsoft.com/office/powerpoint/2010/main" val="1441881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>
                <a:latin typeface="Roboto Slab Light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>
                <a:latin typeface="Roboto Slab Light"/>
              </a:defRPr>
            </a:lvl1pPr>
          </a:lstStyle>
          <a:p>
            <a:fld id="{5EB32EF4-9F0D-4B18-BFD1-268924FFDE11}" type="datetimeFigureOut">
              <a:rPr lang="en-IE" smtClean="0"/>
              <a:pPr/>
              <a:t>27/07/2023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>
                <a:latin typeface="Roboto Slab Light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>
                <a:latin typeface="Roboto Slab Light"/>
              </a:defRPr>
            </a:lvl1pPr>
          </a:lstStyle>
          <a:p>
            <a:fld id="{5641690F-5CE8-4B96-9588-F78D757180BA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22235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5641690F-5CE8-4B96-9588-F78D757180BA}" type="slidenum">
              <a:rPr lang="en-IE">
                <a:solidFill>
                  <a:prstClr val="black"/>
                </a:solidFill>
              </a:rPr>
              <a:pPr defTabSz="912937">
                <a:defRPr/>
              </a:pPr>
              <a:t>1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837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04497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73204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84487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50967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02075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94495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75629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73241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02233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73144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800467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Thank you for taking the time to watch todays presentation. The next results from the census, on Households, families and childcare, will be published at the end of August.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799609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775570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64617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  <a:p>
            <a:r>
              <a:rPr lang="en-IE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83104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68145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71453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19461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16283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86325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31355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4155925"/>
            <a:ext cx="5328592" cy="997523"/>
          </a:xfr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buNone/>
              <a:defRPr sz="2000" b="1" i="0" baseline="0">
                <a:solidFill>
                  <a:schemeClr val="accent1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1372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out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2"/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A picture containing text, sign, tableware, dishware&#10;&#10;Description automatically generated">
            <a:extLst>
              <a:ext uri="{FF2B5EF4-FFF2-40B4-BE49-F238E27FC236}">
                <a16:creationId xmlns:a16="http://schemas.microsoft.com/office/drawing/2014/main" id="{3024712E-4853-43F8-B74A-1B07E91B1A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793" y="4382164"/>
            <a:ext cx="1612414" cy="55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6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48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picture containing text, sign, tableware, dishware&#10;&#10;Description automatically generated">
            <a:extLst>
              <a:ext uri="{FF2B5EF4-FFF2-40B4-BE49-F238E27FC236}">
                <a16:creationId xmlns:a16="http://schemas.microsoft.com/office/drawing/2014/main" id="{BE37CF0B-5310-486A-A679-232B220D1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793" y="4382164"/>
            <a:ext cx="1612414" cy="55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42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No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9994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2"/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picture containing text, sign, tableware, dishware&#10;&#10;Description automatically generated">
            <a:extLst>
              <a:ext uri="{FF2B5EF4-FFF2-40B4-BE49-F238E27FC236}">
                <a16:creationId xmlns:a16="http://schemas.microsoft.com/office/drawing/2014/main" id="{8F46F4C4-BEFA-497D-B32E-525C5D7243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793" y="4382164"/>
            <a:ext cx="1612414" cy="55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8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2834406" cy="871538"/>
          </a:xfrm>
        </p:spPr>
        <p:txBody>
          <a:bodyPr anchor="t" anchorCtr="0"/>
          <a:lstStyle>
            <a:lvl1pPr algn="l">
              <a:defRPr sz="2000" b="1">
                <a:solidFill>
                  <a:schemeClr val="accent5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3879128"/>
          </a:xfrm>
        </p:spPr>
        <p:txBody>
          <a:bodyPr/>
          <a:lstStyle>
            <a:lvl1pPr marL="0" indent="0" algn="l">
              <a:buNone/>
              <a:defRPr sz="3200" b="1">
                <a:solidFill>
                  <a:srgbClr val="45C1C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1067027"/>
            <a:ext cx="2834406" cy="3007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picture containing text, sign, tableware, dishware&#10;&#10;Description automatically generated">
            <a:extLst>
              <a:ext uri="{FF2B5EF4-FFF2-40B4-BE49-F238E27FC236}">
                <a16:creationId xmlns:a16="http://schemas.microsoft.com/office/drawing/2014/main" id="{3D31ED2D-9FCA-46CB-925D-B49F787B6C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793" y="4382164"/>
            <a:ext cx="1612414" cy="55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2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sign, tableware, dishware&#10;&#10;Description automatically generated">
            <a:extLst>
              <a:ext uri="{FF2B5EF4-FFF2-40B4-BE49-F238E27FC236}">
                <a16:creationId xmlns:a16="http://schemas.microsoft.com/office/drawing/2014/main" id="{0A979297-3040-48D3-849C-51FA6B43C9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502"/>
            <a:ext cx="209066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92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23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pic>
        <p:nvPicPr>
          <p:cNvPr id="3" name="Picture 2" descr="A picture containing text, sign, tableware, dishware&#10;&#10;Description automatically generated">
            <a:extLst>
              <a:ext uri="{FF2B5EF4-FFF2-40B4-BE49-F238E27FC236}">
                <a16:creationId xmlns:a16="http://schemas.microsoft.com/office/drawing/2014/main" id="{7790C45E-298F-46C0-9E38-C84BBDD60B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502"/>
            <a:ext cx="209066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3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pic>
        <p:nvPicPr>
          <p:cNvPr id="3" name="Picture 2" descr="A picture containing text, sign, tableware, dishware&#10;&#10;Description automatically generated">
            <a:extLst>
              <a:ext uri="{FF2B5EF4-FFF2-40B4-BE49-F238E27FC236}">
                <a16:creationId xmlns:a16="http://schemas.microsoft.com/office/drawing/2014/main" id="{C22F476D-4DFF-4576-BAD2-67A0C539DD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502"/>
            <a:ext cx="209066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5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pic>
        <p:nvPicPr>
          <p:cNvPr id="3" name="Picture 2" descr="A picture containing text, sign, tableware, dishware&#10;&#10;Description automatically generated">
            <a:extLst>
              <a:ext uri="{FF2B5EF4-FFF2-40B4-BE49-F238E27FC236}">
                <a16:creationId xmlns:a16="http://schemas.microsoft.com/office/drawing/2014/main" id="{0A127BEC-497E-4037-B794-1629CD1669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502"/>
            <a:ext cx="209066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7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picture containing text, sign, tableware, dishware&#10;&#10;Description automatically generated">
            <a:extLst>
              <a:ext uri="{FF2B5EF4-FFF2-40B4-BE49-F238E27FC236}">
                <a16:creationId xmlns:a16="http://schemas.microsoft.com/office/drawing/2014/main" id="{6312851E-4D5C-4DBB-8A19-75EF42A052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793" y="4382164"/>
            <a:ext cx="1612414" cy="55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8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31591"/>
            <a:ext cx="4038600" cy="2880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31591"/>
            <a:ext cx="4038600" cy="2880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picture containing text, sign, tableware, dishware&#10;&#10;Description automatically generated">
            <a:extLst>
              <a:ext uri="{FF2B5EF4-FFF2-40B4-BE49-F238E27FC236}">
                <a16:creationId xmlns:a16="http://schemas.microsoft.com/office/drawing/2014/main" id="{277A7B90-3DF0-45A3-813B-E8981D4A90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793" y="4382164"/>
            <a:ext cx="1612414" cy="55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2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452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rgbClr val="639FA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452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picture containing text, sign, tableware, dishware&#10;&#10;Description automatically generated">
            <a:extLst>
              <a:ext uri="{FF2B5EF4-FFF2-40B4-BE49-F238E27FC236}">
                <a16:creationId xmlns:a16="http://schemas.microsoft.com/office/drawing/2014/main" id="{1AEF56C8-1057-49CA-B160-3E99CD4515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793" y="4382164"/>
            <a:ext cx="1612414" cy="55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2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8313" y="1276350"/>
            <a:ext cx="8207375" cy="26638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picture containing text, sign, tableware, dishware&#10;&#10;Description automatically generated">
            <a:extLst>
              <a:ext uri="{FF2B5EF4-FFF2-40B4-BE49-F238E27FC236}">
                <a16:creationId xmlns:a16="http://schemas.microsoft.com/office/drawing/2014/main" id="{560D4207-7140-4AA4-BF8A-34AF1F9A86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793" y="4382164"/>
            <a:ext cx="1612414" cy="55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3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A picture containing text, sign, tableware, dishware&#10;&#10;Description automatically generated">
            <a:extLst>
              <a:ext uri="{FF2B5EF4-FFF2-40B4-BE49-F238E27FC236}">
                <a16:creationId xmlns:a16="http://schemas.microsoft.com/office/drawing/2014/main" id="{2B4C8B24-C7BB-480F-B55C-0B08BE3ABC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793" y="4382164"/>
            <a:ext cx="1612414" cy="55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7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205979"/>
            <a:ext cx="821925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2811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210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i="0" kern="1200">
          <a:solidFill>
            <a:schemeClr val="accent1"/>
          </a:solidFill>
          <a:latin typeface="Cambria" panose="02040503050406030204" pitchFamily="18" charset="0"/>
          <a:ea typeface="+mj-ea"/>
          <a:cs typeface="Cambria" panose="02040503050406030204" pitchFamily="18" charset="0"/>
        </a:defRPr>
      </a:lvl1pPr>
    </p:titleStyle>
    <p:bodyStyle>
      <a:lvl1pPr marL="342900" indent="-3429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lang="en-US" sz="2400" kern="1200" dirty="0">
          <a:solidFill>
            <a:schemeClr val="bg1"/>
          </a:solidFill>
          <a:latin typeface="Cambria" panose="02040503050406030204" pitchFamily="18" charset="0"/>
          <a:ea typeface="+mj-ea"/>
          <a:cs typeface="+mj-cs"/>
        </a:defRPr>
      </a:lvl1pPr>
      <a:lvl2pPr marL="742950" indent="-28575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24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20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16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12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o.ie/en/statistics/population/censusofpopulation2022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census@cso.i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384168"/>
                </a:solidFill>
              </a:rPr>
              <a:t>Profile 2 – Housing in Ireland</a:t>
            </a:r>
            <a:br>
              <a:rPr lang="en-US" dirty="0"/>
            </a:br>
            <a:r>
              <a:rPr lang="en-US" dirty="0"/>
              <a:t>27 July 2023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11829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36447-FD6B-6395-3ED8-C7CCC3AD4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Devices accessing the internet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CF9C1-427B-6E3F-B22A-AA87172EF2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E" dirty="0"/>
              <a:t>69% of homes used a laptop</a:t>
            </a:r>
          </a:p>
          <a:p>
            <a:r>
              <a:rPr lang="en-IE" dirty="0"/>
              <a:t>87% used mobile phones and 51% used tablets</a:t>
            </a:r>
          </a:p>
          <a:p>
            <a:r>
              <a:rPr lang="en-IE" dirty="0"/>
              <a:t>59% used smart TVs and 28% used video consoles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F01A3-7867-68BB-1ECA-25CD631864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4430AC5-6A31-412B-B601-6A2E090A953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70601701"/>
              </p:ext>
            </p:extLst>
          </p:nvPr>
        </p:nvGraphicFramePr>
        <p:xfrm>
          <a:off x="457200" y="1131888"/>
          <a:ext cx="4038600" cy="2879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2463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7118F-60C6-B218-627B-2A622566B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464496" cy="3350193"/>
          </a:xfrm>
        </p:spPr>
        <p:txBody>
          <a:bodyPr/>
          <a:lstStyle/>
          <a:p>
            <a:r>
              <a:rPr lang="en-IE" dirty="0"/>
              <a:t>Home ownership and rent</a:t>
            </a:r>
            <a:br>
              <a:rPr lang="en-IE" dirty="0"/>
            </a:br>
            <a:br>
              <a:rPr lang="en-IE" sz="2400" dirty="0"/>
            </a:br>
            <a:r>
              <a:rPr lang="en-IE" sz="2400" dirty="0"/>
              <a:t>Owner occupiers</a:t>
            </a:r>
            <a:br>
              <a:rPr lang="en-IE" sz="2400" dirty="0"/>
            </a:br>
            <a:r>
              <a:rPr lang="en-IE" sz="2400" dirty="0"/>
              <a:t>Private rental accommodation</a:t>
            </a:r>
            <a:br>
              <a:rPr lang="en-IE" sz="2400" dirty="0"/>
            </a:br>
            <a:r>
              <a:rPr lang="en-IE" sz="2400" dirty="0"/>
              <a:t>Average weekly rent</a:t>
            </a:r>
          </a:p>
        </p:txBody>
      </p:sp>
    </p:spTree>
    <p:extLst>
      <p:ext uri="{BB962C8B-B14F-4D97-AF65-F5344CB8AC3E}">
        <p14:creationId xmlns:p14="http://schemas.microsoft.com/office/powerpoint/2010/main" val="551332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31FD-CF19-E449-8B11-A78F2CF68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Home ownership and rent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288FA3-7B6D-3FA4-ADE4-ADC53FF9A5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E" dirty="0"/>
              <a:t>Home ownership rate down from 68% in 2016 to 66% in 2022</a:t>
            </a:r>
          </a:p>
          <a:p>
            <a:r>
              <a:rPr lang="en-IE" dirty="0"/>
              <a:t>Owner-occupied with a mortgage or loan down 1%</a:t>
            </a:r>
          </a:p>
          <a:p>
            <a:r>
              <a:rPr lang="en-IE" dirty="0"/>
              <a:t>Owned outright up 11%</a:t>
            </a:r>
          </a:p>
          <a:p>
            <a:r>
              <a:rPr lang="en-IE" dirty="0"/>
              <a:t>Total rented properties now over half a million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E3AB5-712E-8579-1B83-6B820FF65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6EC8751-3D66-D553-1B0E-BCC06C70532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51517968"/>
              </p:ext>
            </p:extLst>
          </p:nvPr>
        </p:nvGraphicFramePr>
        <p:xfrm>
          <a:off x="457200" y="1131888"/>
          <a:ext cx="4038600" cy="2879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1801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91BB5-A3A1-E220-A9F1-956EB2284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Private rental accommodation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F499B-3D54-61ED-B617-F4BD908B82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/>
              <a:t>Up 7% to over 330,000</a:t>
            </a:r>
          </a:p>
          <a:p>
            <a:r>
              <a:rPr lang="en-IE" dirty="0"/>
              <a:t>Up 83% where head of the households was aged 65 or over</a:t>
            </a:r>
          </a:p>
          <a:p>
            <a:r>
              <a:rPr lang="en-IE" dirty="0"/>
              <a:t>Up 69% for householders aged 60 to 64 years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5876F4-DA36-6B88-FC28-3703649EF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E0E92B1-D8A3-4CA1-8B62-F7AA59D2BC0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34526411"/>
              </p:ext>
            </p:extLst>
          </p:nvPr>
        </p:nvGraphicFramePr>
        <p:xfrm>
          <a:off x="4648200" y="1131888"/>
          <a:ext cx="4244280" cy="3024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1B25CE5-5711-FD4C-C23C-50E13B25C341}"/>
              </a:ext>
            </a:extLst>
          </p:cNvPr>
          <p:cNvSpPr txBox="1"/>
          <p:nvPr/>
        </p:nvSpPr>
        <p:spPr>
          <a:xfrm>
            <a:off x="4558090" y="818910"/>
            <a:ext cx="4651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dirty="0">
                <a:solidFill>
                  <a:schemeClr val="bg1"/>
                </a:solidFill>
              </a:rPr>
              <a:t>Age of householders in private rental accommodation</a:t>
            </a:r>
          </a:p>
        </p:txBody>
      </p:sp>
    </p:spTree>
    <p:extLst>
      <p:ext uri="{BB962C8B-B14F-4D97-AF65-F5344CB8AC3E}">
        <p14:creationId xmlns:p14="http://schemas.microsoft.com/office/powerpoint/2010/main" val="1044581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FCAA9-08F1-1951-EF8D-BA80C49CF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Home ownership rates by 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A5EA3-1562-FD8B-A348-5B896D2270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By the age of 36, more than half of householders owned their home, up from 35 in 2016</a:t>
            </a:r>
          </a:p>
          <a:p>
            <a:r>
              <a:rPr lang="en-US" dirty="0"/>
              <a:t>By age 44, two thirds of householders were homeowners, up from 41 in 2016</a:t>
            </a:r>
          </a:p>
          <a:p>
            <a:endParaRPr lang="en-US" dirty="0"/>
          </a:p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F0B2D-B322-1BB1-1828-3D1652F4D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FAFAA69-0E7F-AAAE-5473-74E89A37589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60855331"/>
              </p:ext>
            </p:extLst>
          </p:nvPr>
        </p:nvGraphicFramePr>
        <p:xfrm>
          <a:off x="457200" y="1131888"/>
          <a:ext cx="4038600" cy="3096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8264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BE6E1-45EE-50F2-1872-1EA45D5FD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Average weekly rent*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2CD0D-9265-80BF-5AD3-2CC1825C05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/>
              <a:t>Up 37% to €273 in 2022 from €200 in 2016</a:t>
            </a:r>
          </a:p>
          <a:p>
            <a:r>
              <a:rPr lang="en-IE" dirty="0"/>
              <a:t>Highest average rents in Dublin</a:t>
            </a:r>
          </a:p>
          <a:p>
            <a:r>
              <a:rPr lang="en-IE" dirty="0"/>
              <a:t>Rising fastest in Longford, Louth, Westmeath and Clare</a:t>
            </a:r>
          </a:p>
          <a:p>
            <a:endParaRPr lang="en-IE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D33605E-D58D-C599-2C51-315BB92A8C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87429" y="1131888"/>
            <a:ext cx="2960142" cy="287972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D7BDD5-80F7-7A7B-E8C2-1A9011B5E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F1E3E4-B19A-0F0F-14D5-32A04F42C112}"/>
              </a:ext>
            </a:extLst>
          </p:cNvPr>
          <p:cNvSpPr txBox="1"/>
          <p:nvPr/>
        </p:nvSpPr>
        <p:spPr>
          <a:xfrm>
            <a:off x="5187429" y="762259"/>
            <a:ext cx="3522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Change in average weekly rent* (%)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C62A07-CFF1-3DB5-3BD5-C6DAABE48556}"/>
              </a:ext>
            </a:extLst>
          </p:cNvPr>
          <p:cNvSpPr txBox="1"/>
          <p:nvPr/>
        </p:nvSpPr>
        <p:spPr>
          <a:xfrm>
            <a:off x="6487054" y="4011612"/>
            <a:ext cx="2656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dirty="0">
                <a:solidFill>
                  <a:schemeClr val="accent4"/>
                </a:solidFill>
              </a:rPr>
              <a:t>*In private rental accommodation</a:t>
            </a:r>
          </a:p>
        </p:txBody>
      </p:sp>
    </p:spTree>
    <p:extLst>
      <p:ext uri="{BB962C8B-B14F-4D97-AF65-F5344CB8AC3E}">
        <p14:creationId xmlns:p14="http://schemas.microsoft.com/office/powerpoint/2010/main" val="1316541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4DD6A-C93E-E01B-B987-834B672AC3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Vacancy</a:t>
            </a:r>
            <a:br>
              <a:rPr lang="en-IE" dirty="0"/>
            </a:br>
            <a:br>
              <a:rPr lang="en-IE" sz="2400" dirty="0"/>
            </a:br>
            <a:r>
              <a:rPr lang="en-IE" sz="2400" dirty="0" err="1"/>
              <a:t>Vacancy</a:t>
            </a:r>
            <a:r>
              <a:rPr lang="en-IE" sz="2400" dirty="0"/>
              <a:t> change</a:t>
            </a:r>
            <a:br>
              <a:rPr lang="en-IE" sz="2400" dirty="0"/>
            </a:br>
            <a:r>
              <a:rPr lang="en-IE" sz="2400" dirty="0"/>
              <a:t>Long-term vacancy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48040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DA78F-FD53-34B7-6D7B-C65093F6A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Housing stock and vacancy change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557A40-B8C5-F6BA-AE69-C50417A9A2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E" dirty="0"/>
              <a:t>As the housing stock increased rapidly in the 2000s, the number of vacant dwellings increased at an even faster rate</a:t>
            </a:r>
          </a:p>
          <a:p>
            <a:r>
              <a:rPr lang="en-IE" dirty="0"/>
              <a:t>Since 2011, growth in the housing stock has slowed and vacancy has fallen</a:t>
            </a:r>
          </a:p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3F715-D912-0C89-8A4C-CDBABBAED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7F03DB3-60BB-42B7-9DCB-17E51F45827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16610510"/>
              </p:ext>
            </p:extLst>
          </p:nvPr>
        </p:nvGraphicFramePr>
        <p:xfrm>
          <a:off x="457200" y="1131888"/>
          <a:ext cx="4038600" cy="3096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43775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05A71-09A7-D68D-01CF-48E06842D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Long-term vacancy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83E5E-D8CE-C8CE-35C1-D319656D40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Just under 48,000 homes that were vacant in the 2022 census were also vacant in the 2016 census, 2% of the housing stock</a:t>
            </a:r>
          </a:p>
          <a:p>
            <a:r>
              <a:rPr lang="en-US" dirty="0"/>
              <a:t>In parts of Dublin and Kildare less than 1 in 200 homes were vacant in 2022 and also in 2016</a:t>
            </a:r>
          </a:p>
          <a:p>
            <a:endParaRPr lang="en-IE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192B199-0AB5-61C8-F9B7-8EBA4FC4BB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49262" y="1031563"/>
            <a:ext cx="3123138" cy="319637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53EB3A-407D-3554-CC43-A2AB8331F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DEB920-286E-4901-7AED-E8D585468AF3}"/>
              </a:ext>
            </a:extLst>
          </p:cNvPr>
          <p:cNvSpPr txBox="1"/>
          <p:nvPr/>
        </p:nvSpPr>
        <p:spPr>
          <a:xfrm>
            <a:off x="4960704" y="693897"/>
            <a:ext cx="3722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Long-term vacancy rates by LEA, 2022</a:t>
            </a:r>
          </a:p>
        </p:txBody>
      </p:sp>
    </p:spTree>
    <p:extLst>
      <p:ext uri="{BB962C8B-B14F-4D97-AF65-F5344CB8AC3E}">
        <p14:creationId xmlns:p14="http://schemas.microsoft.com/office/powerpoint/2010/main" val="3899356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C1D77-FAE2-D2F3-5FCD-28C14753C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Census 2022 link and contact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CB108-9ACA-B04B-A2E2-1D283AE03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>
                <a:hlinkClick r:id="rId3"/>
              </a:rPr>
              <a:t>https://www.cso.ie/en/statistics/population/censusofpopulation2022/</a:t>
            </a:r>
            <a:endParaRPr lang="en-IE" dirty="0"/>
          </a:p>
          <a:p>
            <a:pPr marL="0" indent="0">
              <a:buNone/>
            </a:pPr>
            <a:r>
              <a:rPr lang="en-IE" dirty="0"/>
              <a:t>Phone		(+353) 1 895 1300</a:t>
            </a:r>
          </a:p>
          <a:p>
            <a:pPr marL="0" indent="0">
              <a:buNone/>
            </a:pPr>
            <a:r>
              <a:rPr lang="en-IE" dirty="0"/>
              <a:t>Email		</a:t>
            </a:r>
            <a:r>
              <a:rPr lang="en-IE" dirty="0">
                <a:hlinkClick r:id="rId4"/>
              </a:rPr>
              <a:t>census@cso.ie</a:t>
            </a: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6A23B-DB09-5FB5-194E-8D6886826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536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9725B-D9B7-54B4-7BF5-E98BEFA0BD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Housing stock</a:t>
            </a:r>
            <a:br>
              <a:rPr lang="en-IE" dirty="0"/>
            </a:br>
            <a:br>
              <a:rPr lang="en-IE" sz="2400" dirty="0"/>
            </a:br>
            <a:r>
              <a:rPr lang="en-IE" sz="2400" dirty="0"/>
              <a:t>Occupancy status</a:t>
            </a:r>
            <a:br>
              <a:rPr lang="en-IE" sz="2400" dirty="0"/>
            </a:br>
            <a:r>
              <a:rPr lang="en-IE" sz="2400" dirty="0"/>
              <a:t>Vacancy</a:t>
            </a:r>
            <a:br>
              <a:rPr lang="en-IE" sz="2400" dirty="0"/>
            </a:br>
            <a:r>
              <a:rPr lang="en-IE" sz="2400" dirty="0"/>
              <a:t>Holiday homes</a:t>
            </a:r>
            <a:br>
              <a:rPr lang="en-IE" sz="2400" dirty="0"/>
            </a:br>
            <a:r>
              <a:rPr lang="en-IE" sz="2400" dirty="0"/>
              <a:t>County change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15909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F938-EB43-A859-D975-100218B31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Census 2022 p</a:t>
            </a:r>
            <a:r>
              <a:rPr lang="en-US" sz="3200" dirty="0"/>
              <a:t>ublication schedule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F3A07-942C-42C7-32EA-78E7BF715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55D700-2ED8-D2ED-1ACA-08FD3F17C4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267710"/>
            <a:ext cx="8229600" cy="267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03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ic of a diagram&#10;&#10;Description automatically generated">
            <a:extLst>
              <a:ext uri="{FF2B5EF4-FFF2-40B4-BE49-F238E27FC236}">
                <a16:creationId xmlns:a16="http://schemas.microsoft.com/office/drawing/2014/main" id="{48ABA678-20D5-0DAC-90C3-B397C4779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6596"/>
            <a:ext cx="9144000" cy="534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99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450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14030-1632-1A3F-A80F-A27FD928A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Housing stock change, 2016 to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0CB3B-4598-4ACB-7C40-D817A5B8A5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Census 2022 housing stock was 2,112,121, over 5% higher than in Census 2016</a:t>
            </a:r>
          </a:p>
          <a:p>
            <a:r>
              <a:rPr lang="en-US" dirty="0"/>
              <a:t>Occupied households increased by 8% to 1.85 million</a:t>
            </a:r>
          </a:p>
          <a:p>
            <a:r>
              <a:rPr lang="en-US" dirty="0"/>
              <a:t>Vacant dwellings fell by nearly 20,000 (-11%) to 163,433</a:t>
            </a:r>
          </a:p>
          <a:p>
            <a:r>
              <a:rPr lang="en-US" dirty="0"/>
              <a:t>Holiday homes unoccupied on Census Night rose by 8% from 62,148 to 66,956</a:t>
            </a:r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E5ED58-CD09-E9AB-55E4-9344103F9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939DD80-0201-4ADC-BDD5-0BCC579E58E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04011108"/>
              </p:ext>
            </p:extLst>
          </p:nvPr>
        </p:nvGraphicFramePr>
        <p:xfrm>
          <a:off x="4648200" y="1275606"/>
          <a:ext cx="403860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4398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6295E-DCB4-FB66-BDA4-C56E6DC81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Housing stock change by county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84FEB-78BE-563D-A846-23D87B02DA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E" dirty="0"/>
              <a:t>The growth in the housing stock varied by county</a:t>
            </a:r>
          </a:p>
          <a:p>
            <a:r>
              <a:rPr lang="en-IE" dirty="0"/>
              <a:t>The fastest growth was in Meath and Kildare driven by new dwelling completions, both up 11%</a:t>
            </a:r>
          </a:p>
          <a:p>
            <a:r>
              <a:rPr lang="en-IE" dirty="0"/>
              <a:t>Housing stock growth was slowest in Tipperary, Donegal and Leitrim, up 2% in each county</a:t>
            </a:r>
          </a:p>
          <a:p>
            <a:endParaRPr lang="en-IE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C09D0E4-4C4D-04ED-4FD0-73A313FB91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20072" y="1076862"/>
            <a:ext cx="3199132" cy="311614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610F0-3923-6387-330C-9E29E3B86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C4DD38-6572-E39C-0A98-6212E493A3E1}"/>
              </a:ext>
            </a:extLst>
          </p:cNvPr>
          <p:cNvSpPr txBox="1"/>
          <p:nvPr/>
        </p:nvSpPr>
        <p:spPr>
          <a:xfrm>
            <a:off x="5148064" y="796358"/>
            <a:ext cx="3727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Housing stock % change, </a:t>
            </a:r>
            <a:r>
              <a:rPr lang="en-IE" sz="1600" dirty="0">
                <a:solidFill>
                  <a:schemeClr val="bg1"/>
                </a:solidFill>
              </a:rPr>
              <a:t>2016</a:t>
            </a:r>
            <a:r>
              <a:rPr lang="en-IE" dirty="0">
                <a:solidFill>
                  <a:schemeClr val="bg1"/>
                </a:solidFill>
              </a:rPr>
              <a:t> to 2022</a:t>
            </a:r>
          </a:p>
        </p:txBody>
      </p:sp>
    </p:spTree>
    <p:extLst>
      <p:ext uri="{BB962C8B-B14F-4D97-AF65-F5344CB8AC3E}">
        <p14:creationId xmlns:p14="http://schemas.microsoft.com/office/powerpoint/2010/main" val="1753197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7128792" cy="3350193"/>
          </a:xfrm>
        </p:spPr>
        <p:txBody>
          <a:bodyPr>
            <a:normAutofit/>
          </a:bodyPr>
          <a:lstStyle/>
          <a:p>
            <a:r>
              <a:rPr lang="en-US" dirty="0"/>
              <a:t>Occupied dwellings</a:t>
            </a:r>
            <a:br>
              <a:rPr lang="en-US" dirty="0"/>
            </a:br>
            <a:br>
              <a:rPr lang="en-US" sz="2400" dirty="0"/>
            </a:br>
            <a:r>
              <a:rPr lang="en-US" sz="2400" dirty="0"/>
              <a:t>Year built</a:t>
            </a:r>
            <a:br>
              <a:rPr lang="en-US" sz="2400" dirty="0"/>
            </a:br>
            <a:r>
              <a:rPr lang="en-US" sz="2400" dirty="0"/>
              <a:t>Central heating</a:t>
            </a:r>
            <a:br>
              <a:rPr lang="en-US" sz="2400" dirty="0"/>
            </a:br>
            <a:r>
              <a:rPr lang="en-US" sz="2400" dirty="0"/>
              <a:t>Renewable energy</a:t>
            </a:r>
            <a:br>
              <a:rPr lang="en-US" sz="2400" dirty="0"/>
            </a:br>
            <a:r>
              <a:rPr lang="en-US" sz="2400" dirty="0"/>
              <a:t>Internet connectivity</a:t>
            </a:r>
            <a:br>
              <a:rPr lang="en-IE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401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764D-25F1-1322-82B5-85383BF2C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Occupied dwellings by year built and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D511E-C596-1AEC-736D-E83D088FB6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E" dirty="0"/>
              <a:t>Almost 90% more dwellings built between 2016 and 2022 than between 2011 and 2015</a:t>
            </a:r>
          </a:p>
          <a:p>
            <a:r>
              <a:rPr lang="en-IE" dirty="0"/>
              <a:t>Number of houses has doubled, driven by increase in semi-detached and terraced homes</a:t>
            </a:r>
          </a:p>
          <a:p>
            <a:r>
              <a:rPr lang="en-IE" dirty="0"/>
              <a:t>Apartments are up over 50%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4B7DE3-AC0B-E198-EA68-84A11DAB7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2533DED-8558-254B-606B-8B10DC3AEB8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61720269"/>
              </p:ext>
            </p:extLst>
          </p:nvPr>
        </p:nvGraphicFramePr>
        <p:xfrm>
          <a:off x="4648200" y="1131888"/>
          <a:ext cx="4038600" cy="2879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4358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5B0FE-162F-ACD6-BCC2-192C36E7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Central heating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9235A-961C-0419-8E5B-7F507D8853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E" dirty="0"/>
              <a:t>Newer dwellings more likely to use electricity for central heating and less likely to use oil</a:t>
            </a:r>
          </a:p>
          <a:p>
            <a:r>
              <a:rPr lang="en-IE" dirty="0"/>
              <a:t>Natural gas used by almost 1 in 3 dwellings</a:t>
            </a:r>
          </a:p>
          <a:p>
            <a:r>
              <a:rPr lang="en-IE" dirty="0"/>
              <a:t>Very few new dwellings using solid fuels as the main source of fuel for heating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286CF-4BC3-DE9F-4926-8C2D9A2A1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BD95F48-7BA0-95A7-809C-BF041ADE707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25239686"/>
              </p:ext>
            </p:extLst>
          </p:nvPr>
        </p:nvGraphicFramePr>
        <p:xfrm>
          <a:off x="4648200" y="1226168"/>
          <a:ext cx="4172272" cy="3001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B3EDDFB-C7AE-3BE8-867C-C8A0AA67D532}"/>
              </a:ext>
            </a:extLst>
          </p:cNvPr>
          <p:cNvSpPr txBox="1"/>
          <p:nvPr/>
        </p:nvSpPr>
        <p:spPr>
          <a:xfrm>
            <a:off x="4648200" y="856836"/>
            <a:ext cx="3414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Central heating by year built, 2022</a:t>
            </a:r>
          </a:p>
        </p:txBody>
      </p:sp>
    </p:spTree>
    <p:extLst>
      <p:ext uri="{BB962C8B-B14F-4D97-AF65-F5344CB8AC3E}">
        <p14:creationId xmlns:p14="http://schemas.microsoft.com/office/powerpoint/2010/main" val="1644941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11C68-D417-48F9-A624-B33651BE8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Renewable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EB3CC-61E0-6B2E-BE83-BB5FD69E70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E" dirty="0"/>
              <a:t>1 in 4 households used renewable energy</a:t>
            </a:r>
          </a:p>
          <a:p>
            <a:r>
              <a:rPr lang="en-IE" dirty="0"/>
              <a:t>Wood was the most common source, mainly in older homes</a:t>
            </a:r>
          </a:p>
          <a:p>
            <a:r>
              <a:rPr lang="en-IE" dirty="0"/>
              <a:t>73% of new homes used renewable sources, mainly solar panels and heat pumps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BA0BD20-39F9-EFC8-6AFB-1EF7ADC162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6056" y="1050584"/>
            <a:ext cx="3096344" cy="310474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34CBEF-DC71-848C-2516-596B43CBA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147643-68AE-2BD3-600A-F848E1AE4213}"/>
              </a:ext>
            </a:extLst>
          </p:cNvPr>
          <p:cNvSpPr txBox="1"/>
          <p:nvPr/>
        </p:nvSpPr>
        <p:spPr>
          <a:xfrm>
            <a:off x="5004048" y="728078"/>
            <a:ext cx="348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Solar panel usage in new builds (%)</a:t>
            </a:r>
          </a:p>
        </p:txBody>
      </p:sp>
    </p:spTree>
    <p:extLst>
      <p:ext uri="{BB962C8B-B14F-4D97-AF65-F5344CB8AC3E}">
        <p14:creationId xmlns:p14="http://schemas.microsoft.com/office/powerpoint/2010/main" val="2337355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A062A-B378-FB9B-8F20-AC670E07B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Internet connectivity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5315B-2520-5A28-8511-F9A241CB8D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E" dirty="0"/>
              <a:t>1.46 million (79%) homes had a broadband connection</a:t>
            </a:r>
          </a:p>
          <a:p>
            <a:r>
              <a:rPr lang="en-IE" dirty="0"/>
              <a:t>Just 3% of householders aged 30 to 44 had no internet connection</a:t>
            </a:r>
          </a:p>
          <a:p>
            <a:r>
              <a:rPr lang="en-IE" dirty="0"/>
              <a:t>34% of people aged 65 or over and living alone had no internet connection at home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5CA917-439F-867E-0D5F-E9ABEF6754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6271DBC-3FC9-2514-00BF-CA6E2F94D9D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43760047"/>
              </p:ext>
            </p:extLst>
          </p:nvPr>
        </p:nvGraphicFramePr>
        <p:xfrm>
          <a:off x="4648200" y="1131888"/>
          <a:ext cx="4100264" cy="3096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A17665E-3C2C-051B-27FF-2C42C064C98A}"/>
              </a:ext>
            </a:extLst>
          </p:cNvPr>
          <p:cNvSpPr txBox="1"/>
          <p:nvPr/>
        </p:nvSpPr>
        <p:spPr>
          <a:xfrm>
            <a:off x="5004048" y="728078"/>
            <a:ext cx="402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Type of internet connection by age, 2022</a:t>
            </a:r>
          </a:p>
        </p:txBody>
      </p:sp>
    </p:spTree>
    <p:extLst>
      <p:ext uri="{BB962C8B-B14F-4D97-AF65-F5344CB8AC3E}">
        <p14:creationId xmlns:p14="http://schemas.microsoft.com/office/powerpoint/2010/main" val="3012383391"/>
      </p:ext>
    </p:extLst>
  </p:cSld>
  <p:clrMapOvr>
    <a:masterClrMapping/>
  </p:clrMapOvr>
</p:sld>
</file>

<file path=ppt/theme/theme1.xml><?xml version="1.0" encoding="utf-8"?>
<a:theme xmlns:a="http://schemas.openxmlformats.org/drawingml/2006/main" name="CSO Standard Text 2">
  <a:themeElements>
    <a:clrScheme name="CSO Colours">
      <a:dk1>
        <a:srgbClr val="006168"/>
      </a:dk1>
      <a:lt1>
        <a:sysClr val="window" lastClr="FFFFFF"/>
      </a:lt1>
      <a:dk2>
        <a:srgbClr val="006F74"/>
      </a:dk2>
      <a:lt2>
        <a:srgbClr val="F8F8F8"/>
      </a:lt2>
      <a:accent1>
        <a:srgbClr val="45C1C0"/>
      </a:accent1>
      <a:accent2>
        <a:srgbClr val="FAA21B"/>
      </a:accent2>
      <a:accent3>
        <a:srgbClr val="5BC1A5"/>
      </a:accent3>
      <a:accent4>
        <a:srgbClr val="35456B"/>
      </a:accent4>
      <a:accent5>
        <a:srgbClr val="639FA2"/>
      </a:accent5>
      <a:accent6>
        <a:srgbClr val="9BBDBF"/>
      </a:accent6>
      <a:hlink>
        <a:srgbClr val="45C1C0"/>
      </a:hlink>
      <a:folHlink>
        <a:srgbClr val="45C1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18edd83-6394-400b-9649-ba71561e26b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4AC10D4A689C458782627803FEE0C8" ma:contentTypeVersion="12" ma:contentTypeDescription="Create a new document." ma:contentTypeScope="" ma:versionID="88671f212dfcb786e7333dde72fa5428">
  <xsd:schema xmlns:xsd="http://www.w3.org/2001/XMLSchema" xmlns:xs="http://www.w3.org/2001/XMLSchema" xmlns:p="http://schemas.microsoft.com/office/2006/metadata/properties" xmlns:ns3="be46b88d-aff0-4280-8651-62d51e5884b7" xmlns:ns4="d18edd83-6394-400b-9649-ba71561e26b5" targetNamespace="http://schemas.microsoft.com/office/2006/metadata/properties" ma:root="true" ma:fieldsID="7004ecbf4cef14d49fa386687855670b" ns3:_="" ns4:_="">
    <xsd:import namespace="be46b88d-aff0-4280-8651-62d51e5884b7"/>
    <xsd:import namespace="d18edd83-6394-400b-9649-ba71561e26b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6b88d-aff0-4280-8651-62d51e5884b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edd83-6394-400b-9649-ba71561e26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3C1A50-9CDE-486E-A0F7-623F15BF028D}">
  <ds:schemaRefs>
    <ds:schemaRef ds:uri="http://purl.org/dc/dcmitype/"/>
    <ds:schemaRef ds:uri="http://schemas.microsoft.com/office/infopath/2007/PartnerControls"/>
    <ds:schemaRef ds:uri="be46b88d-aff0-4280-8651-62d51e5884b7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d18edd83-6394-400b-9649-ba71561e26b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A971944-8A50-446B-8BDB-F149ED5C50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29EB07-669A-480C-A18B-59C7486315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46b88d-aff0-4280-8651-62d51e5884b7"/>
    <ds:schemaRef ds:uri="d18edd83-6394-400b-9649-ba71561e26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9019</TotalTime>
  <Words>779</Words>
  <Application>Microsoft Office PowerPoint</Application>
  <PresentationFormat>On-screen Show (16:9)</PresentationFormat>
  <Paragraphs>114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</vt:lpstr>
      <vt:lpstr>Roboto Slab Light</vt:lpstr>
      <vt:lpstr>Roboto Slab Regular</vt:lpstr>
      <vt:lpstr>CSO Standard Text 2</vt:lpstr>
      <vt:lpstr>PowerPoint Presentation</vt:lpstr>
      <vt:lpstr>Housing stock  Occupancy status Vacancy Holiday homes County change</vt:lpstr>
      <vt:lpstr>Housing stock change, 2016 to 2022</vt:lpstr>
      <vt:lpstr>Housing stock change by county</vt:lpstr>
      <vt:lpstr>Occupied dwellings  Year built Central heating Renewable energy Internet connectivity </vt:lpstr>
      <vt:lpstr>Occupied dwellings by year built and type</vt:lpstr>
      <vt:lpstr>Central heating</vt:lpstr>
      <vt:lpstr>Renewable energy</vt:lpstr>
      <vt:lpstr>Internet connectivity</vt:lpstr>
      <vt:lpstr>Devices accessing the internet</vt:lpstr>
      <vt:lpstr>Home ownership and rent  Owner occupiers Private rental accommodation Average weekly rent</vt:lpstr>
      <vt:lpstr>Home ownership and rent</vt:lpstr>
      <vt:lpstr>Private rental accommodation</vt:lpstr>
      <vt:lpstr>Home ownership rates by age</vt:lpstr>
      <vt:lpstr>Average weekly rent*</vt:lpstr>
      <vt:lpstr>Vacancy  Vacancy change Long-term vacancy</vt:lpstr>
      <vt:lpstr>Housing stock and vacancy change</vt:lpstr>
      <vt:lpstr>Long-term vacancy</vt:lpstr>
      <vt:lpstr>Census 2022 link and contact details</vt:lpstr>
      <vt:lpstr>Census 2022 publication schedule</vt:lpstr>
      <vt:lpstr>PowerPoint Presentation</vt:lpstr>
      <vt:lpstr>PowerPoint Presentation</vt:lpstr>
    </vt:vector>
  </TitlesOfParts>
  <Company>Central Statistics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Lester</dc:creator>
  <cp:lastModifiedBy>Deirdre Lynch</cp:lastModifiedBy>
  <cp:revision>258</cp:revision>
  <cp:lastPrinted>2023-07-21T16:18:22Z</cp:lastPrinted>
  <dcterms:created xsi:type="dcterms:W3CDTF">2017-12-13T09:54:14Z</dcterms:created>
  <dcterms:modified xsi:type="dcterms:W3CDTF">2023-07-27T08:27:50Z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0x010100124AC10D4A689C458782627803FEE0C8</vt:lpwstr>
  </property>
</Properties>
</file>