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8" r:id="rId2"/>
    <p:sldId id="269" r:id="rId3"/>
    <p:sldId id="292" r:id="rId4"/>
    <p:sldId id="315" r:id="rId5"/>
    <p:sldId id="293" r:id="rId6"/>
    <p:sldId id="309" r:id="rId7"/>
    <p:sldId id="295" r:id="rId8"/>
    <p:sldId id="303" r:id="rId9"/>
    <p:sldId id="297" r:id="rId10"/>
    <p:sldId id="299" r:id="rId11"/>
    <p:sldId id="300" r:id="rId12"/>
    <p:sldId id="301" r:id="rId13"/>
    <p:sldId id="302" r:id="rId14"/>
    <p:sldId id="304" r:id="rId15"/>
    <p:sldId id="306" r:id="rId16"/>
    <p:sldId id="307" r:id="rId17"/>
    <p:sldId id="308" r:id="rId18"/>
    <p:sldId id="311" r:id="rId19"/>
    <p:sldId id="290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300"/>
    <a:srgbClr val="FFFF00"/>
    <a:srgbClr val="FF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5" autoAdjust="0"/>
    <p:restoredTop sz="70266" autoAdjust="0"/>
  </p:normalViewPr>
  <p:slideViewPr>
    <p:cSldViewPr>
      <p:cViewPr varScale="1">
        <p:scale>
          <a:sx n="70" d="100"/>
          <a:sy n="70" d="100"/>
        </p:scale>
        <p:origin x="-1326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51C6E-BD2E-4CD2-980D-B4BEADDF9296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05A69-899D-4282-A4DC-EB35435834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03165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56EAC-8257-4DD8-8EA4-61EDD4BAEC10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0C3A5-1AFD-4C29-B23B-86AB8D07BC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5613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833109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7176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71765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7176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rtl="0" fontAlgn="ctr">
              <a:buFontTx/>
              <a:buChar char="-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71765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rtl="0" fontAlgn="ctr">
              <a:buFontTx/>
              <a:buChar char="-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71765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rtl="0" fontAlgn="ctr">
              <a:buFontTx/>
              <a:buChar char="-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71765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rtl="0" fontAlgn="ctr">
              <a:buFontTx/>
              <a:buChar char="-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71765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37795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2020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6235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6235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1435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Tx/>
              <a:buChar char="-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78853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6985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6985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7176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7176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5009-563B-46B1-BEC9-764CFAFD95B1}" type="datetime1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3729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5185-100E-4CC5-A059-1D4F4D812568}" type="datetime1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557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8B2D-8952-4E17-8532-D8EF2DC129A6}" type="datetime1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36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E98F-4704-4CE7-99A6-C8738539F03C}" type="datetime1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0583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7E08-4525-44C8-B3B3-AA5DB6446F89}" type="datetime1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007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0371-FDDB-4145-89E8-7F4848001450}" type="datetime1">
              <a:rPr lang="en-IE" smtClean="0"/>
              <a:t>30/09/2016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5121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0AB0-F4CF-409E-9B25-2EE6F22DEB7B}" type="datetime1">
              <a:rPr lang="en-IE" smtClean="0"/>
              <a:t>30/09/2016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55929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C9448-889C-4E05-B970-C99534701CCC}" type="datetime1">
              <a:rPr lang="en-IE" smtClean="0"/>
              <a:t>30/09/2016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153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FBF5-69F7-44CE-B202-BF7DE3289D47}" type="datetime1">
              <a:rPr lang="en-IE" smtClean="0"/>
              <a:t>30/09/2016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9957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C3B6-464E-4927-A2BE-4FE6BA3D4F1B}" type="datetime1">
              <a:rPr lang="en-IE" smtClean="0"/>
              <a:t>30/09/2016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31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672D-57B2-411B-A029-E804BBC4DBB5}" type="datetime1">
              <a:rPr lang="en-IE" smtClean="0"/>
              <a:t>30/09/2016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970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A5830-2EE7-4329-BAC3-23D6B05547F9}" type="datetime1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22107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31590"/>
            <a:ext cx="7772400" cy="156874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Creating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PX Files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371" y="2949792"/>
            <a:ext cx="4064496" cy="972108"/>
          </a:xfrm>
        </p:spPr>
        <p:txBody>
          <a:bodyPr>
            <a:normAutofit lnSpcReduction="10000"/>
          </a:bodyPr>
          <a:lstStyle/>
          <a:p>
            <a:pPr algn="l"/>
            <a:r>
              <a:rPr lang="en-IE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Paul Rockley</a:t>
            </a:r>
            <a:endParaRPr lang="en-IE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algn="l"/>
            <a:r>
              <a:rPr lang="en-IE" sz="26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FSLG - 29</a:t>
            </a:r>
            <a:r>
              <a:rPr lang="en-IE" sz="2600" b="1" baseline="300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th</a:t>
            </a:r>
            <a:r>
              <a:rPr lang="en-IE" sz="26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September</a:t>
            </a:r>
            <a:r>
              <a:rPr lang="en-US" sz="2600" b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2016</a:t>
            </a:r>
            <a:endParaRPr lang="en-IE" sz="2600" b="1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z="1400" b="1" dirty="0" smtClean="0">
                <a:solidFill>
                  <a:srgbClr val="FF0000"/>
                </a:solidFill>
              </a:rPr>
              <a:t>www.cso.ie</a:t>
            </a:r>
            <a:endParaRPr lang="en-IE" sz="1400" b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</a:t>
            </a:fld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195486"/>
            <a:ext cx="3689187" cy="113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34" y="173729"/>
            <a:ext cx="4152490" cy="1339658"/>
          </a:xfrm>
        </p:spPr>
        <p:txBody>
          <a:bodyPr>
            <a:normAutofit fontScale="90000"/>
          </a:bodyPr>
          <a:lstStyle/>
          <a:p>
            <a:pPr algn="l"/>
            <a:r>
              <a:rPr lang="en-IE" i="1" dirty="0" smtClean="0"/>
              <a:t>Process 1</a:t>
            </a:r>
            <a:r>
              <a:rPr lang="en-IE" dirty="0"/>
              <a:t/>
            </a:r>
            <a:br>
              <a:rPr lang="en-IE" dirty="0"/>
            </a:br>
            <a:r>
              <a:rPr lang="en-IE" sz="7300" dirty="0" smtClean="0"/>
              <a:t>Summarise</a:t>
            </a:r>
            <a:endParaRPr lang="en-IE" sz="73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10</a:t>
            </a:fld>
            <a:endParaRPr lang="en-IE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1" y="843558"/>
            <a:ext cx="25622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4788024" y="2677369"/>
            <a:ext cx="1296144" cy="594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400" b="1" dirty="0" smtClean="0">
              <a:solidFill>
                <a:schemeClr val="bg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31691"/>
            <a:ext cx="7704855" cy="1649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537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088" y="141480"/>
            <a:ext cx="3691450" cy="648072"/>
          </a:xfrm>
        </p:spPr>
        <p:txBody>
          <a:bodyPr>
            <a:normAutofit fontScale="90000"/>
          </a:bodyPr>
          <a:lstStyle/>
          <a:p>
            <a:pPr algn="r"/>
            <a:r>
              <a:rPr lang="en-IE" sz="3200" i="1" dirty="0" smtClean="0"/>
              <a:t>Process 1 –</a:t>
            </a:r>
            <a:br>
              <a:rPr lang="en-IE" sz="3200" i="1" dirty="0" smtClean="0"/>
            </a:br>
            <a:r>
              <a:rPr lang="en-IE" sz="3200" dirty="0" smtClean="0"/>
              <a:t>Summarise</a:t>
            </a:r>
            <a:endParaRPr lang="en-IE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11</a:t>
            </a:fld>
            <a:endParaRPr lang="en-IE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788024" y="2677369"/>
            <a:ext cx="1296144" cy="594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400" b="1" dirty="0" smtClean="0">
              <a:solidFill>
                <a:schemeClr val="bg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89562"/>
            <a:ext cx="6162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48619"/>
            <a:ext cx="61055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348583"/>
            <a:ext cx="6057900" cy="1450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435846"/>
            <a:ext cx="6057900" cy="144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04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6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608270" y="3629656"/>
            <a:ext cx="3149923" cy="4616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34" y="173729"/>
            <a:ext cx="4152490" cy="1339658"/>
          </a:xfrm>
        </p:spPr>
        <p:txBody>
          <a:bodyPr>
            <a:normAutofit fontScale="90000"/>
          </a:bodyPr>
          <a:lstStyle/>
          <a:p>
            <a:pPr algn="l"/>
            <a:r>
              <a:rPr lang="en-IE" i="1" dirty="0" smtClean="0"/>
              <a:t>Process 2</a:t>
            </a:r>
            <a:r>
              <a:rPr lang="en-IE" dirty="0"/>
              <a:t/>
            </a:r>
            <a:br>
              <a:rPr lang="en-IE" dirty="0"/>
            </a:br>
            <a:r>
              <a:rPr lang="en-IE" sz="7300" dirty="0" smtClean="0"/>
              <a:t>Merge</a:t>
            </a:r>
            <a:endParaRPr lang="en-IE" sz="73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12</a:t>
            </a:fld>
            <a:endParaRPr lang="en-IE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788024" y="2677369"/>
            <a:ext cx="1296144" cy="594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400" b="1" dirty="0" smtClean="0">
              <a:solidFill>
                <a:schemeClr val="bg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614" y="789552"/>
            <a:ext cx="34575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2943"/>
          <a:stretch/>
        </p:blipFill>
        <p:spPr bwMode="auto">
          <a:xfrm>
            <a:off x="250488" y="1921669"/>
            <a:ext cx="8679880" cy="1622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5436096" y="2355726"/>
            <a:ext cx="3494272" cy="1188131"/>
          </a:xfrm>
          <a:prstGeom prst="roundRect">
            <a:avLst/>
          </a:prstGeom>
          <a:noFill/>
          <a:ln w="571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/>
          <p:cNvSpPr txBox="1"/>
          <p:nvPr/>
        </p:nvSpPr>
        <p:spPr>
          <a:xfrm>
            <a:off x="5584723" y="3629658"/>
            <a:ext cx="3345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i="1" dirty="0">
                <a:solidFill>
                  <a:srgbClr val="FF3300"/>
                </a:solidFill>
              </a:rPr>
              <a:t>Merge on composite key</a:t>
            </a:r>
          </a:p>
        </p:txBody>
      </p:sp>
      <p:sp>
        <p:nvSpPr>
          <p:cNvPr id="17" name="Right Arrow 16"/>
          <p:cNvSpPr/>
          <p:nvPr/>
        </p:nvSpPr>
        <p:spPr>
          <a:xfrm rot="16200000">
            <a:off x="1373372" y="3658765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ight Arrow 17"/>
          <p:cNvSpPr/>
          <p:nvPr/>
        </p:nvSpPr>
        <p:spPr>
          <a:xfrm rot="16200000">
            <a:off x="2627784" y="3658765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ight Arrow 18"/>
          <p:cNvSpPr/>
          <p:nvPr/>
        </p:nvSpPr>
        <p:spPr>
          <a:xfrm rot="16200000">
            <a:off x="3779912" y="3658765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ight Arrow 19"/>
          <p:cNvSpPr/>
          <p:nvPr/>
        </p:nvSpPr>
        <p:spPr>
          <a:xfrm rot="16200000">
            <a:off x="4932040" y="3658765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1078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9" grpId="0"/>
      <p:bldP spid="17" grpId="0" animBg="1"/>
      <p:bldP spid="18" grpId="0" animBg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6084168" y="708542"/>
            <a:ext cx="1800200" cy="71107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34" y="173729"/>
            <a:ext cx="4800562" cy="1339658"/>
          </a:xfrm>
        </p:spPr>
        <p:txBody>
          <a:bodyPr>
            <a:normAutofit fontScale="90000"/>
          </a:bodyPr>
          <a:lstStyle/>
          <a:p>
            <a:pPr algn="l"/>
            <a:r>
              <a:rPr lang="en-IE" i="1" dirty="0" smtClean="0"/>
              <a:t>Process 3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sz="7300" dirty="0" smtClean="0"/>
              <a:t>Create PX file</a:t>
            </a:r>
            <a:endParaRPr lang="en-IE" sz="73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13</a:t>
            </a:fld>
            <a:endParaRPr lang="en-IE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788024" y="2677369"/>
            <a:ext cx="1296144" cy="594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400" b="1" dirty="0" smtClean="0">
              <a:solidFill>
                <a:schemeClr val="bg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804248" y="708543"/>
            <a:ext cx="1296144" cy="594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PX</a:t>
            </a:r>
          </a:p>
        </p:txBody>
      </p:sp>
      <p:sp>
        <p:nvSpPr>
          <p:cNvPr id="9" name="Right Arrow 8"/>
          <p:cNvSpPr/>
          <p:nvPr/>
        </p:nvSpPr>
        <p:spPr>
          <a:xfrm>
            <a:off x="6262502" y="956069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Content Placeholder 5"/>
          <p:cNvSpPr>
            <a:spLocks noGrp="1"/>
          </p:cNvSpPr>
          <p:nvPr>
            <p:ph sz="half" idx="1"/>
          </p:nvPr>
        </p:nvSpPr>
        <p:spPr>
          <a:xfrm>
            <a:off x="899592" y="1761661"/>
            <a:ext cx="7200800" cy="288696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E" dirty="0" smtClean="0"/>
              <a:t>Create blank PX file</a:t>
            </a:r>
          </a:p>
          <a:p>
            <a:pPr marL="514350" indent="-514350">
              <a:buFont typeface="+mj-lt"/>
              <a:buAutoNum type="arabicPeriod"/>
            </a:pPr>
            <a:r>
              <a:rPr lang="en-IE" u="sng" dirty="0" smtClean="0"/>
              <a:t>Header</a:t>
            </a:r>
            <a:r>
              <a:rPr lang="en-IE" dirty="0" smtClean="0"/>
              <a:t> - read in PX header template</a:t>
            </a:r>
            <a:r>
              <a:rPr lang="en-IE" dirty="0"/>
              <a:t> </a:t>
            </a:r>
            <a:r>
              <a:rPr lang="en-IE" dirty="0" smtClean="0"/>
              <a:t>and replace marker text</a:t>
            </a:r>
          </a:p>
          <a:p>
            <a:pPr marL="514350" indent="-514350">
              <a:buFont typeface="+mj-lt"/>
              <a:buAutoNum type="arabicPeriod"/>
            </a:pPr>
            <a:r>
              <a:rPr lang="en-IE" u="sng" dirty="0" smtClean="0"/>
              <a:t>Data</a:t>
            </a:r>
            <a:r>
              <a:rPr lang="en-IE" dirty="0" smtClean="0"/>
              <a:t> - write to file after formatting and confidentiality checks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5000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73730"/>
            <a:ext cx="5688632" cy="1047871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IE" sz="3200" i="1" dirty="0" smtClean="0"/>
              <a:t>Detail</a:t>
            </a:r>
            <a:r>
              <a:rPr lang="en-IE" sz="3200" dirty="0" smtClean="0"/>
              <a:t> –</a:t>
            </a:r>
            <a:br>
              <a:rPr lang="en-IE" sz="3200" dirty="0" smtClean="0"/>
            </a:br>
            <a:r>
              <a:rPr lang="en-IE" sz="3200" dirty="0" smtClean="0"/>
              <a:t>2) Read </a:t>
            </a:r>
            <a:r>
              <a:rPr lang="en-IE" sz="3200" dirty="0"/>
              <a:t>in PX header template and replace marker text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14</a:t>
            </a:fld>
            <a:endParaRPr lang="en-IE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788024" y="2517744"/>
            <a:ext cx="1296144" cy="594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400" b="1" dirty="0" smtClean="0">
              <a:solidFill>
                <a:schemeClr val="bg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24128" y="141480"/>
            <a:ext cx="333141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E" sz="3200" i="1" dirty="0" smtClean="0"/>
              <a:t>Process 3 –</a:t>
            </a:r>
          </a:p>
          <a:p>
            <a:pPr algn="r"/>
            <a:r>
              <a:rPr lang="en-IE" sz="3200" dirty="0" smtClean="0"/>
              <a:t>Create PX file</a:t>
            </a:r>
            <a:endParaRPr lang="en-IE" sz="32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83" y="1548030"/>
            <a:ext cx="8798226" cy="1347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Bent-Up Arrow 14"/>
          <p:cNvSpPr/>
          <p:nvPr/>
        </p:nvSpPr>
        <p:spPr>
          <a:xfrm rot="5400000">
            <a:off x="488687" y="3180677"/>
            <a:ext cx="977265" cy="731520"/>
          </a:xfrm>
          <a:prstGeom prst="bentUpArrow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931" y="3494986"/>
            <a:ext cx="7337881" cy="394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932" y="3927057"/>
            <a:ext cx="7481577" cy="405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ounded Rectangle 18"/>
          <p:cNvSpPr/>
          <p:nvPr/>
        </p:nvSpPr>
        <p:spPr>
          <a:xfrm>
            <a:off x="137170" y="1521026"/>
            <a:ext cx="2368908" cy="216024"/>
          </a:xfrm>
          <a:prstGeom prst="roundRect">
            <a:avLst/>
          </a:prstGeom>
          <a:noFill/>
          <a:ln w="317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137171" y="2736161"/>
            <a:ext cx="3066677" cy="216024"/>
          </a:xfrm>
          <a:prstGeom prst="roundRect">
            <a:avLst/>
          </a:prstGeom>
          <a:noFill/>
          <a:ln w="317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7238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73730"/>
            <a:ext cx="5688632" cy="615823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IE" sz="3200" i="1" dirty="0" smtClean="0"/>
              <a:t>Detail</a:t>
            </a:r>
            <a:r>
              <a:rPr lang="en-IE" sz="3200" dirty="0" smtClean="0"/>
              <a:t> – 3) Write data to PX file</a:t>
            </a:r>
            <a:endParaRPr lang="en-IE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15</a:t>
            </a:fld>
            <a:endParaRPr lang="en-IE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788024" y="2677369"/>
            <a:ext cx="1296144" cy="594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400" b="1" dirty="0" smtClean="0">
              <a:solidFill>
                <a:schemeClr val="bg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24128" y="141480"/>
            <a:ext cx="333141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E" sz="3200" i="1" dirty="0" smtClean="0"/>
              <a:t>Process 3 –</a:t>
            </a:r>
          </a:p>
          <a:p>
            <a:pPr algn="r"/>
            <a:r>
              <a:rPr lang="en-IE" sz="3200" dirty="0" smtClean="0"/>
              <a:t>Create PX file</a:t>
            </a:r>
            <a:endParaRPr lang="en-IE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341" y="839872"/>
            <a:ext cx="6743700" cy="427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7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73730"/>
            <a:ext cx="5688632" cy="615823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IE" sz="3200" i="1" dirty="0" smtClean="0"/>
              <a:t>Detail</a:t>
            </a:r>
            <a:r>
              <a:rPr lang="en-IE" sz="3200" dirty="0" smtClean="0"/>
              <a:t> – 3.1) Formatted Output</a:t>
            </a:r>
            <a:endParaRPr lang="en-IE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16</a:t>
            </a:fld>
            <a:endParaRPr lang="en-IE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788024" y="2677369"/>
            <a:ext cx="1296144" cy="594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400" b="1" dirty="0" smtClean="0">
              <a:solidFill>
                <a:schemeClr val="bg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24128" y="141480"/>
            <a:ext cx="333141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E" sz="3200" i="1" dirty="0" smtClean="0"/>
              <a:t>Process 3 –</a:t>
            </a:r>
          </a:p>
          <a:p>
            <a:pPr algn="r"/>
            <a:r>
              <a:rPr lang="en-IE" sz="3200" dirty="0" smtClean="0"/>
              <a:t>Create PX file</a:t>
            </a:r>
            <a:endParaRPr lang="en-IE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341" y="839872"/>
            <a:ext cx="6743700" cy="427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19342" y="838388"/>
            <a:ext cx="6356915" cy="1517338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ectangle 27"/>
          <p:cNvSpPr/>
          <p:nvPr/>
        </p:nvSpPr>
        <p:spPr>
          <a:xfrm>
            <a:off x="671740" y="2355726"/>
            <a:ext cx="6492548" cy="1588284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671740" y="3944010"/>
            <a:ext cx="6492549" cy="1167824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3" y="2591183"/>
            <a:ext cx="4787633" cy="34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1261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73730"/>
            <a:ext cx="5688632" cy="615823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IE" sz="3200" i="1" dirty="0" smtClean="0"/>
              <a:t>Detail</a:t>
            </a:r>
            <a:r>
              <a:rPr lang="en-IE" sz="3200" dirty="0" smtClean="0"/>
              <a:t> – 3.2) Confidentiality</a:t>
            </a:r>
            <a:endParaRPr lang="en-IE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788024" y="2677369"/>
            <a:ext cx="1296144" cy="594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400" b="1" dirty="0" smtClean="0">
              <a:solidFill>
                <a:schemeClr val="bg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24128" y="141480"/>
            <a:ext cx="333141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E" sz="3200" i="1" dirty="0" smtClean="0"/>
              <a:t>Process 3 –</a:t>
            </a:r>
          </a:p>
          <a:p>
            <a:pPr algn="r"/>
            <a:r>
              <a:rPr lang="en-IE" sz="3200" dirty="0" smtClean="0"/>
              <a:t>Create PX file</a:t>
            </a:r>
            <a:endParaRPr lang="en-IE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341" y="839872"/>
            <a:ext cx="6743700" cy="427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19342" y="839872"/>
            <a:ext cx="6626953" cy="4271963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796360" y="3167267"/>
            <a:ext cx="4221003" cy="214573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686" y="3131083"/>
            <a:ext cx="5425302" cy="396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686" y="3737739"/>
            <a:ext cx="5425302" cy="400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Oval 26"/>
          <p:cNvSpPr/>
          <p:nvPr/>
        </p:nvSpPr>
        <p:spPr>
          <a:xfrm>
            <a:off x="7956376" y="3737738"/>
            <a:ext cx="1049152" cy="400573"/>
          </a:xfrm>
          <a:prstGeom prst="ellipse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029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18</a:t>
            </a:fld>
            <a:endParaRPr lang="en-IE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80304" y="1459596"/>
            <a:ext cx="3528392" cy="9721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66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PX-file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437874" y="1729626"/>
            <a:ext cx="936104" cy="43204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8" name="Picture 5" descr="C:\Users\rockleyp\Desktop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317830"/>
            <a:ext cx="1620180" cy="1417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55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329612"/>
            <a:ext cx="4968552" cy="1836204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Thank you</a:t>
            </a:r>
            <a:endParaRPr lang="en-IE" sz="5400" dirty="0">
              <a:solidFill>
                <a:schemeClr val="bg1"/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z="1600" b="1" dirty="0" smtClean="0">
                <a:solidFill>
                  <a:srgbClr val="FF0000"/>
                </a:solidFill>
              </a:rPr>
              <a:t>www.cso.ie</a:t>
            </a:r>
            <a:endParaRPr lang="en-IE" sz="1600" b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19</a:t>
            </a:fld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195487"/>
            <a:ext cx="2016223" cy="61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8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6" y="2409732"/>
            <a:ext cx="5043857" cy="217824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First steps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Moving to A</a:t>
            </a:r>
            <a:r>
              <a:rPr lang="en-US" dirty="0" smtClean="0"/>
              <a:t>utomation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PX file composition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/>
              <a:t>Program</a:t>
            </a:r>
            <a:r>
              <a:rPr lang="en-US" dirty="0" smtClean="0">
                <a:solidFill>
                  <a:schemeClr val="bg1"/>
                </a:solidFill>
              </a:rPr>
              <a:t> workflow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2</a:t>
            </a:fld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195487"/>
            <a:ext cx="2376263" cy="730508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822342" y="973542"/>
            <a:ext cx="3528392" cy="9721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66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PX-file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779912" y="1243572"/>
            <a:ext cx="936104" cy="43204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AutoShape 2" descr="Image result for spreadsheet clipart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4" name="AutoShape 4" descr="Image result for spreadsheet clipart"/>
          <p:cNvSpPr>
            <a:spLocks noChangeAspect="1" noChangeArrowheads="1"/>
          </p:cNvSpPr>
          <p:nvPr/>
        </p:nvSpPr>
        <p:spPr bwMode="auto">
          <a:xfrm>
            <a:off x="307975" y="59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1029" name="Picture 5" descr="C:\Users\rockleyp\Desktop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831776"/>
            <a:ext cx="1386154" cy="1417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86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827584" y="987574"/>
            <a:ext cx="5284512" cy="3672408"/>
          </a:xfrm>
          <a:prstGeom prst="round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First Steps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544" y="1203598"/>
            <a:ext cx="4896544" cy="3240360"/>
          </a:xfrm>
        </p:spPr>
        <p:txBody>
          <a:bodyPr>
            <a:normAutofit fontScale="70000" lnSpcReduction="20000"/>
          </a:bodyPr>
          <a:lstStyle/>
          <a:p>
            <a:r>
              <a:rPr lang="en-IE" dirty="0" smtClean="0"/>
              <a:t>Options for Manual Creation</a:t>
            </a:r>
          </a:p>
          <a:p>
            <a:pPr lvl="1"/>
            <a:r>
              <a:rPr lang="en-IE" i="1" dirty="0" smtClean="0"/>
              <a:t>PX-Make </a:t>
            </a:r>
            <a:r>
              <a:rPr lang="en-IE" sz="2000" i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(Statistics Denmark)</a:t>
            </a:r>
          </a:p>
          <a:p>
            <a:pPr lvl="1"/>
            <a:r>
              <a:rPr lang="en-IE" i="1" dirty="0" smtClean="0"/>
              <a:t>PX-Edit </a:t>
            </a:r>
            <a:r>
              <a:rPr lang="en-IE" sz="2000" i="1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(Statistics Finland)</a:t>
            </a:r>
          </a:p>
          <a:p>
            <a:pPr marL="457200" lvl="1" indent="0">
              <a:buNone/>
            </a:pPr>
            <a:endParaRPr lang="en-IE" sz="2000" i="1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r>
              <a:rPr lang="en-IE" dirty="0" smtClean="0"/>
              <a:t>R Software</a:t>
            </a:r>
          </a:p>
          <a:p>
            <a:pPr lvl="1"/>
            <a:r>
              <a:rPr lang="en-IE" i="1" dirty="0" err="1" smtClean="0"/>
              <a:t>pxR</a:t>
            </a:r>
            <a:r>
              <a:rPr lang="en-IE" i="1" dirty="0" smtClean="0"/>
              <a:t> Package</a:t>
            </a:r>
          </a:p>
          <a:p>
            <a:pPr marL="457200" lvl="1" indent="0">
              <a:buNone/>
            </a:pPr>
            <a:endParaRPr lang="en-IE" i="1" dirty="0" smtClean="0"/>
          </a:p>
          <a:p>
            <a:r>
              <a:rPr lang="en-IE" dirty="0"/>
              <a:t>A</a:t>
            </a:r>
            <a:r>
              <a:rPr lang="en-IE" dirty="0" smtClean="0"/>
              <a:t>dvice</a:t>
            </a:r>
          </a:p>
          <a:p>
            <a:pPr lvl="1"/>
            <a:r>
              <a:rPr lang="en-IE" i="1" dirty="0" smtClean="0"/>
              <a:t>Statistics Finland site</a:t>
            </a:r>
          </a:p>
          <a:p>
            <a:pPr lvl="2"/>
            <a:r>
              <a:rPr lang="en-IE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http</a:t>
            </a:r>
            <a:r>
              <a:rPr lang="en-IE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://tilastokeskus.fi/tup/pcaxis/lataus_tyokalut_en.html</a:t>
            </a:r>
            <a:endParaRPr lang="en-IE" sz="1600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857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Why Automate?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53648"/>
            <a:ext cx="6048672" cy="2376264"/>
          </a:xfrm>
        </p:spPr>
        <p:txBody>
          <a:bodyPr/>
          <a:lstStyle/>
          <a:p>
            <a:r>
              <a:rPr lang="en-IE" dirty="0"/>
              <a:t>Input Errors reduced</a:t>
            </a:r>
          </a:p>
          <a:p>
            <a:r>
              <a:rPr lang="en-IE" dirty="0" smtClean="0"/>
              <a:t>Speed</a:t>
            </a:r>
          </a:p>
          <a:p>
            <a:r>
              <a:rPr lang="en-IE" dirty="0" smtClean="0"/>
              <a:t>Reproducibility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9338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PX File - Composition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691680" y="1200151"/>
            <a:ext cx="2804120" cy="3394472"/>
          </a:xfrm>
        </p:spPr>
        <p:txBody>
          <a:bodyPr/>
          <a:lstStyle/>
          <a:p>
            <a:pPr marL="0" indent="0">
              <a:buNone/>
            </a:pPr>
            <a:r>
              <a:rPr lang="en-IE" sz="3600" dirty="0" smtClean="0"/>
              <a:t>Two Parts…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 smtClean="0"/>
              <a:t>Header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 smtClean="0"/>
              <a:t>Data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5</a:t>
            </a:fld>
            <a:endParaRPr lang="en-IE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1307902"/>
            <a:ext cx="1524000" cy="317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5652120" y="1383618"/>
            <a:ext cx="0" cy="756084"/>
          </a:xfrm>
          <a:prstGeom prst="line">
            <a:avLst/>
          </a:prstGeom>
          <a:ln w="228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652120" y="2254002"/>
            <a:ext cx="0" cy="2207958"/>
          </a:xfrm>
          <a:prstGeom prst="line">
            <a:avLst/>
          </a:prstGeom>
          <a:ln w="2286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491880" y="1851670"/>
            <a:ext cx="1872208" cy="288032"/>
          </a:xfrm>
          <a:prstGeom prst="straightConnector1">
            <a:avLst/>
          </a:prstGeom>
          <a:ln w="571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131840" y="2643758"/>
            <a:ext cx="2160240" cy="298828"/>
          </a:xfrm>
          <a:prstGeom prst="straightConnector1">
            <a:avLst/>
          </a:prstGeom>
          <a:ln w="571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6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660232" y="1995686"/>
            <a:ext cx="2160240" cy="2592288"/>
          </a:xfrm>
          <a:prstGeom prst="round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6</a:t>
            </a:fld>
            <a:endParaRPr lang="en-IE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915566"/>
            <a:ext cx="5976663" cy="370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267494"/>
            <a:ext cx="6840760" cy="540060"/>
          </a:xfrm>
        </p:spPr>
        <p:txBody>
          <a:bodyPr>
            <a:normAutofit/>
          </a:bodyPr>
          <a:lstStyle/>
          <a:p>
            <a:r>
              <a:rPr lang="en-IE" dirty="0" smtClean="0"/>
              <a:t>PX file example used in presentation…</a:t>
            </a:r>
            <a:endParaRPr lang="en-IE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732240" y="2103698"/>
            <a:ext cx="2088232" cy="2430270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Month</a:t>
            </a:r>
          </a:p>
          <a:p>
            <a:r>
              <a:rPr lang="en-IE" dirty="0" smtClean="0"/>
              <a:t>Location</a:t>
            </a:r>
          </a:p>
          <a:p>
            <a:r>
              <a:rPr lang="en-IE" dirty="0" smtClean="0"/>
              <a:t>Sex</a:t>
            </a:r>
          </a:p>
          <a:p>
            <a:r>
              <a:rPr lang="en-IE" dirty="0" smtClean="0"/>
              <a:t>Age Group</a:t>
            </a:r>
          </a:p>
          <a:p>
            <a:r>
              <a:rPr lang="en-IE" dirty="0" smtClean="0"/>
              <a:t>Statistic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3567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422" y="190408"/>
            <a:ext cx="2631970" cy="522663"/>
          </a:xfrm>
        </p:spPr>
        <p:txBody>
          <a:bodyPr>
            <a:normAutofit fontScale="90000"/>
          </a:bodyPr>
          <a:lstStyle/>
          <a:p>
            <a:pPr algn="l"/>
            <a:r>
              <a:rPr lang="en-IE" sz="2900" i="1" dirty="0" smtClean="0"/>
              <a:t>PX File </a:t>
            </a:r>
            <a:r>
              <a:rPr lang="en-IE" sz="2900" dirty="0" smtClean="0"/>
              <a:t>- Header</a:t>
            </a:r>
            <a:endParaRPr lang="en-IE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448" y="681540"/>
            <a:ext cx="6840760" cy="540060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Coding of Variables…</a:t>
            </a:r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7</a:t>
            </a:fld>
            <a:endParaRPr lang="en-I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820" y="1221600"/>
            <a:ext cx="7420573" cy="204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74" y="3489852"/>
            <a:ext cx="7416184" cy="124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95486"/>
            <a:ext cx="805486" cy="1250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539553" y="1436485"/>
            <a:ext cx="7536205" cy="216024"/>
          </a:xfrm>
          <a:prstGeom prst="roundRect">
            <a:avLst/>
          </a:prstGeom>
          <a:noFill/>
          <a:ln w="317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ounded Rectangle 15"/>
          <p:cNvSpPr/>
          <p:nvPr/>
        </p:nvSpPr>
        <p:spPr>
          <a:xfrm>
            <a:off x="539553" y="3705876"/>
            <a:ext cx="5544615" cy="216024"/>
          </a:xfrm>
          <a:prstGeom prst="roundRect">
            <a:avLst/>
          </a:prstGeom>
          <a:noFill/>
          <a:ln w="317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ounded Rectangle 22"/>
          <p:cNvSpPr/>
          <p:nvPr/>
        </p:nvSpPr>
        <p:spPr>
          <a:xfrm>
            <a:off x="539552" y="2433113"/>
            <a:ext cx="5400600" cy="216024"/>
          </a:xfrm>
          <a:prstGeom prst="roundRect">
            <a:avLst/>
          </a:prstGeom>
          <a:noFill/>
          <a:ln w="317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ounded Rectangle 23"/>
          <p:cNvSpPr/>
          <p:nvPr/>
        </p:nvSpPr>
        <p:spPr>
          <a:xfrm>
            <a:off x="539552" y="4110921"/>
            <a:ext cx="3168252" cy="189021"/>
          </a:xfrm>
          <a:prstGeom prst="roundRect">
            <a:avLst/>
          </a:prstGeom>
          <a:noFill/>
          <a:ln w="317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Rounded Rectangle 26"/>
          <p:cNvSpPr/>
          <p:nvPr/>
        </p:nvSpPr>
        <p:spPr>
          <a:xfrm>
            <a:off x="534615" y="4299942"/>
            <a:ext cx="4212568" cy="216024"/>
          </a:xfrm>
          <a:prstGeom prst="roundRect">
            <a:avLst/>
          </a:prstGeom>
          <a:noFill/>
          <a:ln w="317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ounded Rectangle 27"/>
          <p:cNvSpPr/>
          <p:nvPr/>
        </p:nvSpPr>
        <p:spPr>
          <a:xfrm>
            <a:off x="539552" y="2630679"/>
            <a:ext cx="7536205" cy="198908"/>
          </a:xfrm>
          <a:prstGeom prst="roundRect">
            <a:avLst/>
          </a:prstGeom>
          <a:noFill/>
          <a:ln w="317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858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6" grpId="0" animBg="1"/>
      <p:bldP spid="16" grpId="1" animBg="1"/>
      <p:bldP spid="23" grpId="0" animBg="1"/>
      <p:bldP spid="23" grpId="1" animBg="1"/>
      <p:bldP spid="24" grpId="0" animBg="1"/>
      <p:bldP spid="24" grpId="1" animBg="1"/>
      <p:bldP spid="27" grpId="1" animBg="1"/>
      <p:bldP spid="2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8</a:t>
            </a:fld>
            <a:endParaRPr lang="en-I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67" y="233073"/>
            <a:ext cx="860365" cy="1304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5468422" y="190408"/>
            <a:ext cx="2631970" cy="522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E" sz="2900" i="1" dirty="0" smtClean="0"/>
              <a:t>PX File </a:t>
            </a:r>
            <a:r>
              <a:rPr lang="en-IE" sz="2900" dirty="0" smtClean="0"/>
              <a:t>- Data</a:t>
            </a:r>
            <a:endParaRPr lang="en-IE" sz="2900" dirty="0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31" y="926772"/>
            <a:ext cx="5624058" cy="94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31" y="2009993"/>
            <a:ext cx="8165900" cy="61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49792"/>
            <a:ext cx="5274482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ounded Rectangle 29"/>
          <p:cNvSpPr/>
          <p:nvPr/>
        </p:nvSpPr>
        <p:spPr>
          <a:xfrm>
            <a:off x="651515" y="926772"/>
            <a:ext cx="5884815" cy="804486"/>
          </a:xfrm>
          <a:prstGeom prst="roundRect">
            <a:avLst/>
          </a:prstGeom>
          <a:noFill/>
          <a:ln w="317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ounded Rectangle 30"/>
          <p:cNvSpPr/>
          <p:nvPr/>
        </p:nvSpPr>
        <p:spPr>
          <a:xfrm>
            <a:off x="1331640" y="2895786"/>
            <a:ext cx="3024336" cy="2052228"/>
          </a:xfrm>
          <a:prstGeom prst="roundRect">
            <a:avLst/>
          </a:prstGeom>
          <a:noFill/>
          <a:ln w="317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ounded Rectangle 31"/>
          <p:cNvSpPr/>
          <p:nvPr/>
        </p:nvSpPr>
        <p:spPr>
          <a:xfrm>
            <a:off x="4184905" y="3018180"/>
            <a:ext cx="2599502" cy="1929835"/>
          </a:xfrm>
          <a:prstGeom prst="round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ounded Rectangle 32"/>
          <p:cNvSpPr/>
          <p:nvPr/>
        </p:nvSpPr>
        <p:spPr>
          <a:xfrm>
            <a:off x="651513" y="2009993"/>
            <a:ext cx="8424938" cy="614838"/>
          </a:xfrm>
          <a:prstGeom prst="round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 rot="16200000">
            <a:off x="-283340" y="1385373"/>
            <a:ext cx="1431787" cy="7815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HEADER</a:t>
            </a:r>
            <a:endParaRPr lang="en-IE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 rot="16200000">
            <a:off x="-79553" y="3531147"/>
            <a:ext cx="1013960" cy="7815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 smtClean="0">
                <a:solidFill>
                  <a:srgbClr val="FF3300"/>
                </a:solidFill>
              </a:rPr>
              <a:t>DATA</a:t>
            </a:r>
            <a:endParaRPr lang="en-IE" dirty="0">
              <a:solidFill>
                <a:srgbClr val="FF33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39552" y="1030426"/>
            <a:ext cx="0" cy="1491398"/>
          </a:xfrm>
          <a:prstGeom prst="line">
            <a:avLst/>
          </a:prstGeom>
          <a:ln w="28575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39552" y="3017788"/>
            <a:ext cx="0" cy="1768208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44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1" animBg="1"/>
      <p:bldP spid="3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Program Workflow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92194"/>
            <a:ext cx="4248472" cy="207367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E" dirty="0" smtClean="0"/>
              <a:t>Summarise</a:t>
            </a:r>
          </a:p>
          <a:p>
            <a:pPr marL="514350" indent="-514350">
              <a:buFont typeface="+mj-lt"/>
              <a:buAutoNum type="arabicPeriod"/>
            </a:pPr>
            <a:endParaRPr lang="en-IE" dirty="0" smtClean="0"/>
          </a:p>
          <a:p>
            <a:pPr marL="514350" indent="-514350">
              <a:buFont typeface="+mj-lt"/>
              <a:buAutoNum type="arabicPeriod"/>
            </a:pPr>
            <a:r>
              <a:rPr lang="en-IE" dirty="0" smtClean="0"/>
              <a:t>Merge</a:t>
            </a:r>
          </a:p>
          <a:p>
            <a:pPr marL="514350" indent="-514350">
              <a:buFont typeface="+mj-lt"/>
              <a:buAutoNum type="arabicPeriod"/>
            </a:pPr>
            <a:endParaRPr lang="en-IE" dirty="0" smtClean="0"/>
          </a:p>
          <a:p>
            <a:pPr marL="514350" indent="-514350">
              <a:buFont typeface="+mj-lt"/>
              <a:buAutoNum type="arabicPeriod"/>
            </a:pPr>
            <a:r>
              <a:rPr lang="en-IE" dirty="0" smtClean="0"/>
              <a:t>Create PX file</a:t>
            </a:r>
          </a:p>
          <a:p>
            <a:pPr marL="514350" indent="-514350">
              <a:buFont typeface="+mj-lt"/>
              <a:buAutoNum type="arabicPeriod"/>
            </a:pPr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9</a:t>
            </a:fld>
            <a:endParaRPr lang="en-IE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9" y="1338188"/>
            <a:ext cx="25622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304" y="2148278"/>
            <a:ext cx="34575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4633019" y="2793957"/>
            <a:ext cx="1296144" cy="594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PX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886238" y="3090990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000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T_CPI_2015_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240</Words>
  <Application>Microsoft Office PowerPoint</Application>
  <PresentationFormat>On-screen Show (16:9)</PresentationFormat>
  <Paragraphs>122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CIT_CPI_2015_v2</vt:lpstr>
      <vt:lpstr>Creating PX Files</vt:lpstr>
      <vt:lpstr>PowerPoint Presentation</vt:lpstr>
      <vt:lpstr>First Steps</vt:lpstr>
      <vt:lpstr>Why Automate?</vt:lpstr>
      <vt:lpstr>PX File - Composition</vt:lpstr>
      <vt:lpstr>PowerPoint Presentation</vt:lpstr>
      <vt:lpstr>PX File - Header</vt:lpstr>
      <vt:lpstr>PowerPoint Presentation</vt:lpstr>
      <vt:lpstr>Program Workflow</vt:lpstr>
      <vt:lpstr>Process 1 Summarise</vt:lpstr>
      <vt:lpstr>Process 1 – Summarise</vt:lpstr>
      <vt:lpstr>Process 2 Merge</vt:lpstr>
      <vt:lpstr>Process 3 Create PX file</vt:lpstr>
      <vt:lpstr>Detail – 2) Read in PX header template and replace marker text</vt:lpstr>
      <vt:lpstr>Detail – 3) Write data to PX file</vt:lpstr>
      <vt:lpstr>Detail – 3.1) Formatted Output</vt:lpstr>
      <vt:lpstr>Detail – 3.2) Confidentiality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2016-09-30T13:31:09Z</dcterms:created>
  <dcterms:modified xsi:type="dcterms:W3CDTF">2016-09-30T13:31:17Z</dcterms:modified>
</cp:coreProperties>
</file>