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4" r:id="rId2"/>
    <p:sldId id="328" r:id="rId3"/>
    <p:sldId id="320" r:id="rId4"/>
    <p:sldId id="331" r:id="rId5"/>
    <p:sldId id="296" r:id="rId6"/>
    <p:sldId id="317" r:id="rId7"/>
    <p:sldId id="321" r:id="rId8"/>
    <p:sldId id="319" r:id="rId9"/>
    <p:sldId id="329" r:id="rId10"/>
    <p:sldId id="323" r:id="rId11"/>
    <p:sldId id="330" r:id="rId12"/>
    <p:sldId id="332" r:id="rId13"/>
    <p:sldId id="334" r:id="rId14"/>
    <p:sldId id="263" r:id="rId15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FF00"/>
    <a:srgbClr val="B709BB"/>
    <a:srgbClr val="3333FF"/>
    <a:srgbClr val="63A9A1"/>
    <a:srgbClr val="52A6BA"/>
    <a:srgbClr val="40A7CC"/>
    <a:srgbClr val="4BC1BB"/>
    <a:srgbClr val="3EC7CE"/>
    <a:srgbClr val="49B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0365" autoAdjust="0"/>
  </p:normalViewPr>
  <p:slideViewPr>
    <p:cSldViewPr>
      <p:cViewPr varScale="1">
        <p:scale>
          <a:sx n="79" d="100"/>
          <a:sy n="79" d="100"/>
        </p:scale>
        <p:origin x="99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212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28/04/2022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28/04/2022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73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>
                <a:solidFill>
                  <a:prstClr val="black"/>
                </a:solidFill>
              </a:rPr>
              <a:pPr/>
              <a:t>10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72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IE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077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6293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IE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0776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287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>
                <a:solidFill>
                  <a:prstClr val="black"/>
                </a:solidFill>
              </a:rPr>
              <a:pPr/>
              <a:t>2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077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077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9127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077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800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IE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077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077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4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7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30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805188"/>
            <a:ext cx="7772400" cy="2484276"/>
          </a:xfrm>
        </p:spPr>
        <p:txBody>
          <a:bodyPr anchor="b"/>
          <a:lstStyle>
            <a:lvl1pPr marL="457200" indent="-457200">
              <a:buFont typeface="+mj-lt"/>
              <a:buAutoNum type="arabicPeriod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IE" dirty="0"/>
          </a:p>
          <a:p>
            <a:pPr lvl="0"/>
            <a:r>
              <a:rPr lang="en-IE" dirty="0"/>
              <a:t>Example of numbered bullet point don’t forget to animate so as to build the page content!</a:t>
            </a:r>
          </a:p>
          <a:p>
            <a:pPr lvl="0"/>
            <a:endParaRPr lang="en-IE" dirty="0"/>
          </a:p>
          <a:p>
            <a:pPr lvl="0"/>
            <a:endParaRPr lang="en-IE" dirty="0"/>
          </a:p>
          <a:p>
            <a:pPr lvl="0"/>
            <a:r>
              <a:rPr lang="en-IE" dirty="0"/>
              <a:t>Example of second numbered point</a:t>
            </a:r>
            <a:br>
              <a:rPr lang="en-IE" dirty="0"/>
            </a:br>
            <a:br>
              <a:rPr lang="en-IE" dirty="0"/>
            </a:br>
            <a:endParaRPr lang="en-IE" dirty="0"/>
          </a:p>
          <a:p>
            <a:pPr lvl="0"/>
            <a:r>
              <a:rPr lang="en-IE" dirty="0"/>
              <a:t>Example of third numbered point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9084B6D-7396-4366-B69F-9B3F96BD3F77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IE">
                <a:solidFill>
                  <a:prstClr val="black">
                    <a:tint val="75000"/>
                  </a:prstClr>
                </a:solidFill>
              </a:rPr>
              <a:t>www.cso.ie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5" y="195486"/>
            <a:ext cx="534791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plus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57505"/>
            <a:ext cx="5111750" cy="42371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 Master text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7" y="805189"/>
            <a:ext cx="3008313" cy="37894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paragraph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1E50E73-1990-4EAA-A4A5-2827A6C0E027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IE" dirty="0">
                <a:solidFill>
                  <a:prstClr val="black">
                    <a:tint val="75000"/>
                  </a:prstClr>
                </a:solidFill>
              </a:rPr>
              <a:t>www.cso.ie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5" y="195486"/>
            <a:ext cx="534791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3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3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3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2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2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9" y="1276353"/>
            <a:ext cx="8207375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6" r:id="rId16"/>
    <p:sldLayoutId id="2147483677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5"/>
            <a:ext cx="6912768" cy="205404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GFS Seminar</a:t>
            </a:r>
            <a:br>
              <a:rPr lang="en-US" sz="36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Non-Financial Accounts</a:t>
            </a:r>
            <a:br>
              <a:rPr lang="en-US" sz="36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2008 – 2021 : Interesting Times</a:t>
            </a:r>
            <a:br>
              <a:rPr lang="en-US" sz="22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11910"/>
            <a:ext cx="4032448" cy="882402"/>
          </a:xfrm>
        </p:spPr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Tom Fitzgerald</a:t>
            </a:r>
          </a:p>
        </p:txBody>
      </p:sp>
    </p:spTree>
    <p:extLst>
      <p:ext uri="{BB962C8B-B14F-4D97-AF65-F5344CB8AC3E}">
        <p14:creationId xmlns:p14="http://schemas.microsoft.com/office/powerpoint/2010/main" val="228292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709587"/>
          </a:xfrm>
        </p:spPr>
        <p:txBody>
          <a:bodyPr>
            <a:noAutofit/>
          </a:bodyPr>
          <a:lstStyle/>
          <a:p>
            <a:r>
              <a:rPr lang="en-US" sz="2400" dirty="0"/>
              <a:t>General Government -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3312367"/>
          </a:xfrm>
        </p:spPr>
        <p:txBody>
          <a:bodyPr>
            <a:normAutofit/>
          </a:bodyPr>
          <a:lstStyle/>
          <a:p>
            <a:r>
              <a:rPr lang="en-US" sz="1600" b="1" dirty="0"/>
              <a:t>Compensation of Employees </a:t>
            </a:r>
          </a:p>
          <a:p>
            <a:r>
              <a:rPr lang="en-US" sz="1600" b="1" dirty="0"/>
              <a:t>Use of Goods and Services </a:t>
            </a:r>
          </a:p>
          <a:p>
            <a:r>
              <a:rPr lang="en-US" sz="1600" b="1" dirty="0"/>
              <a:t>Social Benefits </a:t>
            </a:r>
          </a:p>
          <a:p>
            <a:r>
              <a:rPr lang="en-US" sz="1600" b="1" dirty="0"/>
              <a:t>Subsidies </a:t>
            </a:r>
          </a:p>
          <a:p>
            <a:r>
              <a:rPr lang="en-US" sz="1600" b="1" dirty="0"/>
              <a:t>Gross Fixed Capital Formation </a:t>
            </a:r>
          </a:p>
          <a:p>
            <a:r>
              <a:rPr lang="en-US" sz="1600" b="1" dirty="0"/>
              <a:t>Interest </a:t>
            </a:r>
          </a:p>
          <a:p>
            <a:r>
              <a:rPr lang="en-US" sz="1600" b="1" dirty="0"/>
              <a:t>Current Transfers </a:t>
            </a:r>
          </a:p>
          <a:p>
            <a:r>
              <a:rPr lang="en-US" sz="1600" b="1" dirty="0"/>
              <a:t>Capital Transfers </a:t>
            </a:r>
          </a:p>
          <a:p>
            <a:endParaRPr lang="en-US" sz="1600" b="1" dirty="0"/>
          </a:p>
          <a:p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253448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2" y="100799"/>
            <a:ext cx="8631637" cy="427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74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Social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096345"/>
          </a:xfrm>
        </p:spPr>
        <p:txBody>
          <a:bodyPr>
            <a:normAutofit fontScale="92500" lnSpcReduction="10000"/>
          </a:bodyPr>
          <a:lstStyle/>
          <a:p>
            <a:r>
              <a:rPr lang="en-IE" sz="1800" b="1" dirty="0"/>
              <a:t>Social benefits in cash</a:t>
            </a:r>
          </a:p>
          <a:p>
            <a:pPr lvl="1"/>
            <a:r>
              <a:rPr lang="en-IE" sz="1800" dirty="0"/>
              <a:t>Social Protection Payments</a:t>
            </a:r>
          </a:p>
          <a:p>
            <a:pPr lvl="2"/>
            <a:r>
              <a:rPr lang="en-IE" sz="1400" dirty="0"/>
              <a:t>Pandemic Unemployment Payment</a:t>
            </a:r>
          </a:p>
          <a:p>
            <a:pPr lvl="1"/>
            <a:r>
              <a:rPr lang="en-IE" sz="1800" dirty="0"/>
              <a:t>Pensions </a:t>
            </a:r>
          </a:p>
          <a:p>
            <a:r>
              <a:rPr lang="en-US" sz="1800" b="1" dirty="0"/>
              <a:t>Social benefits in kind (via market producers)</a:t>
            </a:r>
          </a:p>
          <a:p>
            <a:pPr lvl="1"/>
            <a:r>
              <a:rPr lang="en-US" sz="1500" b="1" dirty="0"/>
              <a:t>Examples include:</a:t>
            </a:r>
          </a:p>
          <a:p>
            <a:pPr lvl="2"/>
            <a:r>
              <a:rPr lang="en-US" sz="1400" dirty="0"/>
              <a:t>General Medical Service Scheme</a:t>
            </a:r>
          </a:p>
          <a:p>
            <a:pPr lvl="2"/>
            <a:r>
              <a:rPr lang="en-US" sz="1400" dirty="0"/>
              <a:t>Drug Payment Scheme</a:t>
            </a:r>
          </a:p>
          <a:p>
            <a:pPr lvl="2"/>
            <a:r>
              <a:rPr lang="en-US" sz="1400" dirty="0"/>
              <a:t>Housing Assistance Payment Scheme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7490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91883"/>
            <a:ext cx="7560840" cy="3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21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5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9"/>
            <a:ext cx="8219256" cy="576063"/>
          </a:xfrm>
        </p:spPr>
        <p:txBody>
          <a:bodyPr>
            <a:noAutofit/>
          </a:bodyPr>
          <a:lstStyle/>
          <a:p>
            <a:r>
              <a:rPr lang="en-US" sz="2400" dirty="0"/>
              <a:t>Outline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32043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1600" b="1" dirty="0"/>
              <a:t>Overview of Revenue, Expenditure and Balance 2008 - 2021</a:t>
            </a:r>
          </a:p>
          <a:p>
            <a:pPr marL="0" indent="0">
              <a:buNone/>
            </a:pPr>
            <a:endParaRPr lang="en-IE" sz="1600" b="1" dirty="0"/>
          </a:p>
          <a:p>
            <a:pPr marL="0" indent="0">
              <a:buNone/>
            </a:pPr>
            <a:r>
              <a:rPr lang="en-IE" sz="1600" b="1" dirty="0"/>
              <a:t>Revenue</a:t>
            </a:r>
          </a:p>
          <a:p>
            <a:pPr lvl="1"/>
            <a:r>
              <a:rPr lang="en-IE" sz="1500" dirty="0"/>
              <a:t>Breakdown of income sources</a:t>
            </a:r>
          </a:p>
          <a:p>
            <a:pPr lvl="1"/>
            <a:r>
              <a:rPr lang="en-IE" sz="1500" dirty="0"/>
              <a:t>2008 – 2021 : Trends, Comparisons and Contrasts</a:t>
            </a:r>
          </a:p>
          <a:p>
            <a:pPr lvl="1"/>
            <a:r>
              <a:rPr lang="en-IE" sz="1500" dirty="0"/>
              <a:t>Tax </a:t>
            </a:r>
          </a:p>
          <a:p>
            <a:pPr marL="0" indent="0">
              <a:buNone/>
            </a:pPr>
            <a:r>
              <a:rPr lang="en-IE" sz="1600" b="1" dirty="0"/>
              <a:t>Expenditure</a:t>
            </a:r>
          </a:p>
          <a:p>
            <a:pPr lvl="1"/>
            <a:r>
              <a:rPr lang="en-IE" sz="1600" dirty="0"/>
              <a:t>Brea</a:t>
            </a:r>
            <a:r>
              <a:rPr lang="en-IE" sz="1500" dirty="0"/>
              <a:t>kdown of expenditure </a:t>
            </a:r>
          </a:p>
          <a:p>
            <a:pPr lvl="1"/>
            <a:r>
              <a:rPr lang="en-IE" sz="1500" dirty="0"/>
              <a:t>2008 – 2021 : Trends, Comparisons and Contrasts</a:t>
            </a:r>
          </a:p>
          <a:p>
            <a:pPr lvl="1"/>
            <a:r>
              <a:rPr lang="en-IE" sz="1500" dirty="0"/>
              <a:t>Social Benefits</a:t>
            </a:r>
            <a:endParaRPr lang="en-IE" sz="1600" dirty="0"/>
          </a:p>
          <a:p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99812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9" y="194434"/>
            <a:ext cx="8136222" cy="412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17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0" y="285750"/>
            <a:ext cx="7411740" cy="409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55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709587"/>
          </a:xfrm>
        </p:spPr>
        <p:txBody>
          <a:bodyPr>
            <a:noAutofit/>
          </a:bodyPr>
          <a:lstStyle/>
          <a:p>
            <a:r>
              <a:rPr lang="en-US" sz="2400" dirty="0"/>
              <a:t>General Government - Revenue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3312367"/>
          </a:xfrm>
        </p:spPr>
        <p:txBody>
          <a:bodyPr>
            <a:normAutofit fontScale="77500" lnSpcReduction="20000"/>
          </a:bodyPr>
          <a:lstStyle/>
          <a:p>
            <a:r>
              <a:rPr lang="en-US" sz="1600" b="1" dirty="0"/>
              <a:t>Taxes </a:t>
            </a:r>
          </a:p>
          <a:p>
            <a:pPr lvl="1"/>
            <a:r>
              <a:rPr lang="en-US" sz="1400" b="1" dirty="0"/>
              <a:t>Indirect Taxes – VAT,  Direct Taxes - Taxes on income, profits and capital gains, Capital Taxes </a:t>
            </a:r>
          </a:p>
          <a:p>
            <a:r>
              <a:rPr lang="en-US" sz="1600" b="1" dirty="0"/>
              <a:t>Social contributions </a:t>
            </a:r>
          </a:p>
          <a:p>
            <a:pPr lvl="1"/>
            <a:r>
              <a:rPr lang="en-US" sz="1400" b="1" dirty="0"/>
              <a:t>Actual social contributions – PRSI, Employers' imputed social contributions</a:t>
            </a:r>
          </a:p>
          <a:p>
            <a:r>
              <a:rPr lang="en-US" sz="1600" b="1" dirty="0"/>
              <a:t>Sales of goods and services </a:t>
            </a:r>
          </a:p>
          <a:p>
            <a:pPr lvl="1"/>
            <a:r>
              <a:rPr lang="en-US" sz="1300" b="1" dirty="0"/>
              <a:t>Incidental sales and fees of non-market establishments</a:t>
            </a:r>
          </a:p>
          <a:p>
            <a:r>
              <a:rPr lang="en-US" sz="1600" b="1" dirty="0"/>
              <a:t>Investment income </a:t>
            </a:r>
          </a:p>
          <a:p>
            <a:pPr lvl="1"/>
            <a:r>
              <a:rPr lang="en-US" sz="1300" b="1" dirty="0"/>
              <a:t>Interest, Dividends, Rent of Natural Resources</a:t>
            </a:r>
          </a:p>
          <a:p>
            <a:r>
              <a:rPr lang="en-US" sz="1600" b="1" dirty="0"/>
              <a:t>Current transfers </a:t>
            </a:r>
          </a:p>
          <a:p>
            <a:pPr lvl="1"/>
            <a:r>
              <a:rPr lang="en-US" sz="1400" b="1" dirty="0"/>
              <a:t>Domestic and International</a:t>
            </a:r>
          </a:p>
          <a:p>
            <a:r>
              <a:rPr lang="en-US" sz="1600" b="1" dirty="0"/>
              <a:t>Capital transfers </a:t>
            </a:r>
          </a:p>
          <a:p>
            <a:pPr lvl="1"/>
            <a:r>
              <a:rPr lang="en-US" sz="1400" b="1" dirty="0"/>
              <a:t>Investment Grants &amp; Other Transfers - Domestic and International</a:t>
            </a:r>
          </a:p>
          <a:p>
            <a:pPr lvl="1"/>
            <a:endParaRPr lang="en-US" sz="1600" b="1" dirty="0"/>
          </a:p>
          <a:p>
            <a:endParaRPr lang="en-US" sz="1600" b="1" dirty="0"/>
          </a:p>
          <a:p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45377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6" y="571741"/>
            <a:ext cx="7526288" cy="39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41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494"/>
            <a:ext cx="404812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80" y="267494"/>
            <a:ext cx="4279900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84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744"/>
            <a:ext cx="7206011" cy="426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5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478"/>
            <a:ext cx="7128792" cy="421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781859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6852</TotalTime>
  <Words>197</Words>
  <Application>Microsoft Office PowerPoint</Application>
  <PresentationFormat>On-screen Show (16:9)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Roboto Black</vt:lpstr>
      <vt:lpstr>Roboto Light</vt:lpstr>
      <vt:lpstr>Roboto Slab Light</vt:lpstr>
      <vt:lpstr>Roboto Slab Regular</vt:lpstr>
      <vt:lpstr>CSO Standard Text 2</vt:lpstr>
      <vt:lpstr>GFS Seminar Non-Financial Accounts 2008 – 2021 : Interesting Times </vt:lpstr>
      <vt:lpstr>Outline of Presentation</vt:lpstr>
      <vt:lpstr>PowerPoint Presentation</vt:lpstr>
      <vt:lpstr>PowerPoint Presentation</vt:lpstr>
      <vt:lpstr>General Government - Revenue Sources</vt:lpstr>
      <vt:lpstr>PowerPoint Presentation</vt:lpstr>
      <vt:lpstr>PowerPoint Presentation</vt:lpstr>
      <vt:lpstr>PowerPoint Presentation</vt:lpstr>
      <vt:lpstr>PowerPoint Presentation</vt:lpstr>
      <vt:lpstr>General Government - Expenditure</vt:lpstr>
      <vt:lpstr>PowerPoint Presentation</vt:lpstr>
      <vt:lpstr>Social Benefits</vt:lpstr>
      <vt:lpstr>PowerPoint Presentation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Michele Butler</cp:lastModifiedBy>
  <cp:revision>336</cp:revision>
  <cp:lastPrinted>2019-11-20T09:42:07Z</cp:lastPrinted>
  <dcterms:created xsi:type="dcterms:W3CDTF">2017-12-13T09:54:14Z</dcterms:created>
  <dcterms:modified xsi:type="dcterms:W3CDTF">2022-04-28T10:05:24Z</dcterms:modified>
</cp:coreProperties>
</file>