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86" r:id="rId5"/>
    <p:sldId id="272" r:id="rId6"/>
    <p:sldId id="282" r:id="rId7"/>
    <p:sldId id="276" r:id="rId8"/>
    <p:sldId id="287" r:id="rId9"/>
    <p:sldId id="275" r:id="rId10"/>
    <p:sldId id="277" r:id="rId11"/>
    <p:sldId id="278" r:id="rId12"/>
    <p:sldId id="279" r:id="rId13"/>
    <p:sldId id="285" r:id="rId14"/>
    <p:sldId id="289" r:id="rId15"/>
    <p:sldId id="288" r:id="rId16"/>
    <p:sldId id="263" r:id="rId1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9A1"/>
    <a:srgbClr val="52A6BA"/>
    <a:srgbClr val="40A7CC"/>
    <a:srgbClr val="4BC1BB"/>
    <a:srgbClr val="3EC7CE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6" autoAdjust="0"/>
    <p:restoredTop sz="87529" autoAdjust="0"/>
  </p:normalViewPr>
  <p:slideViewPr>
    <p:cSldViewPr>
      <p:cViewPr varScale="1">
        <p:scale>
          <a:sx n="98" d="100"/>
          <a:sy n="98" d="100"/>
        </p:scale>
        <p:origin x="42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32F70-FDBC-42E4-A61B-F1B5D3E978B6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IE"/>
        </a:p>
      </dgm:t>
    </dgm:pt>
    <dgm:pt modelId="{2DEB8F1E-1815-4E9A-8551-4EA8F240D7C1}">
      <dgm:prSet phldrT="[Text]" custT="1"/>
      <dgm:spPr/>
      <dgm:t>
        <a:bodyPr/>
        <a:lstStyle/>
        <a:p>
          <a:r>
            <a:rPr lang="en-IE" sz="2000" b="1" dirty="0"/>
            <a:t>Government Accounts  Compilation &amp; Outputs Division</a:t>
          </a:r>
        </a:p>
      </dgm:t>
    </dgm:pt>
    <dgm:pt modelId="{E6A37052-F0B9-4C40-9AF7-119E3E25FD03}" type="parTrans" cxnId="{F5E78368-C9B2-4079-95E5-C218A0F0F806}">
      <dgm:prSet/>
      <dgm:spPr/>
      <dgm:t>
        <a:bodyPr/>
        <a:lstStyle/>
        <a:p>
          <a:endParaRPr lang="en-IE"/>
        </a:p>
      </dgm:t>
    </dgm:pt>
    <dgm:pt modelId="{2007D256-D51A-4516-B2FA-066D7B3A4F2A}" type="sibTrans" cxnId="{F5E78368-C9B2-4079-95E5-C218A0F0F806}">
      <dgm:prSet/>
      <dgm:spPr/>
      <dgm:t>
        <a:bodyPr/>
        <a:lstStyle/>
        <a:p>
          <a:endParaRPr lang="en-IE"/>
        </a:p>
      </dgm:t>
    </dgm:pt>
    <dgm:pt modelId="{E2904820-17D5-4EA2-8BFB-6615F9EB965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E" sz="1200" b="1" dirty="0"/>
            <a:t>Government Finance Statistics &amp; Excessive Deficit Procedure</a:t>
          </a:r>
          <a:endParaRPr lang="en-IE" sz="1200" b="1" i="1" dirty="0"/>
        </a:p>
      </dgm:t>
    </dgm:pt>
    <dgm:pt modelId="{591B51B9-C57B-404E-9032-29813CBF2DDA}" type="parTrans" cxnId="{A79F2005-8A6F-4648-B208-FBC2EEFE68F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IE"/>
        </a:p>
      </dgm:t>
    </dgm:pt>
    <dgm:pt modelId="{5DDC270E-1ABF-4180-9C5D-BDAC9FB49A50}" type="sibTrans" cxnId="{A79F2005-8A6F-4648-B208-FBC2EEFE68F3}">
      <dgm:prSet/>
      <dgm:spPr/>
      <dgm:t>
        <a:bodyPr/>
        <a:lstStyle/>
        <a:p>
          <a:endParaRPr lang="en-IE"/>
        </a:p>
      </dgm:t>
    </dgm:pt>
    <dgm:pt modelId="{AB9E87CC-3AFD-4EF5-B1C3-702F22CF295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E" sz="1200" b="1" dirty="0"/>
            <a:t>Health and Social Protection Accounts</a:t>
          </a:r>
        </a:p>
        <a:p>
          <a:r>
            <a:rPr lang="en-IE" sz="1200" b="1" dirty="0"/>
            <a:t>(Total economy)</a:t>
          </a:r>
        </a:p>
      </dgm:t>
    </dgm:pt>
    <dgm:pt modelId="{608D72BF-9773-4E49-A972-1A4D799BC58C}" type="parTrans" cxnId="{DA938708-1D3E-426B-BB65-CDC15235C30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IE"/>
        </a:p>
      </dgm:t>
    </dgm:pt>
    <dgm:pt modelId="{F0FD9924-B788-441E-A5F9-D06484C2651A}" type="sibTrans" cxnId="{DA938708-1D3E-426B-BB65-CDC15235C30C}">
      <dgm:prSet/>
      <dgm:spPr/>
      <dgm:t>
        <a:bodyPr/>
        <a:lstStyle/>
        <a:p>
          <a:endParaRPr lang="en-IE"/>
        </a:p>
      </dgm:t>
    </dgm:pt>
    <dgm:pt modelId="{0EEDE572-646D-4A64-8722-5A290082834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sz="1100" b="0" dirty="0"/>
            <a:t>EDP notification for Ireland</a:t>
          </a:r>
        </a:p>
        <a:p>
          <a:r>
            <a:rPr lang="en-IE" sz="1100" b="0" i="0" dirty="0"/>
            <a:t>Government Deficit &amp; Debt</a:t>
          </a:r>
        </a:p>
      </dgm:t>
    </dgm:pt>
    <dgm:pt modelId="{BAD22439-E378-411A-B6C6-024D3FD4C6C3}" type="parTrans" cxnId="{FD41CD95-11CE-4757-B264-E6FB674F2CA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IE"/>
        </a:p>
      </dgm:t>
    </dgm:pt>
    <dgm:pt modelId="{C4A3F7FD-5C41-4358-BBD5-0ACF9FA5F57C}" type="sibTrans" cxnId="{FD41CD95-11CE-4757-B264-E6FB674F2CAD}">
      <dgm:prSet/>
      <dgm:spPr/>
      <dgm:t>
        <a:bodyPr/>
        <a:lstStyle/>
        <a:p>
          <a:endParaRPr lang="en-IE"/>
        </a:p>
      </dgm:t>
    </dgm:pt>
    <dgm:pt modelId="{0F009016-9FD4-41F2-B54E-4DA69E862E2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sz="1100" b="0" dirty="0"/>
            <a:t>National Accounts (ESA 2010) government series</a:t>
          </a:r>
        </a:p>
        <a:p>
          <a:r>
            <a:rPr lang="en-IE" sz="1100" b="0" i="0" dirty="0"/>
            <a:t>Revenue, expenditure,  GDP contribution, assets and liabilities</a:t>
          </a:r>
        </a:p>
      </dgm:t>
    </dgm:pt>
    <dgm:pt modelId="{4EAE5E7A-7231-4EC2-AFC5-453AE400F01A}" type="parTrans" cxnId="{E1E94134-3251-4C2E-A5FE-D24BE4FAFAD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IE"/>
        </a:p>
      </dgm:t>
    </dgm:pt>
    <dgm:pt modelId="{92D1B3EE-BCD0-4F3E-95E8-22CF9ADD61DC}" type="sibTrans" cxnId="{E1E94134-3251-4C2E-A5FE-D24BE4FAFAD4}">
      <dgm:prSet/>
      <dgm:spPr/>
      <dgm:t>
        <a:bodyPr/>
        <a:lstStyle/>
        <a:p>
          <a:endParaRPr lang="en-IE"/>
        </a:p>
      </dgm:t>
    </dgm:pt>
    <dgm:pt modelId="{829BC89A-29F5-4D9C-9AF6-13D6A36E6DE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dirty="0"/>
            <a:t>System of Health Accounts</a:t>
          </a:r>
        </a:p>
      </dgm:t>
    </dgm:pt>
    <dgm:pt modelId="{7B14B4E3-BEBF-4339-B552-BD010CE14C63}" type="parTrans" cxnId="{85B45E1B-8526-49F3-B13C-6A20C4153D6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IE"/>
        </a:p>
      </dgm:t>
    </dgm:pt>
    <dgm:pt modelId="{B55B1C56-06CB-4115-8204-12C2BE6B8AFA}" type="sibTrans" cxnId="{85B45E1B-8526-49F3-B13C-6A20C4153D62}">
      <dgm:prSet/>
      <dgm:spPr/>
      <dgm:t>
        <a:bodyPr/>
        <a:lstStyle/>
        <a:p>
          <a:endParaRPr lang="en-IE"/>
        </a:p>
      </dgm:t>
    </dgm:pt>
    <dgm:pt modelId="{8A6C7204-CAFE-442C-B460-FFE1BE57483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dirty="0"/>
            <a:t>Social Protection Statistics (ESSPROS)</a:t>
          </a:r>
        </a:p>
      </dgm:t>
    </dgm:pt>
    <dgm:pt modelId="{60B62A47-F73B-4CF6-95AD-1CC544E93848}" type="parTrans" cxnId="{C9283A76-3B95-465F-8ADA-81E51242EE3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IE"/>
        </a:p>
      </dgm:t>
    </dgm:pt>
    <dgm:pt modelId="{905BE3F0-6173-4EA7-A487-A96840C44D7D}" type="sibTrans" cxnId="{C9283A76-3B95-465F-8ADA-81E51242EE30}">
      <dgm:prSet/>
      <dgm:spPr/>
      <dgm:t>
        <a:bodyPr/>
        <a:lstStyle/>
        <a:p>
          <a:endParaRPr lang="en-IE"/>
        </a:p>
      </dgm:t>
    </dgm:pt>
    <dgm:pt modelId="{F7772A4C-6D8C-449F-B5E8-FA5468ECB75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dirty="0"/>
            <a:t>Estimates of Pension Liabilities</a:t>
          </a:r>
        </a:p>
      </dgm:t>
    </dgm:pt>
    <dgm:pt modelId="{8FCBD43F-9A3D-4800-965C-4B5C0185D1DE}" type="parTrans" cxnId="{51B1C20D-BE8B-437C-A6DD-C81343003992}">
      <dgm:prSet/>
      <dgm:spPr/>
      <dgm:t>
        <a:bodyPr/>
        <a:lstStyle/>
        <a:p>
          <a:endParaRPr lang="en-IE"/>
        </a:p>
      </dgm:t>
    </dgm:pt>
    <dgm:pt modelId="{CB5D0CD3-B878-4392-8320-DD01FDE4EE65}" type="sibTrans" cxnId="{51B1C20D-BE8B-437C-A6DD-C81343003992}">
      <dgm:prSet/>
      <dgm:spPr/>
      <dgm:t>
        <a:bodyPr/>
        <a:lstStyle/>
        <a:p>
          <a:endParaRPr lang="en-IE"/>
        </a:p>
      </dgm:t>
    </dgm:pt>
    <dgm:pt modelId="{79A14F24-2A8C-425F-BD26-5485CB74130D}" type="pres">
      <dgm:prSet presAssocID="{DF032F70-FDBC-42E4-A61B-F1B5D3E978B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3A34C3-8946-4AB4-ACFC-9F11D3C02363}" type="pres">
      <dgm:prSet presAssocID="{DF032F70-FDBC-42E4-A61B-F1B5D3E978B6}" presName="hierFlow" presStyleCnt="0"/>
      <dgm:spPr/>
    </dgm:pt>
    <dgm:pt modelId="{F974D12B-88E0-4586-BE46-0373E976A614}" type="pres">
      <dgm:prSet presAssocID="{DF032F70-FDBC-42E4-A61B-F1B5D3E978B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D23AFDB-7297-4966-B18D-A68019E7265C}" type="pres">
      <dgm:prSet presAssocID="{2DEB8F1E-1815-4E9A-8551-4EA8F240D7C1}" presName="Name14" presStyleCnt="0"/>
      <dgm:spPr/>
    </dgm:pt>
    <dgm:pt modelId="{FD89AEB0-1F53-43EE-829C-CBA8650DCB05}" type="pres">
      <dgm:prSet presAssocID="{2DEB8F1E-1815-4E9A-8551-4EA8F240D7C1}" presName="level1Shape" presStyleLbl="node0" presStyleIdx="0" presStyleCnt="1" custScaleX="439365" custLinFactNeighborX="-68457">
        <dgm:presLayoutVars>
          <dgm:chPref val="3"/>
        </dgm:presLayoutVars>
      </dgm:prSet>
      <dgm:spPr/>
    </dgm:pt>
    <dgm:pt modelId="{EFE23777-B114-4938-A948-D4FD8F291446}" type="pres">
      <dgm:prSet presAssocID="{2DEB8F1E-1815-4E9A-8551-4EA8F240D7C1}" presName="hierChild2" presStyleCnt="0"/>
      <dgm:spPr/>
    </dgm:pt>
    <dgm:pt modelId="{1D1F94F4-2E12-4B88-80E4-1F9606525AFF}" type="pres">
      <dgm:prSet presAssocID="{591B51B9-C57B-404E-9032-29813CBF2DDA}" presName="Name19" presStyleLbl="parChTrans1D2" presStyleIdx="0" presStyleCnt="2"/>
      <dgm:spPr/>
    </dgm:pt>
    <dgm:pt modelId="{0195C9E0-BEA4-4E04-A4DC-59D693536B28}" type="pres">
      <dgm:prSet presAssocID="{E2904820-17D5-4EA2-8BFB-6615F9EB965C}" presName="Name21" presStyleCnt="0"/>
      <dgm:spPr/>
    </dgm:pt>
    <dgm:pt modelId="{7DF1B661-2A77-4D55-ACCC-B7B2589D03BC}" type="pres">
      <dgm:prSet presAssocID="{E2904820-17D5-4EA2-8BFB-6615F9EB965C}" presName="level2Shape" presStyleLbl="node2" presStyleIdx="0" presStyleCnt="2" custScaleX="153423" custLinFactNeighborX="-35045" custLinFactNeighborY="-4732"/>
      <dgm:spPr/>
    </dgm:pt>
    <dgm:pt modelId="{A694125A-433A-4DDA-B2BC-9A0FBD9311EB}" type="pres">
      <dgm:prSet presAssocID="{E2904820-17D5-4EA2-8BFB-6615F9EB965C}" presName="hierChild3" presStyleCnt="0"/>
      <dgm:spPr/>
    </dgm:pt>
    <dgm:pt modelId="{8984EADF-70F2-4F0C-9A97-8F586A8B0752}" type="pres">
      <dgm:prSet presAssocID="{BAD22439-E378-411A-B6C6-024D3FD4C6C3}" presName="Name19" presStyleLbl="parChTrans1D3" presStyleIdx="0" presStyleCnt="5"/>
      <dgm:spPr/>
    </dgm:pt>
    <dgm:pt modelId="{B1723414-DC2D-41C2-8D2F-929EE547BB6C}" type="pres">
      <dgm:prSet presAssocID="{0EEDE572-646D-4A64-8722-5A2900828345}" presName="Name21" presStyleCnt="0"/>
      <dgm:spPr/>
    </dgm:pt>
    <dgm:pt modelId="{30DCADE1-46B8-42EE-BB8F-B0FA03D9D1DB}" type="pres">
      <dgm:prSet presAssocID="{0EEDE572-646D-4A64-8722-5A2900828345}" presName="level2Shape" presStyleLbl="node3" presStyleIdx="0" presStyleCnt="5" custScaleX="100053" custScaleY="175529" custLinFactNeighborX="-67350" custLinFactNeighborY="6157"/>
      <dgm:spPr/>
    </dgm:pt>
    <dgm:pt modelId="{4936E47E-55D6-48E7-8AE8-34B442FD3913}" type="pres">
      <dgm:prSet presAssocID="{0EEDE572-646D-4A64-8722-5A2900828345}" presName="hierChild3" presStyleCnt="0"/>
      <dgm:spPr/>
    </dgm:pt>
    <dgm:pt modelId="{6ECD6605-7A0C-44F3-B242-4723BB1F9240}" type="pres">
      <dgm:prSet presAssocID="{4EAE5E7A-7231-4EC2-AFC5-453AE400F01A}" presName="Name19" presStyleLbl="parChTrans1D3" presStyleIdx="1" presStyleCnt="5"/>
      <dgm:spPr/>
    </dgm:pt>
    <dgm:pt modelId="{43BB7985-793E-48B5-86EB-CB10626DF161}" type="pres">
      <dgm:prSet presAssocID="{0F009016-9FD4-41F2-B54E-4DA69E862E2A}" presName="Name21" presStyleCnt="0"/>
      <dgm:spPr/>
    </dgm:pt>
    <dgm:pt modelId="{CAF713B8-EAB1-4FD4-A753-B7D0CFE4B138}" type="pres">
      <dgm:prSet presAssocID="{0F009016-9FD4-41F2-B54E-4DA69E862E2A}" presName="level2Shape" presStyleLbl="node3" presStyleIdx="1" presStyleCnt="5" custScaleX="125292" custScaleY="173853"/>
      <dgm:spPr/>
    </dgm:pt>
    <dgm:pt modelId="{68B539AF-BA83-4A7F-93FA-D80A29366E7E}" type="pres">
      <dgm:prSet presAssocID="{0F009016-9FD4-41F2-B54E-4DA69E862E2A}" presName="hierChild3" presStyleCnt="0"/>
      <dgm:spPr/>
    </dgm:pt>
    <dgm:pt modelId="{ACD4F8E8-5D4B-4381-8912-1A95850CBF16}" type="pres">
      <dgm:prSet presAssocID="{608D72BF-9773-4E49-A972-1A4D799BC58C}" presName="Name19" presStyleLbl="parChTrans1D2" presStyleIdx="1" presStyleCnt="2"/>
      <dgm:spPr/>
    </dgm:pt>
    <dgm:pt modelId="{223C06F9-3087-44CD-AA86-44A3C846DA2E}" type="pres">
      <dgm:prSet presAssocID="{AB9E87CC-3AFD-4EF5-B1C3-702F22CF295B}" presName="Name21" presStyleCnt="0"/>
      <dgm:spPr/>
    </dgm:pt>
    <dgm:pt modelId="{2A6E652F-4ECF-42CF-ACE5-E3734781B52A}" type="pres">
      <dgm:prSet presAssocID="{AB9E87CC-3AFD-4EF5-B1C3-702F22CF295B}" presName="level2Shape" presStyleLbl="node2" presStyleIdx="1" presStyleCnt="2" custScaleX="157447" custLinFactNeighborX="72572" custLinFactNeighborY="-4732"/>
      <dgm:spPr/>
    </dgm:pt>
    <dgm:pt modelId="{8F1E91A8-09BC-4F28-89C1-82A27C5F98F1}" type="pres">
      <dgm:prSet presAssocID="{AB9E87CC-3AFD-4EF5-B1C3-702F22CF295B}" presName="hierChild3" presStyleCnt="0"/>
      <dgm:spPr/>
    </dgm:pt>
    <dgm:pt modelId="{37603CEA-7900-450D-8A41-661D2BB36D7F}" type="pres">
      <dgm:prSet presAssocID="{7B14B4E3-BEBF-4339-B552-BD010CE14C63}" presName="Name19" presStyleLbl="parChTrans1D3" presStyleIdx="2" presStyleCnt="5"/>
      <dgm:spPr/>
    </dgm:pt>
    <dgm:pt modelId="{DB944B37-183D-4901-948A-4F238F89ECD4}" type="pres">
      <dgm:prSet presAssocID="{829BC89A-29F5-4D9C-9AF6-13D6A36E6DE9}" presName="Name21" presStyleCnt="0"/>
      <dgm:spPr/>
    </dgm:pt>
    <dgm:pt modelId="{FA5ACDC9-DC60-4446-B961-1FB64F8168FA}" type="pres">
      <dgm:prSet presAssocID="{829BC89A-29F5-4D9C-9AF6-13D6A36E6DE9}" presName="level2Shape" presStyleLbl="node3" presStyleIdx="2" presStyleCnt="5" custScaleX="77516" custLinFactNeighborX="73848" custLinFactNeighborY="-2719"/>
      <dgm:spPr/>
    </dgm:pt>
    <dgm:pt modelId="{DFB04BD4-4ADC-4B3F-B153-2C67A6EB47D9}" type="pres">
      <dgm:prSet presAssocID="{829BC89A-29F5-4D9C-9AF6-13D6A36E6DE9}" presName="hierChild3" presStyleCnt="0"/>
      <dgm:spPr/>
    </dgm:pt>
    <dgm:pt modelId="{F220F952-6ABA-48A7-A1DE-2BC32CCD8984}" type="pres">
      <dgm:prSet presAssocID="{60B62A47-F73B-4CF6-95AD-1CC544E93848}" presName="Name19" presStyleLbl="parChTrans1D3" presStyleIdx="3" presStyleCnt="5"/>
      <dgm:spPr/>
    </dgm:pt>
    <dgm:pt modelId="{76DB61E1-15A2-4C6C-8925-66FF9FAC089B}" type="pres">
      <dgm:prSet presAssocID="{8A6C7204-CAFE-442C-B460-FFE1BE57483A}" presName="Name21" presStyleCnt="0"/>
      <dgm:spPr/>
    </dgm:pt>
    <dgm:pt modelId="{7B54E268-9505-4F37-BB9A-C11B85A76B8F}" type="pres">
      <dgm:prSet presAssocID="{8A6C7204-CAFE-442C-B460-FFE1BE57483A}" presName="level2Shape" presStyleLbl="node3" presStyleIdx="3" presStyleCnt="5" custScaleX="76331" custLinFactX="67518" custLinFactNeighborX="100000" custLinFactNeighborY="-2719"/>
      <dgm:spPr/>
    </dgm:pt>
    <dgm:pt modelId="{A7519F16-B686-4335-839A-AD3473445FDA}" type="pres">
      <dgm:prSet presAssocID="{8A6C7204-CAFE-442C-B460-FFE1BE57483A}" presName="hierChild3" presStyleCnt="0"/>
      <dgm:spPr/>
    </dgm:pt>
    <dgm:pt modelId="{7B1A2C42-AFA5-4AD3-86F0-5E9D659DCE6E}" type="pres">
      <dgm:prSet presAssocID="{8FCBD43F-9A3D-4800-965C-4B5C0185D1DE}" presName="Name19" presStyleLbl="parChTrans1D3" presStyleIdx="4" presStyleCnt="5"/>
      <dgm:spPr/>
    </dgm:pt>
    <dgm:pt modelId="{336080C8-082D-49CB-95E8-3CC63DCAB464}" type="pres">
      <dgm:prSet presAssocID="{F7772A4C-6D8C-449F-B5E8-FA5468ECB75D}" presName="Name21" presStyleCnt="0"/>
      <dgm:spPr/>
    </dgm:pt>
    <dgm:pt modelId="{409B9C0F-0AF7-4452-9977-4917F52A58D2}" type="pres">
      <dgm:prSet presAssocID="{F7772A4C-6D8C-449F-B5E8-FA5468ECB75D}" presName="level2Shape" presStyleLbl="node3" presStyleIdx="4" presStyleCnt="5" custScaleX="77516" custLinFactNeighborX="-44731" custLinFactNeighborY="-2719"/>
      <dgm:spPr/>
    </dgm:pt>
    <dgm:pt modelId="{5B2758D1-3BD6-4620-A900-AE10E0D4E4CC}" type="pres">
      <dgm:prSet presAssocID="{F7772A4C-6D8C-449F-B5E8-FA5468ECB75D}" presName="hierChild3" presStyleCnt="0"/>
      <dgm:spPr/>
    </dgm:pt>
    <dgm:pt modelId="{4587A3B1-2D53-4852-AF82-C7177BAA669A}" type="pres">
      <dgm:prSet presAssocID="{DF032F70-FDBC-42E4-A61B-F1B5D3E978B6}" presName="bgShapesFlow" presStyleCnt="0"/>
      <dgm:spPr/>
    </dgm:pt>
  </dgm:ptLst>
  <dgm:cxnLst>
    <dgm:cxn modelId="{B4802C02-8A3D-491B-AA1F-C119A0763FA5}" type="presOf" srcId="{0EEDE572-646D-4A64-8722-5A2900828345}" destId="{30DCADE1-46B8-42EE-BB8F-B0FA03D9D1DB}" srcOrd="0" destOrd="0" presId="urn:microsoft.com/office/officeart/2005/8/layout/hierarchy6"/>
    <dgm:cxn modelId="{A79F2005-8A6F-4648-B208-FBC2EEFE68F3}" srcId="{2DEB8F1E-1815-4E9A-8551-4EA8F240D7C1}" destId="{E2904820-17D5-4EA2-8BFB-6615F9EB965C}" srcOrd="0" destOrd="0" parTransId="{591B51B9-C57B-404E-9032-29813CBF2DDA}" sibTransId="{5DDC270E-1ABF-4180-9C5D-BDAC9FB49A50}"/>
    <dgm:cxn modelId="{DA938708-1D3E-426B-BB65-CDC15235C30C}" srcId="{2DEB8F1E-1815-4E9A-8551-4EA8F240D7C1}" destId="{AB9E87CC-3AFD-4EF5-B1C3-702F22CF295B}" srcOrd="1" destOrd="0" parTransId="{608D72BF-9773-4E49-A972-1A4D799BC58C}" sibTransId="{F0FD9924-B788-441E-A5F9-D06484C2651A}"/>
    <dgm:cxn modelId="{51B1C20D-BE8B-437C-A6DD-C81343003992}" srcId="{AB9E87CC-3AFD-4EF5-B1C3-702F22CF295B}" destId="{F7772A4C-6D8C-449F-B5E8-FA5468ECB75D}" srcOrd="2" destOrd="0" parTransId="{8FCBD43F-9A3D-4800-965C-4B5C0185D1DE}" sibTransId="{CB5D0CD3-B878-4392-8320-DD01FDE4EE65}"/>
    <dgm:cxn modelId="{85B45E1B-8526-49F3-B13C-6A20C4153D62}" srcId="{AB9E87CC-3AFD-4EF5-B1C3-702F22CF295B}" destId="{829BC89A-29F5-4D9C-9AF6-13D6A36E6DE9}" srcOrd="0" destOrd="0" parTransId="{7B14B4E3-BEBF-4339-B552-BD010CE14C63}" sibTransId="{B55B1C56-06CB-4115-8204-12C2BE6B8AFA}"/>
    <dgm:cxn modelId="{AED8AD1B-07F8-4F0F-A492-811C2EBE7A7A}" type="presOf" srcId="{DF032F70-FDBC-42E4-A61B-F1B5D3E978B6}" destId="{79A14F24-2A8C-425F-BD26-5485CB74130D}" srcOrd="0" destOrd="0" presId="urn:microsoft.com/office/officeart/2005/8/layout/hierarchy6"/>
    <dgm:cxn modelId="{F7F4991E-51CF-46A3-A457-AF315476B3ED}" type="presOf" srcId="{7B14B4E3-BEBF-4339-B552-BD010CE14C63}" destId="{37603CEA-7900-450D-8A41-661D2BB36D7F}" srcOrd="0" destOrd="0" presId="urn:microsoft.com/office/officeart/2005/8/layout/hierarchy6"/>
    <dgm:cxn modelId="{D565F629-1915-44D3-B4D7-83B0AE7CD8E5}" type="presOf" srcId="{8A6C7204-CAFE-442C-B460-FFE1BE57483A}" destId="{7B54E268-9505-4F37-BB9A-C11B85A76B8F}" srcOrd="0" destOrd="0" presId="urn:microsoft.com/office/officeart/2005/8/layout/hierarchy6"/>
    <dgm:cxn modelId="{E1E94134-3251-4C2E-A5FE-D24BE4FAFAD4}" srcId="{E2904820-17D5-4EA2-8BFB-6615F9EB965C}" destId="{0F009016-9FD4-41F2-B54E-4DA69E862E2A}" srcOrd="1" destOrd="0" parTransId="{4EAE5E7A-7231-4EC2-AFC5-453AE400F01A}" sibTransId="{92D1B3EE-BCD0-4F3E-95E8-22CF9ADD61DC}"/>
    <dgm:cxn modelId="{AF4FFE34-3BA7-4549-AFB9-2DB843F260CA}" type="presOf" srcId="{E2904820-17D5-4EA2-8BFB-6615F9EB965C}" destId="{7DF1B661-2A77-4D55-ACCC-B7B2589D03BC}" srcOrd="0" destOrd="0" presId="urn:microsoft.com/office/officeart/2005/8/layout/hierarchy6"/>
    <dgm:cxn modelId="{AE72A53A-4CAC-4802-AC5D-86D7D1DB97FB}" type="presOf" srcId="{829BC89A-29F5-4D9C-9AF6-13D6A36E6DE9}" destId="{FA5ACDC9-DC60-4446-B961-1FB64F8168FA}" srcOrd="0" destOrd="0" presId="urn:microsoft.com/office/officeart/2005/8/layout/hierarchy6"/>
    <dgm:cxn modelId="{F5E78368-C9B2-4079-95E5-C218A0F0F806}" srcId="{DF032F70-FDBC-42E4-A61B-F1B5D3E978B6}" destId="{2DEB8F1E-1815-4E9A-8551-4EA8F240D7C1}" srcOrd="0" destOrd="0" parTransId="{E6A37052-F0B9-4C40-9AF7-119E3E25FD03}" sibTransId="{2007D256-D51A-4516-B2FA-066D7B3A4F2A}"/>
    <dgm:cxn modelId="{6CBE816C-D969-47B6-906E-45FDCF6A9BD6}" type="presOf" srcId="{60B62A47-F73B-4CF6-95AD-1CC544E93848}" destId="{F220F952-6ABA-48A7-A1DE-2BC32CCD8984}" srcOrd="0" destOrd="0" presId="urn:microsoft.com/office/officeart/2005/8/layout/hierarchy6"/>
    <dgm:cxn modelId="{4F161172-9F29-43D6-AF7A-0FADBF3C957A}" type="presOf" srcId="{8FCBD43F-9A3D-4800-965C-4B5C0185D1DE}" destId="{7B1A2C42-AFA5-4AD3-86F0-5E9D659DCE6E}" srcOrd="0" destOrd="0" presId="urn:microsoft.com/office/officeart/2005/8/layout/hierarchy6"/>
    <dgm:cxn modelId="{6DDB9074-CD15-4587-8392-ADBDE25F3687}" type="presOf" srcId="{0F009016-9FD4-41F2-B54E-4DA69E862E2A}" destId="{CAF713B8-EAB1-4FD4-A753-B7D0CFE4B138}" srcOrd="0" destOrd="0" presId="urn:microsoft.com/office/officeart/2005/8/layout/hierarchy6"/>
    <dgm:cxn modelId="{C9283A76-3B95-465F-8ADA-81E51242EE30}" srcId="{AB9E87CC-3AFD-4EF5-B1C3-702F22CF295B}" destId="{8A6C7204-CAFE-442C-B460-FFE1BE57483A}" srcOrd="1" destOrd="0" parTransId="{60B62A47-F73B-4CF6-95AD-1CC544E93848}" sibTransId="{905BE3F0-6173-4EA7-A487-A96840C44D7D}"/>
    <dgm:cxn modelId="{29159A78-55E3-4288-B18B-A990ACE32397}" type="presOf" srcId="{4EAE5E7A-7231-4EC2-AFC5-453AE400F01A}" destId="{6ECD6605-7A0C-44F3-B242-4723BB1F9240}" srcOrd="0" destOrd="0" presId="urn:microsoft.com/office/officeart/2005/8/layout/hierarchy6"/>
    <dgm:cxn modelId="{FD41CD95-11CE-4757-B264-E6FB674F2CAD}" srcId="{E2904820-17D5-4EA2-8BFB-6615F9EB965C}" destId="{0EEDE572-646D-4A64-8722-5A2900828345}" srcOrd="0" destOrd="0" parTransId="{BAD22439-E378-411A-B6C6-024D3FD4C6C3}" sibTransId="{C4A3F7FD-5C41-4358-BBD5-0ACF9FA5F57C}"/>
    <dgm:cxn modelId="{3763E99A-7F1E-4BBB-AA42-45AC665BFD17}" type="presOf" srcId="{F7772A4C-6D8C-449F-B5E8-FA5468ECB75D}" destId="{409B9C0F-0AF7-4452-9977-4917F52A58D2}" srcOrd="0" destOrd="0" presId="urn:microsoft.com/office/officeart/2005/8/layout/hierarchy6"/>
    <dgm:cxn modelId="{E5EA0BAF-3184-4397-9B30-4267B4BA239A}" type="presOf" srcId="{608D72BF-9773-4E49-A972-1A4D799BC58C}" destId="{ACD4F8E8-5D4B-4381-8912-1A95850CBF16}" srcOrd="0" destOrd="0" presId="urn:microsoft.com/office/officeart/2005/8/layout/hierarchy6"/>
    <dgm:cxn modelId="{26A9D5DB-C6A3-440B-A650-20283BFD0076}" type="presOf" srcId="{AB9E87CC-3AFD-4EF5-B1C3-702F22CF295B}" destId="{2A6E652F-4ECF-42CF-ACE5-E3734781B52A}" srcOrd="0" destOrd="0" presId="urn:microsoft.com/office/officeart/2005/8/layout/hierarchy6"/>
    <dgm:cxn modelId="{C19FEBEE-C0E6-4679-8CC6-0DB6B2AB1717}" type="presOf" srcId="{591B51B9-C57B-404E-9032-29813CBF2DDA}" destId="{1D1F94F4-2E12-4B88-80E4-1F9606525AFF}" srcOrd="0" destOrd="0" presId="urn:microsoft.com/office/officeart/2005/8/layout/hierarchy6"/>
    <dgm:cxn modelId="{949B73F6-B713-475C-8054-FAD320079F51}" type="presOf" srcId="{2DEB8F1E-1815-4E9A-8551-4EA8F240D7C1}" destId="{FD89AEB0-1F53-43EE-829C-CBA8650DCB05}" srcOrd="0" destOrd="0" presId="urn:microsoft.com/office/officeart/2005/8/layout/hierarchy6"/>
    <dgm:cxn modelId="{ADA750FC-E40E-4E79-9BE1-3A0BC4263D53}" type="presOf" srcId="{BAD22439-E378-411A-B6C6-024D3FD4C6C3}" destId="{8984EADF-70F2-4F0C-9A97-8F586A8B0752}" srcOrd="0" destOrd="0" presId="urn:microsoft.com/office/officeart/2005/8/layout/hierarchy6"/>
    <dgm:cxn modelId="{15324AC4-8C4E-446C-BBE5-4947FB3BCB41}" type="presParOf" srcId="{79A14F24-2A8C-425F-BD26-5485CB74130D}" destId="{0F3A34C3-8946-4AB4-ACFC-9F11D3C02363}" srcOrd="0" destOrd="0" presId="urn:microsoft.com/office/officeart/2005/8/layout/hierarchy6"/>
    <dgm:cxn modelId="{E225DA37-63B7-47AA-B956-A7942ADE9FD3}" type="presParOf" srcId="{0F3A34C3-8946-4AB4-ACFC-9F11D3C02363}" destId="{F974D12B-88E0-4586-BE46-0373E976A614}" srcOrd="0" destOrd="0" presId="urn:microsoft.com/office/officeart/2005/8/layout/hierarchy6"/>
    <dgm:cxn modelId="{9C32D813-DFD9-4D01-A49B-E3D484911366}" type="presParOf" srcId="{F974D12B-88E0-4586-BE46-0373E976A614}" destId="{5D23AFDB-7297-4966-B18D-A68019E7265C}" srcOrd="0" destOrd="0" presId="urn:microsoft.com/office/officeart/2005/8/layout/hierarchy6"/>
    <dgm:cxn modelId="{8BEECDED-4199-42DE-BF35-B605481F4471}" type="presParOf" srcId="{5D23AFDB-7297-4966-B18D-A68019E7265C}" destId="{FD89AEB0-1F53-43EE-829C-CBA8650DCB05}" srcOrd="0" destOrd="0" presId="urn:microsoft.com/office/officeart/2005/8/layout/hierarchy6"/>
    <dgm:cxn modelId="{90683B6F-3A96-423E-BAD9-563344D5F538}" type="presParOf" srcId="{5D23AFDB-7297-4966-B18D-A68019E7265C}" destId="{EFE23777-B114-4938-A948-D4FD8F291446}" srcOrd="1" destOrd="0" presId="urn:microsoft.com/office/officeart/2005/8/layout/hierarchy6"/>
    <dgm:cxn modelId="{0F91A1FE-8228-43F4-AB13-243145E46829}" type="presParOf" srcId="{EFE23777-B114-4938-A948-D4FD8F291446}" destId="{1D1F94F4-2E12-4B88-80E4-1F9606525AFF}" srcOrd="0" destOrd="0" presId="urn:microsoft.com/office/officeart/2005/8/layout/hierarchy6"/>
    <dgm:cxn modelId="{4156BFB5-145F-4A17-BCE9-5911F9519E54}" type="presParOf" srcId="{EFE23777-B114-4938-A948-D4FD8F291446}" destId="{0195C9E0-BEA4-4E04-A4DC-59D693536B28}" srcOrd="1" destOrd="0" presId="urn:microsoft.com/office/officeart/2005/8/layout/hierarchy6"/>
    <dgm:cxn modelId="{ED0E1BE0-7545-4373-9CE2-ED8B8EC6EE54}" type="presParOf" srcId="{0195C9E0-BEA4-4E04-A4DC-59D693536B28}" destId="{7DF1B661-2A77-4D55-ACCC-B7B2589D03BC}" srcOrd="0" destOrd="0" presId="urn:microsoft.com/office/officeart/2005/8/layout/hierarchy6"/>
    <dgm:cxn modelId="{116A72D4-EF1E-479E-BCFD-955B6065CB00}" type="presParOf" srcId="{0195C9E0-BEA4-4E04-A4DC-59D693536B28}" destId="{A694125A-433A-4DDA-B2BC-9A0FBD9311EB}" srcOrd="1" destOrd="0" presId="urn:microsoft.com/office/officeart/2005/8/layout/hierarchy6"/>
    <dgm:cxn modelId="{33077FDA-67F9-43C8-B39D-94FDBC6403DA}" type="presParOf" srcId="{A694125A-433A-4DDA-B2BC-9A0FBD9311EB}" destId="{8984EADF-70F2-4F0C-9A97-8F586A8B0752}" srcOrd="0" destOrd="0" presId="urn:microsoft.com/office/officeart/2005/8/layout/hierarchy6"/>
    <dgm:cxn modelId="{1FBC22D1-FE07-4B16-8714-88DD4ECF0B99}" type="presParOf" srcId="{A694125A-433A-4DDA-B2BC-9A0FBD9311EB}" destId="{B1723414-DC2D-41C2-8D2F-929EE547BB6C}" srcOrd="1" destOrd="0" presId="urn:microsoft.com/office/officeart/2005/8/layout/hierarchy6"/>
    <dgm:cxn modelId="{18F43606-6D9E-4038-A823-EA714C9811F5}" type="presParOf" srcId="{B1723414-DC2D-41C2-8D2F-929EE547BB6C}" destId="{30DCADE1-46B8-42EE-BB8F-B0FA03D9D1DB}" srcOrd="0" destOrd="0" presId="urn:microsoft.com/office/officeart/2005/8/layout/hierarchy6"/>
    <dgm:cxn modelId="{BEC79B55-9261-4DA5-B7F8-21D42429D06D}" type="presParOf" srcId="{B1723414-DC2D-41C2-8D2F-929EE547BB6C}" destId="{4936E47E-55D6-48E7-8AE8-34B442FD3913}" srcOrd="1" destOrd="0" presId="urn:microsoft.com/office/officeart/2005/8/layout/hierarchy6"/>
    <dgm:cxn modelId="{E829AED1-B2BA-4986-9EBF-75D93332C957}" type="presParOf" srcId="{A694125A-433A-4DDA-B2BC-9A0FBD9311EB}" destId="{6ECD6605-7A0C-44F3-B242-4723BB1F9240}" srcOrd="2" destOrd="0" presId="urn:microsoft.com/office/officeart/2005/8/layout/hierarchy6"/>
    <dgm:cxn modelId="{330B152E-50C7-4C4D-8525-4440D3F29CC3}" type="presParOf" srcId="{A694125A-433A-4DDA-B2BC-9A0FBD9311EB}" destId="{43BB7985-793E-48B5-86EB-CB10626DF161}" srcOrd="3" destOrd="0" presId="urn:microsoft.com/office/officeart/2005/8/layout/hierarchy6"/>
    <dgm:cxn modelId="{AF3A36C3-E9B5-488E-B4CE-8710FA1055E6}" type="presParOf" srcId="{43BB7985-793E-48B5-86EB-CB10626DF161}" destId="{CAF713B8-EAB1-4FD4-A753-B7D0CFE4B138}" srcOrd="0" destOrd="0" presId="urn:microsoft.com/office/officeart/2005/8/layout/hierarchy6"/>
    <dgm:cxn modelId="{9EEEF66C-B7A5-4D8F-82FF-7CF7BDB6301D}" type="presParOf" srcId="{43BB7985-793E-48B5-86EB-CB10626DF161}" destId="{68B539AF-BA83-4A7F-93FA-D80A29366E7E}" srcOrd="1" destOrd="0" presId="urn:microsoft.com/office/officeart/2005/8/layout/hierarchy6"/>
    <dgm:cxn modelId="{DC39E4FD-8E67-4E8B-A9CE-FD56B8155AEE}" type="presParOf" srcId="{EFE23777-B114-4938-A948-D4FD8F291446}" destId="{ACD4F8E8-5D4B-4381-8912-1A95850CBF16}" srcOrd="2" destOrd="0" presId="urn:microsoft.com/office/officeart/2005/8/layout/hierarchy6"/>
    <dgm:cxn modelId="{70EA8A25-7F25-4E89-B2F0-F889B0412AF1}" type="presParOf" srcId="{EFE23777-B114-4938-A948-D4FD8F291446}" destId="{223C06F9-3087-44CD-AA86-44A3C846DA2E}" srcOrd="3" destOrd="0" presId="urn:microsoft.com/office/officeart/2005/8/layout/hierarchy6"/>
    <dgm:cxn modelId="{0AD4FFE3-65D0-4BAB-9D51-1938BE7FCD37}" type="presParOf" srcId="{223C06F9-3087-44CD-AA86-44A3C846DA2E}" destId="{2A6E652F-4ECF-42CF-ACE5-E3734781B52A}" srcOrd="0" destOrd="0" presId="urn:microsoft.com/office/officeart/2005/8/layout/hierarchy6"/>
    <dgm:cxn modelId="{F342921B-3B0A-4D38-BBFC-99AABA8C2D33}" type="presParOf" srcId="{223C06F9-3087-44CD-AA86-44A3C846DA2E}" destId="{8F1E91A8-09BC-4F28-89C1-82A27C5F98F1}" srcOrd="1" destOrd="0" presId="urn:microsoft.com/office/officeart/2005/8/layout/hierarchy6"/>
    <dgm:cxn modelId="{1892F3E4-D6F7-451E-A718-63BBAC0A6650}" type="presParOf" srcId="{8F1E91A8-09BC-4F28-89C1-82A27C5F98F1}" destId="{37603CEA-7900-450D-8A41-661D2BB36D7F}" srcOrd="0" destOrd="0" presId="urn:microsoft.com/office/officeart/2005/8/layout/hierarchy6"/>
    <dgm:cxn modelId="{559B4D3F-5970-4121-84BA-31287FEA4C1F}" type="presParOf" srcId="{8F1E91A8-09BC-4F28-89C1-82A27C5F98F1}" destId="{DB944B37-183D-4901-948A-4F238F89ECD4}" srcOrd="1" destOrd="0" presId="urn:microsoft.com/office/officeart/2005/8/layout/hierarchy6"/>
    <dgm:cxn modelId="{FBAF72C7-0873-4AA3-BB1C-E9292FA784F2}" type="presParOf" srcId="{DB944B37-183D-4901-948A-4F238F89ECD4}" destId="{FA5ACDC9-DC60-4446-B961-1FB64F8168FA}" srcOrd="0" destOrd="0" presId="urn:microsoft.com/office/officeart/2005/8/layout/hierarchy6"/>
    <dgm:cxn modelId="{D773858E-2079-4056-945E-594F481BB56C}" type="presParOf" srcId="{DB944B37-183D-4901-948A-4F238F89ECD4}" destId="{DFB04BD4-4ADC-4B3F-B153-2C67A6EB47D9}" srcOrd="1" destOrd="0" presId="urn:microsoft.com/office/officeart/2005/8/layout/hierarchy6"/>
    <dgm:cxn modelId="{2BCABE2E-16EF-4412-B87D-45928B722C0D}" type="presParOf" srcId="{8F1E91A8-09BC-4F28-89C1-82A27C5F98F1}" destId="{F220F952-6ABA-48A7-A1DE-2BC32CCD8984}" srcOrd="2" destOrd="0" presId="urn:microsoft.com/office/officeart/2005/8/layout/hierarchy6"/>
    <dgm:cxn modelId="{74271957-B98F-4FF6-AD66-9BFD60AB7F57}" type="presParOf" srcId="{8F1E91A8-09BC-4F28-89C1-82A27C5F98F1}" destId="{76DB61E1-15A2-4C6C-8925-66FF9FAC089B}" srcOrd="3" destOrd="0" presId="urn:microsoft.com/office/officeart/2005/8/layout/hierarchy6"/>
    <dgm:cxn modelId="{10BD8A96-101E-482D-9AD3-CBEB8768B6B7}" type="presParOf" srcId="{76DB61E1-15A2-4C6C-8925-66FF9FAC089B}" destId="{7B54E268-9505-4F37-BB9A-C11B85A76B8F}" srcOrd="0" destOrd="0" presId="urn:microsoft.com/office/officeart/2005/8/layout/hierarchy6"/>
    <dgm:cxn modelId="{21564B1A-2547-4394-ADB7-4EAE0EA399DC}" type="presParOf" srcId="{76DB61E1-15A2-4C6C-8925-66FF9FAC089B}" destId="{A7519F16-B686-4335-839A-AD3473445FDA}" srcOrd="1" destOrd="0" presId="urn:microsoft.com/office/officeart/2005/8/layout/hierarchy6"/>
    <dgm:cxn modelId="{A03A9F31-E30B-4869-9BE0-3BB4B264DC24}" type="presParOf" srcId="{8F1E91A8-09BC-4F28-89C1-82A27C5F98F1}" destId="{7B1A2C42-AFA5-4AD3-86F0-5E9D659DCE6E}" srcOrd="4" destOrd="0" presId="urn:microsoft.com/office/officeart/2005/8/layout/hierarchy6"/>
    <dgm:cxn modelId="{6AB94992-3C12-426B-946C-B693CFE4BC6E}" type="presParOf" srcId="{8F1E91A8-09BC-4F28-89C1-82A27C5F98F1}" destId="{336080C8-082D-49CB-95E8-3CC63DCAB464}" srcOrd="5" destOrd="0" presId="urn:microsoft.com/office/officeart/2005/8/layout/hierarchy6"/>
    <dgm:cxn modelId="{34B1E1A0-4203-4934-A809-3E56FA5AFBB7}" type="presParOf" srcId="{336080C8-082D-49CB-95E8-3CC63DCAB464}" destId="{409B9C0F-0AF7-4452-9977-4917F52A58D2}" srcOrd="0" destOrd="0" presId="urn:microsoft.com/office/officeart/2005/8/layout/hierarchy6"/>
    <dgm:cxn modelId="{A2040E1B-5075-4935-9CC4-21BB75DCB994}" type="presParOf" srcId="{336080C8-082D-49CB-95E8-3CC63DCAB464}" destId="{5B2758D1-3BD6-4620-A900-AE10E0D4E4CC}" srcOrd="1" destOrd="0" presId="urn:microsoft.com/office/officeart/2005/8/layout/hierarchy6"/>
    <dgm:cxn modelId="{27AFAE5E-B6E1-4650-B6D0-7C8F26D42646}" type="presParOf" srcId="{79A14F24-2A8C-425F-BD26-5485CB74130D}" destId="{4587A3B1-2D53-4852-AF82-C7177BAA669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9AEB0-1F53-43EE-829C-CBA8650DCB05}">
      <dsp:nvSpPr>
        <dsp:cNvPr id="0" name=""/>
        <dsp:cNvSpPr/>
      </dsp:nvSpPr>
      <dsp:spPr>
        <a:xfrm>
          <a:off x="577869" y="719"/>
          <a:ext cx="5346726" cy="811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Government Accounts  Compilation &amp; Outputs Division</a:t>
          </a:r>
        </a:p>
      </dsp:txBody>
      <dsp:txXfrm>
        <a:off x="601631" y="24481"/>
        <a:ext cx="5299202" cy="763756"/>
      </dsp:txXfrm>
    </dsp:sp>
    <dsp:sp modelId="{1D1F94F4-2E12-4B88-80E4-1F9606525AFF}">
      <dsp:nvSpPr>
        <dsp:cNvPr id="0" name=""/>
        <dsp:cNvSpPr/>
      </dsp:nvSpPr>
      <dsp:spPr>
        <a:xfrm>
          <a:off x="1799798" y="811999"/>
          <a:ext cx="1451434" cy="286122"/>
        </a:xfrm>
        <a:custGeom>
          <a:avLst/>
          <a:gdLst/>
          <a:ahLst/>
          <a:cxnLst/>
          <a:rect l="0" t="0" r="0" b="0"/>
          <a:pathLst>
            <a:path>
              <a:moveTo>
                <a:pt x="1451434" y="0"/>
              </a:moveTo>
              <a:lnTo>
                <a:pt x="1451434" y="143061"/>
              </a:lnTo>
              <a:lnTo>
                <a:pt x="0" y="143061"/>
              </a:lnTo>
              <a:lnTo>
                <a:pt x="0" y="286122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1B661-2A77-4D55-ACCC-B7B2589D03BC}">
      <dsp:nvSpPr>
        <dsp:cNvPr id="0" name=""/>
        <dsp:cNvSpPr/>
      </dsp:nvSpPr>
      <dsp:spPr>
        <a:xfrm>
          <a:off x="866279" y="1098122"/>
          <a:ext cx="1867037" cy="81128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Government Finance Statistics &amp; Excessive Deficit Procedure</a:t>
          </a:r>
          <a:endParaRPr lang="en-IE" sz="1200" b="1" i="1" kern="1200" dirty="0"/>
        </a:p>
      </dsp:txBody>
      <dsp:txXfrm>
        <a:off x="890041" y="1121884"/>
        <a:ext cx="1819513" cy="763756"/>
      </dsp:txXfrm>
    </dsp:sp>
    <dsp:sp modelId="{8984EADF-70F2-4F0C-9A97-8F586A8B0752}">
      <dsp:nvSpPr>
        <dsp:cNvPr id="0" name=""/>
        <dsp:cNvSpPr/>
      </dsp:nvSpPr>
      <dsp:spPr>
        <a:xfrm>
          <a:off x="608783" y="1909403"/>
          <a:ext cx="1191015" cy="363621"/>
        </a:xfrm>
        <a:custGeom>
          <a:avLst/>
          <a:gdLst/>
          <a:ahLst/>
          <a:cxnLst/>
          <a:rect l="0" t="0" r="0" b="0"/>
          <a:pathLst>
            <a:path>
              <a:moveTo>
                <a:pt x="1191015" y="0"/>
              </a:moveTo>
              <a:lnTo>
                <a:pt x="1191015" y="181810"/>
              </a:lnTo>
              <a:lnTo>
                <a:pt x="0" y="181810"/>
              </a:lnTo>
              <a:lnTo>
                <a:pt x="0" y="363621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ADE1-46B8-42EE-BB8F-B0FA03D9D1DB}">
      <dsp:nvSpPr>
        <dsp:cNvPr id="0" name=""/>
        <dsp:cNvSpPr/>
      </dsp:nvSpPr>
      <dsp:spPr>
        <a:xfrm>
          <a:off x="0" y="2273024"/>
          <a:ext cx="1217566" cy="14240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0" kern="1200" dirty="0"/>
            <a:t>EDP notification for Ireland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0" i="0" kern="1200" dirty="0"/>
            <a:t>Government Deficit &amp; Debt</a:t>
          </a:r>
        </a:p>
      </dsp:txBody>
      <dsp:txXfrm>
        <a:off x="35661" y="2308685"/>
        <a:ext cx="1146244" cy="1352711"/>
      </dsp:txXfrm>
    </dsp:sp>
    <dsp:sp modelId="{6ECD6605-7A0C-44F3-B242-4723BB1F9240}">
      <dsp:nvSpPr>
        <dsp:cNvPr id="0" name=""/>
        <dsp:cNvSpPr/>
      </dsp:nvSpPr>
      <dsp:spPr>
        <a:xfrm>
          <a:off x="1799798" y="1909403"/>
          <a:ext cx="1217791" cy="36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51"/>
              </a:lnTo>
              <a:lnTo>
                <a:pt x="1217791" y="181451"/>
              </a:lnTo>
              <a:lnTo>
                <a:pt x="1217791" y="362902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713B8-EAB1-4FD4-A753-B7D0CFE4B138}">
      <dsp:nvSpPr>
        <dsp:cNvPr id="0" name=""/>
        <dsp:cNvSpPr/>
      </dsp:nvSpPr>
      <dsp:spPr>
        <a:xfrm>
          <a:off x="2255237" y="2272305"/>
          <a:ext cx="1524705" cy="141043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0" kern="1200" dirty="0"/>
            <a:t>National Accounts (ESA 2010) government series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0" i="0" kern="1200" dirty="0"/>
            <a:t>Revenue, expenditure,  GDP contribution, assets and liabilities</a:t>
          </a:r>
        </a:p>
      </dsp:txBody>
      <dsp:txXfrm>
        <a:off x="2296547" y="2313615"/>
        <a:ext cx="1442085" cy="1327816"/>
      </dsp:txXfrm>
    </dsp:sp>
    <dsp:sp modelId="{ACD4F8E8-5D4B-4381-8912-1A95850CBF16}">
      <dsp:nvSpPr>
        <dsp:cNvPr id="0" name=""/>
        <dsp:cNvSpPr/>
      </dsp:nvSpPr>
      <dsp:spPr>
        <a:xfrm>
          <a:off x="3251232" y="811999"/>
          <a:ext cx="3549759" cy="286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61"/>
              </a:lnTo>
              <a:lnTo>
                <a:pt x="3549759" y="143061"/>
              </a:lnTo>
              <a:lnTo>
                <a:pt x="3549759" y="286122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E652F-4ECF-42CF-ACE5-E3734781B52A}">
      <dsp:nvSpPr>
        <dsp:cNvPr id="0" name=""/>
        <dsp:cNvSpPr/>
      </dsp:nvSpPr>
      <dsp:spPr>
        <a:xfrm>
          <a:off x="5842989" y="1098122"/>
          <a:ext cx="1916006" cy="81128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Health and Social Protection Accounts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(Total economy)</a:t>
          </a:r>
        </a:p>
      </dsp:txBody>
      <dsp:txXfrm>
        <a:off x="5866751" y="1121884"/>
        <a:ext cx="1868482" cy="763756"/>
      </dsp:txXfrm>
    </dsp:sp>
    <dsp:sp modelId="{37603CEA-7900-450D-8A41-661D2BB36D7F}">
      <dsp:nvSpPr>
        <dsp:cNvPr id="0" name=""/>
        <dsp:cNvSpPr/>
      </dsp:nvSpPr>
      <dsp:spPr>
        <a:xfrm>
          <a:off x="5515345" y="1909403"/>
          <a:ext cx="1285647" cy="340843"/>
        </a:xfrm>
        <a:custGeom>
          <a:avLst/>
          <a:gdLst/>
          <a:ahLst/>
          <a:cxnLst/>
          <a:rect l="0" t="0" r="0" b="0"/>
          <a:pathLst>
            <a:path>
              <a:moveTo>
                <a:pt x="1285647" y="0"/>
              </a:moveTo>
              <a:lnTo>
                <a:pt x="1285647" y="170421"/>
              </a:lnTo>
              <a:lnTo>
                <a:pt x="0" y="170421"/>
              </a:lnTo>
              <a:lnTo>
                <a:pt x="0" y="340843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CDC9-DC60-4446-B961-1FB64F8168FA}">
      <dsp:nvSpPr>
        <dsp:cNvPr id="0" name=""/>
        <dsp:cNvSpPr/>
      </dsp:nvSpPr>
      <dsp:spPr>
        <a:xfrm>
          <a:off x="5043690" y="2250246"/>
          <a:ext cx="943308" cy="8112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System of Health Accounts</a:t>
          </a:r>
        </a:p>
      </dsp:txBody>
      <dsp:txXfrm>
        <a:off x="5067452" y="2274008"/>
        <a:ext cx="895784" cy="763756"/>
      </dsp:txXfrm>
    </dsp:sp>
    <dsp:sp modelId="{F220F952-6ABA-48A7-A1DE-2BC32CCD8984}">
      <dsp:nvSpPr>
        <dsp:cNvPr id="0" name=""/>
        <dsp:cNvSpPr/>
      </dsp:nvSpPr>
      <dsp:spPr>
        <a:xfrm>
          <a:off x="6800992" y="1909403"/>
          <a:ext cx="1097835" cy="34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21"/>
              </a:lnTo>
              <a:lnTo>
                <a:pt x="1097835" y="170421"/>
              </a:lnTo>
              <a:lnTo>
                <a:pt x="1097835" y="340843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4E268-9505-4F37-BB9A-C11B85A76B8F}">
      <dsp:nvSpPr>
        <dsp:cNvPr id="0" name=""/>
        <dsp:cNvSpPr/>
      </dsp:nvSpPr>
      <dsp:spPr>
        <a:xfrm>
          <a:off x="7434383" y="2250246"/>
          <a:ext cx="928888" cy="8112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Social Protection Statistics (ESSPROS)</a:t>
          </a:r>
        </a:p>
      </dsp:txBody>
      <dsp:txXfrm>
        <a:off x="7458145" y="2274008"/>
        <a:ext cx="881364" cy="763756"/>
      </dsp:txXfrm>
    </dsp:sp>
    <dsp:sp modelId="{7B1A2C42-AFA5-4AD3-86F0-5E9D659DCE6E}">
      <dsp:nvSpPr>
        <dsp:cNvPr id="0" name=""/>
        <dsp:cNvSpPr/>
      </dsp:nvSpPr>
      <dsp:spPr>
        <a:xfrm>
          <a:off x="6674682" y="1909403"/>
          <a:ext cx="126310" cy="340843"/>
        </a:xfrm>
        <a:custGeom>
          <a:avLst/>
          <a:gdLst/>
          <a:ahLst/>
          <a:cxnLst/>
          <a:rect l="0" t="0" r="0" b="0"/>
          <a:pathLst>
            <a:path>
              <a:moveTo>
                <a:pt x="126310" y="0"/>
              </a:moveTo>
              <a:lnTo>
                <a:pt x="126310" y="170421"/>
              </a:lnTo>
              <a:lnTo>
                <a:pt x="0" y="170421"/>
              </a:lnTo>
              <a:lnTo>
                <a:pt x="0" y="3408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B9C0F-0AF7-4452-9977-4917F52A58D2}">
      <dsp:nvSpPr>
        <dsp:cNvPr id="0" name=""/>
        <dsp:cNvSpPr/>
      </dsp:nvSpPr>
      <dsp:spPr>
        <a:xfrm>
          <a:off x="6203027" y="2250246"/>
          <a:ext cx="943308" cy="8112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Estimates of Pension Liabilities</a:t>
          </a:r>
        </a:p>
      </dsp:txBody>
      <dsp:txXfrm>
        <a:off x="6226789" y="2274008"/>
        <a:ext cx="895784" cy="76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28/04/2022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28/04/2022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658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891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018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847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77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7612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218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091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175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984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579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70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298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656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12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4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7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30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805188"/>
            <a:ext cx="7772400" cy="2484276"/>
          </a:xfrm>
        </p:spPr>
        <p:txBody>
          <a:bodyPr anchor="b"/>
          <a:lstStyle>
            <a:lvl1pPr marL="457200" indent="-45720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IE" dirty="0"/>
          </a:p>
          <a:p>
            <a:pPr lvl="0"/>
            <a:r>
              <a:rPr lang="en-IE" dirty="0"/>
              <a:t>Example of numbered bullet point don’t forget to animate so as to build the page content!</a:t>
            </a:r>
          </a:p>
          <a:p>
            <a:pPr lvl="0"/>
            <a:endParaRPr lang="en-IE" dirty="0"/>
          </a:p>
          <a:p>
            <a:pPr lvl="0"/>
            <a:endParaRPr lang="en-IE" dirty="0"/>
          </a:p>
          <a:p>
            <a:pPr lvl="0"/>
            <a:r>
              <a:rPr lang="en-IE" dirty="0"/>
              <a:t>Example of second numbered point</a:t>
            </a:r>
            <a:br>
              <a:rPr lang="en-IE" dirty="0"/>
            </a:br>
            <a:br>
              <a:rPr lang="en-IE" dirty="0"/>
            </a:br>
            <a:endParaRPr lang="en-IE" dirty="0"/>
          </a:p>
          <a:p>
            <a:pPr lvl="0"/>
            <a:r>
              <a:rPr lang="en-IE" dirty="0"/>
              <a:t>Example of third numbered point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9084B6D-7396-4366-B69F-9B3F96BD3F7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IE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5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plus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505"/>
            <a:ext cx="5111750" cy="4237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 Master text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7" y="805189"/>
            <a:ext cx="3008313" cy="37894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paragraph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E50E73-1990-4EAA-A4A5-2827A6C0E02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IE" dirty="0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5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48464" y="4587974"/>
            <a:ext cx="360611" cy="431701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fld id="{6E57AD02-442F-44B8-9DB5-90249A54341C}" type="slidenum">
              <a:rPr lang="en-US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4095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805188"/>
            <a:ext cx="7772400" cy="2484276"/>
          </a:xfrm>
        </p:spPr>
        <p:txBody>
          <a:bodyPr anchor="b"/>
          <a:lstStyle>
            <a:lvl1pPr marL="457200" indent="-45720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IE" dirty="0"/>
          </a:p>
          <a:p>
            <a:pPr lvl="0"/>
            <a:r>
              <a:rPr lang="en-IE" dirty="0"/>
              <a:t>Example of numbered bullet point don’t forget to animate so as to build the page content!</a:t>
            </a:r>
          </a:p>
          <a:p>
            <a:pPr lvl="0"/>
            <a:endParaRPr lang="en-IE" dirty="0"/>
          </a:p>
          <a:p>
            <a:pPr lvl="0"/>
            <a:endParaRPr lang="en-IE" dirty="0"/>
          </a:p>
          <a:p>
            <a:pPr lvl="0"/>
            <a:r>
              <a:rPr lang="en-IE" dirty="0"/>
              <a:t>Example of second numbered point</a:t>
            </a:r>
            <a:br>
              <a:rPr lang="en-IE" dirty="0"/>
            </a:br>
            <a:br>
              <a:rPr lang="en-IE" dirty="0"/>
            </a:br>
            <a:endParaRPr lang="en-IE" dirty="0"/>
          </a:p>
          <a:p>
            <a:pPr lvl="0"/>
            <a:r>
              <a:rPr lang="en-IE" dirty="0"/>
              <a:t>Example of third numbered point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084B6D-7396-4366-B69F-9B3F96BD3F7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IE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4937-9B7B-4811-9BAE-B6C8D760F4B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4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plus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505"/>
            <a:ext cx="5111750" cy="4237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 Master text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805189"/>
            <a:ext cx="3008313" cy="37894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paragraph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E50E73-1990-4EAA-A4A5-2827A6C0E02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IE" dirty="0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064937-9B7B-4811-9BAE-B6C8D760F4B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5486"/>
            <a:ext cx="534791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7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2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2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9" y="1276353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6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  <p:sldLayoutId id="2147483677" r:id="rId17"/>
    <p:sldLayoutId id="2147483724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5486"/>
            <a:ext cx="2376263" cy="7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04" r:id="rId16"/>
    <p:sldLayoutId id="2147483705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4"/>
            <a:ext cx="4032448" cy="255810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Government Finance Statistics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Stephen McDonagh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EDP – Key measures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</a:rPr>
                          <m:t>𝐺𝐺</m:t>
                        </m:r>
                        <m:r>
                          <a:rPr lang="en-IE" i="1">
                            <a:latin typeface="Cambria Math"/>
                          </a:rPr>
                          <m:t> </m:t>
                        </m:r>
                        <m:r>
                          <a:rPr lang="en-IE" i="1">
                            <a:latin typeface="Cambria Math"/>
                          </a:rPr>
                          <m:t>𝑆𝑢𝑟𝑝𝑙𝑢𝑠</m:t>
                        </m:r>
                        <m:r>
                          <a:rPr lang="en-IE" i="1">
                            <a:latin typeface="Cambria Math"/>
                          </a:rPr>
                          <m:t>/</m:t>
                        </m:r>
                        <m:r>
                          <a:rPr lang="en-IE" i="1">
                            <a:latin typeface="Cambria Math"/>
                          </a:rPr>
                          <m:t>𝐷𝑒𝑓𝑖𝑐𝑖𝑡</m:t>
                        </m:r>
                      </m:e>
                      <m:sub>
                        <m:r>
                          <a:rPr lang="en-IE" i="1">
                            <a:latin typeface="Cambria Math"/>
                          </a:rPr>
                          <m:t>𝑛𝑓</m:t>
                        </m:r>
                      </m:sub>
                    </m:sSub>
                    <m:r>
                      <a:rPr lang="en-IE" i="1">
                        <a:latin typeface="Cambria Math"/>
                      </a:rPr>
                      <m:t>=</m:t>
                    </m:r>
                    <m:r>
                      <a:rPr lang="en-IE" i="1">
                        <a:latin typeface="Cambria Math"/>
                      </a:rPr>
                      <m:t>𝑅𝑒𝑣𝑒𝑛𝑢𝑒</m:t>
                    </m:r>
                    <m:r>
                      <a:rPr lang="en-IE" i="1">
                        <a:latin typeface="Cambria Math"/>
                      </a:rPr>
                      <m:t> −</m:t>
                    </m:r>
                    <m:r>
                      <a:rPr lang="en-IE" i="1">
                        <a:latin typeface="Cambria Math"/>
                      </a:rPr>
                      <m:t>𝐸𝑥𝑝𝑒𝑛𝑑𝑖𝑡𝑢𝑟𝑒</m:t>
                    </m:r>
                  </m:oMath>
                </a14:m>
                <a:endParaRPr lang="en-IE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</a:rPr>
                          <m:t>𝐺𝐺𝑆𝑢𝑟𝑝𝑙𝑢𝑠</m:t>
                        </m:r>
                        <m:r>
                          <a:rPr lang="en-IE" i="1">
                            <a:latin typeface="Cambria Math"/>
                          </a:rPr>
                          <m:t>/</m:t>
                        </m:r>
                        <m:r>
                          <a:rPr lang="en-IE" i="1">
                            <a:latin typeface="Cambria Math"/>
                          </a:rPr>
                          <m:t>𝐷𝑒𝑓𝑖𝑐𝑖𝑡</m:t>
                        </m:r>
                      </m:e>
                      <m:sub>
                        <m:r>
                          <a:rPr lang="en-IE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IE" i="1">
                        <a:latin typeface="Cambria Math"/>
                      </a:rPr>
                      <m:t>=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𝐴𝑠𝑠𝑒𝑡𝑠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 − ∆ 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𝐿𝑖𝑎𝑏𝑖𝑙𝑖𝑡𝑖𝑒𝑠</m:t>
                    </m:r>
                  </m:oMath>
                </a14:m>
                <a:endParaRPr lang="en-IE" i="1" dirty="0">
                  <a:latin typeface="Cambria Math"/>
                </a:endParaRPr>
              </a:p>
              <a:p>
                <a:r>
                  <a:rPr lang="en-IE" dirty="0">
                    <a:ea typeface="Arial Unicode MS" panose="020B0604020202020204" pitchFamily="34" charset="-128"/>
                  </a:rPr>
                  <a:t>In theory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</a:rPr>
                          <m:t>𝐺𝐺</m:t>
                        </m:r>
                        <m:r>
                          <a:rPr lang="en-IE" i="1">
                            <a:latin typeface="Cambria Math"/>
                          </a:rPr>
                          <m:t> </m:t>
                        </m:r>
                        <m:r>
                          <a:rPr lang="en-IE" i="1">
                            <a:latin typeface="Cambria Math"/>
                          </a:rPr>
                          <m:t>𝐷𝑒𝑓𝑖𝑐𝑖𝑡</m:t>
                        </m:r>
                      </m:e>
                      <m:sub>
                        <m:r>
                          <a:rPr lang="en-IE" i="1">
                            <a:latin typeface="Cambria Math"/>
                          </a:rPr>
                          <m:t>𝑛𝑓</m:t>
                        </m:r>
                      </m:sub>
                    </m:sSub>
                  </m:oMath>
                </a14:m>
                <a:r>
                  <a:rPr lang="en-IE" i="1" dirty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</a:rPr>
                          <m:t>𝐺𝐺</m:t>
                        </m:r>
                        <m:r>
                          <a:rPr lang="en-IE" i="1">
                            <a:latin typeface="Cambria Math"/>
                          </a:rPr>
                          <m:t> </m:t>
                        </m:r>
                        <m:r>
                          <a:rPr lang="en-IE" i="1">
                            <a:latin typeface="Cambria Math"/>
                          </a:rPr>
                          <m:t>𝐷𝑒𝑓𝑖𝑐𝑖𝑡</m:t>
                        </m:r>
                      </m:e>
                      <m:sub>
                        <m:r>
                          <a:rPr lang="en-IE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IE" i="1" dirty="0">
                  <a:latin typeface="Cambria Math"/>
                </a:endParaRPr>
              </a:p>
              <a:p>
                <a:r>
                  <a:rPr lang="en-IE" dirty="0">
                    <a:ea typeface="Arial Unicode MS" panose="020B0604020202020204" pitchFamily="34" charset="-128"/>
                  </a:rPr>
                  <a:t>In practice there is usually a statistical discrepancy</a:t>
                </a:r>
              </a:p>
              <a:p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𝐺𝐺</m:t>
                    </m:r>
                    <m:r>
                      <a:rPr lang="en-IE" i="1">
                        <a:latin typeface="Cambria Math"/>
                      </a:rPr>
                      <m:t> </m:t>
                    </m:r>
                    <m:r>
                      <a:rPr lang="en-IE" i="1">
                        <a:latin typeface="Cambria Math"/>
                      </a:rPr>
                      <m:t>𝐷𝑒𝑏𝑡</m:t>
                    </m:r>
                    <m:r>
                      <a:rPr lang="en-IE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E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i="1">
                                <a:latin typeface="Cambria Math"/>
                              </a:rPr>
                              <m:t>𝐶𝑢𝑟𝑟𝑒𝑛𝑐𝑦</m:t>
                            </m:r>
                            <m:r>
                              <a:rPr lang="en-IE" i="1">
                                <a:latin typeface="Cambria Math"/>
                              </a:rPr>
                              <m:t> &amp; </m:t>
                            </m:r>
                            <m:r>
                              <a:rPr lang="en-IE" i="1">
                                <a:latin typeface="Cambria Math"/>
                              </a:rPr>
                              <m:t>𝐷𝑒𝑝𝑜𝑠𝑖𝑡𝑠</m:t>
                            </m:r>
                          </m:e>
                          <m:sub>
                            <m:r>
                              <a:rPr lang="en-IE" i="1">
                                <a:latin typeface="Cambria Math"/>
                              </a:rPr>
                              <m:t>𝐿𝑖𝑎𝑏</m:t>
                            </m:r>
                          </m:sub>
                        </m:sSub>
                        <m:r>
                          <a:rPr lang="en-IE" i="1">
                            <a:latin typeface="Cambria Math"/>
                          </a:rPr>
                          <m:t>+</m:t>
                        </m:r>
                      </m:e>
                    </m:nary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</a:rPr>
                          <m:t>𝐿𝑜𝑎𝑛</m:t>
                        </m:r>
                      </m:e>
                      <m:sub>
                        <m:r>
                          <a:rPr lang="en-IE" i="1">
                            <a:latin typeface="Cambria Math"/>
                          </a:rPr>
                          <m:t>𝐿𝑖𝑎𝑏</m:t>
                        </m:r>
                      </m:sub>
                    </m:sSub>
                    <m:r>
                      <a:rPr lang="en-IE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</a:rPr>
                          <m:t>𝐷𝑒𝑏𝑡</m:t>
                        </m:r>
                        <m:r>
                          <a:rPr lang="en-IE" i="1">
                            <a:latin typeface="Cambria Math"/>
                          </a:rPr>
                          <m:t> </m:t>
                        </m:r>
                        <m:r>
                          <a:rPr lang="en-IE" i="1">
                            <a:latin typeface="Cambria Math"/>
                          </a:rPr>
                          <m:t>𝑆𝑒𝑐𝑢𝑟𝑖𝑡𝑖𝑒𝑠</m:t>
                        </m:r>
                      </m:e>
                      <m:sub>
                        <m:r>
                          <a:rPr lang="en-IE" i="1">
                            <a:latin typeface="Cambria Math"/>
                          </a:rPr>
                          <m:t>𝐿𝑖𝑎𝑏</m:t>
                        </m:r>
                      </m:sub>
                    </m:sSub>
                  </m:oMath>
                </a14:m>
                <a:r>
                  <a:rPr lang="en-IE" dirty="0">
                    <a:latin typeface="Cambria Math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868" b="-180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93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Where does the data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2955774"/>
          </a:xfrm>
        </p:spPr>
        <p:txBody>
          <a:bodyPr>
            <a:normAutofit fontScale="62500" lnSpcReduction="20000"/>
          </a:bodyPr>
          <a:lstStyle/>
          <a:p>
            <a:r>
              <a:rPr lang="en-IE" dirty="0"/>
              <a:t>Exchequer statement – overall balance and specific transactions</a:t>
            </a:r>
          </a:p>
          <a:p>
            <a:r>
              <a:rPr lang="en-IE" dirty="0"/>
              <a:t>Finance Accounts – final audited accounts of Exchequer</a:t>
            </a:r>
          </a:p>
          <a:p>
            <a:r>
              <a:rPr lang="en-IE" dirty="0"/>
              <a:t>Estimates system – expenditure by programme, subhead</a:t>
            </a:r>
          </a:p>
          <a:p>
            <a:r>
              <a:rPr lang="en-IE" dirty="0"/>
              <a:t>Appropriation accounts</a:t>
            </a:r>
          </a:p>
          <a:p>
            <a:r>
              <a:rPr lang="en-IE" dirty="0"/>
              <a:t>Tax data from Revenue Commissioners</a:t>
            </a:r>
          </a:p>
          <a:p>
            <a:r>
              <a:rPr lang="en-IE" dirty="0"/>
              <a:t>NTMA/ISIF returns</a:t>
            </a:r>
          </a:p>
          <a:p>
            <a:r>
              <a:rPr lang="en-IE" dirty="0"/>
              <a:t>Joint surveys with </a:t>
            </a:r>
            <a:r>
              <a:rPr lang="en-IE" dirty="0" err="1"/>
              <a:t>Dept</a:t>
            </a:r>
            <a:r>
              <a:rPr lang="en-IE" dirty="0"/>
              <a:t> of Finance</a:t>
            </a:r>
          </a:p>
          <a:p>
            <a:r>
              <a:rPr lang="en-IE" dirty="0"/>
              <a:t>Annual reports of other bodies</a:t>
            </a:r>
          </a:p>
          <a:p>
            <a:r>
              <a:rPr lang="en-IE" dirty="0"/>
              <a:t>Local authority accounts</a:t>
            </a:r>
          </a:p>
        </p:txBody>
      </p:sp>
    </p:spTree>
    <p:extLst>
      <p:ext uri="{BB962C8B-B14F-4D97-AF65-F5344CB8AC3E}">
        <p14:creationId xmlns:p14="http://schemas.microsoft.com/office/powerpoint/2010/main" val="2966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709587"/>
          </a:xfrm>
        </p:spPr>
        <p:txBody>
          <a:bodyPr/>
          <a:lstStyle/>
          <a:p>
            <a:r>
              <a:rPr lang="en-IE" dirty="0"/>
              <a:t>ESA 2010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456384"/>
          </a:xfrm>
        </p:spPr>
        <p:txBody>
          <a:bodyPr>
            <a:noAutofit/>
          </a:bodyPr>
          <a:lstStyle/>
          <a:p>
            <a:r>
              <a:rPr lang="en-IE" sz="2000" dirty="0"/>
              <a:t>Double / quadruple entry</a:t>
            </a:r>
          </a:p>
          <a:p>
            <a:r>
              <a:rPr lang="en-IE" sz="2000" dirty="0"/>
              <a:t>Time of recording - accrual</a:t>
            </a:r>
          </a:p>
          <a:p>
            <a:r>
              <a:rPr lang="en-IE" sz="2000" dirty="0"/>
              <a:t>Gross recording</a:t>
            </a:r>
          </a:p>
          <a:p>
            <a:r>
              <a:rPr lang="en-IE" sz="2000" dirty="0"/>
              <a:t>Financial transactions - exchange of one asset type for another (e.g. cash to shares) has no impact on surplus/deficit</a:t>
            </a:r>
          </a:p>
          <a:p>
            <a:r>
              <a:rPr lang="en-IE" sz="2000" dirty="0"/>
              <a:t>Consolidation – flows between subsectors of government do not appear in consolidated general government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233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205979"/>
            <a:ext cx="734481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Cambria" panose="02040503050406030204" pitchFamily="18" charset="0"/>
              </a:defRPr>
            </a:lvl1pPr>
          </a:lstStyle>
          <a:p>
            <a:r>
              <a:rPr lang="en-IE" sz="2400" dirty="0"/>
              <a:t>From Exchequer to general government 2021, €bn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627534"/>
            <a:ext cx="6864350" cy="453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376215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-7.4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379588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-0.7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38122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379588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38159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-1.4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0112" y="38159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-0.4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382473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-0.6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390016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-8.1</a:t>
            </a:r>
          </a:p>
        </p:txBody>
      </p:sp>
    </p:spTree>
    <p:extLst>
      <p:ext uri="{BB962C8B-B14F-4D97-AF65-F5344CB8AC3E}">
        <p14:creationId xmlns:p14="http://schemas.microsoft.com/office/powerpoint/2010/main" val="67141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8056-EC5E-4697-87F3-EAC61024C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597822"/>
            <a:ext cx="6741201" cy="3350193"/>
          </a:xfrm>
        </p:spPr>
        <p:txBody>
          <a:bodyPr>
            <a:normAutofit/>
          </a:bodyPr>
          <a:lstStyle/>
          <a:p>
            <a:r>
              <a:rPr lang="en-US" sz="1700" b="0" dirty="0">
                <a:solidFill>
                  <a:schemeClr val="accent1"/>
                </a:solidFill>
                <a:latin typeface="Roboto Slab Bold"/>
              </a:rPr>
              <a:t>CSO </a:t>
            </a:r>
            <a:r>
              <a:rPr lang="en-IE" sz="1700" b="0">
                <a:solidFill>
                  <a:srgbClr val="45C1C0"/>
                </a:solidFill>
                <a:latin typeface="Roboto Slab"/>
              </a:rPr>
              <a:t>GFS publications </a:t>
            </a:r>
            <a:r>
              <a:rPr lang="en-IE" sz="1700" b="0" dirty="0">
                <a:solidFill>
                  <a:prstClr val="white"/>
                </a:solidFill>
                <a:latin typeface="Roboto Slab"/>
              </a:rPr>
              <a:t>https://www.cso.ie/en/statistics/governmentaccounts/</a:t>
            </a:r>
            <a:br>
              <a:rPr lang="en-IE" sz="1700" b="0" dirty="0">
                <a:solidFill>
                  <a:prstClr val="white"/>
                </a:solidFill>
                <a:latin typeface="Roboto Slab"/>
              </a:rPr>
            </a:br>
            <a:br>
              <a:rPr lang="en-IE" sz="1700" b="0" u="sng" dirty="0">
                <a:solidFill>
                  <a:prstClr val="white"/>
                </a:solidFill>
                <a:latin typeface="Roboto Slab"/>
              </a:rPr>
            </a:br>
            <a:r>
              <a:rPr lang="en-IE" sz="1700" b="0" dirty="0">
                <a:solidFill>
                  <a:srgbClr val="45C1C0"/>
                </a:solidFill>
                <a:latin typeface="Roboto Slab"/>
              </a:rPr>
              <a:t>Information note</a:t>
            </a:r>
            <a:br>
              <a:rPr lang="en-IE" sz="1700" b="0" dirty="0">
                <a:solidFill>
                  <a:srgbClr val="45C1C0"/>
                </a:solidFill>
                <a:latin typeface="Roboto Slab"/>
              </a:rPr>
            </a:br>
            <a:r>
              <a:rPr lang="en-IE" sz="1700" b="0" dirty="0">
                <a:solidFill>
                  <a:prstClr val="white"/>
                </a:solidFill>
                <a:latin typeface="Roboto Slab"/>
              </a:rPr>
              <a:t>https://www.cso.ie/en/releasesandpublications/in/webggb/informationnote-walkfromexchequerbalancetogeneralgovernmentbalance/ </a:t>
            </a:r>
            <a:br>
              <a:rPr lang="en-IE" sz="1700" b="0" dirty="0">
                <a:solidFill>
                  <a:prstClr val="white"/>
                </a:solidFill>
                <a:latin typeface="Roboto Slab"/>
              </a:rPr>
            </a:br>
            <a:br>
              <a:rPr lang="en-IE" sz="1700" b="0" dirty="0">
                <a:solidFill>
                  <a:prstClr val="white"/>
                </a:solidFill>
                <a:latin typeface="Roboto Slab"/>
              </a:rPr>
            </a:br>
            <a:r>
              <a:rPr lang="en-IE" sz="1700" b="0" dirty="0">
                <a:solidFill>
                  <a:srgbClr val="45C1C0"/>
                </a:solidFill>
                <a:latin typeface="Roboto Slab"/>
              </a:rPr>
              <a:t>CSO Government Accounts Compilation and Outputs Division</a:t>
            </a:r>
            <a:br>
              <a:rPr lang="en-IE" sz="1700" b="0" dirty="0">
                <a:solidFill>
                  <a:srgbClr val="45C1C0"/>
                </a:solidFill>
                <a:latin typeface="Roboto Slab"/>
              </a:rPr>
            </a:br>
            <a:r>
              <a:rPr lang="en-IE" sz="1700" b="0" dirty="0">
                <a:solidFill>
                  <a:prstClr val="white"/>
                </a:solidFill>
                <a:latin typeface="Roboto Slab"/>
              </a:rPr>
              <a:t>gfs@cso.ie </a:t>
            </a:r>
            <a:br>
              <a:rPr lang="en-IE" sz="1700" b="0" dirty="0">
                <a:solidFill>
                  <a:prstClr val="white"/>
                </a:solidFill>
                <a:latin typeface="Roboto Slab"/>
              </a:rPr>
            </a:br>
            <a:br>
              <a:rPr lang="en-IE" sz="1700" b="0" dirty="0">
                <a:solidFill>
                  <a:prstClr val="white"/>
                </a:solidFill>
                <a:latin typeface="Roboto Slab"/>
              </a:rPr>
            </a:br>
            <a:endParaRPr lang="en-IE" sz="1700" b="0" dirty="0"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11113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Role of Central Statistics Office</a:t>
            </a:r>
          </a:p>
          <a:p>
            <a:r>
              <a:rPr lang="en-IE" dirty="0"/>
              <a:t>What is Government Finance Statistics</a:t>
            </a:r>
          </a:p>
          <a:p>
            <a:r>
              <a:rPr lang="en-IE" dirty="0"/>
              <a:t>How is data compiled</a:t>
            </a:r>
          </a:p>
          <a:p>
            <a:r>
              <a:rPr lang="en-IE" dirty="0"/>
              <a:t>Relationship with public accounts (Exchequer)</a:t>
            </a:r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Roboto Black" panose="02000000000000000000" pitchFamily="2" charset="0"/>
              </a:rPr>
              <a:t>Role of CSO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87574"/>
            <a:ext cx="8928992" cy="3168352"/>
          </a:xfrm>
        </p:spPr>
        <p:txBody>
          <a:bodyPr>
            <a:normAutofit/>
          </a:bodyPr>
          <a:lstStyle/>
          <a:p>
            <a:r>
              <a:rPr lang="en-IE" dirty="0"/>
              <a:t>National Statistical Institute (NSI)</a:t>
            </a:r>
          </a:p>
          <a:p>
            <a:r>
              <a:rPr lang="en-IE" dirty="0"/>
              <a:t>Part of the European Statistical System </a:t>
            </a:r>
          </a:p>
          <a:p>
            <a:r>
              <a:rPr lang="en-IE" dirty="0"/>
              <a:t>Primacy of role of the NSI and of the DG in relation to statistical matters established in national and EU law.</a:t>
            </a:r>
          </a:p>
          <a:p>
            <a:pPr lvl="1"/>
            <a:r>
              <a:rPr lang="en-IE" dirty="0"/>
              <a:t>Statistics Act, 1993</a:t>
            </a:r>
          </a:p>
          <a:p>
            <a:pPr lvl="1"/>
            <a:r>
              <a:rPr lang="en-IE" dirty="0"/>
              <a:t>Regulation (EC) No 223/2009 (as amended 2015)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38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1815666"/>
            <a:ext cx="5040560" cy="313234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74053"/>
              </p:ext>
            </p:extLst>
          </p:nvPr>
        </p:nvGraphicFramePr>
        <p:xfrm>
          <a:off x="457200" y="897565"/>
          <a:ext cx="8363272" cy="369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IE">
                <a:solidFill>
                  <a:prstClr val="black">
                    <a:tint val="75000"/>
                  </a:prstClr>
                </a:solidFill>
              </a:rPr>
              <a:t>www.cso.ie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1480"/>
            <a:ext cx="3563888" cy="702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28" y="205978"/>
            <a:ext cx="7458097" cy="475562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>
                <a:solidFill>
                  <a:srgbClr val="45C1C0"/>
                </a:solidFill>
                <a:latin typeface="Roboto Black" panose="02000000000000000000" pitchFamily="2" charset="0"/>
              </a:rPr>
              <a:t>Structure of division - functions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2978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71783" y="1275606"/>
            <a:ext cx="1800200" cy="1080120"/>
          </a:xfrm>
          <a:prstGeom prst="wedgeEllipseCallo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On/off balance sheet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588224" y="843558"/>
            <a:ext cx="2376264" cy="776074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Exchequer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53498" y="2322095"/>
            <a:ext cx="1728192" cy="540060"/>
          </a:xfrm>
          <a:prstGeom prst="wedgeRoundRectCallout">
            <a:avLst>
              <a:gd name="adj1" fmla="val -35096"/>
              <a:gd name="adj2" fmla="val 80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Public sector pay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483768" y="951570"/>
            <a:ext cx="1656184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National Debt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051720" y="3186191"/>
            <a:ext cx="2016224" cy="86409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Public service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372200" y="2841780"/>
            <a:ext cx="2016224" cy="1026114"/>
          </a:xfrm>
          <a:prstGeom prst="cloudCallout">
            <a:avLst>
              <a:gd name="adj1" fmla="val 37533"/>
              <a:gd name="adj2" fmla="val 5494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Commercial semi states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084168" y="1923678"/>
            <a:ext cx="1800200" cy="648072"/>
          </a:xfrm>
          <a:prstGeom prst="wedgeRoundRectCallout">
            <a:avLst>
              <a:gd name="adj1" fmla="val -35096"/>
              <a:gd name="adj2" fmla="val 8016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Departments and agencies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067944" y="2592125"/>
            <a:ext cx="1656184" cy="594066"/>
          </a:xfrm>
          <a:prstGeom prst="wedge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Local Authorities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704921" y="3726251"/>
            <a:ext cx="1800200" cy="648072"/>
          </a:xfrm>
          <a:prstGeom prst="wedgeRoundRectCallout">
            <a:avLst>
              <a:gd name="adj1" fmla="val -35096"/>
              <a:gd name="adj2" fmla="val 8016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Schools and VECs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139952" y="1617578"/>
            <a:ext cx="1656184" cy="594066"/>
          </a:xfrm>
          <a:prstGeom prst="wedgeRectCallout">
            <a:avLst>
              <a:gd name="adj1" fmla="val 27657"/>
              <a:gd name="adj2" fmla="val 976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Hospitals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0" y="2756797"/>
            <a:ext cx="2148455" cy="864096"/>
          </a:xfrm>
          <a:prstGeom prst="cloudCallout">
            <a:avLst>
              <a:gd name="adj1" fmla="val 28600"/>
              <a:gd name="adj2" fmla="val 6526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Universities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141480"/>
            <a:ext cx="2952328" cy="8100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20" y="195486"/>
            <a:ext cx="7530105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000" dirty="0"/>
              <a:t>What is Government Finance?</a:t>
            </a:r>
          </a:p>
        </p:txBody>
      </p:sp>
    </p:spTree>
    <p:extLst>
      <p:ext uri="{BB962C8B-B14F-4D97-AF65-F5344CB8AC3E}">
        <p14:creationId xmlns:p14="http://schemas.microsoft.com/office/powerpoint/2010/main" val="304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Government Finance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024337"/>
          </a:xfrm>
        </p:spPr>
        <p:txBody>
          <a:bodyPr>
            <a:normAutofit lnSpcReduction="10000"/>
          </a:bodyPr>
          <a:lstStyle/>
          <a:p>
            <a:r>
              <a:rPr lang="en-IE" sz="2600" dirty="0"/>
              <a:t>Compiled as part of National Accounts </a:t>
            </a:r>
          </a:p>
          <a:p>
            <a:r>
              <a:rPr lang="en-IE" sz="2600" dirty="0"/>
              <a:t>Legally binding EU standards – European System of Accounts 2010 (ESA2010)</a:t>
            </a:r>
          </a:p>
          <a:p>
            <a:r>
              <a:rPr lang="en-IE" sz="2600" dirty="0"/>
              <a:t>Describe the economic functions and activity of government</a:t>
            </a:r>
          </a:p>
          <a:p>
            <a:r>
              <a:rPr lang="en-IE" sz="2600" dirty="0"/>
              <a:t>Based on the concept of “general government” (from ESA2010)</a:t>
            </a:r>
          </a:p>
          <a:p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239377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024337"/>
          </a:xfrm>
        </p:spPr>
        <p:txBody>
          <a:bodyPr>
            <a:normAutofit/>
          </a:bodyPr>
          <a:lstStyle/>
          <a:p>
            <a:r>
              <a:rPr lang="en-IE" sz="2600" dirty="0"/>
              <a:t>Non-financial accounts of government</a:t>
            </a:r>
          </a:p>
          <a:p>
            <a:pPr lvl="1"/>
            <a:r>
              <a:rPr lang="en-IE" sz="2000" dirty="0"/>
              <a:t>Revenue/Income</a:t>
            </a:r>
          </a:p>
          <a:p>
            <a:pPr lvl="1"/>
            <a:r>
              <a:rPr lang="en-IE" sz="2000" dirty="0"/>
              <a:t>Expenditure</a:t>
            </a:r>
          </a:p>
          <a:p>
            <a:r>
              <a:rPr lang="en-IE" sz="2600" dirty="0"/>
              <a:t>Financial accounts of government</a:t>
            </a:r>
          </a:p>
          <a:p>
            <a:pPr lvl="1"/>
            <a:r>
              <a:rPr lang="en-IE" sz="2000" dirty="0"/>
              <a:t>Assets</a:t>
            </a:r>
          </a:p>
          <a:p>
            <a:pPr lvl="1"/>
            <a:r>
              <a:rPr lang="en-IE" sz="2000" dirty="0"/>
              <a:t>Liabilities</a:t>
            </a:r>
          </a:p>
        </p:txBody>
      </p:sp>
    </p:spTree>
    <p:extLst>
      <p:ext uri="{BB962C8B-B14F-4D97-AF65-F5344CB8AC3E}">
        <p14:creationId xmlns:p14="http://schemas.microsoft.com/office/powerpoint/2010/main" val="157254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Government Finance Statistics are part of the National Accounts Framework</a:t>
            </a:r>
          </a:p>
          <a:p>
            <a:r>
              <a:rPr lang="en-IE" dirty="0"/>
              <a:t>But GFS presentation of revenue/expenditure is more like standard business accounting than national accounts presentation</a:t>
            </a:r>
          </a:p>
          <a:p>
            <a:r>
              <a:rPr lang="en-IE" dirty="0"/>
              <a:t>However all of the measures/concepts map into national accounts framework and sequence of accounts</a:t>
            </a:r>
          </a:p>
        </p:txBody>
      </p:sp>
    </p:spTree>
    <p:extLst>
      <p:ext uri="{BB962C8B-B14F-4D97-AF65-F5344CB8AC3E}">
        <p14:creationId xmlns:p14="http://schemas.microsoft.com/office/powerpoint/2010/main" val="239377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Excessive Deficit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024337"/>
          </a:xfrm>
        </p:spPr>
        <p:txBody>
          <a:bodyPr>
            <a:normAutofit fontScale="77500" lnSpcReduction="20000"/>
          </a:bodyPr>
          <a:lstStyle/>
          <a:p>
            <a:r>
              <a:rPr lang="en-IE" sz="2600" dirty="0"/>
              <a:t>Excessive Deficit Procedure notification</a:t>
            </a:r>
          </a:p>
          <a:p>
            <a:pPr lvl="1"/>
            <a:r>
              <a:rPr lang="en-IE" sz="2600" dirty="0"/>
              <a:t>Biannual, end March/September </a:t>
            </a:r>
          </a:p>
          <a:p>
            <a:pPr lvl="1"/>
            <a:r>
              <a:rPr lang="en-IE" dirty="0"/>
              <a:t>Reporting of government deficit and debt levels for Ireland to Eurostat as required under Stability and Growth Pact and subsequent EU legislation.  </a:t>
            </a:r>
          </a:p>
          <a:p>
            <a:pPr lvl="2"/>
            <a:r>
              <a:rPr lang="en-IE" dirty="0"/>
              <a:t>Reporting forms part of “preventive arm” of EDP – monitoring of EU MSs deficit and debt levels</a:t>
            </a:r>
          </a:p>
          <a:p>
            <a:pPr lvl="2"/>
            <a:r>
              <a:rPr lang="en-IE" dirty="0"/>
              <a:t>SGP limited these to 3% of GDP (deficit) and 60% of GDP (debt)</a:t>
            </a:r>
          </a:p>
          <a:p>
            <a:pPr lvl="2"/>
            <a:r>
              <a:rPr lang="en-IE" dirty="0"/>
              <a:t>Fiscal Compact requires ‘balanced budget’ or surplus i.e. </a:t>
            </a:r>
            <a:r>
              <a:rPr lang="en-IE" i="1" dirty="0"/>
              <a:t>structural</a:t>
            </a:r>
            <a:r>
              <a:rPr lang="en-IE" dirty="0"/>
              <a:t> deficit of not </a:t>
            </a:r>
            <a:r>
              <a:rPr lang="en-IE" sz="2100" dirty="0"/>
              <a:t>more than 0.5% of GDP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3244971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O Template Jan2018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550</Words>
  <Application>Microsoft Office PowerPoint</Application>
  <PresentationFormat>On-screen Show (16:9)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Unicode MS</vt:lpstr>
      <vt:lpstr>Calibri</vt:lpstr>
      <vt:lpstr>Cambria</vt:lpstr>
      <vt:lpstr>Cambria Math</vt:lpstr>
      <vt:lpstr>Roboto Black</vt:lpstr>
      <vt:lpstr>Roboto Light</vt:lpstr>
      <vt:lpstr>Roboto Slab</vt:lpstr>
      <vt:lpstr>Roboto Slab Bold</vt:lpstr>
      <vt:lpstr>Roboto Slab Light</vt:lpstr>
      <vt:lpstr>Roboto Slab Regular</vt:lpstr>
      <vt:lpstr>CSO Standard Text 2</vt:lpstr>
      <vt:lpstr>CSO Template Jan2018</vt:lpstr>
      <vt:lpstr>Overview of Government Finance Statistics  Stephen McDonagh</vt:lpstr>
      <vt:lpstr>Overview</vt:lpstr>
      <vt:lpstr>Role of CSO</vt:lpstr>
      <vt:lpstr>Structure of division - functions</vt:lpstr>
      <vt:lpstr>What is Government Finance?</vt:lpstr>
      <vt:lpstr>What is Government Finance Statistics</vt:lpstr>
      <vt:lpstr>Outputs</vt:lpstr>
      <vt:lpstr>Outputs</vt:lpstr>
      <vt:lpstr>Excessive Deficit Procedure</vt:lpstr>
      <vt:lpstr>EDP – Key measures</vt:lpstr>
      <vt:lpstr>Where does the data come from</vt:lpstr>
      <vt:lpstr>ESA 2010 accounting</vt:lpstr>
      <vt:lpstr>PowerPoint Presentation</vt:lpstr>
      <vt:lpstr>CSO GFS publications https://www.cso.ie/en/statistics/governmentaccounts/  Information note https://www.cso.ie/en/releasesandpublications/in/webggb/informationnote-walkfromexchequerbalancetogeneralgovernmentbalance/   CSO Government Accounts Compilation and Outputs Division gfs@cso.ie   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Michele Butler</cp:lastModifiedBy>
  <cp:revision>153</cp:revision>
  <cp:lastPrinted>2022-04-25T13:02:20Z</cp:lastPrinted>
  <dcterms:created xsi:type="dcterms:W3CDTF">2017-12-13T09:54:14Z</dcterms:created>
  <dcterms:modified xsi:type="dcterms:W3CDTF">2022-04-28T09:54:26Z</dcterms:modified>
</cp:coreProperties>
</file>