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7" r:id="rId4"/>
    <p:sldId id="261" r:id="rId5"/>
    <p:sldId id="263" r:id="rId6"/>
    <p:sldId id="264" r:id="rId7"/>
    <p:sldId id="265" r:id="rId8"/>
    <p:sldId id="259" r:id="rId9"/>
    <p:sldId id="266" r:id="rId10"/>
    <p:sldId id="267" r:id="rId11"/>
    <p:sldId id="260" r:id="rId12"/>
    <p:sldId id="268" r:id="rId13"/>
    <p:sldId id="262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02" y="-4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lyons\Dropbox\1.0%20Research\22%20Long-Run%20Income%20Prices%20&amp;%20Wealth\Dublin%20House%20Prices%201900-2000\RoD%20index%20-%20first%20draf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600"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Quarterly change in nominal house prices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1987II</c:v>
                </c:pt>
                <c:pt idx="1">
                  <c:v>1987III</c:v>
                </c:pt>
                <c:pt idx="2">
                  <c:v>1987IV</c:v>
                </c:pt>
                <c:pt idx="3">
                  <c:v>1988I</c:v>
                </c:pt>
                <c:pt idx="4">
                  <c:v>1988II</c:v>
                </c:pt>
                <c:pt idx="5">
                  <c:v>1988III</c:v>
                </c:pt>
                <c:pt idx="6">
                  <c:v>1988IV</c:v>
                </c:pt>
                <c:pt idx="7">
                  <c:v>1989I</c:v>
                </c:pt>
                <c:pt idx="8">
                  <c:v>1989II</c:v>
                </c:pt>
                <c:pt idx="9">
                  <c:v>1989III</c:v>
                </c:pt>
                <c:pt idx="10">
                  <c:v>1989IV</c:v>
                </c:pt>
                <c:pt idx="11">
                  <c:v>1990I</c:v>
                </c:pt>
              </c:strCache>
            </c:strRef>
          </c:cat>
          <c:val>
            <c:numRef>
              <c:f>Sheet1!$B$2:$B$13</c:f>
              <c:numCache>
                <c:formatCode>0.0%</c:formatCode>
                <c:ptCount val="12"/>
                <c:pt idx="0">
                  <c:v>7.2508181254214987E-2</c:v>
                </c:pt>
                <c:pt idx="1">
                  <c:v>-1.3705216505019657E-2</c:v>
                </c:pt>
                <c:pt idx="2">
                  <c:v>8.2637290387032936E-2</c:v>
                </c:pt>
                <c:pt idx="3">
                  <c:v>-7.5128065274446265E-2</c:v>
                </c:pt>
                <c:pt idx="4">
                  <c:v>1.460563495139855E-2</c:v>
                </c:pt>
                <c:pt idx="5">
                  <c:v>6.5239865901108862E-2</c:v>
                </c:pt>
                <c:pt idx="6">
                  <c:v>0.27736581449296782</c:v>
                </c:pt>
                <c:pt idx="7">
                  <c:v>6.9295478174600467E-2</c:v>
                </c:pt>
                <c:pt idx="8">
                  <c:v>5.3691802642766628E-2</c:v>
                </c:pt>
                <c:pt idx="9">
                  <c:v>1.785757330963067E-2</c:v>
                </c:pt>
                <c:pt idx="10">
                  <c:v>2.1222051637527661E-2</c:v>
                </c:pt>
                <c:pt idx="11">
                  <c:v>-6.5782678370434056E-3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363840"/>
        <c:axId val="181179136"/>
      </c:barChart>
      <c:catAx>
        <c:axId val="16336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81179136"/>
        <c:crosses val="autoZero"/>
        <c:auto val="1"/>
        <c:lblAlgn val="ctr"/>
        <c:lblOffset val="100"/>
        <c:tickLblSkip val="1"/>
        <c:noMultiLvlLbl val="0"/>
      </c:catAx>
      <c:valAx>
        <c:axId val="1811791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6336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/>
              <a:t>Annual change in Dublin house prices, by source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905953587484732"/>
          <c:y val="0.17047489823609227"/>
          <c:w val="0.79674852524622541"/>
          <c:h val="0.46953834976869413"/>
        </c:manualLayout>
      </c:layout>
      <c:lineChart>
        <c:grouping val="standard"/>
        <c:varyColors val="0"/>
        <c:ser>
          <c:idx val="0"/>
          <c:order val="0"/>
          <c:tx>
            <c:strRef>
              <c:f>'DOE CSO comp'!$G$5</c:f>
              <c:strCache>
                <c:ptCount val="1"/>
                <c:pt idx="0">
                  <c:v>Mean (DOE)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strRef>
              <c:f>'DOE CSO comp'!$F$6:$F$37</c:f>
              <c:strCache>
                <c:ptCount val="32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</c:strCache>
            </c:strRef>
          </c:cat>
          <c:val>
            <c:numRef>
              <c:f>'DOE CSO comp'!$G$6:$G$37</c:f>
              <c:numCache>
                <c:formatCode>0%</c:formatCode>
                <c:ptCount val="32"/>
                <c:pt idx="0">
                  <c:v>0.16595791458896936</c:v>
                </c:pt>
                <c:pt idx="1">
                  <c:v>0.17267828743146252</c:v>
                </c:pt>
                <c:pt idx="2">
                  <c:v>0.2712934702182761</c:v>
                </c:pt>
                <c:pt idx="3">
                  <c:v>8.6470537695697569E-2</c:v>
                </c:pt>
                <c:pt idx="4">
                  <c:v>9.1722591880740945E-2</c:v>
                </c:pt>
                <c:pt idx="5">
                  <c:v>-2.4699705900997571E-2</c:v>
                </c:pt>
                <c:pt idx="6">
                  <c:v>-0.10840491879907388</c:v>
                </c:pt>
                <c:pt idx="7">
                  <c:v>-0.10411270148341167</c:v>
                </c:pt>
                <c:pt idx="8">
                  <c:v>-0.10321961451312978</c:v>
                </c:pt>
                <c:pt idx="9">
                  <c:v>-0.10142698167278885</c:v>
                </c:pt>
                <c:pt idx="10">
                  <c:v>-0.15539149787742734</c:v>
                </c:pt>
                <c:pt idx="11">
                  <c:v>-9.862041645855224E-2</c:v>
                </c:pt>
                <c:pt idx="12">
                  <c:v>-0.16823351465184477</c:v>
                </c:pt>
                <c:pt idx="13">
                  <c:v>-0.18890269804633297</c:v>
                </c:pt>
                <c:pt idx="14">
                  <c:v>-0.23399825617764769</c:v>
                </c:pt>
                <c:pt idx="15">
                  <c:v>-0.29221840068787619</c:v>
                </c:pt>
                <c:pt idx="16">
                  <c:v>-0.23180488108579256</c:v>
                </c:pt>
                <c:pt idx="17">
                  <c:v>-5.3418838065279806E-2</c:v>
                </c:pt>
                <c:pt idx="18">
                  <c:v>0.13295601450417793</c:v>
                </c:pt>
                <c:pt idx="19">
                  <c:v>0.1818927291502157</c:v>
                </c:pt>
                <c:pt idx="20">
                  <c:v>0.1929794347077296</c:v>
                </c:pt>
                <c:pt idx="21">
                  <c:v>-3.5515358108435535E-3</c:v>
                </c:pt>
                <c:pt idx="22">
                  <c:v>-0.10742325022194887</c:v>
                </c:pt>
                <c:pt idx="23">
                  <c:v>-9.8542407240852614E-2</c:v>
                </c:pt>
                <c:pt idx="24">
                  <c:v>-9.6906959694517347E-2</c:v>
                </c:pt>
                <c:pt idx="25">
                  <c:v>-9.2319505367779553E-2</c:v>
                </c:pt>
                <c:pt idx="26">
                  <c:v>2.2025580104640285E-2</c:v>
                </c:pt>
                <c:pt idx="27">
                  <c:v>1.8155212497070305E-2</c:v>
                </c:pt>
                <c:pt idx="28">
                  <c:v>3.3751042182533997E-2</c:v>
                </c:pt>
                <c:pt idx="29">
                  <c:v>0.11513707170025733</c:v>
                </c:pt>
                <c:pt idx="30">
                  <c:v>8.8186660646405235E-2</c:v>
                </c:pt>
                <c:pt idx="31">
                  <c:v>0.10733106447578811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'DOE CSO comp'!$H$5</c:f>
              <c:strCache>
                <c:ptCount val="1"/>
                <c:pt idx="0">
                  <c:v>Hedonic (CSO)</c:v>
                </c:pt>
              </c:strCache>
            </c:strRef>
          </c:tx>
          <c:spPr>
            <a:ln>
              <a:solidFill>
                <a:schemeClr val="accent6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'DOE CSO comp'!$F$6:$F$37</c:f>
              <c:strCache>
                <c:ptCount val="32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</c:strCache>
            </c:strRef>
          </c:cat>
          <c:val>
            <c:numRef>
              <c:f>'DOE CSO comp'!$H$6:$H$37</c:f>
              <c:numCache>
                <c:formatCode>0%</c:formatCode>
                <c:ptCount val="32"/>
                <c:pt idx="0">
                  <c:v>0.14624505928853759</c:v>
                </c:pt>
                <c:pt idx="1">
                  <c:v>0.19420289855072448</c:v>
                </c:pt>
                <c:pt idx="2">
                  <c:v>0.2129032258064516</c:v>
                </c:pt>
                <c:pt idx="3">
                  <c:v>0.17062445030782758</c:v>
                </c:pt>
                <c:pt idx="4">
                  <c:v>0.15431034482758621</c:v>
                </c:pt>
                <c:pt idx="5">
                  <c:v>7.928802588996775E-2</c:v>
                </c:pt>
                <c:pt idx="6">
                  <c:v>1.4437689969604817E-2</c:v>
                </c:pt>
                <c:pt idx="7">
                  <c:v>-1.4274981217130001E-2</c:v>
                </c:pt>
                <c:pt idx="8">
                  <c:v>-5.2277819268110481E-2</c:v>
                </c:pt>
                <c:pt idx="9">
                  <c:v>-5.6221889055472207E-2</c:v>
                </c:pt>
                <c:pt idx="10">
                  <c:v>-0.10486891385767794</c:v>
                </c:pt>
                <c:pt idx="11">
                  <c:v>-0.15701219512195119</c:v>
                </c:pt>
                <c:pt idx="12">
                  <c:v>-0.21197793538219079</c:v>
                </c:pt>
                <c:pt idx="13">
                  <c:v>-0.26608419380460679</c:v>
                </c:pt>
                <c:pt idx="14">
                  <c:v>-0.24853556485355655</c:v>
                </c:pt>
                <c:pt idx="15">
                  <c:v>-0.23869801084990949</c:v>
                </c:pt>
                <c:pt idx="16">
                  <c:v>-0.18400000000000005</c:v>
                </c:pt>
                <c:pt idx="17">
                  <c:v>-0.14393939393939403</c:v>
                </c:pt>
                <c:pt idx="18">
                  <c:v>-0.14142538975501118</c:v>
                </c:pt>
                <c:pt idx="19">
                  <c:v>-0.10688836104513066</c:v>
                </c:pt>
                <c:pt idx="20">
                  <c:v>-0.12990196078431371</c:v>
                </c:pt>
                <c:pt idx="21">
                  <c:v>-0.12642225031605558</c:v>
                </c:pt>
                <c:pt idx="22">
                  <c:v>-0.1556420233463035</c:v>
                </c:pt>
                <c:pt idx="23">
                  <c:v>-0.19281914893617025</c:v>
                </c:pt>
                <c:pt idx="24">
                  <c:v>-0.18309859154929575</c:v>
                </c:pt>
                <c:pt idx="25">
                  <c:v>-0.16353111432706224</c:v>
                </c:pt>
                <c:pt idx="26">
                  <c:v>-9.8310291858678789E-2</c:v>
                </c:pt>
                <c:pt idx="27">
                  <c:v>-2.4711696869851751E-2</c:v>
                </c:pt>
                <c:pt idx="28">
                  <c:v>1.379310344827589E-2</c:v>
                </c:pt>
                <c:pt idx="29">
                  <c:v>4.1522491349481161E-2</c:v>
                </c:pt>
                <c:pt idx="30">
                  <c:v>0.12265758091993195</c:v>
                </c:pt>
                <c:pt idx="31">
                  <c:v>0.15709459459459452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'DOE CSO comp'!$I$5</c:f>
              <c:strCache>
                <c:ptCount val="1"/>
                <c:pt idx="0">
                  <c:v>Hedonic (Daft.ie)</c:v>
                </c:pt>
              </c:strCache>
            </c:strRef>
          </c:tx>
          <c:marker>
            <c:symbol val="none"/>
          </c:marker>
          <c:cat>
            <c:strRef>
              <c:f>'DOE CSO comp'!$F$6:$F$37</c:f>
              <c:strCache>
                <c:ptCount val="32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</c:strCache>
            </c:strRef>
          </c:cat>
          <c:val>
            <c:numRef>
              <c:f>'DOE CSO comp'!$I$6:$I$37</c:f>
              <c:numCache>
                <c:formatCode>General</c:formatCode>
                <c:ptCount val="32"/>
                <c:pt idx="4" formatCode="0%">
                  <c:v>0.10675103350472281</c:v>
                </c:pt>
                <c:pt idx="5" formatCode="0%">
                  <c:v>1.1008006901816803E-2</c:v>
                </c:pt>
                <c:pt idx="6" formatCode="0%">
                  <c:v>-1.3721831242288984E-2</c:v>
                </c:pt>
                <c:pt idx="7" formatCode="0%">
                  <c:v>-3.0405254629813472E-2</c:v>
                </c:pt>
                <c:pt idx="8" formatCode="0%">
                  <c:v>-4.6182317737659684E-2</c:v>
                </c:pt>
                <c:pt idx="9" formatCode="0%">
                  <c:v>-6.2781412373245526E-2</c:v>
                </c:pt>
                <c:pt idx="10" formatCode="0%">
                  <c:v>-8.5873163596947411E-2</c:v>
                </c:pt>
                <c:pt idx="11" formatCode="0%">
                  <c:v>-0.13071839649263528</c:v>
                </c:pt>
                <c:pt idx="12" formatCode="0%">
                  <c:v>-0.16519541945318406</c:v>
                </c:pt>
                <c:pt idx="13" formatCode="0%">
                  <c:v>-0.19463093627361172</c:v>
                </c:pt>
                <c:pt idx="14" formatCode="0%">
                  <c:v>-0.22134002764749316</c:v>
                </c:pt>
                <c:pt idx="15" formatCode="0%">
                  <c:v>-0.20583952299417352</c:v>
                </c:pt>
                <c:pt idx="16" formatCode="0%">
                  <c:v>-0.18205136674092059</c:v>
                </c:pt>
                <c:pt idx="17" formatCode="0%">
                  <c:v>-0.15651335596368776</c:v>
                </c:pt>
                <c:pt idx="18" formatCode="0%">
                  <c:v>-0.13293393491267658</c:v>
                </c:pt>
                <c:pt idx="19" formatCode="0%">
                  <c:v>-0.12280983470935103</c:v>
                </c:pt>
                <c:pt idx="20" formatCode="0%">
                  <c:v>-0.13711672166194444</c:v>
                </c:pt>
                <c:pt idx="21" formatCode="0%">
                  <c:v>-0.16776455979148608</c:v>
                </c:pt>
                <c:pt idx="22" formatCode="0%">
                  <c:v>-0.18973639105284534</c:v>
                </c:pt>
                <c:pt idx="23" formatCode="0%">
                  <c:v>-0.22140618483546426</c:v>
                </c:pt>
                <c:pt idx="24" formatCode="0%">
                  <c:v>-0.19580284746350274</c:v>
                </c:pt>
                <c:pt idx="25" formatCode="0%">
                  <c:v>-0.15749487270517326</c:v>
                </c:pt>
                <c:pt idx="26" formatCode="0%">
                  <c:v>-9.9179451996366796E-2</c:v>
                </c:pt>
                <c:pt idx="27" formatCode="0%">
                  <c:v>-2.0346967165054686E-2</c:v>
                </c:pt>
                <c:pt idx="28" formatCode="0%">
                  <c:v>4.7953722617837258E-3</c:v>
                </c:pt>
                <c:pt idx="29" formatCode="0%">
                  <c:v>5.2559360490995743E-2</c:v>
                </c:pt>
                <c:pt idx="30" formatCode="0%">
                  <c:v>7.6504796329148972E-2</c:v>
                </c:pt>
                <c:pt idx="31" formatCode="0%">
                  <c:v>0.10600593166467731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348864"/>
        <c:axId val="163350400"/>
      </c:lineChart>
      <c:catAx>
        <c:axId val="163348864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163350400"/>
        <c:crosses val="autoZero"/>
        <c:auto val="1"/>
        <c:lblAlgn val="ctr"/>
        <c:lblOffset val="100"/>
        <c:tickLblSkip val="4"/>
        <c:noMultiLvlLbl val="0"/>
      </c:catAx>
      <c:valAx>
        <c:axId val="163350400"/>
        <c:scaling>
          <c:orientation val="minMax"/>
          <c:min val="-0.30000000000000004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3348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2012681583118945E-2"/>
          <c:y val="0.8488443252598854"/>
          <c:w val="0.97148566825186455"/>
          <c:h val="0.1462733576213421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82617786614138"/>
          <c:y val="5.0155489643077297E-2"/>
          <c:w val="0.82928703705116535"/>
          <c:h val="0.899689020713845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CSO v1</c:v>
                </c:pt>
              </c:strCache>
            </c:strRef>
          </c:tx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2006 q1</c:v>
                </c:pt>
                <c:pt idx="1">
                  <c:v>2006 q2</c:v>
                </c:pt>
                <c:pt idx="2">
                  <c:v>2006 q3</c:v>
                </c:pt>
                <c:pt idx="3">
                  <c:v>2006 q4</c:v>
                </c:pt>
                <c:pt idx="4">
                  <c:v>2007 q1</c:v>
                </c:pt>
                <c:pt idx="5">
                  <c:v>2007 q2</c:v>
                </c:pt>
                <c:pt idx="6">
                  <c:v>2007 q3</c:v>
                </c:pt>
                <c:pt idx="7">
                  <c:v>2007 q4</c:v>
                </c:pt>
                <c:pt idx="8">
                  <c:v>2008 q1</c:v>
                </c:pt>
                <c:pt idx="9">
                  <c:v>2008 q2</c:v>
                </c:pt>
                <c:pt idx="10">
                  <c:v>2008 q3</c:v>
                </c:pt>
                <c:pt idx="11">
                  <c:v>2008 q4</c:v>
                </c:pt>
                <c:pt idx="12">
                  <c:v>2009 q1</c:v>
                </c:pt>
                <c:pt idx="13">
                  <c:v>2009 q2</c:v>
                </c:pt>
                <c:pt idx="14">
                  <c:v>2009 q3</c:v>
                </c:pt>
                <c:pt idx="15">
                  <c:v>2009 q4</c:v>
                </c:pt>
                <c:pt idx="16">
                  <c:v>2010 q1</c:v>
                </c:pt>
                <c:pt idx="17">
                  <c:v>2010 q2</c:v>
                </c:pt>
                <c:pt idx="18">
                  <c:v>2010 q3</c:v>
                </c:pt>
                <c:pt idx="19">
                  <c:v>2010 q4</c:v>
                </c:pt>
                <c:pt idx="20">
                  <c:v>2011 q1</c:v>
                </c:pt>
                <c:pt idx="21">
                  <c:v>2011 q2</c:v>
                </c:pt>
                <c:pt idx="22">
                  <c:v>2011 q3</c:v>
                </c:pt>
                <c:pt idx="23">
                  <c:v>2011 q4</c:v>
                </c:pt>
                <c:pt idx="24">
                  <c:v>2012 q1</c:v>
                </c:pt>
                <c:pt idx="25">
                  <c:v>2012 q2</c:v>
                </c:pt>
                <c:pt idx="26">
                  <c:v>2012 q3</c:v>
                </c:pt>
                <c:pt idx="27">
                  <c:v>2012 q4</c:v>
                </c:pt>
                <c:pt idx="28">
                  <c:v>2013 q1</c:v>
                </c:pt>
                <c:pt idx="29">
                  <c:v>2013 q2</c:v>
                </c:pt>
                <c:pt idx="30">
                  <c:v>2013 q3</c:v>
                </c:pt>
                <c:pt idx="31">
                  <c:v>2013 q4</c:v>
                </c:pt>
                <c:pt idx="32">
                  <c:v>2014 q1</c:v>
                </c:pt>
                <c:pt idx="33">
                  <c:v>2014 q2</c:v>
                </c:pt>
                <c:pt idx="34">
                  <c:v>2014 q3</c:v>
                </c:pt>
                <c:pt idx="35">
                  <c:v>2014 q4</c:v>
                </c:pt>
                <c:pt idx="36">
                  <c:v>2015 q1</c:v>
                </c:pt>
                <c:pt idx="37">
                  <c:v>2015 q2</c:v>
                </c:pt>
                <c:pt idx="38">
                  <c:v>2015 q3</c:v>
                </c:pt>
                <c:pt idx="39">
                  <c:v>2015 q4</c:v>
                </c:pt>
                <c:pt idx="40">
                  <c:v>2016 q1</c:v>
                </c:pt>
                <c:pt idx="41">
                  <c:v>2016 q2</c:v>
                </c:pt>
                <c:pt idx="42">
                  <c:v>2016 q3</c:v>
                </c:pt>
                <c:pt idx="43">
                  <c:v>2016 q4</c:v>
                </c:pt>
              </c:strCache>
            </c:strRef>
          </c:cat>
          <c:val>
            <c:numRef>
              <c:f>Sheet1!$B$2:$B$45</c:f>
              <c:numCache>
                <c:formatCode>0%</c:formatCode>
                <c:ptCount val="44"/>
                <c:pt idx="0">
                  <c:v>0.14624505928853759</c:v>
                </c:pt>
                <c:pt idx="1">
                  <c:v>0.19420289855072448</c:v>
                </c:pt>
                <c:pt idx="2">
                  <c:v>0.2129032258064516</c:v>
                </c:pt>
                <c:pt idx="3">
                  <c:v>0.17062445030782758</c:v>
                </c:pt>
                <c:pt idx="4">
                  <c:v>0.15431034482758621</c:v>
                </c:pt>
                <c:pt idx="5">
                  <c:v>7.928802588996775E-2</c:v>
                </c:pt>
                <c:pt idx="6">
                  <c:v>1.4437689969604817E-2</c:v>
                </c:pt>
                <c:pt idx="7">
                  <c:v>-1.4274981217130001E-2</c:v>
                </c:pt>
                <c:pt idx="8">
                  <c:v>-5.2277819268110481E-2</c:v>
                </c:pt>
                <c:pt idx="9">
                  <c:v>-5.6221889055472207E-2</c:v>
                </c:pt>
                <c:pt idx="10">
                  <c:v>-0.10486891385767794</c:v>
                </c:pt>
                <c:pt idx="11">
                  <c:v>-0.15701219512195119</c:v>
                </c:pt>
                <c:pt idx="12">
                  <c:v>-0.21197793538219079</c:v>
                </c:pt>
                <c:pt idx="13">
                  <c:v>-0.26608419380460679</c:v>
                </c:pt>
                <c:pt idx="14">
                  <c:v>-0.24853556485355655</c:v>
                </c:pt>
                <c:pt idx="15">
                  <c:v>-0.23869801084990949</c:v>
                </c:pt>
                <c:pt idx="16">
                  <c:v>-0.18400000000000005</c:v>
                </c:pt>
                <c:pt idx="17">
                  <c:v>-0.14393939393939403</c:v>
                </c:pt>
                <c:pt idx="18">
                  <c:v>-0.14142538975501118</c:v>
                </c:pt>
                <c:pt idx="19">
                  <c:v>-0.10688836104513066</c:v>
                </c:pt>
                <c:pt idx="20">
                  <c:v>-0.12990196078431371</c:v>
                </c:pt>
                <c:pt idx="21">
                  <c:v>-0.12642225031605558</c:v>
                </c:pt>
                <c:pt idx="22">
                  <c:v>-0.1556420233463035</c:v>
                </c:pt>
                <c:pt idx="23">
                  <c:v>-0.19281914893617025</c:v>
                </c:pt>
                <c:pt idx="24">
                  <c:v>-0.18309859154929575</c:v>
                </c:pt>
                <c:pt idx="25">
                  <c:v>-0.16353111432706224</c:v>
                </c:pt>
                <c:pt idx="26">
                  <c:v>-9.8310291858678789E-2</c:v>
                </c:pt>
                <c:pt idx="27">
                  <c:v>-2.4711696869851751E-2</c:v>
                </c:pt>
                <c:pt idx="28">
                  <c:v>1.379310344827589E-2</c:v>
                </c:pt>
                <c:pt idx="29">
                  <c:v>4.1522491349481161E-2</c:v>
                </c:pt>
                <c:pt idx="30">
                  <c:v>0.12265758091993195</c:v>
                </c:pt>
                <c:pt idx="31">
                  <c:v>0.15709459459459452</c:v>
                </c:pt>
                <c:pt idx="32">
                  <c:v>0.14285714285714302</c:v>
                </c:pt>
                <c:pt idx="33">
                  <c:v>0.23920265780730876</c:v>
                </c:pt>
                <c:pt idx="34">
                  <c:v>0.23368740515933206</c:v>
                </c:pt>
                <c:pt idx="35">
                  <c:v>0.22335766423357661</c:v>
                </c:pt>
                <c:pt idx="36">
                  <c:v>0.2276785714285714</c:v>
                </c:pt>
                <c:pt idx="37">
                  <c:v>0.11126005361930313</c:v>
                </c:pt>
                <c:pt idx="38">
                  <c:v>6.519065190651907E-2</c:v>
                </c:pt>
                <c:pt idx="39">
                  <c:v>2.6252983293556076E-2</c:v>
                </c:pt>
                <c:pt idx="40">
                  <c:v>3.8787878787878816E-2</c:v>
                </c:pt>
                <c:pt idx="41">
                  <c:v>4.4632086851628339E-2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CSO v2</c:v>
                </c:pt>
              </c:strCache>
            </c:strRef>
          </c:tx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2006 q1</c:v>
                </c:pt>
                <c:pt idx="1">
                  <c:v>2006 q2</c:v>
                </c:pt>
                <c:pt idx="2">
                  <c:v>2006 q3</c:v>
                </c:pt>
                <c:pt idx="3">
                  <c:v>2006 q4</c:v>
                </c:pt>
                <c:pt idx="4">
                  <c:v>2007 q1</c:v>
                </c:pt>
                <c:pt idx="5">
                  <c:v>2007 q2</c:v>
                </c:pt>
                <c:pt idx="6">
                  <c:v>2007 q3</c:v>
                </c:pt>
                <c:pt idx="7">
                  <c:v>2007 q4</c:v>
                </c:pt>
                <c:pt idx="8">
                  <c:v>2008 q1</c:v>
                </c:pt>
                <c:pt idx="9">
                  <c:v>2008 q2</c:v>
                </c:pt>
                <c:pt idx="10">
                  <c:v>2008 q3</c:v>
                </c:pt>
                <c:pt idx="11">
                  <c:v>2008 q4</c:v>
                </c:pt>
                <c:pt idx="12">
                  <c:v>2009 q1</c:v>
                </c:pt>
                <c:pt idx="13">
                  <c:v>2009 q2</c:v>
                </c:pt>
                <c:pt idx="14">
                  <c:v>2009 q3</c:v>
                </c:pt>
                <c:pt idx="15">
                  <c:v>2009 q4</c:v>
                </c:pt>
                <c:pt idx="16">
                  <c:v>2010 q1</c:v>
                </c:pt>
                <c:pt idx="17">
                  <c:v>2010 q2</c:v>
                </c:pt>
                <c:pt idx="18">
                  <c:v>2010 q3</c:v>
                </c:pt>
                <c:pt idx="19">
                  <c:v>2010 q4</c:v>
                </c:pt>
                <c:pt idx="20">
                  <c:v>2011 q1</c:v>
                </c:pt>
                <c:pt idx="21">
                  <c:v>2011 q2</c:v>
                </c:pt>
                <c:pt idx="22">
                  <c:v>2011 q3</c:v>
                </c:pt>
                <c:pt idx="23">
                  <c:v>2011 q4</c:v>
                </c:pt>
                <c:pt idx="24">
                  <c:v>2012 q1</c:v>
                </c:pt>
                <c:pt idx="25">
                  <c:v>2012 q2</c:v>
                </c:pt>
                <c:pt idx="26">
                  <c:v>2012 q3</c:v>
                </c:pt>
                <c:pt idx="27">
                  <c:v>2012 q4</c:v>
                </c:pt>
                <c:pt idx="28">
                  <c:v>2013 q1</c:v>
                </c:pt>
                <c:pt idx="29">
                  <c:v>2013 q2</c:v>
                </c:pt>
                <c:pt idx="30">
                  <c:v>2013 q3</c:v>
                </c:pt>
                <c:pt idx="31">
                  <c:v>2013 q4</c:v>
                </c:pt>
                <c:pt idx="32">
                  <c:v>2014 q1</c:v>
                </c:pt>
                <c:pt idx="33">
                  <c:v>2014 q2</c:v>
                </c:pt>
                <c:pt idx="34">
                  <c:v>2014 q3</c:v>
                </c:pt>
                <c:pt idx="35">
                  <c:v>2014 q4</c:v>
                </c:pt>
                <c:pt idx="36">
                  <c:v>2015 q1</c:v>
                </c:pt>
                <c:pt idx="37">
                  <c:v>2015 q2</c:v>
                </c:pt>
                <c:pt idx="38">
                  <c:v>2015 q3</c:v>
                </c:pt>
                <c:pt idx="39">
                  <c:v>2015 q4</c:v>
                </c:pt>
                <c:pt idx="40">
                  <c:v>2016 q1</c:v>
                </c:pt>
                <c:pt idx="41">
                  <c:v>2016 q2</c:v>
                </c:pt>
                <c:pt idx="42">
                  <c:v>2016 q3</c:v>
                </c:pt>
                <c:pt idx="43">
                  <c:v>2016 q4</c:v>
                </c:pt>
              </c:strCache>
            </c:strRef>
          </c:cat>
          <c:val>
            <c:numRef>
              <c:f>Sheet1!$C$2:$C$45</c:f>
              <c:numCache>
                <c:formatCode>0%</c:formatCode>
                <c:ptCount val="44"/>
                <c:pt idx="0">
                  <c:v>0.13799805636540308</c:v>
                </c:pt>
                <c:pt idx="1">
                  <c:v>0.200956937799043</c:v>
                </c:pt>
                <c:pt idx="2">
                  <c:v>0.21695533272561529</c:v>
                </c:pt>
                <c:pt idx="3">
                  <c:v>0.16710182767624016</c:v>
                </c:pt>
                <c:pt idx="4">
                  <c:v>0.14175918018787348</c:v>
                </c:pt>
                <c:pt idx="5">
                  <c:v>5.9760956175298752E-2</c:v>
                </c:pt>
                <c:pt idx="6">
                  <c:v>-1.4981273408238849E-3</c:v>
                </c:pt>
                <c:pt idx="7">
                  <c:v>-2.6845637583892579E-2</c:v>
                </c:pt>
                <c:pt idx="8">
                  <c:v>-5.6843679880329012E-2</c:v>
                </c:pt>
                <c:pt idx="9">
                  <c:v>-6.090225563909768E-2</c:v>
                </c:pt>
                <c:pt idx="10">
                  <c:v>-0.1185296324081021</c:v>
                </c:pt>
                <c:pt idx="11">
                  <c:v>-0.17241379310344829</c:v>
                </c:pt>
                <c:pt idx="12">
                  <c:v>-0.23394131641554328</c:v>
                </c:pt>
                <c:pt idx="13">
                  <c:v>-0.28102481985588479</c:v>
                </c:pt>
                <c:pt idx="14">
                  <c:v>-0.24595744680851073</c:v>
                </c:pt>
                <c:pt idx="15">
                  <c:v>-0.22962962962962963</c:v>
                </c:pt>
                <c:pt idx="16">
                  <c:v>-0.20289855072463758</c:v>
                </c:pt>
                <c:pt idx="17">
                  <c:v>-0.16369710467706022</c:v>
                </c:pt>
                <c:pt idx="18">
                  <c:v>-0.14898419864559809</c:v>
                </c:pt>
                <c:pt idx="19">
                  <c:v>-0.14423076923076927</c:v>
                </c:pt>
                <c:pt idx="20">
                  <c:v>-0.1272727272727272</c:v>
                </c:pt>
                <c:pt idx="21">
                  <c:v>-0.12782956058588546</c:v>
                </c:pt>
                <c:pt idx="22">
                  <c:v>-0.18037135278514593</c:v>
                </c:pt>
                <c:pt idx="23">
                  <c:v>-0.1839887640449438</c:v>
                </c:pt>
                <c:pt idx="24">
                  <c:v>-0.17261904761904767</c:v>
                </c:pt>
                <c:pt idx="25">
                  <c:v>-0.15267175572519087</c:v>
                </c:pt>
                <c:pt idx="26">
                  <c:v>-6.1488673139158512E-2</c:v>
                </c:pt>
                <c:pt idx="27">
                  <c:v>2.2375215146299476E-2</c:v>
                </c:pt>
                <c:pt idx="28">
                  <c:v>4.6762589928057485E-2</c:v>
                </c:pt>
                <c:pt idx="29">
                  <c:v>0.11351351351351346</c:v>
                </c:pt>
                <c:pt idx="30">
                  <c:v>0.15517241379310343</c:v>
                </c:pt>
                <c:pt idx="31">
                  <c:v>0.16161616161616155</c:v>
                </c:pt>
                <c:pt idx="32">
                  <c:v>0.2010309278350515</c:v>
                </c:pt>
                <c:pt idx="33">
                  <c:v>0.2491909385113269</c:v>
                </c:pt>
                <c:pt idx="34">
                  <c:v>0.24477611940298516</c:v>
                </c:pt>
                <c:pt idx="35">
                  <c:v>0.19710144927536222</c:v>
                </c:pt>
                <c:pt idx="36">
                  <c:v>0.1816881258941343</c:v>
                </c:pt>
                <c:pt idx="37">
                  <c:v>8.5492227979274471E-2</c:v>
                </c:pt>
                <c:pt idx="38">
                  <c:v>2.1582733812949506E-2</c:v>
                </c:pt>
                <c:pt idx="39">
                  <c:v>3.874092009685226E-2</c:v>
                </c:pt>
                <c:pt idx="40">
                  <c:v>3.510895883777243E-2</c:v>
                </c:pt>
                <c:pt idx="41">
                  <c:v>2.5059665871121739E-2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Daft.ie</c:v>
                </c:pt>
              </c:strCache>
            </c:strRef>
          </c:tx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2006 q1</c:v>
                </c:pt>
                <c:pt idx="1">
                  <c:v>2006 q2</c:v>
                </c:pt>
                <c:pt idx="2">
                  <c:v>2006 q3</c:v>
                </c:pt>
                <c:pt idx="3">
                  <c:v>2006 q4</c:v>
                </c:pt>
                <c:pt idx="4">
                  <c:v>2007 q1</c:v>
                </c:pt>
                <c:pt idx="5">
                  <c:v>2007 q2</c:v>
                </c:pt>
                <c:pt idx="6">
                  <c:v>2007 q3</c:v>
                </c:pt>
                <c:pt idx="7">
                  <c:v>2007 q4</c:v>
                </c:pt>
                <c:pt idx="8">
                  <c:v>2008 q1</c:v>
                </c:pt>
                <c:pt idx="9">
                  <c:v>2008 q2</c:v>
                </c:pt>
                <c:pt idx="10">
                  <c:v>2008 q3</c:v>
                </c:pt>
                <c:pt idx="11">
                  <c:v>2008 q4</c:v>
                </c:pt>
                <c:pt idx="12">
                  <c:v>2009 q1</c:v>
                </c:pt>
                <c:pt idx="13">
                  <c:v>2009 q2</c:v>
                </c:pt>
                <c:pt idx="14">
                  <c:v>2009 q3</c:v>
                </c:pt>
                <c:pt idx="15">
                  <c:v>2009 q4</c:v>
                </c:pt>
                <c:pt idx="16">
                  <c:v>2010 q1</c:v>
                </c:pt>
                <c:pt idx="17">
                  <c:v>2010 q2</c:v>
                </c:pt>
                <c:pt idx="18">
                  <c:v>2010 q3</c:v>
                </c:pt>
                <c:pt idx="19">
                  <c:v>2010 q4</c:v>
                </c:pt>
                <c:pt idx="20">
                  <c:v>2011 q1</c:v>
                </c:pt>
                <c:pt idx="21">
                  <c:v>2011 q2</c:v>
                </c:pt>
                <c:pt idx="22">
                  <c:v>2011 q3</c:v>
                </c:pt>
                <c:pt idx="23">
                  <c:v>2011 q4</c:v>
                </c:pt>
                <c:pt idx="24">
                  <c:v>2012 q1</c:v>
                </c:pt>
                <c:pt idx="25">
                  <c:v>2012 q2</c:v>
                </c:pt>
                <c:pt idx="26">
                  <c:v>2012 q3</c:v>
                </c:pt>
                <c:pt idx="27">
                  <c:v>2012 q4</c:v>
                </c:pt>
                <c:pt idx="28">
                  <c:v>2013 q1</c:v>
                </c:pt>
                <c:pt idx="29">
                  <c:v>2013 q2</c:v>
                </c:pt>
                <c:pt idx="30">
                  <c:v>2013 q3</c:v>
                </c:pt>
                <c:pt idx="31">
                  <c:v>2013 q4</c:v>
                </c:pt>
                <c:pt idx="32">
                  <c:v>2014 q1</c:v>
                </c:pt>
                <c:pt idx="33">
                  <c:v>2014 q2</c:v>
                </c:pt>
                <c:pt idx="34">
                  <c:v>2014 q3</c:v>
                </c:pt>
                <c:pt idx="35">
                  <c:v>2014 q4</c:v>
                </c:pt>
                <c:pt idx="36">
                  <c:v>2015 q1</c:v>
                </c:pt>
                <c:pt idx="37">
                  <c:v>2015 q2</c:v>
                </c:pt>
                <c:pt idx="38">
                  <c:v>2015 q3</c:v>
                </c:pt>
                <c:pt idx="39">
                  <c:v>2015 q4</c:v>
                </c:pt>
                <c:pt idx="40">
                  <c:v>2016 q1</c:v>
                </c:pt>
                <c:pt idx="41">
                  <c:v>2016 q2</c:v>
                </c:pt>
                <c:pt idx="42">
                  <c:v>2016 q3</c:v>
                </c:pt>
                <c:pt idx="43">
                  <c:v>2016 q4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44"/>
                <c:pt idx="4" formatCode="0%">
                  <c:v>9.9700969674000106E-2</c:v>
                </c:pt>
                <c:pt idx="5" formatCode="0%">
                  <c:v>1.1774841057606844E-2</c:v>
                </c:pt>
                <c:pt idx="6" formatCode="0%">
                  <c:v>-9.3737247717715633E-3</c:v>
                </c:pt>
                <c:pt idx="7" formatCode="0%">
                  <c:v>-3.1290285692297415E-2</c:v>
                </c:pt>
                <c:pt idx="8" formatCode="0%">
                  <c:v>-3.9936457949112047E-2</c:v>
                </c:pt>
                <c:pt idx="9" formatCode="0%">
                  <c:v>-6.28892463798153E-2</c:v>
                </c:pt>
                <c:pt idx="10" formatCode="0%">
                  <c:v>-8.1429741138075662E-2</c:v>
                </c:pt>
                <c:pt idx="11" formatCode="0%">
                  <c:v>-0.11959279200045148</c:v>
                </c:pt>
                <c:pt idx="12" formatCode="0%">
                  <c:v>-0.1554516117592788</c:v>
                </c:pt>
                <c:pt idx="13" formatCode="0%">
                  <c:v>-0.18687882029610425</c:v>
                </c:pt>
                <c:pt idx="14" formatCode="0%">
                  <c:v>-0.22235475921233017</c:v>
                </c:pt>
                <c:pt idx="15" formatCode="0%">
                  <c:v>-0.21155480260413706</c:v>
                </c:pt>
                <c:pt idx="16" formatCode="0%">
                  <c:v>-0.18296046960641876</c:v>
                </c:pt>
                <c:pt idx="17" formatCode="0%">
                  <c:v>-0.15092319777061458</c:v>
                </c:pt>
                <c:pt idx="18" formatCode="0%">
                  <c:v>-0.12915876669927584</c:v>
                </c:pt>
                <c:pt idx="19" formatCode="0%">
                  <c:v>-0.11230811901879589</c:v>
                </c:pt>
                <c:pt idx="20" formatCode="0%">
                  <c:v>-0.13558191668934005</c:v>
                </c:pt>
                <c:pt idx="21" formatCode="0%">
                  <c:v>-0.17168079389439073</c:v>
                </c:pt>
                <c:pt idx="22" formatCode="0%">
                  <c:v>-0.19310498412213939</c:v>
                </c:pt>
                <c:pt idx="23" formatCode="0%">
                  <c:v>-0.21954304415719594</c:v>
                </c:pt>
                <c:pt idx="24" formatCode="0%">
                  <c:v>-0.19503798719569343</c:v>
                </c:pt>
                <c:pt idx="25" formatCode="0%">
                  <c:v>-0.16169683648946653</c:v>
                </c:pt>
                <c:pt idx="26" formatCode="0%">
                  <c:v>-0.10092442738839236</c:v>
                </c:pt>
                <c:pt idx="27" formatCode="0%">
                  <c:v>-2.6679290757128826E-2</c:v>
                </c:pt>
                <c:pt idx="28" formatCode="0%">
                  <c:v>-2.703078165641859E-3</c:v>
                </c:pt>
                <c:pt idx="29" formatCode="0%">
                  <c:v>6.1091611033095683E-2</c:v>
                </c:pt>
                <c:pt idx="30" formatCode="0%">
                  <c:v>8.902534478468116E-2</c:v>
                </c:pt>
                <c:pt idx="31" formatCode="0%">
                  <c:v>0.1059451207244142</c:v>
                </c:pt>
                <c:pt idx="32" formatCode="0%">
                  <c:v>0.16524878945280141</c:v>
                </c:pt>
                <c:pt idx="33" formatCode="0%">
                  <c:v>0.21598432050193428</c:v>
                </c:pt>
                <c:pt idx="34" formatCode="0%">
                  <c:v>0.24468567024313415</c:v>
                </c:pt>
                <c:pt idx="35" formatCode="0%">
                  <c:v>0.21224472551942108</c:v>
                </c:pt>
                <c:pt idx="36" formatCode="0%">
                  <c:v>0.17473153864807744</c:v>
                </c:pt>
                <c:pt idx="37" formatCode="0%">
                  <c:v>9.2807933845236557E-2</c:v>
                </c:pt>
                <c:pt idx="38" formatCode="0%">
                  <c:v>2.3972837452448381E-2</c:v>
                </c:pt>
                <c:pt idx="39" formatCode="0%">
                  <c:v>2.7046965078211915E-2</c:v>
                </c:pt>
                <c:pt idx="40" formatCode="0%">
                  <c:v>1.1688445314342655E-2</c:v>
                </c:pt>
                <c:pt idx="41" formatCode="0%">
                  <c:v>1.115962071817056E-2</c:v>
                </c:pt>
                <c:pt idx="42" formatCode="0%">
                  <c:v>5.3480391103760239E-2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29440"/>
        <c:axId val="24039424"/>
      </c:lineChart>
      <c:catAx>
        <c:axId val="24029440"/>
        <c:scaling>
          <c:orientation val="minMax"/>
        </c:scaling>
        <c:delete val="0"/>
        <c:axPos val="b"/>
        <c:majorTickMark val="out"/>
        <c:minorTickMark val="none"/>
        <c:tickLblPos val="low"/>
        <c:crossAx val="24039424"/>
        <c:crosses val="autoZero"/>
        <c:auto val="1"/>
        <c:lblAlgn val="ctr"/>
        <c:lblOffset val="100"/>
        <c:tickLblSkip val="2"/>
        <c:noMultiLvlLbl val="0"/>
      </c:catAx>
      <c:valAx>
        <c:axId val="24039424"/>
        <c:scaling>
          <c:orientation val="minMax"/>
          <c:min val="-0.30000000000000004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4029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73066991367257"/>
          <c:y val="3.3309569301954917E-2"/>
          <c:w val="0.6040054035386464"/>
          <c:h val="9.781558729266501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82617786614138"/>
          <c:y val="5.0155489643077297E-2"/>
          <c:w val="0.82928703705116535"/>
          <c:h val="0.899689020713845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CSO v1</c:v>
                </c:pt>
              </c:strCache>
            </c:strRef>
          </c:tx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2006 q1</c:v>
                </c:pt>
                <c:pt idx="1">
                  <c:v>2006 q2</c:v>
                </c:pt>
                <c:pt idx="2">
                  <c:v>2006 q3</c:v>
                </c:pt>
                <c:pt idx="3">
                  <c:v>2006 q4</c:v>
                </c:pt>
                <c:pt idx="4">
                  <c:v>2007 q1</c:v>
                </c:pt>
                <c:pt idx="5">
                  <c:v>2007 q2</c:v>
                </c:pt>
                <c:pt idx="6">
                  <c:v>2007 q3</c:v>
                </c:pt>
                <c:pt idx="7">
                  <c:v>2007 q4</c:v>
                </c:pt>
                <c:pt idx="8">
                  <c:v>2008 q1</c:v>
                </c:pt>
                <c:pt idx="9">
                  <c:v>2008 q2</c:v>
                </c:pt>
                <c:pt idx="10">
                  <c:v>2008 q3</c:v>
                </c:pt>
                <c:pt idx="11">
                  <c:v>2008 q4</c:v>
                </c:pt>
                <c:pt idx="12">
                  <c:v>2009 q1</c:v>
                </c:pt>
                <c:pt idx="13">
                  <c:v>2009 q2</c:v>
                </c:pt>
                <c:pt idx="14">
                  <c:v>2009 q3</c:v>
                </c:pt>
                <c:pt idx="15">
                  <c:v>2009 q4</c:v>
                </c:pt>
                <c:pt idx="16">
                  <c:v>2010 q1</c:v>
                </c:pt>
                <c:pt idx="17">
                  <c:v>2010 q2</c:v>
                </c:pt>
                <c:pt idx="18">
                  <c:v>2010 q3</c:v>
                </c:pt>
                <c:pt idx="19">
                  <c:v>2010 q4</c:v>
                </c:pt>
                <c:pt idx="20">
                  <c:v>2011 q1</c:v>
                </c:pt>
                <c:pt idx="21">
                  <c:v>2011 q2</c:v>
                </c:pt>
                <c:pt idx="22">
                  <c:v>2011 q3</c:v>
                </c:pt>
                <c:pt idx="23">
                  <c:v>2011 q4</c:v>
                </c:pt>
                <c:pt idx="24">
                  <c:v>2012 q1</c:v>
                </c:pt>
                <c:pt idx="25">
                  <c:v>2012 q2</c:v>
                </c:pt>
                <c:pt idx="26">
                  <c:v>2012 q3</c:v>
                </c:pt>
                <c:pt idx="27">
                  <c:v>2012 q4</c:v>
                </c:pt>
                <c:pt idx="28">
                  <c:v>2013 q1</c:v>
                </c:pt>
                <c:pt idx="29">
                  <c:v>2013 q2</c:v>
                </c:pt>
                <c:pt idx="30">
                  <c:v>2013 q3</c:v>
                </c:pt>
                <c:pt idx="31">
                  <c:v>2013 q4</c:v>
                </c:pt>
                <c:pt idx="32">
                  <c:v>2014 q1</c:v>
                </c:pt>
                <c:pt idx="33">
                  <c:v>2014 q2</c:v>
                </c:pt>
                <c:pt idx="34">
                  <c:v>2014 q3</c:v>
                </c:pt>
                <c:pt idx="35">
                  <c:v>2014 q4</c:v>
                </c:pt>
                <c:pt idx="36">
                  <c:v>2015 q1</c:v>
                </c:pt>
                <c:pt idx="37">
                  <c:v>2015 q2</c:v>
                </c:pt>
                <c:pt idx="38">
                  <c:v>2015 q3</c:v>
                </c:pt>
                <c:pt idx="39">
                  <c:v>2015 q4</c:v>
                </c:pt>
                <c:pt idx="40">
                  <c:v>2016 q1</c:v>
                </c:pt>
                <c:pt idx="41">
                  <c:v>2016 q2</c:v>
                </c:pt>
                <c:pt idx="42">
                  <c:v>2016 q3</c:v>
                </c:pt>
                <c:pt idx="43">
                  <c:v>2016 q4</c:v>
                </c:pt>
              </c:strCache>
            </c:strRef>
          </c:cat>
          <c:val>
            <c:numRef>
              <c:f>Sheet1!$B$2:$B$45</c:f>
              <c:numCache>
                <c:formatCode>0%</c:formatCode>
                <c:ptCount val="44"/>
                <c:pt idx="0">
                  <c:v>0.11266201395812558</c:v>
                </c:pt>
                <c:pt idx="1">
                  <c:v>0.13450292397660824</c:v>
                </c:pt>
                <c:pt idx="2">
                  <c:v>0.14084507042253525</c:v>
                </c:pt>
                <c:pt idx="3">
                  <c:v>0.12420670897552144</c:v>
                </c:pt>
                <c:pt idx="4">
                  <c:v>0.14426523297491056</c:v>
                </c:pt>
                <c:pt idx="5">
                  <c:v>0.10309278350515472</c:v>
                </c:pt>
                <c:pt idx="6">
                  <c:v>6.008230452674912E-2</c:v>
                </c:pt>
                <c:pt idx="7">
                  <c:v>3.5483870967742082E-2</c:v>
                </c:pt>
                <c:pt idx="8">
                  <c:v>-1.0963194988253711E-2</c:v>
                </c:pt>
                <c:pt idx="9">
                  <c:v>-4.9065420560747697E-2</c:v>
                </c:pt>
                <c:pt idx="10">
                  <c:v>-6.6770186335403769E-2</c:v>
                </c:pt>
                <c:pt idx="11">
                  <c:v>-0.10669781931464173</c:v>
                </c:pt>
                <c:pt idx="12">
                  <c:v>-0.14330958036421215</c:v>
                </c:pt>
                <c:pt idx="13">
                  <c:v>-0.16134316134316129</c:v>
                </c:pt>
                <c:pt idx="14">
                  <c:v>-0.18386023294509157</c:v>
                </c:pt>
                <c:pt idx="15">
                  <c:v>-0.16129032258064513</c:v>
                </c:pt>
                <c:pt idx="16">
                  <c:v>-0.13678373382624764</c:v>
                </c:pt>
                <c:pt idx="17">
                  <c:v>-0.11523437500000011</c:v>
                </c:pt>
                <c:pt idx="18">
                  <c:v>-9.7859327217125314E-2</c:v>
                </c:pt>
                <c:pt idx="19">
                  <c:v>-0.10291060291060294</c:v>
                </c:pt>
                <c:pt idx="20">
                  <c:v>-0.11027837259100659</c:v>
                </c:pt>
                <c:pt idx="21">
                  <c:v>-0.13024282560706402</c:v>
                </c:pt>
                <c:pt idx="22">
                  <c:v>-0.1322033898305085</c:v>
                </c:pt>
                <c:pt idx="23">
                  <c:v>-0.15063731170336037</c:v>
                </c:pt>
                <c:pt idx="24">
                  <c:v>-0.15523465703971107</c:v>
                </c:pt>
                <c:pt idx="25">
                  <c:v>-0.13451776649746183</c:v>
                </c:pt>
                <c:pt idx="26">
                  <c:v>-9.8958333333333259E-2</c:v>
                </c:pt>
                <c:pt idx="27">
                  <c:v>-6.1391541609822631E-2</c:v>
                </c:pt>
                <c:pt idx="28">
                  <c:v>-5.8404558404558493E-2</c:v>
                </c:pt>
                <c:pt idx="29">
                  <c:v>-1.0263929618768319E-2</c:v>
                </c:pt>
                <c:pt idx="30">
                  <c:v>-2.6011560693641522E-2</c:v>
                </c:pt>
                <c:pt idx="31">
                  <c:v>-4.3604651162790775E-3</c:v>
                </c:pt>
                <c:pt idx="32">
                  <c:v>2.8744326777609741E-2</c:v>
                </c:pt>
                <c:pt idx="33">
                  <c:v>3.4074074074073923E-2</c:v>
                </c:pt>
                <c:pt idx="34">
                  <c:v>6.973293768545985E-2</c:v>
                </c:pt>
                <c:pt idx="35">
                  <c:v>0.10218978102189791</c:v>
                </c:pt>
                <c:pt idx="36">
                  <c:v>0.10735294117647065</c:v>
                </c:pt>
                <c:pt idx="37">
                  <c:v>9.7421203438395443E-2</c:v>
                </c:pt>
                <c:pt idx="38">
                  <c:v>0.1137309292649098</c:v>
                </c:pt>
                <c:pt idx="39">
                  <c:v>0.10198675496688736</c:v>
                </c:pt>
                <c:pt idx="40">
                  <c:v>0.10491367861885803</c:v>
                </c:pt>
                <c:pt idx="41">
                  <c:v>8.6161879895561455E-2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CSO v2</c:v>
                </c:pt>
              </c:strCache>
            </c:strRef>
          </c:tx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2006 q1</c:v>
                </c:pt>
                <c:pt idx="1">
                  <c:v>2006 q2</c:v>
                </c:pt>
                <c:pt idx="2">
                  <c:v>2006 q3</c:v>
                </c:pt>
                <c:pt idx="3">
                  <c:v>2006 q4</c:v>
                </c:pt>
                <c:pt idx="4">
                  <c:v>2007 q1</c:v>
                </c:pt>
                <c:pt idx="5">
                  <c:v>2007 q2</c:v>
                </c:pt>
                <c:pt idx="6">
                  <c:v>2007 q3</c:v>
                </c:pt>
                <c:pt idx="7">
                  <c:v>2007 q4</c:v>
                </c:pt>
                <c:pt idx="8">
                  <c:v>2008 q1</c:v>
                </c:pt>
                <c:pt idx="9">
                  <c:v>2008 q2</c:v>
                </c:pt>
                <c:pt idx="10">
                  <c:v>2008 q3</c:v>
                </c:pt>
                <c:pt idx="11">
                  <c:v>2008 q4</c:v>
                </c:pt>
                <c:pt idx="12">
                  <c:v>2009 q1</c:v>
                </c:pt>
                <c:pt idx="13">
                  <c:v>2009 q2</c:v>
                </c:pt>
                <c:pt idx="14">
                  <c:v>2009 q3</c:v>
                </c:pt>
                <c:pt idx="15">
                  <c:v>2009 q4</c:v>
                </c:pt>
                <c:pt idx="16">
                  <c:v>2010 q1</c:v>
                </c:pt>
                <c:pt idx="17">
                  <c:v>2010 q2</c:v>
                </c:pt>
                <c:pt idx="18">
                  <c:v>2010 q3</c:v>
                </c:pt>
                <c:pt idx="19">
                  <c:v>2010 q4</c:v>
                </c:pt>
                <c:pt idx="20">
                  <c:v>2011 q1</c:v>
                </c:pt>
                <c:pt idx="21">
                  <c:v>2011 q2</c:v>
                </c:pt>
                <c:pt idx="22">
                  <c:v>2011 q3</c:v>
                </c:pt>
                <c:pt idx="23">
                  <c:v>2011 q4</c:v>
                </c:pt>
                <c:pt idx="24">
                  <c:v>2012 q1</c:v>
                </c:pt>
                <c:pt idx="25">
                  <c:v>2012 q2</c:v>
                </c:pt>
                <c:pt idx="26">
                  <c:v>2012 q3</c:v>
                </c:pt>
                <c:pt idx="27">
                  <c:v>2012 q4</c:v>
                </c:pt>
                <c:pt idx="28">
                  <c:v>2013 q1</c:v>
                </c:pt>
                <c:pt idx="29">
                  <c:v>2013 q2</c:v>
                </c:pt>
                <c:pt idx="30">
                  <c:v>2013 q3</c:v>
                </c:pt>
                <c:pt idx="31">
                  <c:v>2013 q4</c:v>
                </c:pt>
                <c:pt idx="32">
                  <c:v>2014 q1</c:v>
                </c:pt>
                <c:pt idx="33">
                  <c:v>2014 q2</c:v>
                </c:pt>
                <c:pt idx="34">
                  <c:v>2014 q3</c:v>
                </c:pt>
                <c:pt idx="35">
                  <c:v>2014 q4</c:v>
                </c:pt>
                <c:pt idx="36">
                  <c:v>2015 q1</c:v>
                </c:pt>
                <c:pt idx="37">
                  <c:v>2015 q2</c:v>
                </c:pt>
                <c:pt idx="38">
                  <c:v>2015 q3</c:v>
                </c:pt>
                <c:pt idx="39">
                  <c:v>2015 q4</c:v>
                </c:pt>
                <c:pt idx="40">
                  <c:v>2016 q1</c:v>
                </c:pt>
                <c:pt idx="41">
                  <c:v>2016 q2</c:v>
                </c:pt>
                <c:pt idx="42">
                  <c:v>2016 q3</c:v>
                </c:pt>
                <c:pt idx="43">
                  <c:v>2016 q4</c:v>
                </c:pt>
              </c:strCache>
            </c:strRef>
          </c:cat>
          <c:val>
            <c:numRef>
              <c:f>Sheet1!$C$2:$C$45</c:f>
              <c:numCache>
                <c:formatCode>0%</c:formatCode>
                <c:ptCount val="44"/>
                <c:pt idx="0">
                  <c:v>0.11840796019900512</c:v>
                </c:pt>
                <c:pt idx="1">
                  <c:v>0.1364956437560505</c:v>
                </c:pt>
                <c:pt idx="2">
                  <c:v>0.14618249534450634</c:v>
                </c:pt>
                <c:pt idx="3">
                  <c:v>0.12657091561938949</c:v>
                </c:pt>
                <c:pt idx="4">
                  <c:v>0.14412811387900337</c:v>
                </c:pt>
                <c:pt idx="5">
                  <c:v>9.6252129471890768E-2</c:v>
                </c:pt>
                <c:pt idx="6">
                  <c:v>4.5491470349309449E-2</c:v>
                </c:pt>
                <c:pt idx="7">
                  <c:v>2.3107569721115606E-2</c:v>
                </c:pt>
                <c:pt idx="8">
                  <c:v>-2.3328149300155476E-2</c:v>
                </c:pt>
                <c:pt idx="9">
                  <c:v>-6.0606060606060441E-2</c:v>
                </c:pt>
                <c:pt idx="10">
                  <c:v>-7.4592074592074509E-2</c:v>
                </c:pt>
                <c:pt idx="11">
                  <c:v>-0.11604361370716509</c:v>
                </c:pt>
                <c:pt idx="12">
                  <c:v>-0.1536624203821656</c:v>
                </c:pt>
                <c:pt idx="13">
                  <c:v>-0.17121588089330031</c:v>
                </c:pt>
                <c:pt idx="14">
                  <c:v>-0.18723761544920237</c:v>
                </c:pt>
                <c:pt idx="15">
                  <c:v>-0.15859030837004406</c:v>
                </c:pt>
                <c:pt idx="16">
                  <c:v>-0.12699905926622768</c:v>
                </c:pt>
                <c:pt idx="17">
                  <c:v>-0.10179640718562877</c:v>
                </c:pt>
                <c:pt idx="18">
                  <c:v>-0.10537190082644632</c:v>
                </c:pt>
                <c:pt idx="19">
                  <c:v>-0.14345549738219898</c:v>
                </c:pt>
                <c:pt idx="20">
                  <c:v>-0.15732758620689646</c:v>
                </c:pt>
                <c:pt idx="21">
                  <c:v>-0.18111111111111111</c:v>
                </c:pt>
                <c:pt idx="22">
                  <c:v>-0.18706697459584287</c:v>
                </c:pt>
                <c:pt idx="23">
                  <c:v>-0.18704156479217604</c:v>
                </c:pt>
                <c:pt idx="24">
                  <c:v>-0.18286445012787733</c:v>
                </c:pt>
                <c:pt idx="25">
                  <c:v>-0.16010854816824971</c:v>
                </c:pt>
                <c:pt idx="26">
                  <c:v>-0.13068181818181823</c:v>
                </c:pt>
                <c:pt idx="27">
                  <c:v>-9.172932330827066E-2</c:v>
                </c:pt>
                <c:pt idx="28">
                  <c:v>-9.8591549295774628E-2</c:v>
                </c:pt>
                <c:pt idx="29">
                  <c:v>-7.7544426494345675E-2</c:v>
                </c:pt>
                <c:pt idx="30">
                  <c:v>-3.4313725490196068E-2</c:v>
                </c:pt>
                <c:pt idx="31">
                  <c:v>-8.2781456953642252E-3</c:v>
                </c:pt>
                <c:pt idx="32">
                  <c:v>2.7777777777777901E-2</c:v>
                </c:pt>
                <c:pt idx="33">
                  <c:v>8.4063047285463988E-2</c:v>
                </c:pt>
                <c:pt idx="34">
                  <c:v>0.10998307952622666</c:v>
                </c:pt>
                <c:pt idx="35">
                  <c:v>0.13021702838063454</c:v>
                </c:pt>
                <c:pt idx="36">
                  <c:v>0.13682432432432412</c:v>
                </c:pt>
                <c:pt idx="37">
                  <c:v>0.13085621970920847</c:v>
                </c:pt>
                <c:pt idx="38">
                  <c:v>0.10975609756097571</c:v>
                </c:pt>
                <c:pt idx="39">
                  <c:v>8.7149187592318933E-2</c:v>
                </c:pt>
                <c:pt idx="40">
                  <c:v>9.2124814264487487E-2</c:v>
                </c:pt>
                <c:pt idx="41">
                  <c:v>8.8571428571428523E-2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Daft.ie</c:v>
                </c:pt>
              </c:strCache>
            </c:strRef>
          </c:tx>
          <c:marker>
            <c:symbol val="none"/>
          </c:marker>
          <c:cat>
            <c:strRef>
              <c:f>Sheet1!$A$2:$A$45</c:f>
              <c:strCache>
                <c:ptCount val="44"/>
                <c:pt idx="0">
                  <c:v>2006 q1</c:v>
                </c:pt>
                <c:pt idx="1">
                  <c:v>2006 q2</c:v>
                </c:pt>
                <c:pt idx="2">
                  <c:v>2006 q3</c:v>
                </c:pt>
                <c:pt idx="3">
                  <c:v>2006 q4</c:v>
                </c:pt>
                <c:pt idx="4">
                  <c:v>2007 q1</c:v>
                </c:pt>
                <c:pt idx="5">
                  <c:v>2007 q2</c:v>
                </c:pt>
                <c:pt idx="6">
                  <c:v>2007 q3</c:v>
                </c:pt>
                <c:pt idx="7">
                  <c:v>2007 q4</c:v>
                </c:pt>
                <c:pt idx="8">
                  <c:v>2008 q1</c:v>
                </c:pt>
                <c:pt idx="9">
                  <c:v>2008 q2</c:v>
                </c:pt>
                <c:pt idx="10">
                  <c:v>2008 q3</c:v>
                </c:pt>
                <c:pt idx="11">
                  <c:v>2008 q4</c:v>
                </c:pt>
                <c:pt idx="12">
                  <c:v>2009 q1</c:v>
                </c:pt>
                <c:pt idx="13">
                  <c:v>2009 q2</c:v>
                </c:pt>
                <c:pt idx="14">
                  <c:v>2009 q3</c:v>
                </c:pt>
                <c:pt idx="15">
                  <c:v>2009 q4</c:v>
                </c:pt>
                <c:pt idx="16">
                  <c:v>2010 q1</c:v>
                </c:pt>
                <c:pt idx="17">
                  <c:v>2010 q2</c:v>
                </c:pt>
                <c:pt idx="18">
                  <c:v>2010 q3</c:v>
                </c:pt>
                <c:pt idx="19">
                  <c:v>2010 q4</c:v>
                </c:pt>
                <c:pt idx="20">
                  <c:v>2011 q1</c:v>
                </c:pt>
                <c:pt idx="21">
                  <c:v>2011 q2</c:v>
                </c:pt>
                <c:pt idx="22">
                  <c:v>2011 q3</c:v>
                </c:pt>
                <c:pt idx="23">
                  <c:v>2011 q4</c:v>
                </c:pt>
                <c:pt idx="24">
                  <c:v>2012 q1</c:v>
                </c:pt>
                <c:pt idx="25">
                  <c:v>2012 q2</c:v>
                </c:pt>
                <c:pt idx="26">
                  <c:v>2012 q3</c:v>
                </c:pt>
                <c:pt idx="27">
                  <c:v>2012 q4</c:v>
                </c:pt>
                <c:pt idx="28">
                  <c:v>2013 q1</c:v>
                </c:pt>
                <c:pt idx="29">
                  <c:v>2013 q2</c:v>
                </c:pt>
                <c:pt idx="30">
                  <c:v>2013 q3</c:v>
                </c:pt>
                <c:pt idx="31">
                  <c:v>2013 q4</c:v>
                </c:pt>
                <c:pt idx="32">
                  <c:v>2014 q1</c:v>
                </c:pt>
                <c:pt idx="33">
                  <c:v>2014 q2</c:v>
                </c:pt>
                <c:pt idx="34">
                  <c:v>2014 q3</c:v>
                </c:pt>
                <c:pt idx="35">
                  <c:v>2014 q4</c:v>
                </c:pt>
                <c:pt idx="36">
                  <c:v>2015 q1</c:v>
                </c:pt>
                <c:pt idx="37">
                  <c:v>2015 q2</c:v>
                </c:pt>
                <c:pt idx="38">
                  <c:v>2015 q3</c:v>
                </c:pt>
                <c:pt idx="39">
                  <c:v>2015 q4</c:v>
                </c:pt>
                <c:pt idx="40">
                  <c:v>2016 q1</c:v>
                </c:pt>
                <c:pt idx="41">
                  <c:v>2016 q2</c:v>
                </c:pt>
                <c:pt idx="42">
                  <c:v>2016 q3</c:v>
                </c:pt>
                <c:pt idx="43">
                  <c:v>2016 q4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44"/>
                <c:pt idx="4" formatCode="0%">
                  <c:v>0.10716467009187602</c:v>
                </c:pt>
                <c:pt idx="5" formatCode="0%">
                  <c:v>8.6221679678561314E-2</c:v>
                </c:pt>
                <c:pt idx="6" formatCode="0%">
                  <c:v>5.4020861571807632E-2</c:v>
                </c:pt>
                <c:pt idx="7" formatCode="0%">
                  <c:v>1.4078710619304324E-2</c:v>
                </c:pt>
                <c:pt idx="8" formatCode="0%">
                  <c:v>6.7834371713093589E-6</c:v>
                </c:pt>
                <c:pt idx="9" formatCode="0%">
                  <c:v>-4.5939370853797845E-2</c:v>
                </c:pt>
                <c:pt idx="10" formatCode="0%">
                  <c:v>-7.9648037545035799E-2</c:v>
                </c:pt>
                <c:pt idx="11" formatCode="0%">
                  <c:v>-0.10923270782740757</c:v>
                </c:pt>
                <c:pt idx="12" formatCode="0%">
                  <c:v>-0.1388858048234286</c:v>
                </c:pt>
                <c:pt idx="13" formatCode="0%">
                  <c:v>-0.15727978868893699</c:v>
                </c:pt>
                <c:pt idx="14" formatCode="0%">
                  <c:v>-0.17269580283940367</c:v>
                </c:pt>
                <c:pt idx="15" formatCode="0%">
                  <c:v>-0.1798873055153658</c:v>
                </c:pt>
                <c:pt idx="16" formatCode="0%">
                  <c:v>-0.16871151174924359</c:v>
                </c:pt>
                <c:pt idx="17" formatCode="0%">
                  <c:v>-0.15868582573402457</c:v>
                </c:pt>
                <c:pt idx="18" formatCode="0%">
                  <c:v>-0.16334881363820164</c:v>
                </c:pt>
                <c:pt idx="19" formatCode="0%">
                  <c:v>-0.15653497850716014</c:v>
                </c:pt>
                <c:pt idx="20" formatCode="0%">
                  <c:v>-0.1566561250117865</c:v>
                </c:pt>
                <c:pt idx="21" formatCode="0%">
                  <c:v>-0.17536994182740684</c:v>
                </c:pt>
                <c:pt idx="22" formatCode="0%">
                  <c:v>-0.15782961731192635</c:v>
                </c:pt>
                <c:pt idx="23" formatCode="0%">
                  <c:v>-0.16958666477357776</c:v>
                </c:pt>
                <c:pt idx="24" formatCode="0%">
                  <c:v>-0.17094815131506746</c:v>
                </c:pt>
                <c:pt idx="25" formatCode="0%">
                  <c:v>-0.14713580219361488</c:v>
                </c:pt>
                <c:pt idx="26" formatCode="0%">
                  <c:v>-0.16149124912271362</c:v>
                </c:pt>
                <c:pt idx="27" formatCode="0%">
                  <c:v>-0.13389360604376455</c:v>
                </c:pt>
                <c:pt idx="28" formatCode="0%">
                  <c:v>-0.1151177967472361</c:v>
                </c:pt>
                <c:pt idx="29" formatCode="0%">
                  <c:v>-9.6410266748818252E-2</c:v>
                </c:pt>
                <c:pt idx="30" formatCode="0%">
                  <c:v>-7.1191782628684419E-2</c:v>
                </c:pt>
                <c:pt idx="31" formatCode="0%">
                  <c:v>-5.9707918062450682E-2</c:v>
                </c:pt>
                <c:pt idx="32" formatCode="0%">
                  <c:v>-2.8917446293122429E-2</c:v>
                </c:pt>
                <c:pt idx="33" formatCode="0%">
                  <c:v>2.1398706742275619E-2</c:v>
                </c:pt>
                <c:pt idx="34" formatCode="0%">
                  <c:v>8.6754848072559509E-2</c:v>
                </c:pt>
                <c:pt idx="35" formatCode="0%">
                  <c:v>9.1777398257824716E-2</c:v>
                </c:pt>
                <c:pt idx="36" formatCode="0%">
                  <c:v>0.14088617863320896</c:v>
                </c:pt>
                <c:pt idx="37" formatCode="0%">
                  <c:v>0.131550933403628</c:v>
                </c:pt>
                <c:pt idx="38" formatCode="0%">
                  <c:v>0.13130021628580901</c:v>
                </c:pt>
                <c:pt idx="39" formatCode="0%">
                  <c:v>0.13091429577494029</c:v>
                </c:pt>
                <c:pt idx="40" formatCode="0%">
                  <c:v>9.7842104445216016E-2</c:v>
                </c:pt>
                <c:pt idx="41" formatCode="0%">
                  <c:v>0.10212016252630374</c:v>
                </c:pt>
                <c:pt idx="42" formatCode="0%">
                  <c:v>9.2529206313572976E-2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11648"/>
        <c:axId val="23613440"/>
      </c:lineChart>
      <c:catAx>
        <c:axId val="23611648"/>
        <c:scaling>
          <c:orientation val="minMax"/>
        </c:scaling>
        <c:delete val="0"/>
        <c:axPos val="b"/>
        <c:majorTickMark val="out"/>
        <c:minorTickMark val="none"/>
        <c:tickLblPos val="low"/>
        <c:crossAx val="23613440"/>
        <c:crosses val="autoZero"/>
        <c:auto val="1"/>
        <c:lblAlgn val="ctr"/>
        <c:lblOffset val="100"/>
        <c:tickLblSkip val="2"/>
        <c:noMultiLvlLbl val="0"/>
      </c:catAx>
      <c:valAx>
        <c:axId val="23613440"/>
        <c:scaling>
          <c:orientation val="minMax"/>
          <c:max val="0.30000000000000004"/>
          <c:min val="-0.30000000000000004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3611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73066991367257"/>
          <c:y val="3.3309569301954917E-2"/>
          <c:w val="0.6040054035386464"/>
          <c:h val="9.781558729266501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C3B36-DA81-48FF-9460-776DAD233E78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1FA0E-00F0-4C0E-BE5C-501EFB8BC54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94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FA0E-00F0-4C0E-BE5C-501EFB8BC54A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8576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FA0E-00F0-4C0E-BE5C-501EFB8BC54A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8270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FA0E-00F0-4C0E-BE5C-501EFB8BC54A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0860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FA0E-00F0-4C0E-BE5C-501EFB8BC54A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0860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FA0E-00F0-4C0E-BE5C-501EFB8BC54A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0860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FA0E-00F0-4C0E-BE5C-501EFB8BC54A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0860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F5DE204-69C7-4578-908C-057DDB55F25F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B834479-65BD-4D28-9C3A-8FA0E8CADE9B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The Availability of Housing Statistics in Ireland – 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Gaps </a:t>
            </a:r>
            <a:r>
              <a:rPr lang="en-IE" dirty="0"/>
              <a:t>and Future Needs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8062664" cy="1314450"/>
          </a:xfrm>
        </p:spPr>
        <p:txBody>
          <a:bodyPr/>
          <a:lstStyle/>
          <a:p>
            <a:r>
              <a:rPr lang="en-IE" dirty="0" smtClean="0"/>
              <a:t>Ronan Lyons, Trinity College Dublin</a:t>
            </a:r>
          </a:p>
          <a:p>
            <a:r>
              <a:rPr lang="en-IE" dirty="0" smtClean="0"/>
              <a:t>CSO Housing Statistics Seminar</a:t>
            </a:r>
          </a:p>
          <a:p>
            <a:r>
              <a:rPr lang="en-IE" dirty="0" smtClean="0"/>
              <a:t>Dublin Castle, 18 October 2016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795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Old and new indices tell similar stories to each other – and to the Daft.ie index, with differences likely due to weighting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600" dirty="0" smtClean="0"/>
              <a:t>Year-on-year change in RPPI: Dublin</a:t>
            </a:r>
            <a:endParaRPr lang="en-IE" sz="1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778920"/>
              </p:ext>
            </p:extLst>
          </p:nvPr>
        </p:nvGraphicFramePr>
        <p:xfrm>
          <a:off x="457200" y="1828800"/>
          <a:ext cx="3932238" cy="296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IE" sz="1600" dirty="0" smtClean="0"/>
              <a:t>Year-on-year change in RPPI: Ex-Dublin</a:t>
            </a:r>
            <a:endParaRPr lang="en-IE" sz="1600" dirty="0"/>
          </a:p>
        </p:txBody>
      </p:sp>
      <p:graphicFrame>
        <p:nvGraphicFramePr>
          <p:cNvPr id="10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90927844"/>
              </p:ext>
            </p:extLst>
          </p:nvPr>
        </p:nvGraphicFramePr>
        <p:xfrm>
          <a:off x="4754563" y="1828800"/>
          <a:ext cx="3932237" cy="296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47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Structure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A History of Housing Statistics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The New RPPI</a:t>
            </a:r>
          </a:p>
          <a:p>
            <a:r>
              <a:rPr lang="en-IE" b="1" dirty="0">
                <a:solidFill>
                  <a:srgbClr val="000000"/>
                </a:solidFill>
              </a:rPr>
              <a:t>Further Improvements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Beyond Prices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Suggestions for CSO v3!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Residential property prices depend on…</a:t>
            </a:r>
          </a:p>
          <a:p>
            <a:pPr lvl="1"/>
            <a:r>
              <a:rPr lang="en-IE" dirty="0" smtClean="0"/>
              <a:t>Size: is m</a:t>
            </a:r>
            <a:r>
              <a:rPr lang="en-IE" baseline="30000" dirty="0" smtClean="0"/>
              <a:t>2</a:t>
            </a:r>
            <a:r>
              <a:rPr lang="en-IE" dirty="0" smtClean="0"/>
              <a:t> as recorded in BER accurate? (What about m</a:t>
            </a:r>
            <a:r>
              <a:rPr lang="en-IE" baseline="30000" dirty="0" smtClean="0"/>
              <a:t>3</a:t>
            </a:r>
            <a:r>
              <a:rPr lang="en-IE" dirty="0" smtClean="0"/>
              <a:t>?!)</a:t>
            </a:r>
          </a:p>
          <a:p>
            <a:pPr lvl="1"/>
            <a:r>
              <a:rPr lang="en-IE" dirty="0" smtClean="0"/>
              <a:t>Age: vintage vs. quality (vs. depreciation)</a:t>
            </a:r>
          </a:p>
          <a:p>
            <a:pPr lvl="1"/>
            <a:r>
              <a:rPr lang="en-IE" dirty="0" smtClean="0"/>
              <a:t>Location: schools, transport facilities, green space</a:t>
            </a:r>
          </a:p>
          <a:p>
            <a:pPr lvl="2"/>
            <a:r>
              <a:rPr lang="en-IE" dirty="0" smtClean="0"/>
              <a:t>Much of this already bundled into location ‘fixed effect’</a:t>
            </a:r>
          </a:p>
          <a:p>
            <a:pPr lvl="1"/>
            <a:endParaRPr lang="en-IE" dirty="0"/>
          </a:p>
          <a:p>
            <a:r>
              <a:rPr lang="en-IE" dirty="0" smtClean="0"/>
              <a:t>However, single biggest missing factor currently is </a:t>
            </a:r>
            <a:r>
              <a:rPr lang="en-IE" b="1" dirty="0" smtClean="0"/>
              <a:t>site size</a:t>
            </a:r>
          </a:p>
          <a:p>
            <a:pPr lvl="1"/>
            <a:r>
              <a:rPr lang="en-IE" dirty="0" smtClean="0"/>
              <a:t>One of the first characteristics included in academic research on property values – garden space, but also option value (mews, corner house)</a:t>
            </a:r>
          </a:p>
          <a:p>
            <a:pPr lvl="1"/>
            <a:r>
              <a:rPr lang="en-IE" dirty="0" smtClean="0"/>
              <a:t>OSI PRIME2 database, PRAI Land Registry, EU INSPIRE directive…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3479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Structure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A History of Housing Statistics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The New RPPI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Further Improvements</a:t>
            </a:r>
          </a:p>
          <a:p>
            <a:r>
              <a:rPr lang="en-IE" b="1" dirty="0" smtClean="0">
                <a:solidFill>
                  <a:srgbClr val="000000"/>
                </a:solidFill>
              </a:rPr>
              <a:t>Beyond Prices</a:t>
            </a:r>
            <a:endParaRPr lang="en-IE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2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do policymakers need to manage the housing system well?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Register of residency: who lives where?</a:t>
            </a:r>
          </a:p>
          <a:p>
            <a:pPr lvl="1"/>
            <a:r>
              <a:rPr lang="en-IE" dirty="0" smtClean="0"/>
              <a:t>Could be linked to land/property tax credits</a:t>
            </a:r>
          </a:p>
          <a:p>
            <a:r>
              <a:rPr lang="en-IE" dirty="0" smtClean="0"/>
              <a:t>Register of beneficial ownership: who owns what?</a:t>
            </a:r>
          </a:p>
          <a:p>
            <a:pPr lvl="1"/>
            <a:r>
              <a:rPr lang="en-IE" dirty="0" smtClean="0"/>
              <a:t>Cadastre is standard elsewhere (and was in 1850s Ireland!)</a:t>
            </a:r>
          </a:p>
          <a:p>
            <a:r>
              <a:rPr lang="en-IE" dirty="0" smtClean="0"/>
              <a:t>Register of transactions</a:t>
            </a:r>
          </a:p>
          <a:p>
            <a:pPr lvl="1"/>
            <a:r>
              <a:rPr lang="en-IE" dirty="0" smtClean="0"/>
              <a:t>RPPR – but with significantly improved stamp duty form; also bids</a:t>
            </a:r>
          </a:p>
          <a:p>
            <a:pPr lvl="1"/>
            <a:r>
              <a:rPr lang="en-IE" dirty="0" smtClean="0"/>
              <a:t>RTB – renters are people too!</a:t>
            </a:r>
          </a:p>
          <a:p>
            <a:r>
              <a:rPr lang="en-IE" dirty="0" smtClean="0"/>
              <a:t>Register of construction projects</a:t>
            </a:r>
          </a:p>
          <a:p>
            <a:pPr lvl="1"/>
            <a:r>
              <a:rPr lang="en-IE" dirty="0" smtClean="0"/>
              <a:t>Application – Approval – Commencement – Completion – then occupancy</a:t>
            </a:r>
          </a:p>
          <a:p>
            <a:pPr lvl="1"/>
            <a:r>
              <a:rPr lang="en-IE" dirty="0" smtClean="0"/>
              <a:t>Improvements / Change of use / </a:t>
            </a:r>
            <a:r>
              <a:rPr lang="en-IE" dirty="0" err="1" smtClean="0"/>
              <a:t>Etc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57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Thank you!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Looking forward to comments and questions…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522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Lessons from history: the forgotten bubble of 1988</a:t>
            </a:r>
            <a:endParaRPr lang="en-I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5606"/>
            <a:ext cx="3258140" cy="565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48" y="1841098"/>
            <a:ext cx="3326760" cy="310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1638363" y="4371949"/>
            <a:ext cx="1279930" cy="57204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2256006"/>
              </p:ext>
            </p:extLst>
          </p:nvPr>
        </p:nvGraphicFramePr>
        <p:xfrm>
          <a:off x="4648200" y="1255713"/>
          <a:ext cx="4038600" cy="353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6876256" y="1995686"/>
            <a:ext cx="576064" cy="172819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4860032" y="4803998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i="1" dirty="0" smtClean="0"/>
              <a:t>Source: Own work-in-progress</a:t>
            </a:r>
            <a:endParaRPr lang="en-IE" sz="1400" i="1" dirty="0"/>
          </a:p>
        </p:txBody>
      </p:sp>
    </p:spTree>
    <p:extLst>
      <p:ext uri="{BB962C8B-B14F-4D97-AF65-F5344CB8AC3E}">
        <p14:creationId xmlns:p14="http://schemas.microsoft.com/office/powerpoint/2010/main" val="268076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Structure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A History of Housing Statistics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The New RPPI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Further Improvements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Beyond Prices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86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brief history of housing prices…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Valuations (based primarily on rental) started in the mid-19C</a:t>
            </a:r>
          </a:p>
          <a:p>
            <a:pPr lvl="1"/>
            <a:r>
              <a:rPr lang="en-IE" dirty="0" smtClean="0"/>
              <a:t>Continued for over a century… (And still going for commercial property)</a:t>
            </a:r>
          </a:p>
          <a:p>
            <a:r>
              <a:rPr lang="en-IE" dirty="0" err="1" smtClean="0"/>
              <a:t>Dept</a:t>
            </a:r>
            <a:r>
              <a:rPr lang="en-IE" dirty="0" smtClean="0"/>
              <a:t> of Environment simple averages, from 1969 on</a:t>
            </a:r>
          </a:p>
          <a:p>
            <a:pPr lvl="1"/>
            <a:r>
              <a:rPr lang="en-IE" dirty="0" smtClean="0"/>
              <a:t>And quarterly from early 1970s</a:t>
            </a:r>
          </a:p>
          <a:p>
            <a:pPr lvl="1"/>
            <a:r>
              <a:rPr lang="en-IE" dirty="0" smtClean="0"/>
              <a:t>The only measure of housing prices until the mid-1990s</a:t>
            </a:r>
          </a:p>
          <a:p>
            <a:pPr lvl="1"/>
            <a:r>
              <a:rPr lang="en-IE" dirty="0" smtClean="0"/>
              <a:t>Also other housing statistics, e.g. loan by institution and borrower type</a:t>
            </a:r>
          </a:p>
        </p:txBody>
      </p:sp>
    </p:spTree>
    <p:extLst>
      <p:ext uri="{BB962C8B-B14F-4D97-AF65-F5344CB8AC3E}">
        <p14:creationId xmlns:p14="http://schemas.microsoft.com/office/powerpoint/2010/main" val="2791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What’s wrong with simple averages?</a:t>
            </a:r>
            <a:endParaRPr lang="en-IE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186808" cy="3538728"/>
          </a:xfrm>
        </p:spPr>
        <p:txBody>
          <a:bodyPr>
            <a:normAutofit/>
          </a:bodyPr>
          <a:lstStyle/>
          <a:p>
            <a:r>
              <a:rPr lang="en-IE" sz="1800" dirty="0" smtClean="0"/>
              <a:t>The type of properties that trade in busts are structurally different from those that trade in booms</a:t>
            </a:r>
          </a:p>
          <a:p>
            <a:r>
              <a:rPr lang="en-IE" sz="1800" dirty="0" smtClean="0"/>
              <a:t>Clear insight from DOE series in 2010: implies strong price gains at a time when prices were falling</a:t>
            </a:r>
          </a:p>
          <a:p>
            <a:pPr lvl="1"/>
            <a:r>
              <a:rPr lang="en-IE" sz="1600" dirty="0" smtClean="0"/>
              <a:t>Above-average income households were less affected</a:t>
            </a:r>
          </a:p>
          <a:p>
            <a:r>
              <a:rPr lang="en-IE" sz="1800" dirty="0" smtClean="0"/>
              <a:t>Need to control for…</a:t>
            </a:r>
          </a:p>
          <a:p>
            <a:pPr lvl="1"/>
            <a:r>
              <a:rPr lang="en-IE" sz="1600" dirty="0" smtClean="0"/>
              <a:t>Property attributes, e.g. type, size, age</a:t>
            </a:r>
          </a:p>
          <a:p>
            <a:pPr lvl="1"/>
            <a:r>
              <a:rPr lang="en-IE" sz="1600" dirty="0" smtClean="0"/>
              <a:t>Location attributes – typically a collection of markets (e.g. counties)</a:t>
            </a:r>
          </a:p>
        </p:txBody>
      </p:sp>
      <p:graphicFrame>
        <p:nvGraphicFramePr>
          <p:cNvPr id="12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7276563"/>
              </p:ext>
            </p:extLst>
          </p:nvPr>
        </p:nvGraphicFramePr>
        <p:xfrm>
          <a:off x="4648200" y="1255713"/>
          <a:ext cx="4038600" cy="353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12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brief history of housing prices…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Valuations (based primarily on rental) started in the mid-19C</a:t>
            </a:r>
          </a:p>
          <a:p>
            <a:pPr lvl="1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Continued for over a century… (And still going for commercial property)</a:t>
            </a:r>
          </a:p>
          <a:p>
            <a:r>
              <a:rPr lang="en-IE" dirty="0" err="1" smtClean="0">
                <a:solidFill>
                  <a:schemeClr val="bg1">
                    <a:lumMod val="50000"/>
                  </a:schemeClr>
                </a:solidFill>
              </a:rPr>
              <a:t>Dept</a:t>
            </a:r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 of Environment simple averages, from 1969 on</a:t>
            </a:r>
          </a:p>
          <a:p>
            <a:pPr lvl="1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And quarterly from early 1970s</a:t>
            </a:r>
          </a:p>
          <a:p>
            <a:pPr lvl="1"/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The only measure of housing prices until the mid-1990s</a:t>
            </a:r>
          </a:p>
          <a:p>
            <a:pPr lvl="1"/>
            <a:r>
              <a:rPr lang="en-IE" dirty="0">
                <a:solidFill>
                  <a:schemeClr val="bg1">
                    <a:lumMod val="50000"/>
                  </a:schemeClr>
                </a:solidFill>
              </a:rPr>
              <a:t>Also other housing statistics, e.g. loan by institution and borrower type</a:t>
            </a:r>
          </a:p>
          <a:p>
            <a:r>
              <a:rPr lang="en-IE" dirty="0" smtClean="0"/>
              <a:t>PTSB-ESRI: first mix-adjusted index (hedonic price regression)</a:t>
            </a:r>
          </a:p>
          <a:p>
            <a:pPr lvl="1"/>
            <a:r>
              <a:rPr lang="en-IE" dirty="0" smtClean="0"/>
              <a:t>Based on one major lender, mortgage-backed transaction prices</a:t>
            </a:r>
          </a:p>
          <a:p>
            <a:pPr lvl="1"/>
            <a:r>
              <a:rPr lang="en-IE" dirty="0" smtClean="0"/>
              <a:t>Quarterly from 1996; ended in 2010 – reliance on one lender, problematic when transaction/mortgage volumes fell 90%+</a:t>
            </a:r>
          </a:p>
          <a:p>
            <a:r>
              <a:rPr lang="en-IE" dirty="0" smtClean="0"/>
              <a:t>Other measures pre-2006 included estate agent valuations/estimates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2750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Convergence in housing price statistics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2006 – daft.ie</a:t>
            </a:r>
            <a:r>
              <a:rPr lang="en-IE" dirty="0" smtClean="0"/>
              <a:t>: based on population of online listings</a:t>
            </a:r>
          </a:p>
          <a:p>
            <a:pPr lvl="1"/>
            <a:r>
              <a:rPr lang="en-IE" dirty="0" smtClean="0"/>
              <a:t>Including those not on daft.ie; </a:t>
            </a:r>
            <a:r>
              <a:rPr lang="en-IE" dirty="0"/>
              <a:t>analogous rental price index</a:t>
            </a:r>
            <a:endParaRPr lang="en-IE" dirty="0" smtClean="0"/>
          </a:p>
          <a:p>
            <a:pPr lvl="1"/>
            <a:r>
              <a:rPr lang="en-IE" dirty="0" smtClean="0"/>
              <a:t>Hedonic price regression, system of ~400 micro-markets; tweaked upon introduction of CSO v1</a:t>
            </a:r>
          </a:p>
          <a:p>
            <a:pPr lvl="1"/>
            <a:r>
              <a:rPr lang="en-IE" dirty="0" smtClean="0"/>
              <a:t>Currently being extended back to 1922 (also rents)</a:t>
            </a:r>
          </a:p>
          <a:p>
            <a:r>
              <a:rPr lang="en-IE" b="1" dirty="0" smtClean="0"/>
              <a:t>2011 </a:t>
            </a:r>
            <a:r>
              <a:rPr lang="en-IE" b="1" dirty="0"/>
              <a:t>– </a:t>
            </a:r>
            <a:r>
              <a:rPr lang="en-IE" b="1" dirty="0" smtClean="0"/>
              <a:t>CSO v1</a:t>
            </a:r>
            <a:r>
              <a:rPr lang="en-IE" dirty="0" smtClean="0"/>
              <a:t>: </a:t>
            </a:r>
            <a:r>
              <a:rPr lang="en-IE" dirty="0"/>
              <a:t>based on population of </a:t>
            </a:r>
            <a:r>
              <a:rPr lang="en-IE" dirty="0" smtClean="0"/>
              <a:t>mortgages (at key banks)</a:t>
            </a:r>
          </a:p>
          <a:p>
            <a:pPr lvl="1"/>
            <a:r>
              <a:rPr lang="en-IE" dirty="0" smtClean="0"/>
              <a:t>Hedonic </a:t>
            </a:r>
            <a:r>
              <a:rPr lang="en-IE" dirty="0"/>
              <a:t>price </a:t>
            </a:r>
            <a:r>
              <a:rPr lang="en-IE" dirty="0" smtClean="0"/>
              <a:t>regression, county-level ‘fixed effects’</a:t>
            </a:r>
          </a:p>
          <a:p>
            <a:pPr lvl="1"/>
            <a:r>
              <a:rPr lang="en-IE" dirty="0" smtClean="0"/>
              <a:t>In line with best practice in other countries</a:t>
            </a:r>
          </a:p>
          <a:p>
            <a:r>
              <a:rPr lang="en-IE" b="1" dirty="0" smtClean="0"/>
              <a:t>2012 </a:t>
            </a:r>
            <a:r>
              <a:rPr lang="en-IE" b="1" dirty="0"/>
              <a:t>– </a:t>
            </a:r>
            <a:r>
              <a:rPr lang="en-IE" b="1" dirty="0" smtClean="0"/>
              <a:t>myhome.ie</a:t>
            </a:r>
            <a:r>
              <a:rPr lang="en-IE" dirty="0" smtClean="0"/>
              <a:t>: </a:t>
            </a:r>
            <a:r>
              <a:rPr lang="en-IE" dirty="0"/>
              <a:t>based on </a:t>
            </a:r>
            <a:r>
              <a:rPr lang="en-IE" dirty="0" smtClean="0"/>
              <a:t>online listings</a:t>
            </a:r>
          </a:p>
          <a:p>
            <a:pPr lvl="1"/>
            <a:r>
              <a:rPr lang="en-IE" dirty="0" smtClean="0"/>
              <a:t>Hedonic </a:t>
            </a:r>
            <a:r>
              <a:rPr lang="en-IE" dirty="0"/>
              <a:t>price </a:t>
            </a:r>
            <a:r>
              <a:rPr lang="en-IE" dirty="0" smtClean="0"/>
              <a:t>regression</a:t>
            </a:r>
          </a:p>
          <a:p>
            <a:pPr lvl="1"/>
            <a:r>
              <a:rPr lang="en-IE" dirty="0" smtClean="0"/>
              <a:t>Since 2015, method similar to daft.ie/CSO</a:t>
            </a:r>
          </a:p>
        </p:txBody>
      </p:sp>
    </p:spTree>
    <p:extLst>
      <p:ext uri="{BB962C8B-B14F-4D97-AF65-F5344CB8AC3E}">
        <p14:creationId xmlns:p14="http://schemas.microsoft.com/office/powerpoint/2010/main" val="405751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Structure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A History of Housing Statistics</a:t>
            </a:r>
          </a:p>
          <a:p>
            <a:r>
              <a:rPr lang="en-IE" b="1" dirty="0">
                <a:solidFill>
                  <a:srgbClr val="000000"/>
                </a:solidFill>
              </a:rPr>
              <a:t>The New RPPI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Further Improvements</a:t>
            </a:r>
          </a:p>
          <a:p>
            <a:r>
              <a:rPr lang="en-IE" dirty="0" smtClean="0">
                <a:solidFill>
                  <a:schemeClr val="bg1">
                    <a:lumMod val="50000"/>
                  </a:schemeClr>
                </a:solidFill>
              </a:rPr>
              <a:t>Beyond Prices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75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new CSO index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 step-change on CSO v1:</a:t>
            </a:r>
          </a:p>
          <a:p>
            <a:pPr lvl="1"/>
            <a:r>
              <a:rPr lang="en-IE" dirty="0" smtClean="0"/>
              <a:t>Includes cash purchases; population of all transactions</a:t>
            </a:r>
          </a:p>
          <a:p>
            <a:pPr lvl="1"/>
            <a:r>
              <a:rPr lang="en-IE" dirty="0" smtClean="0"/>
              <a:t>Includes property size, age, energy rating (from SEAI BER register)</a:t>
            </a:r>
          </a:p>
          <a:p>
            <a:pPr lvl="1"/>
            <a:r>
              <a:rPr lang="en-IE" dirty="0" smtClean="0"/>
              <a:t>Includes location at Census Small Area</a:t>
            </a:r>
          </a:p>
          <a:p>
            <a:r>
              <a:rPr lang="en-IE" dirty="0" smtClean="0"/>
              <a:t>Allows the publication of average transaction prices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414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848</TotalTime>
  <Words>753</Words>
  <Application>Microsoft Office PowerPoint</Application>
  <PresentationFormat>On-screen Show (16:9)</PresentationFormat>
  <Paragraphs>102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The Availability of Housing Statistics in Ireland –  Gaps and Future Needs</vt:lpstr>
      <vt:lpstr>Lessons from history: the forgotten bubble of 1988</vt:lpstr>
      <vt:lpstr>Structure</vt:lpstr>
      <vt:lpstr>A brief history of housing prices…</vt:lpstr>
      <vt:lpstr>What’s wrong with simple averages?</vt:lpstr>
      <vt:lpstr>A brief history of housing prices…</vt:lpstr>
      <vt:lpstr>Convergence in housing price statistics</vt:lpstr>
      <vt:lpstr>Structure</vt:lpstr>
      <vt:lpstr>The new CSO index</vt:lpstr>
      <vt:lpstr>Old and new indices tell similar stories to each other – and to the Daft.ie index, with differences likely due to weighting</vt:lpstr>
      <vt:lpstr>Structure</vt:lpstr>
      <vt:lpstr>Suggestions for CSO v3!</vt:lpstr>
      <vt:lpstr>Structure</vt:lpstr>
      <vt:lpstr>What do policymakers need to manage the housing system well?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ronanlyons</dc:creator>
  <cp:lastModifiedBy>Dan Gallagher</cp:lastModifiedBy>
  <cp:revision>43</cp:revision>
  <dcterms:created xsi:type="dcterms:W3CDTF">2016-02-23T21:38:28Z</dcterms:created>
  <dcterms:modified xsi:type="dcterms:W3CDTF">2016-11-03T11:33:59Z</dcterms:modified>
</cp:coreProperties>
</file>