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3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476" r:id="rId2"/>
    <p:sldId id="543" r:id="rId3"/>
    <p:sldId id="567" r:id="rId4"/>
    <p:sldId id="568" r:id="rId5"/>
    <p:sldId id="569" r:id="rId6"/>
    <p:sldId id="570" r:id="rId7"/>
    <p:sldId id="571" r:id="rId8"/>
    <p:sldId id="573" r:id="rId9"/>
    <p:sldId id="575" r:id="rId10"/>
    <p:sldId id="576" r:id="rId11"/>
    <p:sldId id="577" r:id="rId12"/>
    <p:sldId id="578" r:id="rId13"/>
    <p:sldId id="579" r:id="rId14"/>
    <p:sldId id="580" r:id="rId15"/>
    <p:sldId id="581" r:id="rId16"/>
    <p:sldId id="582" r:id="rId17"/>
    <p:sldId id="583" r:id="rId18"/>
    <p:sldId id="584" r:id="rId19"/>
  </p:sldIdLst>
  <p:sldSz cx="9144000" cy="6858000" type="screen4x3"/>
  <p:notesSz cx="6808788" cy="99409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IE"/>
    </a:defPPr>
    <a:lvl1pPr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336699"/>
    <a:srgbClr val="0033CC"/>
    <a:srgbClr val="FFFFCC"/>
    <a:srgbClr val="0066CC"/>
    <a:srgbClr val="FFCCCC"/>
    <a:srgbClr val="000099"/>
    <a:srgbClr val="003366"/>
    <a:srgbClr val="0099CC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389" autoAdjust="0"/>
  </p:normalViewPr>
  <p:slideViewPr>
    <p:cSldViewPr snapToGrid="0">
      <p:cViewPr>
        <p:scale>
          <a:sx n="75" d="100"/>
          <a:sy n="75" d="100"/>
        </p:scale>
        <p:origin x="-1452" y="-642"/>
      </p:cViewPr>
      <p:guideLst>
        <p:guide orient="horz" pos="2161"/>
        <p:guide pos="2875"/>
      </p:guideLst>
    </p:cSldViewPr>
  </p:slideViewPr>
  <p:outlineViewPr>
    <p:cViewPr>
      <p:scale>
        <a:sx n="33" d="100"/>
        <a:sy n="33" d="100"/>
      </p:scale>
      <p:origin x="264" y="69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908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kg\Desktop\Housing%20Seminar%20-%20Tables%20&amp;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BFILE01\HPI\HousePriceIndexDevelopment\Presentations\Housing%20Statistics%20Seminar\Housing%20Seminar%20-%20Tables%20&amp;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kg\AppData\Local\Temp\notesB7E68C\Introduction%20-%20Tables%20&amp;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atrickg\AppData\Local\Temp\notesB7E68C\~773809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RPPI versus Average Price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'Figure 1'!$B$4</c:f>
              <c:strCache>
                <c:ptCount val="1"/>
                <c:pt idx="0">
                  <c:v>RPPI</c:v>
                </c:pt>
              </c:strCache>
            </c:strRef>
          </c:tx>
          <c:marker>
            <c:symbol val="none"/>
          </c:marker>
          <c:cat>
            <c:numRef>
              <c:f>'Figure 1'!$A$5:$A$83</c:f>
              <c:numCache>
                <c:formatCode>mmm\-yy</c:formatCode>
                <c:ptCount val="79"/>
                <c:pt idx="0">
                  <c:v>40179</c:v>
                </c:pt>
                <c:pt idx="1">
                  <c:v>40210</c:v>
                </c:pt>
                <c:pt idx="2">
                  <c:v>40241</c:v>
                </c:pt>
                <c:pt idx="3">
                  <c:v>40272</c:v>
                </c:pt>
                <c:pt idx="4">
                  <c:v>40303</c:v>
                </c:pt>
                <c:pt idx="5">
                  <c:v>40334</c:v>
                </c:pt>
                <c:pt idx="6">
                  <c:v>40365</c:v>
                </c:pt>
                <c:pt idx="7">
                  <c:v>40396</c:v>
                </c:pt>
                <c:pt idx="8">
                  <c:v>40427</c:v>
                </c:pt>
                <c:pt idx="9">
                  <c:v>40458</c:v>
                </c:pt>
                <c:pt idx="10">
                  <c:v>40489</c:v>
                </c:pt>
                <c:pt idx="11">
                  <c:v>40520</c:v>
                </c:pt>
                <c:pt idx="12">
                  <c:v>40551</c:v>
                </c:pt>
                <c:pt idx="13">
                  <c:v>40582</c:v>
                </c:pt>
                <c:pt idx="14">
                  <c:v>40613</c:v>
                </c:pt>
                <c:pt idx="15">
                  <c:v>40644</c:v>
                </c:pt>
                <c:pt idx="16">
                  <c:v>40675</c:v>
                </c:pt>
                <c:pt idx="17">
                  <c:v>40706</c:v>
                </c:pt>
                <c:pt idx="18">
                  <c:v>40737</c:v>
                </c:pt>
                <c:pt idx="19">
                  <c:v>40768</c:v>
                </c:pt>
                <c:pt idx="20">
                  <c:v>40799</c:v>
                </c:pt>
                <c:pt idx="21">
                  <c:v>40830</c:v>
                </c:pt>
                <c:pt idx="22">
                  <c:v>40861</c:v>
                </c:pt>
                <c:pt idx="23">
                  <c:v>40892</c:v>
                </c:pt>
                <c:pt idx="24">
                  <c:v>40923</c:v>
                </c:pt>
                <c:pt idx="25">
                  <c:v>40954</c:v>
                </c:pt>
                <c:pt idx="26">
                  <c:v>40985</c:v>
                </c:pt>
                <c:pt idx="27">
                  <c:v>41016</c:v>
                </c:pt>
                <c:pt idx="28">
                  <c:v>41047</c:v>
                </c:pt>
                <c:pt idx="29">
                  <c:v>41078</c:v>
                </c:pt>
                <c:pt idx="30">
                  <c:v>41109</c:v>
                </c:pt>
                <c:pt idx="31">
                  <c:v>41140</c:v>
                </c:pt>
                <c:pt idx="32">
                  <c:v>41171</c:v>
                </c:pt>
                <c:pt idx="33">
                  <c:v>41202</c:v>
                </c:pt>
                <c:pt idx="34">
                  <c:v>41233</c:v>
                </c:pt>
                <c:pt idx="35">
                  <c:v>41264</c:v>
                </c:pt>
                <c:pt idx="36">
                  <c:v>41295</c:v>
                </c:pt>
                <c:pt idx="37">
                  <c:v>41326</c:v>
                </c:pt>
                <c:pt idx="38">
                  <c:v>41357</c:v>
                </c:pt>
                <c:pt idx="39">
                  <c:v>41388</c:v>
                </c:pt>
                <c:pt idx="40">
                  <c:v>41419</c:v>
                </c:pt>
                <c:pt idx="41">
                  <c:v>41450</c:v>
                </c:pt>
                <c:pt idx="42">
                  <c:v>41481</c:v>
                </c:pt>
                <c:pt idx="43">
                  <c:v>41512</c:v>
                </c:pt>
                <c:pt idx="44">
                  <c:v>41543</c:v>
                </c:pt>
                <c:pt idx="45">
                  <c:v>41574</c:v>
                </c:pt>
                <c:pt idx="46">
                  <c:v>41605</c:v>
                </c:pt>
                <c:pt idx="47">
                  <c:v>41636</c:v>
                </c:pt>
                <c:pt idx="48">
                  <c:v>41667</c:v>
                </c:pt>
                <c:pt idx="49">
                  <c:v>41698</c:v>
                </c:pt>
                <c:pt idx="50">
                  <c:v>41729</c:v>
                </c:pt>
                <c:pt idx="51">
                  <c:v>41730</c:v>
                </c:pt>
                <c:pt idx="52">
                  <c:v>41761</c:v>
                </c:pt>
                <c:pt idx="53">
                  <c:v>41792</c:v>
                </c:pt>
                <c:pt idx="54">
                  <c:v>41823</c:v>
                </c:pt>
                <c:pt idx="55">
                  <c:v>41854</c:v>
                </c:pt>
                <c:pt idx="56">
                  <c:v>41885</c:v>
                </c:pt>
                <c:pt idx="57">
                  <c:v>41916</c:v>
                </c:pt>
                <c:pt idx="58">
                  <c:v>41947</c:v>
                </c:pt>
                <c:pt idx="59">
                  <c:v>41978</c:v>
                </c:pt>
                <c:pt idx="60">
                  <c:v>42009</c:v>
                </c:pt>
                <c:pt idx="61">
                  <c:v>42040</c:v>
                </c:pt>
                <c:pt idx="62">
                  <c:v>42071</c:v>
                </c:pt>
                <c:pt idx="63">
                  <c:v>42102</c:v>
                </c:pt>
                <c:pt idx="64">
                  <c:v>42133</c:v>
                </c:pt>
                <c:pt idx="65">
                  <c:v>42164</c:v>
                </c:pt>
                <c:pt idx="66">
                  <c:v>42195</c:v>
                </c:pt>
                <c:pt idx="67">
                  <c:v>42226</c:v>
                </c:pt>
                <c:pt idx="68">
                  <c:v>42257</c:v>
                </c:pt>
                <c:pt idx="69">
                  <c:v>42288</c:v>
                </c:pt>
                <c:pt idx="70">
                  <c:v>42319</c:v>
                </c:pt>
                <c:pt idx="71">
                  <c:v>42350</c:v>
                </c:pt>
                <c:pt idx="72">
                  <c:v>42381</c:v>
                </c:pt>
                <c:pt idx="73">
                  <c:v>42412</c:v>
                </c:pt>
                <c:pt idx="74">
                  <c:v>42443</c:v>
                </c:pt>
                <c:pt idx="75">
                  <c:v>42474</c:v>
                </c:pt>
                <c:pt idx="76">
                  <c:v>42505</c:v>
                </c:pt>
                <c:pt idx="77">
                  <c:v>42536</c:v>
                </c:pt>
                <c:pt idx="78">
                  <c:v>42567</c:v>
                </c:pt>
              </c:numCache>
            </c:numRef>
          </c:cat>
          <c:val>
            <c:numRef>
              <c:f>'Figure 1'!$B$5:$B$83</c:f>
              <c:numCache>
                <c:formatCode>General</c:formatCode>
                <c:ptCount val="79"/>
                <c:pt idx="0">
                  <c:v>90.6</c:v>
                </c:pt>
                <c:pt idx="1">
                  <c:v>89</c:v>
                </c:pt>
                <c:pt idx="2">
                  <c:v>87.5</c:v>
                </c:pt>
                <c:pt idx="3">
                  <c:v>87</c:v>
                </c:pt>
                <c:pt idx="4">
                  <c:v>85.4</c:v>
                </c:pt>
                <c:pt idx="5">
                  <c:v>85</c:v>
                </c:pt>
                <c:pt idx="6">
                  <c:v>84.8</c:v>
                </c:pt>
                <c:pt idx="7">
                  <c:v>84.3</c:v>
                </c:pt>
                <c:pt idx="8">
                  <c:v>83.3</c:v>
                </c:pt>
                <c:pt idx="9">
                  <c:v>81.7</c:v>
                </c:pt>
                <c:pt idx="10">
                  <c:v>80</c:v>
                </c:pt>
                <c:pt idx="11">
                  <c:v>78.599999999999994</c:v>
                </c:pt>
                <c:pt idx="12">
                  <c:v>78.2</c:v>
                </c:pt>
                <c:pt idx="13">
                  <c:v>76.8</c:v>
                </c:pt>
                <c:pt idx="14">
                  <c:v>74.8</c:v>
                </c:pt>
                <c:pt idx="15">
                  <c:v>73.8</c:v>
                </c:pt>
                <c:pt idx="16">
                  <c:v>72.7</c:v>
                </c:pt>
                <c:pt idx="17">
                  <c:v>71.5</c:v>
                </c:pt>
                <c:pt idx="18">
                  <c:v>70.7</c:v>
                </c:pt>
                <c:pt idx="19">
                  <c:v>69.400000000000006</c:v>
                </c:pt>
                <c:pt idx="20">
                  <c:v>67.900000000000006</c:v>
                </c:pt>
                <c:pt idx="21">
                  <c:v>67</c:v>
                </c:pt>
                <c:pt idx="22">
                  <c:v>65.599999999999994</c:v>
                </c:pt>
                <c:pt idx="23">
                  <c:v>64.099999999999994</c:v>
                </c:pt>
                <c:pt idx="24">
                  <c:v>62.6</c:v>
                </c:pt>
                <c:pt idx="25">
                  <c:v>61.2</c:v>
                </c:pt>
                <c:pt idx="26">
                  <c:v>61.6</c:v>
                </c:pt>
                <c:pt idx="27">
                  <c:v>60.5</c:v>
                </c:pt>
                <c:pt idx="28">
                  <c:v>60.5</c:v>
                </c:pt>
                <c:pt idx="29">
                  <c:v>60.5</c:v>
                </c:pt>
                <c:pt idx="30">
                  <c:v>61</c:v>
                </c:pt>
                <c:pt idx="31">
                  <c:v>60.9</c:v>
                </c:pt>
                <c:pt idx="32">
                  <c:v>61.4</c:v>
                </c:pt>
                <c:pt idx="33">
                  <c:v>61.4</c:v>
                </c:pt>
                <c:pt idx="34">
                  <c:v>61.3</c:v>
                </c:pt>
                <c:pt idx="35">
                  <c:v>61.7</c:v>
                </c:pt>
                <c:pt idx="36">
                  <c:v>60.8</c:v>
                </c:pt>
                <c:pt idx="37">
                  <c:v>60.2</c:v>
                </c:pt>
                <c:pt idx="38">
                  <c:v>59.7</c:v>
                </c:pt>
                <c:pt idx="39">
                  <c:v>59.8</c:v>
                </c:pt>
                <c:pt idx="40">
                  <c:v>59.8</c:v>
                </c:pt>
                <c:pt idx="41">
                  <c:v>61.5</c:v>
                </c:pt>
                <c:pt idx="42">
                  <c:v>63.3</c:v>
                </c:pt>
                <c:pt idx="43">
                  <c:v>64.400000000000006</c:v>
                </c:pt>
                <c:pt idx="44">
                  <c:v>65.5</c:v>
                </c:pt>
                <c:pt idx="45">
                  <c:v>65.8</c:v>
                </c:pt>
                <c:pt idx="46">
                  <c:v>66.2</c:v>
                </c:pt>
                <c:pt idx="47">
                  <c:v>67.2</c:v>
                </c:pt>
                <c:pt idx="48">
                  <c:v>66.900000000000006</c:v>
                </c:pt>
                <c:pt idx="49">
                  <c:v>66.8</c:v>
                </c:pt>
                <c:pt idx="50">
                  <c:v>67.3</c:v>
                </c:pt>
                <c:pt idx="51">
                  <c:v>68.7</c:v>
                </c:pt>
                <c:pt idx="52">
                  <c:v>70.5</c:v>
                </c:pt>
                <c:pt idx="53">
                  <c:v>73</c:v>
                </c:pt>
                <c:pt idx="54">
                  <c:v>75.5</c:v>
                </c:pt>
                <c:pt idx="55">
                  <c:v>76.900000000000006</c:v>
                </c:pt>
                <c:pt idx="56">
                  <c:v>78.400000000000006</c:v>
                </c:pt>
                <c:pt idx="57">
                  <c:v>79.2</c:v>
                </c:pt>
                <c:pt idx="58">
                  <c:v>79.3</c:v>
                </c:pt>
                <c:pt idx="59">
                  <c:v>78.7</c:v>
                </c:pt>
                <c:pt idx="60">
                  <c:v>78.400000000000006</c:v>
                </c:pt>
                <c:pt idx="61">
                  <c:v>77.8</c:v>
                </c:pt>
                <c:pt idx="62">
                  <c:v>77.599999999999994</c:v>
                </c:pt>
                <c:pt idx="63">
                  <c:v>77.7</c:v>
                </c:pt>
                <c:pt idx="64">
                  <c:v>78.400000000000006</c:v>
                </c:pt>
                <c:pt idx="65">
                  <c:v>79.5</c:v>
                </c:pt>
                <c:pt idx="66">
                  <c:v>80.099999999999994</c:v>
                </c:pt>
                <c:pt idx="67">
                  <c:v>81.099999999999994</c:v>
                </c:pt>
                <c:pt idx="68">
                  <c:v>81.7</c:v>
                </c:pt>
                <c:pt idx="69">
                  <c:v>82.7</c:v>
                </c:pt>
                <c:pt idx="70">
                  <c:v>82.6</c:v>
                </c:pt>
                <c:pt idx="71">
                  <c:v>82.3</c:v>
                </c:pt>
                <c:pt idx="72">
                  <c:v>82.8</c:v>
                </c:pt>
                <c:pt idx="73">
                  <c:v>82</c:v>
                </c:pt>
                <c:pt idx="74">
                  <c:v>81.900000000000006</c:v>
                </c:pt>
                <c:pt idx="75">
                  <c:v>82.2</c:v>
                </c:pt>
                <c:pt idx="76">
                  <c:v>82.6</c:v>
                </c:pt>
                <c:pt idx="77">
                  <c:v>83.4</c:v>
                </c:pt>
                <c:pt idx="78">
                  <c:v>85.5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'Figure 1'!$D$4</c:f>
              <c:strCache>
                <c:ptCount val="1"/>
                <c:pt idx="0">
                  <c:v>Average Price</c:v>
                </c:pt>
              </c:strCache>
            </c:strRef>
          </c:tx>
          <c:marker>
            <c:symbol val="none"/>
          </c:marker>
          <c:cat>
            <c:numRef>
              <c:f>'Figure 1'!$A$5:$A$83</c:f>
              <c:numCache>
                <c:formatCode>mmm\-yy</c:formatCode>
                <c:ptCount val="79"/>
                <c:pt idx="0">
                  <c:v>40179</c:v>
                </c:pt>
                <c:pt idx="1">
                  <c:v>40210</c:v>
                </c:pt>
                <c:pt idx="2">
                  <c:v>40241</c:v>
                </c:pt>
                <c:pt idx="3">
                  <c:v>40272</c:v>
                </c:pt>
                <c:pt idx="4">
                  <c:v>40303</c:v>
                </c:pt>
                <c:pt idx="5">
                  <c:v>40334</c:v>
                </c:pt>
                <c:pt idx="6">
                  <c:v>40365</c:v>
                </c:pt>
                <c:pt idx="7">
                  <c:v>40396</c:v>
                </c:pt>
                <c:pt idx="8">
                  <c:v>40427</c:v>
                </c:pt>
                <c:pt idx="9">
                  <c:v>40458</c:v>
                </c:pt>
                <c:pt idx="10">
                  <c:v>40489</c:v>
                </c:pt>
                <c:pt idx="11">
                  <c:v>40520</c:v>
                </c:pt>
                <c:pt idx="12">
                  <c:v>40551</c:v>
                </c:pt>
                <c:pt idx="13">
                  <c:v>40582</c:v>
                </c:pt>
                <c:pt idx="14">
                  <c:v>40613</c:v>
                </c:pt>
                <c:pt idx="15">
                  <c:v>40644</c:v>
                </c:pt>
                <c:pt idx="16">
                  <c:v>40675</c:v>
                </c:pt>
                <c:pt idx="17">
                  <c:v>40706</c:v>
                </c:pt>
                <c:pt idx="18">
                  <c:v>40737</c:v>
                </c:pt>
                <c:pt idx="19">
                  <c:v>40768</c:v>
                </c:pt>
                <c:pt idx="20">
                  <c:v>40799</c:v>
                </c:pt>
                <c:pt idx="21">
                  <c:v>40830</c:v>
                </c:pt>
                <c:pt idx="22">
                  <c:v>40861</c:v>
                </c:pt>
                <c:pt idx="23">
                  <c:v>40892</c:v>
                </c:pt>
                <c:pt idx="24">
                  <c:v>40923</c:v>
                </c:pt>
                <c:pt idx="25">
                  <c:v>40954</c:v>
                </c:pt>
                <c:pt idx="26">
                  <c:v>40985</c:v>
                </c:pt>
                <c:pt idx="27">
                  <c:v>41016</c:v>
                </c:pt>
                <c:pt idx="28">
                  <c:v>41047</c:v>
                </c:pt>
                <c:pt idx="29">
                  <c:v>41078</c:v>
                </c:pt>
                <c:pt idx="30">
                  <c:v>41109</c:v>
                </c:pt>
                <c:pt idx="31">
                  <c:v>41140</c:v>
                </c:pt>
                <c:pt idx="32">
                  <c:v>41171</c:v>
                </c:pt>
                <c:pt idx="33">
                  <c:v>41202</c:v>
                </c:pt>
                <c:pt idx="34">
                  <c:v>41233</c:v>
                </c:pt>
                <c:pt idx="35">
                  <c:v>41264</c:v>
                </c:pt>
                <c:pt idx="36">
                  <c:v>41295</c:v>
                </c:pt>
                <c:pt idx="37">
                  <c:v>41326</c:v>
                </c:pt>
                <c:pt idx="38">
                  <c:v>41357</c:v>
                </c:pt>
                <c:pt idx="39">
                  <c:v>41388</c:v>
                </c:pt>
                <c:pt idx="40">
                  <c:v>41419</c:v>
                </c:pt>
                <c:pt idx="41">
                  <c:v>41450</c:v>
                </c:pt>
                <c:pt idx="42">
                  <c:v>41481</c:v>
                </c:pt>
                <c:pt idx="43">
                  <c:v>41512</c:v>
                </c:pt>
                <c:pt idx="44">
                  <c:v>41543</c:v>
                </c:pt>
                <c:pt idx="45">
                  <c:v>41574</c:v>
                </c:pt>
                <c:pt idx="46">
                  <c:v>41605</c:v>
                </c:pt>
                <c:pt idx="47">
                  <c:v>41636</c:v>
                </c:pt>
                <c:pt idx="48">
                  <c:v>41667</c:v>
                </c:pt>
                <c:pt idx="49">
                  <c:v>41698</c:v>
                </c:pt>
                <c:pt idx="50">
                  <c:v>41729</c:v>
                </c:pt>
                <c:pt idx="51">
                  <c:v>41730</c:v>
                </c:pt>
                <c:pt idx="52">
                  <c:v>41761</c:v>
                </c:pt>
                <c:pt idx="53">
                  <c:v>41792</c:v>
                </c:pt>
                <c:pt idx="54">
                  <c:v>41823</c:v>
                </c:pt>
                <c:pt idx="55">
                  <c:v>41854</c:v>
                </c:pt>
                <c:pt idx="56">
                  <c:v>41885</c:v>
                </c:pt>
                <c:pt idx="57">
                  <c:v>41916</c:v>
                </c:pt>
                <c:pt idx="58">
                  <c:v>41947</c:v>
                </c:pt>
                <c:pt idx="59">
                  <c:v>41978</c:v>
                </c:pt>
                <c:pt idx="60">
                  <c:v>42009</c:v>
                </c:pt>
                <c:pt idx="61">
                  <c:v>42040</c:v>
                </c:pt>
                <c:pt idx="62">
                  <c:v>42071</c:v>
                </c:pt>
                <c:pt idx="63">
                  <c:v>42102</c:v>
                </c:pt>
                <c:pt idx="64">
                  <c:v>42133</c:v>
                </c:pt>
                <c:pt idx="65">
                  <c:v>42164</c:v>
                </c:pt>
                <c:pt idx="66">
                  <c:v>42195</c:v>
                </c:pt>
                <c:pt idx="67">
                  <c:v>42226</c:v>
                </c:pt>
                <c:pt idx="68">
                  <c:v>42257</c:v>
                </c:pt>
                <c:pt idx="69">
                  <c:v>42288</c:v>
                </c:pt>
                <c:pt idx="70">
                  <c:v>42319</c:v>
                </c:pt>
                <c:pt idx="71">
                  <c:v>42350</c:v>
                </c:pt>
                <c:pt idx="72">
                  <c:v>42381</c:v>
                </c:pt>
                <c:pt idx="73">
                  <c:v>42412</c:v>
                </c:pt>
                <c:pt idx="74">
                  <c:v>42443</c:v>
                </c:pt>
                <c:pt idx="75">
                  <c:v>42474</c:v>
                </c:pt>
                <c:pt idx="76">
                  <c:v>42505</c:v>
                </c:pt>
                <c:pt idx="77">
                  <c:v>42536</c:v>
                </c:pt>
                <c:pt idx="78">
                  <c:v>42567</c:v>
                </c:pt>
              </c:numCache>
            </c:numRef>
          </c:cat>
          <c:val>
            <c:numRef>
              <c:f>'Figure 1'!$D$5:$D$83</c:f>
              <c:numCache>
                <c:formatCode>0.0</c:formatCode>
                <c:ptCount val="79"/>
                <c:pt idx="0" formatCode="General">
                  <c:v>90.6</c:v>
                </c:pt>
                <c:pt idx="1">
                  <c:v>83.477448565381806</c:v>
                </c:pt>
                <c:pt idx="2">
                  <c:v>84.867380217187659</c:v>
                </c:pt>
                <c:pt idx="3">
                  <c:v>80.455757554730596</c:v>
                </c:pt>
                <c:pt idx="4">
                  <c:v>75.640169309232206</c:v>
                </c:pt>
                <c:pt idx="5">
                  <c:v>77.966259584359719</c:v>
                </c:pt>
                <c:pt idx="6">
                  <c:v>75.053133955521631</c:v>
                </c:pt>
                <c:pt idx="7">
                  <c:v>77.9570998855081</c:v>
                </c:pt>
                <c:pt idx="8">
                  <c:v>74.580420844464484</c:v>
                </c:pt>
                <c:pt idx="9">
                  <c:v>70.188642056690838</c:v>
                </c:pt>
                <c:pt idx="10">
                  <c:v>64.582867848593139</c:v>
                </c:pt>
                <c:pt idx="11">
                  <c:v>66.518075842209342</c:v>
                </c:pt>
                <c:pt idx="12">
                  <c:v>66.992138222946949</c:v>
                </c:pt>
                <c:pt idx="13">
                  <c:v>65.778401970648446</c:v>
                </c:pt>
                <c:pt idx="14">
                  <c:v>63.673295631960585</c:v>
                </c:pt>
                <c:pt idx="15">
                  <c:v>59.605092460881934</c:v>
                </c:pt>
                <c:pt idx="16">
                  <c:v>58.715660757034321</c:v>
                </c:pt>
                <c:pt idx="17">
                  <c:v>55.278730527703573</c:v>
                </c:pt>
                <c:pt idx="18">
                  <c:v>55.58963189119801</c:v>
                </c:pt>
                <c:pt idx="19">
                  <c:v>58.255500815321099</c:v>
                </c:pt>
                <c:pt idx="20">
                  <c:v>52.618200742462626</c:v>
                </c:pt>
                <c:pt idx="21">
                  <c:v>50.625993130486073</c:v>
                </c:pt>
                <c:pt idx="22">
                  <c:v>48.275846372688477</c:v>
                </c:pt>
                <c:pt idx="23">
                  <c:v>46.51325330465253</c:v>
                </c:pt>
                <c:pt idx="24">
                  <c:v>44.034581410678975</c:v>
                </c:pt>
                <c:pt idx="25">
                  <c:v>42.017431912014715</c:v>
                </c:pt>
                <c:pt idx="26">
                  <c:v>42.880635603511081</c:v>
                </c:pt>
                <c:pt idx="27">
                  <c:v>39.171456822676333</c:v>
                </c:pt>
                <c:pt idx="28">
                  <c:v>43.192335981681296</c:v>
                </c:pt>
                <c:pt idx="29">
                  <c:v>40.821704888457134</c:v>
                </c:pt>
                <c:pt idx="30">
                  <c:v>45.292335981681298</c:v>
                </c:pt>
                <c:pt idx="31">
                  <c:v>45.998590014918641</c:v>
                </c:pt>
                <c:pt idx="32">
                  <c:v>44.62923429205842</c:v>
                </c:pt>
                <c:pt idx="33">
                  <c:v>41.526322034486341</c:v>
                </c:pt>
                <c:pt idx="34">
                  <c:v>40.999306456649201</c:v>
                </c:pt>
                <c:pt idx="35">
                  <c:v>44.868698955695109</c:v>
                </c:pt>
                <c:pt idx="36">
                  <c:v>39.755306526038233</c:v>
                </c:pt>
                <c:pt idx="37">
                  <c:v>41.43739166637755</c:v>
                </c:pt>
                <c:pt idx="38">
                  <c:v>38.124072442146897</c:v>
                </c:pt>
                <c:pt idx="39">
                  <c:v>41.300444783679694</c:v>
                </c:pt>
                <c:pt idx="40">
                  <c:v>38.549142698539363</c:v>
                </c:pt>
                <c:pt idx="41">
                  <c:v>44.242532005689903</c:v>
                </c:pt>
                <c:pt idx="42">
                  <c:v>45.133341428720122</c:v>
                </c:pt>
                <c:pt idx="43">
                  <c:v>48.417190438191724</c:v>
                </c:pt>
                <c:pt idx="44">
                  <c:v>47.525734656350828</c:v>
                </c:pt>
                <c:pt idx="45">
                  <c:v>48.266878534503689</c:v>
                </c:pt>
                <c:pt idx="46">
                  <c:v>50.690325087603654</c:v>
                </c:pt>
                <c:pt idx="47">
                  <c:v>49.901881136592309</c:v>
                </c:pt>
                <c:pt idx="48">
                  <c:v>47.106670714360064</c:v>
                </c:pt>
                <c:pt idx="49">
                  <c:v>45.685563612392883</c:v>
                </c:pt>
                <c:pt idx="50">
                  <c:v>44.731629254414877</c:v>
                </c:pt>
                <c:pt idx="51">
                  <c:v>47.703155813065962</c:v>
                </c:pt>
                <c:pt idx="52">
                  <c:v>51.018391562293999</c:v>
                </c:pt>
                <c:pt idx="53">
                  <c:v>55.118381153939559</c:v>
                </c:pt>
                <c:pt idx="54">
                  <c:v>58.86370086389342</c:v>
                </c:pt>
                <c:pt idx="55">
                  <c:v>61.47010824688617</c:v>
                </c:pt>
                <c:pt idx="56">
                  <c:v>63.169896263400766</c:v>
                </c:pt>
                <c:pt idx="57">
                  <c:v>62.358699649585404</c:v>
                </c:pt>
                <c:pt idx="58">
                  <c:v>59.332896645040421</c:v>
                </c:pt>
                <c:pt idx="59">
                  <c:v>55.610698400582876</c:v>
                </c:pt>
                <c:pt idx="60">
                  <c:v>60.217826041702807</c:v>
                </c:pt>
                <c:pt idx="61">
                  <c:v>55.951056447975574</c:v>
                </c:pt>
                <c:pt idx="62">
                  <c:v>54.858189640217873</c:v>
                </c:pt>
                <c:pt idx="63">
                  <c:v>55.968369704749684</c:v>
                </c:pt>
                <c:pt idx="64">
                  <c:v>58.536563161364192</c:v>
                </c:pt>
                <c:pt idx="65">
                  <c:v>61.107402074731986</c:v>
                </c:pt>
                <c:pt idx="66">
                  <c:v>65.126027131110561</c:v>
                </c:pt>
                <c:pt idx="67">
                  <c:v>69.55387884675433</c:v>
                </c:pt>
                <c:pt idx="68">
                  <c:v>65.326268951878703</c:v>
                </c:pt>
                <c:pt idx="69">
                  <c:v>66.908583769905988</c:v>
                </c:pt>
                <c:pt idx="70">
                  <c:v>64.060780626582925</c:v>
                </c:pt>
                <c:pt idx="71">
                  <c:v>62.849297436075354</c:v>
                </c:pt>
                <c:pt idx="72">
                  <c:v>68.573498941817292</c:v>
                </c:pt>
                <c:pt idx="73">
                  <c:v>63.972403982930295</c:v>
                </c:pt>
                <c:pt idx="74">
                  <c:v>65.312287756305736</c:v>
                </c:pt>
                <c:pt idx="75">
                  <c:v>66.181224022482041</c:v>
                </c:pt>
                <c:pt idx="76">
                  <c:v>68.312719009124663</c:v>
                </c:pt>
                <c:pt idx="77">
                  <c:v>68.354261527252547</c:v>
                </c:pt>
                <c:pt idx="78">
                  <c:v>69.987607119314433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844416"/>
        <c:axId val="158845952"/>
      </c:lineChart>
      <c:dateAx>
        <c:axId val="15884441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58845952"/>
        <c:crosses val="autoZero"/>
        <c:auto val="1"/>
        <c:lblOffset val="100"/>
        <c:baseTimeUnit val="days"/>
      </c:dateAx>
      <c:valAx>
        <c:axId val="158845952"/>
        <c:scaling>
          <c:orientation val="minMax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88444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'Figure 3'!$B$4</c:f>
              <c:strCache>
                <c:ptCount val="1"/>
                <c:pt idx="0">
                  <c:v>New</c:v>
                </c:pt>
              </c:strCache>
            </c:strRef>
          </c:tx>
          <c:marker>
            <c:symbol val="none"/>
          </c:marker>
          <c:cat>
            <c:numRef>
              <c:f>'Figure 3'!$A$5:$A$83</c:f>
              <c:numCache>
                <c:formatCode>mmm\-yy</c:formatCode>
                <c:ptCount val="79"/>
                <c:pt idx="0">
                  <c:v>40179</c:v>
                </c:pt>
                <c:pt idx="1">
                  <c:v>40210</c:v>
                </c:pt>
                <c:pt idx="2">
                  <c:v>40241</c:v>
                </c:pt>
                <c:pt idx="3">
                  <c:v>40272</c:v>
                </c:pt>
                <c:pt idx="4">
                  <c:v>40303</c:v>
                </c:pt>
                <c:pt idx="5">
                  <c:v>40334</c:v>
                </c:pt>
                <c:pt idx="6">
                  <c:v>40365</c:v>
                </c:pt>
                <c:pt idx="7">
                  <c:v>40396</c:v>
                </c:pt>
                <c:pt idx="8">
                  <c:v>40427</c:v>
                </c:pt>
                <c:pt idx="9">
                  <c:v>40458</c:v>
                </c:pt>
                <c:pt idx="10">
                  <c:v>40489</c:v>
                </c:pt>
                <c:pt idx="11">
                  <c:v>40520</c:v>
                </c:pt>
                <c:pt idx="12">
                  <c:v>40551</c:v>
                </c:pt>
                <c:pt idx="13">
                  <c:v>40582</c:v>
                </c:pt>
                <c:pt idx="14">
                  <c:v>40613</c:v>
                </c:pt>
                <c:pt idx="15">
                  <c:v>40644</c:v>
                </c:pt>
                <c:pt idx="16">
                  <c:v>40675</c:v>
                </c:pt>
                <c:pt idx="17">
                  <c:v>40706</c:v>
                </c:pt>
                <c:pt idx="18">
                  <c:v>40737</c:v>
                </c:pt>
                <c:pt idx="19">
                  <c:v>40768</c:v>
                </c:pt>
                <c:pt idx="20">
                  <c:v>40799</c:v>
                </c:pt>
                <c:pt idx="21">
                  <c:v>40830</c:v>
                </c:pt>
                <c:pt idx="22">
                  <c:v>40861</c:v>
                </c:pt>
                <c:pt idx="23">
                  <c:v>40892</c:v>
                </c:pt>
                <c:pt idx="24">
                  <c:v>40923</c:v>
                </c:pt>
                <c:pt idx="25">
                  <c:v>40954</c:v>
                </c:pt>
                <c:pt idx="26">
                  <c:v>40985</c:v>
                </c:pt>
                <c:pt idx="27">
                  <c:v>41016</c:v>
                </c:pt>
                <c:pt idx="28">
                  <c:v>41047</c:v>
                </c:pt>
                <c:pt idx="29">
                  <c:v>41078</c:v>
                </c:pt>
                <c:pt idx="30">
                  <c:v>41109</c:v>
                </c:pt>
                <c:pt idx="31">
                  <c:v>41140</c:v>
                </c:pt>
                <c:pt idx="32">
                  <c:v>41171</c:v>
                </c:pt>
                <c:pt idx="33">
                  <c:v>41202</c:v>
                </c:pt>
                <c:pt idx="34">
                  <c:v>41233</c:v>
                </c:pt>
                <c:pt idx="35">
                  <c:v>41264</c:v>
                </c:pt>
                <c:pt idx="36">
                  <c:v>41295</c:v>
                </c:pt>
                <c:pt idx="37">
                  <c:v>41326</c:v>
                </c:pt>
                <c:pt idx="38">
                  <c:v>41357</c:v>
                </c:pt>
                <c:pt idx="39">
                  <c:v>41388</c:v>
                </c:pt>
                <c:pt idx="40">
                  <c:v>41419</c:v>
                </c:pt>
                <c:pt idx="41">
                  <c:v>41450</c:v>
                </c:pt>
                <c:pt idx="42">
                  <c:v>41481</c:v>
                </c:pt>
                <c:pt idx="43">
                  <c:v>41512</c:v>
                </c:pt>
                <c:pt idx="44">
                  <c:v>41543</c:v>
                </c:pt>
                <c:pt idx="45">
                  <c:v>41574</c:v>
                </c:pt>
                <c:pt idx="46">
                  <c:v>41605</c:v>
                </c:pt>
                <c:pt idx="47">
                  <c:v>41636</c:v>
                </c:pt>
                <c:pt idx="48">
                  <c:v>41667</c:v>
                </c:pt>
                <c:pt idx="49">
                  <c:v>41698</c:v>
                </c:pt>
                <c:pt idx="50">
                  <c:v>41729</c:v>
                </c:pt>
                <c:pt idx="51">
                  <c:v>41730</c:v>
                </c:pt>
                <c:pt idx="52">
                  <c:v>41761</c:v>
                </c:pt>
                <c:pt idx="53">
                  <c:v>41792</c:v>
                </c:pt>
                <c:pt idx="54">
                  <c:v>41823</c:v>
                </c:pt>
                <c:pt idx="55">
                  <c:v>41854</c:v>
                </c:pt>
                <c:pt idx="56">
                  <c:v>41885</c:v>
                </c:pt>
                <c:pt idx="57">
                  <c:v>41916</c:v>
                </c:pt>
                <c:pt idx="58">
                  <c:v>41947</c:v>
                </c:pt>
                <c:pt idx="59">
                  <c:v>41978</c:v>
                </c:pt>
                <c:pt idx="60">
                  <c:v>42009</c:v>
                </c:pt>
                <c:pt idx="61">
                  <c:v>42040</c:v>
                </c:pt>
                <c:pt idx="62">
                  <c:v>42071</c:v>
                </c:pt>
                <c:pt idx="63">
                  <c:v>42102</c:v>
                </c:pt>
                <c:pt idx="64">
                  <c:v>42133</c:v>
                </c:pt>
                <c:pt idx="65">
                  <c:v>42164</c:v>
                </c:pt>
                <c:pt idx="66">
                  <c:v>42195</c:v>
                </c:pt>
                <c:pt idx="67">
                  <c:v>42226</c:v>
                </c:pt>
                <c:pt idx="68">
                  <c:v>42257</c:v>
                </c:pt>
                <c:pt idx="69">
                  <c:v>42288</c:v>
                </c:pt>
                <c:pt idx="70">
                  <c:v>42319</c:v>
                </c:pt>
                <c:pt idx="71">
                  <c:v>42350</c:v>
                </c:pt>
                <c:pt idx="72">
                  <c:v>42381</c:v>
                </c:pt>
                <c:pt idx="73">
                  <c:v>42412</c:v>
                </c:pt>
                <c:pt idx="74">
                  <c:v>42443</c:v>
                </c:pt>
                <c:pt idx="75">
                  <c:v>42474</c:v>
                </c:pt>
                <c:pt idx="76">
                  <c:v>42505</c:v>
                </c:pt>
                <c:pt idx="77">
                  <c:v>42536</c:v>
                </c:pt>
                <c:pt idx="78">
                  <c:v>42567</c:v>
                </c:pt>
              </c:numCache>
            </c:numRef>
          </c:cat>
          <c:val>
            <c:numRef>
              <c:f>'Figure 3'!$B$5:$B$83</c:f>
              <c:numCache>
                <c:formatCode>General</c:formatCode>
                <c:ptCount val="79"/>
                <c:pt idx="0">
                  <c:v>90.6</c:v>
                </c:pt>
                <c:pt idx="1">
                  <c:v>89</c:v>
                </c:pt>
                <c:pt idx="2">
                  <c:v>87.5</c:v>
                </c:pt>
                <c:pt idx="3">
                  <c:v>87</c:v>
                </c:pt>
                <c:pt idx="4">
                  <c:v>85.4</c:v>
                </c:pt>
                <c:pt idx="5">
                  <c:v>85</c:v>
                </c:pt>
                <c:pt idx="6">
                  <c:v>84.8</c:v>
                </c:pt>
                <c:pt idx="7">
                  <c:v>84.3</c:v>
                </c:pt>
                <c:pt idx="8">
                  <c:v>83.3</c:v>
                </c:pt>
                <c:pt idx="9">
                  <c:v>81.7</c:v>
                </c:pt>
                <c:pt idx="10">
                  <c:v>80</c:v>
                </c:pt>
                <c:pt idx="11">
                  <c:v>78.599999999999994</c:v>
                </c:pt>
                <c:pt idx="12">
                  <c:v>78.2</c:v>
                </c:pt>
                <c:pt idx="13">
                  <c:v>76.8</c:v>
                </c:pt>
                <c:pt idx="14">
                  <c:v>74.8</c:v>
                </c:pt>
                <c:pt idx="15">
                  <c:v>73.8</c:v>
                </c:pt>
                <c:pt idx="16">
                  <c:v>72.7</c:v>
                </c:pt>
                <c:pt idx="17">
                  <c:v>71.5</c:v>
                </c:pt>
                <c:pt idx="18">
                  <c:v>70.7</c:v>
                </c:pt>
                <c:pt idx="19">
                  <c:v>69.400000000000006</c:v>
                </c:pt>
                <c:pt idx="20">
                  <c:v>67.900000000000006</c:v>
                </c:pt>
                <c:pt idx="21">
                  <c:v>67</c:v>
                </c:pt>
                <c:pt idx="22">
                  <c:v>65.599999999999994</c:v>
                </c:pt>
                <c:pt idx="23">
                  <c:v>64.099999999999994</c:v>
                </c:pt>
                <c:pt idx="24">
                  <c:v>62.6</c:v>
                </c:pt>
                <c:pt idx="25">
                  <c:v>61.2</c:v>
                </c:pt>
                <c:pt idx="26">
                  <c:v>61.6</c:v>
                </c:pt>
                <c:pt idx="27">
                  <c:v>60.5</c:v>
                </c:pt>
                <c:pt idx="28">
                  <c:v>60.5</c:v>
                </c:pt>
                <c:pt idx="29">
                  <c:v>60.5</c:v>
                </c:pt>
                <c:pt idx="30">
                  <c:v>61</c:v>
                </c:pt>
                <c:pt idx="31">
                  <c:v>60.9</c:v>
                </c:pt>
                <c:pt idx="32">
                  <c:v>61.4</c:v>
                </c:pt>
                <c:pt idx="33">
                  <c:v>61.4</c:v>
                </c:pt>
                <c:pt idx="34">
                  <c:v>61.3</c:v>
                </c:pt>
                <c:pt idx="35">
                  <c:v>61.7</c:v>
                </c:pt>
                <c:pt idx="36">
                  <c:v>60.8</c:v>
                </c:pt>
                <c:pt idx="37">
                  <c:v>60.2</c:v>
                </c:pt>
                <c:pt idx="38">
                  <c:v>59.7</c:v>
                </c:pt>
                <c:pt idx="39">
                  <c:v>59.8</c:v>
                </c:pt>
                <c:pt idx="40">
                  <c:v>59.8</c:v>
                </c:pt>
                <c:pt idx="41">
                  <c:v>61.5</c:v>
                </c:pt>
                <c:pt idx="42">
                  <c:v>63.3</c:v>
                </c:pt>
                <c:pt idx="43">
                  <c:v>64.400000000000006</c:v>
                </c:pt>
                <c:pt idx="44">
                  <c:v>65.5</c:v>
                </c:pt>
                <c:pt idx="45">
                  <c:v>65.8</c:v>
                </c:pt>
                <c:pt idx="46">
                  <c:v>66.2</c:v>
                </c:pt>
                <c:pt idx="47">
                  <c:v>67.2</c:v>
                </c:pt>
                <c:pt idx="48">
                  <c:v>66.900000000000006</c:v>
                </c:pt>
                <c:pt idx="49">
                  <c:v>66.8</c:v>
                </c:pt>
                <c:pt idx="50">
                  <c:v>67.3</c:v>
                </c:pt>
                <c:pt idx="51">
                  <c:v>68.7</c:v>
                </c:pt>
                <c:pt idx="52">
                  <c:v>70.5</c:v>
                </c:pt>
                <c:pt idx="53">
                  <c:v>73</c:v>
                </c:pt>
                <c:pt idx="54">
                  <c:v>75.5</c:v>
                </c:pt>
                <c:pt idx="55">
                  <c:v>76.900000000000006</c:v>
                </c:pt>
                <c:pt idx="56">
                  <c:v>78.400000000000006</c:v>
                </c:pt>
                <c:pt idx="57">
                  <c:v>79.2</c:v>
                </c:pt>
                <c:pt idx="58">
                  <c:v>79.3</c:v>
                </c:pt>
                <c:pt idx="59">
                  <c:v>78.7</c:v>
                </c:pt>
                <c:pt idx="60">
                  <c:v>78.400000000000006</c:v>
                </c:pt>
                <c:pt idx="61">
                  <c:v>77.8</c:v>
                </c:pt>
                <c:pt idx="62">
                  <c:v>77.599999999999994</c:v>
                </c:pt>
                <c:pt idx="63">
                  <c:v>77.7</c:v>
                </c:pt>
                <c:pt idx="64">
                  <c:v>78.400000000000006</c:v>
                </c:pt>
                <c:pt idx="65">
                  <c:v>79.5</c:v>
                </c:pt>
                <c:pt idx="66">
                  <c:v>80.099999999999994</c:v>
                </c:pt>
                <c:pt idx="67">
                  <c:v>81.099999999999994</c:v>
                </c:pt>
                <c:pt idx="68">
                  <c:v>81.7</c:v>
                </c:pt>
                <c:pt idx="69">
                  <c:v>82.7</c:v>
                </c:pt>
                <c:pt idx="70">
                  <c:v>82.6</c:v>
                </c:pt>
                <c:pt idx="71">
                  <c:v>82.3</c:v>
                </c:pt>
                <c:pt idx="72">
                  <c:v>82.8</c:v>
                </c:pt>
                <c:pt idx="73">
                  <c:v>82</c:v>
                </c:pt>
                <c:pt idx="74">
                  <c:v>81.900000000000006</c:v>
                </c:pt>
                <c:pt idx="75">
                  <c:v>82.2</c:v>
                </c:pt>
                <c:pt idx="76">
                  <c:v>82.6</c:v>
                </c:pt>
                <c:pt idx="77">
                  <c:v>83.4</c:v>
                </c:pt>
                <c:pt idx="78">
                  <c:v>85.5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'Figure 3'!$C$4</c:f>
              <c:strCache>
                <c:ptCount val="1"/>
                <c:pt idx="0">
                  <c:v>Original</c:v>
                </c:pt>
              </c:strCache>
            </c:strRef>
          </c:tx>
          <c:marker>
            <c:symbol val="none"/>
          </c:marker>
          <c:cat>
            <c:numRef>
              <c:f>'Figure 3'!$A$5:$A$83</c:f>
              <c:numCache>
                <c:formatCode>mmm\-yy</c:formatCode>
                <c:ptCount val="79"/>
                <c:pt idx="0">
                  <c:v>40179</c:v>
                </c:pt>
                <c:pt idx="1">
                  <c:v>40210</c:v>
                </c:pt>
                <c:pt idx="2">
                  <c:v>40241</c:v>
                </c:pt>
                <c:pt idx="3">
                  <c:v>40272</c:v>
                </c:pt>
                <c:pt idx="4">
                  <c:v>40303</c:v>
                </c:pt>
                <c:pt idx="5">
                  <c:v>40334</c:v>
                </c:pt>
                <c:pt idx="6">
                  <c:v>40365</c:v>
                </c:pt>
                <c:pt idx="7">
                  <c:v>40396</c:v>
                </c:pt>
                <c:pt idx="8">
                  <c:v>40427</c:v>
                </c:pt>
                <c:pt idx="9">
                  <c:v>40458</c:v>
                </c:pt>
                <c:pt idx="10">
                  <c:v>40489</c:v>
                </c:pt>
                <c:pt idx="11">
                  <c:v>40520</c:v>
                </c:pt>
                <c:pt idx="12">
                  <c:v>40551</c:v>
                </c:pt>
                <c:pt idx="13">
                  <c:v>40582</c:v>
                </c:pt>
                <c:pt idx="14">
                  <c:v>40613</c:v>
                </c:pt>
                <c:pt idx="15">
                  <c:v>40644</c:v>
                </c:pt>
                <c:pt idx="16">
                  <c:v>40675</c:v>
                </c:pt>
                <c:pt idx="17">
                  <c:v>40706</c:v>
                </c:pt>
                <c:pt idx="18">
                  <c:v>40737</c:v>
                </c:pt>
                <c:pt idx="19">
                  <c:v>40768</c:v>
                </c:pt>
                <c:pt idx="20">
                  <c:v>40799</c:v>
                </c:pt>
                <c:pt idx="21">
                  <c:v>40830</c:v>
                </c:pt>
                <c:pt idx="22">
                  <c:v>40861</c:v>
                </c:pt>
                <c:pt idx="23">
                  <c:v>40892</c:v>
                </c:pt>
                <c:pt idx="24">
                  <c:v>40923</c:v>
                </c:pt>
                <c:pt idx="25">
                  <c:v>40954</c:v>
                </c:pt>
                <c:pt idx="26">
                  <c:v>40985</c:v>
                </c:pt>
                <c:pt idx="27">
                  <c:v>41016</c:v>
                </c:pt>
                <c:pt idx="28">
                  <c:v>41047</c:v>
                </c:pt>
                <c:pt idx="29">
                  <c:v>41078</c:v>
                </c:pt>
                <c:pt idx="30">
                  <c:v>41109</c:v>
                </c:pt>
                <c:pt idx="31">
                  <c:v>41140</c:v>
                </c:pt>
                <c:pt idx="32">
                  <c:v>41171</c:v>
                </c:pt>
                <c:pt idx="33">
                  <c:v>41202</c:v>
                </c:pt>
                <c:pt idx="34">
                  <c:v>41233</c:v>
                </c:pt>
                <c:pt idx="35">
                  <c:v>41264</c:v>
                </c:pt>
                <c:pt idx="36">
                  <c:v>41295</c:v>
                </c:pt>
                <c:pt idx="37">
                  <c:v>41326</c:v>
                </c:pt>
                <c:pt idx="38">
                  <c:v>41357</c:v>
                </c:pt>
                <c:pt idx="39">
                  <c:v>41388</c:v>
                </c:pt>
                <c:pt idx="40">
                  <c:v>41419</c:v>
                </c:pt>
                <c:pt idx="41">
                  <c:v>41450</c:v>
                </c:pt>
                <c:pt idx="42">
                  <c:v>41481</c:v>
                </c:pt>
                <c:pt idx="43">
                  <c:v>41512</c:v>
                </c:pt>
                <c:pt idx="44">
                  <c:v>41543</c:v>
                </c:pt>
                <c:pt idx="45">
                  <c:v>41574</c:v>
                </c:pt>
                <c:pt idx="46">
                  <c:v>41605</c:v>
                </c:pt>
                <c:pt idx="47">
                  <c:v>41636</c:v>
                </c:pt>
                <c:pt idx="48">
                  <c:v>41667</c:v>
                </c:pt>
                <c:pt idx="49">
                  <c:v>41698</c:v>
                </c:pt>
                <c:pt idx="50">
                  <c:v>41729</c:v>
                </c:pt>
                <c:pt idx="51">
                  <c:v>41730</c:v>
                </c:pt>
                <c:pt idx="52">
                  <c:v>41761</c:v>
                </c:pt>
                <c:pt idx="53">
                  <c:v>41792</c:v>
                </c:pt>
                <c:pt idx="54">
                  <c:v>41823</c:v>
                </c:pt>
                <c:pt idx="55">
                  <c:v>41854</c:v>
                </c:pt>
                <c:pt idx="56">
                  <c:v>41885</c:v>
                </c:pt>
                <c:pt idx="57">
                  <c:v>41916</c:v>
                </c:pt>
                <c:pt idx="58">
                  <c:v>41947</c:v>
                </c:pt>
                <c:pt idx="59">
                  <c:v>41978</c:v>
                </c:pt>
                <c:pt idx="60">
                  <c:v>42009</c:v>
                </c:pt>
                <c:pt idx="61">
                  <c:v>42040</c:v>
                </c:pt>
                <c:pt idx="62">
                  <c:v>42071</c:v>
                </c:pt>
                <c:pt idx="63">
                  <c:v>42102</c:v>
                </c:pt>
                <c:pt idx="64">
                  <c:v>42133</c:v>
                </c:pt>
                <c:pt idx="65">
                  <c:v>42164</c:v>
                </c:pt>
                <c:pt idx="66">
                  <c:v>42195</c:v>
                </c:pt>
                <c:pt idx="67">
                  <c:v>42226</c:v>
                </c:pt>
                <c:pt idx="68">
                  <c:v>42257</c:v>
                </c:pt>
                <c:pt idx="69">
                  <c:v>42288</c:v>
                </c:pt>
                <c:pt idx="70">
                  <c:v>42319</c:v>
                </c:pt>
                <c:pt idx="71">
                  <c:v>42350</c:v>
                </c:pt>
                <c:pt idx="72">
                  <c:v>42381</c:v>
                </c:pt>
                <c:pt idx="73">
                  <c:v>42412</c:v>
                </c:pt>
                <c:pt idx="74">
                  <c:v>42443</c:v>
                </c:pt>
                <c:pt idx="75">
                  <c:v>42474</c:v>
                </c:pt>
                <c:pt idx="76">
                  <c:v>42505</c:v>
                </c:pt>
                <c:pt idx="77">
                  <c:v>42536</c:v>
                </c:pt>
                <c:pt idx="78">
                  <c:v>42567</c:v>
                </c:pt>
              </c:numCache>
            </c:numRef>
          </c:cat>
          <c:val>
            <c:numRef>
              <c:f>'Figure 3'!$C$5:$C$83</c:f>
              <c:numCache>
                <c:formatCode>General</c:formatCode>
                <c:ptCount val="79"/>
                <c:pt idx="0">
                  <c:v>91.6</c:v>
                </c:pt>
                <c:pt idx="1">
                  <c:v>90.1</c:v>
                </c:pt>
                <c:pt idx="2">
                  <c:v>89.7</c:v>
                </c:pt>
                <c:pt idx="3">
                  <c:v>89.1</c:v>
                </c:pt>
                <c:pt idx="4">
                  <c:v>88</c:v>
                </c:pt>
                <c:pt idx="5">
                  <c:v>86.9</c:v>
                </c:pt>
                <c:pt idx="6">
                  <c:v>85.8</c:v>
                </c:pt>
                <c:pt idx="7">
                  <c:v>85.8</c:v>
                </c:pt>
                <c:pt idx="8">
                  <c:v>84.9</c:v>
                </c:pt>
                <c:pt idx="9">
                  <c:v>83.9</c:v>
                </c:pt>
                <c:pt idx="10">
                  <c:v>83.1</c:v>
                </c:pt>
                <c:pt idx="11">
                  <c:v>82.7</c:v>
                </c:pt>
                <c:pt idx="12">
                  <c:v>81.8</c:v>
                </c:pt>
                <c:pt idx="13">
                  <c:v>80.400000000000006</c:v>
                </c:pt>
                <c:pt idx="14">
                  <c:v>79</c:v>
                </c:pt>
                <c:pt idx="15">
                  <c:v>78.2</c:v>
                </c:pt>
                <c:pt idx="16">
                  <c:v>77.3</c:v>
                </c:pt>
                <c:pt idx="17">
                  <c:v>75.7</c:v>
                </c:pt>
                <c:pt idx="18">
                  <c:v>75.099999999999994</c:v>
                </c:pt>
                <c:pt idx="19">
                  <c:v>73.900000000000006</c:v>
                </c:pt>
                <c:pt idx="20">
                  <c:v>72.8</c:v>
                </c:pt>
                <c:pt idx="21">
                  <c:v>71.2</c:v>
                </c:pt>
                <c:pt idx="22">
                  <c:v>70.099999999999994</c:v>
                </c:pt>
                <c:pt idx="23">
                  <c:v>68.900000000000006</c:v>
                </c:pt>
                <c:pt idx="24">
                  <c:v>67.599999999999994</c:v>
                </c:pt>
                <c:pt idx="25">
                  <c:v>66.099999999999994</c:v>
                </c:pt>
                <c:pt idx="26">
                  <c:v>66.099999999999994</c:v>
                </c:pt>
                <c:pt idx="27">
                  <c:v>65.400000000000006</c:v>
                </c:pt>
                <c:pt idx="28">
                  <c:v>65.5</c:v>
                </c:pt>
                <c:pt idx="29">
                  <c:v>64.8</c:v>
                </c:pt>
                <c:pt idx="30">
                  <c:v>64.900000000000006</c:v>
                </c:pt>
                <c:pt idx="31">
                  <c:v>65.2</c:v>
                </c:pt>
                <c:pt idx="32">
                  <c:v>65.8</c:v>
                </c:pt>
                <c:pt idx="33">
                  <c:v>65.400000000000006</c:v>
                </c:pt>
                <c:pt idx="34">
                  <c:v>66.099999999999994</c:v>
                </c:pt>
                <c:pt idx="35">
                  <c:v>65.8</c:v>
                </c:pt>
                <c:pt idx="36">
                  <c:v>65.400000000000006</c:v>
                </c:pt>
                <c:pt idx="37">
                  <c:v>64.400000000000006</c:v>
                </c:pt>
                <c:pt idx="38">
                  <c:v>64.099999999999994</c:v>
                </c:pt>
                <c:pt idx="39">
                  <c:v>64.599999999999994</c:v>
                </c:pt>
                <c:pt idx="40">
                  <c:v>64.8</c:v>
                </c:pt>
                <c:pt idx="41">
                  <c:v>65.599999999999994</c:v>
                </c:pt>
                <c:pt idx="42">
                  <c:v>66.400000000000006</c:v>
                </c:pt>
                <c:pt idx="43">
                  <c:v>67</c:v>
                </c:pt>
                <c:pt idx="44">
                  <c:v>68.2</c:v>
                </c:pt>
                <c:pt idx="45">
                  <c:v>69.400000000000006</c:v>
                </c:pt>
                <c:pt idx="46">
                  <c:v>69.8</c:v>
                </c:pt>
                <c:pt idx="47">
                  <c:v>70</c:v>
                </c:pt>
                <c:pt idx="48">
                  <c:v>69.5</c:v>
                </c:pt>
                <c:pt idx="49">
                  <c:v>69.599999999999994</c:v>
                </c:pt>
                <c:pt idx="50">
                  <c:v>69.099999999999994</c:v>
                </c:pt>
                <c:pt idx="51">
                  <c:v>70.099999999999994</c:v>
                </c:pt>
                <c:pt idx="52">
                  <c:v>71.7</c:v>
                </c:pt>
                <c:pt idx="53">
                  <c:v>73.8</c:v>
                </c:pt>
                <c:pt idx="54">
                  <c:v>75.3</c:v>
                </c:pt>
                <c:pt idx="55">
                  <c:v>77</c:v>
                </c:pt>
                <c:pt idx="56">
                  <c:v>78.400000000000006</c:v>
                </c:pt>
                <c:pt idx="57">
                  <c:v>80.7</c:v>
                </c:pt>
                <c:pt idx="58">
                  <c:v>81.099999999999994</c:v>
                </c:pt>
                <c:pt idx="59">
                  <c:v>81.400000000000006</c:v>
                </c:pt>
                <c:pt idx="60">
                  <c:v>80.3</c:v>
                </c:pt>
                <c:pt idx="61">
                  <c:v>80</c:v>
                </c:pt>
                <c:pt idx="62">
                  <c:v>80.7</c:v>
                </c:pt>
                <c:pt idx="63">
                  <c:v>81.2</c:v>
                </c:pt>
                <c:pt idx="64">
                  <c:v>81.599999999999994</c:v>
                </c:pt>
                <c:pt idx="65">
                  <c:v>81.7</c:v>
                </c:pt>
                <c:pt idx="66">
                  <c:v>82.4</c:v>
                </c:pt>
                <c:pt idx="67">
                  <c:v>84.3</c:v>
                </c:pt>
                <c:pt idx="68">
                  <c:v>85.4</c:v>
                </c:pt>
                <c:pt idx="69">
                  <c:v>86.8</c:v>
                </c:pt>
                <c:pt idx="70">
                  <c:v>86.4</c:v>
                </c:pt>
                <c:pt idx="71">
                  <c:v>86.8</c:v>
                </c:pt>
                <c:pt idx="72">
                  <c:v>86.4</c:v>
                </c:pt>
                <c:pt idx="73">
                  <c:v>86.4</c:v>
                </c:pt>
                <c:pt idx="74">
                  <c:v>86.7</c:v>
                </c:pt>
                <c:pt idx="75">
                  <c:v>87</c:v>
                </c:pt>
                <c:pt idx="76">
                  <c:v>87.2</c:v>
                </c:pt>
                <c:pt idx="77">
                  <c:v>87.1</c:v>
                </c:pt>
                <c:pt idx="78">
                  <c:v>88.1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563776"/>
        <c:axId val="163569664"/>
      </c:lineChart>
      <c:dateAx>
        <c:axId val="16356377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crossAx val="163569664"/>
        <c:crosses val="autoZero"/>
        <c:auto val="1"/>
        <c:lblOffset val="100"/>
        <c:baseTimeUnit val="days"/>
      </c:dateAx>
      <c:valAx>
        <c:axId val="163569664"/>
        <c:scaling>
          <c:orientation val="minMax"/>
          <c:max val="95"/>
          <c:min val="5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635637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Recovery in Prices by Price Index, Mar 2013 to July 2016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'Fig 3'!$B$5:$N$5</c:f>
              <c:strCache>
                <c:ptCount val="13"/>
                <c:pt idx="0">
                  <c:v>Dublin City Houses</c:v>
                </c:pt>
                <c:pt idx="1">
                  <c:v>Dublin All Apartments</c:v>
                </c:pt>
                <c:pt idx="2">
                  <c:v>South Dublin</c:v>
                </c:pt>
                <c:pt idx="3">
                  <c:v>Fingal Houses</c:v>
                </c:pt>
                <c:pt idx="4">
                  <c:v>Midland</c:v>
                </c:pt>
                <c:pt idx="5">
                  <c:v>Mid-East Houses</c:v>
                </c:pt>
                <c:pt idx="6">
                  <c:v>South-West Houses</c:v>
                </c:pt>
                <c:pt idx="7">
                  <c:v>Dun Laoghaire-Rathdown</c:v>
                </c:pt>
                <c:pt idx="8">
                  <c:v>Border Houses</c:v>
                </c:pt>
                <c:pt idx="9">
                  <c:v>South-East Houses</c:v>
                </c:pt>
                <c:pt idx="10">
                  <c:v>West Houses</c:v>
                </c:pt>
                <c:pt idx="11">
                  <c:v>Rest of Ireland Apartments</c:v>
                </c:pt>
                <c:pt idx="12">
                  <c:v>Mid-West Houses</c:v>
                </c:pt>
              </c:strCache>
            </c:strRef>
          </c:cat>
          <c:val>
            <c:numRef>
              <c:f>'Fig 3'!$B$6:$N$6</c:f>
              <c:numCache>
                <c:formatCode>0.0%</c:formatCode>
                <c:ptCount val="13"/>
                <c:pt idx="0">
                  <c:v>0.60599999999999998</c:v>
                </c:pt>
                <c:pt idx="1">
                  <c:v>0.54900000000000004</c:v>
                </c:pt>
                <c:pt idx="2">
                  <c:v>0.49399999999999999</c:v>
                </c:pt>
                <c:pt idx="3">
                  <c:v>0.45600000000000002</c:v>
                </c:pt>
                <c:pt idx="4">
                  <c:v>0.44</c:v>
                </c:pt>
                <c:pt idx="5">
                  <c:v>0.42599999999999999</c:v>
                </c:pt>
                <c:pt idx="6">
                  <c:v>0.38900000000000001</c:v>
                </c:pt>
                <c:pt idx="7">
                  <c:v>0.38600000000000001</c:v>
                </c:pt>
                <c:pt idx="8">
                  <c:v>0.32300000000000001</c:v>
                </c:pt>
                <c:pt idx="9">
                  <c:v>0.307</c:v>
                </c:pt>
                <c:pt idx="10">
                  <c:v>0.26500000000000001</c:v>
                </c:pt>
                <c:pt idx="11">
                  <c:v>0.26200000000000001</c:v>
                </c:pt>
                <c:pt idx="12">
                  <c:v>0.21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637120"/>
        <c:axId val="163638656"/>
      </c:barChart>
      <c:catAx>
        <c:axId val="163637120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63638656"/>
        <c:crosses val="autoZero"/>
        <c:auto val="1"/>
        <c:lblAlgn val="ctr"/>
        <c:lblOffset val="100"/>
        <c:noMultiLvlLbl val="0"/>
      </c:catAx>
      <c:valAx>
        <c:axId val="163638656"/>
        <c:scaling>
          <c:orientation val="minMax"/>
        </c:scaling>
        <c:delete val="0"/>
        <c:axPos val="t"/>
        <c:majorGridlines/>
        <c:numFmt formatCode="0%" sourceLinked="0"/>
        <c:majorTickMark val="none"/>
        <c:minorTickMark val="none"/>
        <c:tickLblPos val="nextTo"/>
        <c:crossAx val="163637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Volume and Value of Household Market Residential Property Transactions, in the year to July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'Fig 3'!$N$3</c:f>
              <c:strCache>
                <c:ptCount val="1"/>
                <c:pt idx="0">
                  <c:v>volume</c:v>
                </c:pt>
              </c:strCache>
            </c:strRef>
          </c:tx>
          <c:invertIfNegative val="0"/>
          <c:cat>
            <c:numRef>
              <c:f>'Fig 3'!$M$4:$M$9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'Fig 3'!$N$4:$N$9</c:f>
              <c:numCache>
                <c:formatCode>#,##0</c:formatCode>
                <c:ptCount val="6"/>
                <c:pt idx="0">
                  <c:v>14745</c:v>
                </c:pt>
                <c:pt idx="1">
                  <c:v>16091</c:v>
                </c:pt>
                <c:pt idx="2">
                  <c:v>21583</c:v>
                </c:pt>
                <c:pt idx="3">
                  <c:v>27687</c:v>
                </c:pt>
                <c:pt idx="4">
                  <c:v>37408</c:v>
                </c:pt>
                <c:pt idx="5">
                  <c:v>36771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3658752"/>
        <c:axId val="163673216"/>
      </c:barChart>
      <c:lineChart>
        <c:grouping val="standard"/>
        <c:varyColors val="0"/>
        <c:ser>
          <c:idx val="2"/>
          <c:order val="1"/>
          <c:tx>
            <c:strRef>
              <c:f>'Fig 3'!$O$3</c:f>
              <c:strCache>
                <c:ptCount val="1"/>
                <c:pt idx="0">
                  <c:v>value (€billion)</c:v>
                </c:pt>
              </c:strCache>
            </c:strRef>
          </c:tx>
          <c:spPr>
            <a:ln>
              <a:solidFill>
                <a:srgbClr val="333399"/>
              </a:solidFill>
            </a:ln>
          </c:spPr>
          <c:marker>
            <c:spPr>
              <a:ln>
                <a:solidFill>
                  <a:srgbClr val="333399"/>
                </a:solidFill>
              </a:ln>
            </c:spPr>
          </c:marker>
          <c:cat>
            <c:numRef>
              <c:f>'Fig 3'!$M$4:$M$9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'Fig 3'!$O$4:$O$9</c:f>
              <c:numCache>
                <c:formatCode>#,##0.000</c:formatCode>
                <c:ptCount val="6"/>
                <c:pt idx="0">
                  <c:v>3.5832999999999999</c:v>
                </c:pt>
                <c:pt idx="1">
                  <c:v>3.3835000000000002</c:v>
                </c:pt>
                <c:pt idx="2">
                  <c:v>4.343799999999999</c:v>
                </c:pt>
                <c:pt idx="3">
                  <c:v>5.8304000000000009</c:v>
                </c:pt>
                <c:pt idx="4">
                  <c:v>8.132200000000001</c:v>
                </c:pt>
                <c:pt idx="5">
                  <c:v>8.4967000000000006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684736"/>
        <c:axId val="163674752"/>
      </c:lineChart>
      <c:catAx>
        <c:axId val="16365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63673216"/>
        <c:crosses val="autoZero"/>
        <c:auto val="1"/>
        <c:lblAlgn val="ctr"/>
        <c:lblOffset val="100"/>
        <c:noMultiLvlLbl val="0"/>
      </c:catAx>
      <c:valAx>
        <c:axId val="163673216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163658752"/>
        <c:crosses val="autoZero"/>
        <c:crossBetween val="between"/>
      </c:valAx>
      <c:valAx>
        <c:axId val="163674752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3684736"/>
        <c:crosses val="max"/>
        <c:crossBetween val="between"/>
      </c:valAx>
      <c:catAx>
        <c:axId val="1636847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3674752"/>
        <c:crosses val="autoZero"/>
        <c:auto val="1"/>
        <c:lblAlgn val="ctr"/>
        <c:lblOffset val="100"/>
        <c:noMultiLvlLbl val="0"/>
      </c:catAx>
    </c:plotArea>
    <c:legend>
      <c:legendPos val="b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466464-E660-4104-BECA-89D0A9182BD5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565033CF-B679-4BB3-B1C3-774D8DBC2A43}">
      <dgm:prSet phldrT="[Text]" custT="1"/>
      <dgm:spPr>
        <a:solidFill>
          <a:schemeClr val="accent2">
            <a:alpha val="50000"/>
          </a:schemeClr>
        </a:solidFill>
      </dgm:spPr>
      <dgm:t>
        <a:bodyPr/>
        <a:lstStyle/>
        <a:p>
          <a:r>
            <a:rPr lang="en-IE" sz="3200" dirty="0" smtClean="0">
              <a:solidFill>
                <a:schemeClr val="bg1"/>
              </a:solidFill>
            </a:rPr>
            <a:t>Data Matching</a:t>
          </a:r>
          <a:endParaRPr lang="en-IE" sz="3200" dirty="0">
            <a:solidFill>
              <a:schemeClr val="bg1"/>
            </a:solidFill>
          </a:endParaRPr>
        </a:p>
      </dgm:t>
    </dgm:pt>
    <dgm:pt modelId="{848F2539-1118-44C2-B272-38E880FBC28F}" type="parTrans" cxnId="{0158F37D-E419-4EC4-93F5-4EE92632CCB1}">
      <dgm:prSet/>
      <dgm:spPr/>
      <dgm:t>
        <a:bodyPr/>
        <a:lstStyle/>
        <a:p>
          <a:endParaRPr lang="en-IE"/>
        </a:p>
      </dgm:t>
    </dgm:pt>
    <dgm:pt modelId="{389B4C2E-92AB-455E-8757-9E42ACF821D5}" type="sibTrans" cxnId="{0158F37D-E419-4EC4-93F5-4EE92632CCB1}">
      <dgm:prSet/>
      <dgm:spPr/>
      <dgm:t>
        <a:bodyPr/>
        <a:lstStyle/>
        <a:p>
          <a:endParaRPr lang="en-IE"/>
        </a:p>
      </dgm:t>
    </dgm:pt>
    <dgm:pt modelId="{E85C17C6-E36A-4055-9488-249EB755C6AC}">
      <dgm:prSet phldrT="[Text]" custT="1"/>
      <dgm:spPr/>
      <dgm:t>
        <a:bodyPr/>
        <a:lstStyle/>
        <a:p>
          <a:r>
            <a:rPr lang="en-IE" sz="2000" b="1" dirty="0" smtClean="0">
              <a:solidFill>
                <a:schemeClr val="bg1"/>
              </a:solidFill>
            </a:rPr>
            <a:t>Stamp Duty data</a:t>
          </a:r>
          <a:endParaRPr lang="en-IE" sz="2000" b="1" dirty="0">
            <a:solidFill>
              <a:schemeClr val="bg1"/>
            </a:solidFill>
          </a:endParaRPr>
        </a:p>
      </dgm:t>
    </dgm:pt>
    <dgm:pt modelId="{724D3B3C-5513-4B6E-B694-33A040092543}" type="parTrans" cxnId="{9117B8BC-A998-4276-9A6C-7780DDE19AB1}">
      <dgm:prSet/>
      <dgm:spPr/>
      <dgm:t>
        <a:bodyPr/>
        <a:lstStyle/>
        <a:p>
          <a:endParaRPr lang="en-IE"/>
        </a:p>
      </dgm:t>
    </dgm:pt>
    <dgm:pt modelId="{A5A517DD-C9BB-4E01-AB3F-8F716AA0FB9E}" type="sibTrans" cxnId="{9117B8BC-A998-4276-9A6C-7780DDE19AB1}">
      <dgm:prSet/>
      <dgm:spPr/>
      <dgm:t>
        <a:bodyPr/>
        <a:lstStyle/>
        <a:p>
          <a:endParaRPr lang="en-IE"/>
        </a:p>
      </dgm:t>
    </dgm:pt>
    <dgm:pt modelId="{58589275-BB97-4C30-863D-943456DBE1FB}">
      <dgm:prSet phldrT="[Text]" custT="1"/>
      <dgm:spPr/>
      <dgm:t>
        <a:bodyPr/>
        <a:lstStyle/>
        <a:p>
          <a:r>
            <a:rPr lang="en-IE" sz="2000" b="1" dirty="0" smtClean="0">
              <a:solidFill>
                <a:schemeClr val="bg1"/>
              </a:solidFill>
            </a:rPr>
            <a:t>Building Energy Ratings data</a:t>
          </a:r>
          <a:endParaRPr lang="en-IE" sz="2000" b="1" dirty="0">
            <a:solidFill>
              <a:schemeClr val="bg1"/>
            </a:solidFill>
          </a:endParaRPr>
        </a:p>
      </dgm:t>
    </dgm:pt>
    <dgm:pt modelId="{BE535D77-0747-4EBA-A45C-5AB580468666}" type="parTrans" cxnId="{37C12C3D-DC52-4F6B-B800-0DD3DFDA7EC4}">
      <dgm:prSet/>
      <dgm:spPr/>
      <dgm:t>
        <a:bodyPr/>
        <a:lstStyle/>
        <a:p>
          <a:endParaRPr lang="en-IE"/>
        </a:p>
      </dgm:t>
    </dgm:pt>
    <dgm:pt modelId="{56A023CC-9E33-4112-BC9B-3DD1F3EE4D7C}" type="sibTrans" cxnId="{37C12C3D-DC52-4F6B-B800-0DD3DFDA7EC4}">
      <dgm:prSet/>
      <dgm:spPr/>
      <dgm:t>
        <a:bodyPr/>
        <a:lstStyle/>
        <a:p>
          <a:endParaRPr lang="en-IE"/>
        </a:p>
      </dgm:t>
    </dgm:pt>
    <dgm:pt modelId="{BBFF214E-7C1F-4462-9CFE-835BC36A6A68}">
      <dgm:prSet phldrT="[Text]" custT="1"/>
      <dgm:spPr/>
      <dgm:t>
        <a:bodyPr/>
        <a:lstStyle/>
        <a:p>
          <a:r>
            <a:rPr lang="en-IE" sz="2000" b="1" dirty="0" smtClean="0">
              <a:solidFill>
                <a:schemeClr val="bg1"/>
              </a:solidFill>
            </a:rPr>
            <a:t>CSO Census</a:t>
          </a:r>
          <a:endParaRPr lang="en-IE" sz="2000" b="1" dirty="0">
            <a:solidFill>
              <a:schemeClr val="bg1"/>
            </a:solidFill>
          </a:endParaRPr>
        </a:p>
      </dgm:t>
    </dgm:pt>
    <dgm:pt modelId="{01195CEE-8E8A-42D1-8A5C-2FECC14437D3}" type="parTrans" cxnId="{B93EF6DC-3F73-4ECE-8153-D27DCAEFF0E4}">
      <dgm:prSet/>
      <dgm:spPr/>
      <dgm:t>
        <a:bodyPr/>
        <a:lstStyle/>
        <a:p>
          <a:endParaRPr lang="en-IE"/>
        </a:p>
      </dgm:t>
    </dgm:pt>
    <dgm:pt modelId="{1B347F85-C6AA-4913-B74C-6E9B77B76CE9}" type="sibTrans" cxnId="{B93EF6DC-3F73-4ECE-8153-D27DCAEFF0E4}">
      <dgm:prSet/>
      <dgm:spPr/>
      <dgm:t>
        <a:bodyPr/>
        <a:lstStyle/>
        <a:p>
          <a:endParaRPr lang="en-IE"/>
        </a:p>
      </dgm:t>
    </dgm:pt>
    <dgm:pt modelId="{237B1E04-BB92-4E02-89C3-D0B40AE0A328}">
      <dgm:prSet phldrT="[Text]" custT="1"/>
      <dgm:spPr/>
      <dgm:t>
        <a:bodyPr/>
        <a:lstStyle/>
        <a:p>
          <a:r>
            <a:rPr lang="en-IE" sz="2000" b="1" dirty="0" smtClean="0">
              <a:solidFill>
                <a:schemeClr val="bg1"/>
              </a:solidFill>
            </a:rPr>
            <a:t>Geo-</a:t>
          </a:r>
        </a:p>
        <a:p>
          <a:r>
            <a:rPr lang="en-IE" sz="2000" b="1" dirty="0" smtClean="0">
              <a:solidFill>
                <a:schemeClr val="bg1"/>
              </a:solidFill>
            </a:rPr>
            <a:t>directory</a:t>
          </a:r>
          <a:endParaRPr lang="en-IE" sz="2000" b="1" dirty="0">
            <a:solidFill>
              <a:schemeClr val="bg1"/>
            </a:solidFill>
          </a:endParaRPr>
        </a:p>
      </dgm:t>
    </dgm:pt>
    <dgm:pt modelId="{6579FBAC-FA3B-4DD2-B5A7-06819CFB7D06}" type="parTrans" cxnId="{639AD168-155B-48D9-A873-1A98FE5A1996}">
      <dgm:prSet/>
      <dgm:spPr/>
      <dgm:t>
        <a:bodyPr/>
        <a:lstStyle/>
        <a:p>
          <a:endParaRPr lang="en-IE"/>
        </a:p>
      </dgm:t>
    </dgm:pt>
    <dgm:pt modelId="{A2A409AF-BE31-4F2D-A9BA-EB77F331EE8A}" type="sibTrans" cxnId="{639AD168-155B-48D9-A873-1A98FE5A1996}">
      <dgm:prSet/>
      <dgm:spPr/>
      <dgm:t>
        <a:bodyPr/>
        <a:lstStyle/>
        <a:p>
          <a:endParaRPr lang="en-IE"/>
        </a:p>
      </dgm:t>
    </dgm:pt>
    <dgm:pt modelId="{7B7419DD-6DD2-459B-8D17-ECCDFC15DF5A}" type="pres">
      <dgm:prSet presAssocID="{C0466464-E660-4104-BECA-89D0A9182BD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IE"/>
        </a:p>
      </dgm:t>
    </dgm:pt>
    <dgm:pt modelId="{5612D67E-0C0E-47AF-939C-91ED02B4AEA8}" type="pres">
      <dgm:prSet presAssocID="{C0466464-E660-4104-BECA-89D0A9182BD5}" presName="radial" presStyleCnt="0">
        <dgm:presLayoutVars>
          <dgm:animLvl val="ctr"/>
        </dgm:presLayoutVars>
      </dgm:prSet>
      <dgm:spPr/>
    </dgm:pt>
    <dgm:pt modelId="{E53BAB83-7FB7-4EB3-9703-29DA71130081}" type="pres">
      <dgm:prSet presAssocID="{565033CF-B679-4BB3-B1C3-774D8DBC2A43}" presName="centerShape" presStyleLbl="vennNode1" presStyleIdx="0" presStyleCnt="5"/>
      <dgm:spPr/>
      <dgm:t>
        <a:bodyPr/>
        <a:lstStyle/>
        <a:p>
          <a:endParaRPr lang="en-IE"/>
        </a:p>
      </dgm:t>
    </dgm:pt>
    <dgm:pt modelId="{5949D22E-871C-4398-8D4D-BD2627645EA8}" type="pres">
      <dgm:prSet presAssocID="{E85C17C6-E36A-4055-9488-249EB755C6AC}" presName="node" presStyleLbl="vennNode1" presStyleIdx="1" presStyleCnt="5" custScaleX="122618" custScaleY="121069" custRadScaleRad="91591" custRadScaleInc="121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29C5E31D-828D-4BD5-A27C-032D57D46204}" type="pres">
      <dgm:prSet presAssocID="{58589275-BB97-4C30-863D-943456DBE1FB}" presName="node" presStyleLbl="vennNode1" presStyleIdx="2" presStyleCnt="5" custScaleX="125511" custScaleY="126467" custRadScaleRad="104734" custRadScaleInc="-222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2DC739E-B1D2-4A7F-BEA5-D3DA870125A6}" type="pres">
      <dgm:prSet presAssocID="{BBFF214E-7C1F-4462-9CFE-835BC36A6A68}" presName="node" presStyleLbl="vennNode1" presStyleIdx="3" presStyleCnt="5" custScaleX="120920" custScaleY="122968" custRadScaleRad="90212" custRadScaleInc="-710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81E9D1AB-C129-4ACD-83E8-2977938B7DEA}" type="pres">
      <dgm:prSet presAssocID="{237B1E04-BB92-4E02-89C3-D0B40AE0A328}" presName="node" presStyleLbl="vennNode1" presStyleIdx="4" presStyleCnt="5" custScaleX="120266" custScaleY="116360" custRadScaleRad="104207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2D1DF974-37B3-4E36-9C51-08CE206CD7A6}" type="presOf" srcId="{237B1E04-BB92-4E02-89C3-D0B40AE0A328}" destId="{81E9D1AB-C129-4ACD-83E8-2977938B7DEA}" srcOrd="0" destOrd="0" presId="urn:microsoft.com/office/officeart/2005/8/layout/radial3"/>
    <dgm:cxn modelId="{B93EF6DC-3F73-4ECE-8153-D27DCAEFF0E4}" srcId="{565033CF-B679-4BB3-B1C3-774D8DBC2A43}" destId="{BBFF214E-7C1F-4462-9CFE-835BC36A6A68}" srcOrd="2" destOrd="0" parTransId="{01195CEE-8E8A-42D1-8A5C-2FECC14437D3}" sibTransId="{1B347F85-C6AA-4913-B74C-6E9B77B76CE9}"/>
    <dgm:cxn modelId="{65530B1B-FB95-45CF-B034-1639150733E0}" type="presOf" srcId="{BBFF214E-7C1F-4462-9CFE-835BC36A6A68}" destId="{12DC739E-B1D2-4A7F-BEA5-D3DA870125A6}" srcOrd="0" destOrd="0" presId="urn:microsoft.com/office/officeart/2005/8/layout/radial3"/>
    <dgm:cxn modelId="{F6385F32-57D2-4241-A580-513233A4F610}" type="presOf" srcId="{58589275-BB97-4C30-863D-943456DBE1FB}" destId="{29C5E31D-828D-4BD5-A27C-032D57D46204}" srcOrd="0" destOrd="0" presId="urn:microsoft.com/office/officeart/2005/8/layout/radial3"/>
    <dgm:cxn modelId="{9117B8BC-A998-4276-9A6C-7780DDE19AB1}" srcId="{565033CF-B679-4BB3-B1C3-774D8DBC2A43}" destId="{E85C17C6-E36A-4055-9488-249EB755C6AC}" srcOrd="0" destOrd="0" parTransId="{724D3B3C-5513-4B6E-B694-33A040092543}" sibTransId="{A5A517DD-C9BB-4E01-AB3F-8F716AA0FB9E}"/>
    <dgm:cxn modelId="{639AD168-155B-48D9-A873-1A98FE5A1996}" srcId="{565033CF-B679-4BB3-B1C3-774D8DBC2A43}" destId="{237B1E04-BB92-4E02-89C3-D0B40AE0A328}" srcOrd="3" destOrd="0" parTransId="{6579FBAC-FA3B-4DD2-B5A7-06819CFB7D06}" sibTransId="{A2A409AF-BE31-4F2D-A9BA-EB77F331EE8A}"/>
    <dgm:cxn modelId="{570DC74F-40EC-4903-BDFC-D1BAC37EA4F3}" type="presOf" srcId="{E85C17C6-E36A-4055-9488-249EB755C6AC}" destId="{5949D22E-871C-4398-8D4D-BD2627645EA8}" srcOrd="0" destOrd="0" presId="urn:microsoft.com/office/officeart/2005/8/layout/radial3"/>
    <dgm:cxn modelId="{3106CDCE-7EAE-4FBF-A6BA-1C3AD90B59FE}" type="presOf" srcId="{C0466464-E660-4104-BECA-89D0A9182BD5}" destId="{7B7419DD-6DD2-459B-8D17-ECCDFC15DF5A}" srcOrd="0" destOrd="0" presId="urn:microsoft.com/office/officeart/2005/8/layout/radial3"/>
    <dgm:cxn modelId="{37C12C3D-DC52-4F6B-B800-0DD3DFDA7EC4}" srcId="{565033CF-B679-4BB3-B1C3-774D8DBC2A43}" destId="{58589275-BB97-4C30-863D-943456DBE1FB}" srcOrd="1" destOrd="0" parTransId="{BE535D77-0747-4EBA-A45C-5AB580468666}" sibTransId="{56A023CC-9E33-4112-BC9B-3DD1F3EE4D7C}"/>
    <dgm:cxn modelId="{83BED425-39B3-416F-8FFB-306FA8998207}" type="presOf" srcId="{565033CF-B679-4BB3-B1C3-774D8DBC2A43}" destId="{E53BAB83-7FB7-4EB3-9703-29DA71130081}" srcOrd="0" destOrd="0" presId="urn:microsoft.com/office/officeart/2005/8/layout/radial3"/>
    <dgm:cxn modelId="{0158F37D-E419-4EC4-93F5-4EE92632CCB1}" srcId="{C0466464-E660-4104-BECA-89D0A9182BD5}" destId="{565033CF-B679-4BB3-B1C3-774D8DBC2A43}" srcOrd="0" destOrd="0" parTransId="{848F2539-1118-44C2-B272-38E880FBC28F}" sibTransId="{389B4C2E-92AB-455E-8757-9E42ACF821D5}"/>
    <dgm:cxn modelId="{54538CAF-DD57-44A4-B8F2-E6C2AF8FB1BE}" type="presParOf" srcId="{7B7419DD-6DD2-459B-8D17-ECCDFC15DF5A}" destId="{5612D67E-0C0E-47AF-939C-91ED02B4AEA8}" srcOrd="0" destOrd="0" presId="urn:microsoft.com/office/officeart/2005/8/layout/radial3"/>
    <dgm:cxn modelId="{27986C58-C85A-482D-8835-CCFDBA362B88}" type="presParOf" srcId="{5612D67E-0C0E-47AF-939C-91ED02B4AEA8}" destId="{E53BAB83-7FB7-4EB3-9703-29DA71130081}" srcOrd="0" destOrd="0" presId="urn:microsoft.com/office/officeart/2005/8/layout/radial3"/>
    <dgm:cxn modelId="{ECF545DF-93A8-49D9-B53D-8C99F7A81AE9}" type="presParOf" srcId="{5612D67E-0C0E-47AF-939C-91ED02B4AEA8}" destId="{5949D22E-871C-4398-8D4D-BD2627645EA8}" srcOrd="1" destOrd="0" presId="urn:microsoft.com/office/officeart/2005/8/layout/radial3"/>
    <dgm:cxn modelId="{0F532723-723D-4BBC-B132-09EDB8BA2F65}" type="presParOf" srcId="{5612D67E-0C0E-47AF-939C-91ED02B4AEA8}" destId="{29C5E31D-828D-4BD5-A27C-032D57D46204}" srcOrd="2" destOrd="0" presId="urn:microsoft.com/office/officeart/2005/8/layout/radial3"/>
    <dgm:cxn modelId="{9D95D87D-63C1-4381-8F2E-1A559C9B3B9A}" type="presParOf" srcId="{5612D67E-0C0E-47AF-939C-91ED02B4AEA8}" destId="{12DC739E-B1D2-4A7F-BEA5-D3DA870125A6}" srcOrd="3" destOrd="0" presId="urn:microsoft.com/office/officeart/2005/8/layout/radial3"/>
    <dgm:cxn modelId="{8005C219-0A4F-4DBD-A5F7-31082BFAA60B}" type="presParOf" srcId="{5612D67E-0C0E-47AF-939C-91ED02B4AEA8}" destId="{81E9D1AB-C129-4ACD-83E8-2977938B7DEA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3BAB83-7FB7-4EB3-9703-29DA71130081}">
      <dsp:nvSpPr>
        <dsp:cNvPr id="0" name=""/>
        <dsp:cNvSpPr/>
      </dsp:nvSpPr>
      <dsp:spPr>
        <a:xfrm>
          <a:off x="2380867" y="989476"/>
          <a:ext cx="2479674" cy="2479674"/>
        </a:xfrm>
        <a:prstGeom prst="ellipse">
          <a:avLst/>
        </a:prstGeom>
        <a:solidFill>
          <a:schemeClr val="accent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>
              <a:solidFill>
                <a:schemeClr val="bg1"/>
              </a:solidFill>
            </a:rPr>
            <a:t>Data Matching</a:t>
          </a:r>
          <a:endParaRPr lang="en-IE" sz="3200" kern="1200" dirty="0">
            <a:solidFill>
              <a:schemeClr val="bg1"/>
            </a:solidFill>
          </a:endParaRPr>
        </a:p>
      </dsp:txBody>
      <dsp:txXfrm>
        <a:off x="2744007" y="1352616"/>
        <a:ext cx="1753394" cy="1753394"/>
      </dsp:txXfrm>
    </dsp:sp>
    <dsp:sp modelId="{5949D22E-871C-4398-8D4D-BD2627645EA8}">
      <dsp:nvSpPr>
        <dsp:cNvPr id="0" name=""/>
        <dsp:cNvSpPr/>
      </dsp:nvSpPr>
      <dsp:spPr>
        <a:xfrm>
          <a:off x="2888845" y="7"/>
          <a:ext cx="1520263" cy="15010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chemeClr val="bg1"/>
              </a:solidFill>
            </a:rPr>
            <a:t>Stamp Duty data</a:t>
          </a:r>
          <a:endParaRPr lang="en-IE" sz="2000" b="1" kern="1200" dirty="0">
            <a:solidFill>
              <a:schemeClr val="bg1"/>
            </a:solidFill>
          </a:endParaRPr>
        </a:p>
      </dsp:txBody>
      <dsp:txXfrm>
        <a:off x="3111482" y="219832"/>
        <a:ext cx="1074989" cy="1061408"/>
      </dsp:txXfrm>
    </dsp:sp>
    <dsp:sp modelId="{29C5E31D-828D-4BD5-A27C-032D57D46204}">
      <dsp:nvSpPr>
        <dsp:cNvPr id="0" name=""/>
        <dsp:cNvSpPr/>
      </dsp:nvSpPr>
      <dsp:spPr>
        <a:xfrm>
          <a:off x="4533913" y="1439423"/>
          <a:ext cx="1556132" cy="15679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chemeClr val="bg1"/>
              </a:solidFill>
            </a:rPr>
            <a:t>Building Energy Ratings data</a:t>
          </a:r>
          <a:endParaRPr lang="en-IE" sz="2000" b="1" kern="1200" dirty="0">
            <a:solidFill>
              <a:schemeClr val="bg1"/>
            </a:solidFill>
          </a:endParaRPr>
        </a:p>
      </dsp:txBody>
      <dsp:txXfrm>
        <a:off x="4761803" y="1669049"/>
        <a:ext cx="1100352" cy="1108733"/>
      </dsp:txXfrm>
    </dsp:sp>
    <dsp:sp modelId="{12DC739E-B1D2-4A7F-BEA5-D3DA870125A6}">
      <dsp:nvSpPr>
        <dsp:cNvPr id="0" name=""/>
        <dsp:cNvSpPr/>
      </dsp:nvSpPr>
      <dsp:spPr>
        <a:xfrm>
          <a:off x="2887345" y="2923699"/>
          <a:ext cx="1499211" cy="152460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chemeClr val="bg1"/>
              </a:solidFill>
            </a:rPr>
            <a:t>CSO Census</a:t>
          </a:r>
          <a:endParaRPr lang="en-IE" sz="2000" b="1" kern="1200" dirty="0">
            <a:solidFill>
              <a:schemeClr val="bg1"/>
            </a:solidFill>
          </a:endParaRPr>
        </a:p>
      </dsp:txBody>
      <dsp:txXfrm>
        <a:off x="3106899" y="3146972"/>
        <a:ext cx="1060103" cy="1078057"/>
      </dsp:txXfrm>
    </dsp:sp>
    <dsp:sp modelId="{81E9D1AB-C129-4ACD-83E8-2977938B7DEA}">
      <dsp:nvSpPr>
        <dsp:cNvPr id="0" name=""/>
        <dsp:cNvSpPr/>
      </dsp:nvSpPr>
      <dsp:spPr>
        <a:xfrm>
          <a:off x="1192378" y="1507976"/>
          <a:ext cx="1491102" cy="14426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chemeClr val="bg1"/>
              </a:solidFill>
            </a:rPr>
            <a:t>Geo-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chemeClr val="bg1"/>
              </a:solidFill>
            </a:rPr>
            <a:t>directory</a:t>
          </a:r>
          <a:endParaRPr lang="en-IE" sz="2000" b="1" kern="1200" dirty="0">
            <a:solidFill>
              <a:schemeClr val="bg1"/>
            </a:solidFill>
          </a:endParaRPr>
        </a:p>
      </dsp:txBody>
      <dsp:txXfrm>
        <a:off x="1410745" y="1719251"/>
        <a:ext cx="1054368" cy="10201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0353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54063"/>
            <a:ext cx="4948237" cy="37115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48" y="4721666"/>
            <a:ext cx="4992899" cy="44752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574" tIns="44494" rIns="90574" bIns="444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264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14849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8742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0" y="1"/>
            <a:ext cx="9144000" cy="3438525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714625" y="184150"/>
            <a:ext cx="6216650" cy="917575"/>
          </a:xfrm>
          <a:noFill/>
          <a:ln w="9525"/>
        </p:spPr>
        <p:txBody>
          <a:bodyPr lIns="91440" tIns="45720" rIns="91440" bIns="45720" anchor="t"/>
          <a:lstStyle>
            <a:lvl1pPr algn="l">
              <a:defRPr/>
            </a:lvl1pPr>
          </a:lstStyle>
          <a:p>
            <a:r>
              <a:rPr lang="en-IE"/>
              <a:t>CSO ITSIP Project - implementation of new Data Management System (DMS)</a:t>
            </a:r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697163" y="1195388"/>
            <a:ext cx="6216650" cy="684212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IE"/>
              <a:t>Presenter’s name</a:t>
            </a:r>
          </a:p>
          <a:p>
            <a:r>
              <a:rPr lang="en-IE"/>
              <a:t>Presenter’s title or date</a:t>
            </a:r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838" y="6324603"/>
            <a:ext cx="2895600" cy="457201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 b="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graphicFrame>
        <p:nvGraphicFramePr>
          <p:cNvPr id="231434" name="Object 10"/>
          <p:cNvGraphicFramePr>
            <a:graphicFrameLocks noChangeAspect="1"/>
          </p:cNvGraphicFramePr>
          <p:nvPr/>
        </p:nvGraphicFramePr>
        <p:xfrm>
          <a:off x="7632700" y="4729167"/>
          <a:ext cx="1028700" cy="1379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35" name="Bitmap Image" r:id="rId3" imgW="1286055" imgH="1724266" progId="PBrush">
                  <p:embed/>
                </p:oleObj>
              </mc:Choice>
              <mc:Fallback>
                <p:oleObj name="Bitmap Image" r:id="rId3" imgW="1286055" imgH="1724266" progId="PBrush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2700" y="4729167"/>
                        <a:ext cx="1028700" cy="1379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2060D022-181E-4837-AFBE-6383BFF2C6DA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4669" y="3"/>
            <a:ext cx="2009775" cy="6007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90575" y="3"/>
            <a:ext cx="5881688" cy="6007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68C2FE51-249D-42D0-ACC8-749F268D2945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A7E054A4-A823-4634-96C3-AD3B8963EBBA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2863" y="0"/>
            <a:ext cx="49895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90576" y="1798638"/>
            <a:ext cx="8043863" cy="42084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6913" y="6348413"/>
            <a:ext cx="8094662" cy="282575"/>
          </a:xfrm>
        </p:spPr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9F472908-3925-4390-BBF2-1E131E1E4204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1F28B436-9075-4F54-8797-F95CFE5E2D8F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0575" y="1798638"/>
            <a:ext cx="3944938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7919" y="1798638"/>
            <a:ext cx="3946525" cy="4208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3DFB035-06EE-49D4-9E80-FCFD6D603548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7"/>
            <a:ext cx="4040188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7"/>
            <a:ext cx="4041775" cy="39512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669248C7-FEA4-455B-9C74-01E7F1256934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0E6C26A2-67D4-4188-9FCE-EA08780FD479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2AA616C0-9FAC-4694-A16F-70E648B896D2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2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7C08636-605D-48C1-B2F9-65B9F089B9F1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C0BBA307-B20F-4960-8DFD-313FA73C3308}" type="slidenum">
              <a:rPr lang="en-IE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AC Banner"/>
          <p:cNvSpPr>
            <a:spLocks noChangeArrowheads="1"/>
          </p:cNvSpPr>
          <p:nvPr/>
        </p:nvSpPr>
        <p:spPr bwMode="auto">
          <a:xfrm>
            <a:off x="0" y="-261935"/>
            <a:ext cx="9144000" cy="149860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90576" y="1798638"/>
            <a:ext cx="8043863" cy="4208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Click to edit Master text styles</a:t>
            </a:r>
          </a:p>
          <a:p>
            <a:pPr lvl="1"/>
            <a:r>
              <a:rPr lang="en-IE" smtClean="0"/>
              <a:t>Second level</a:t>
            </a:r>
          </a:p>
          <a:p>
            <a:pPr lvl="2"/>
            <a:r>
              <a:rPr lang="en-IE" smtClean="0"/>
              <a:t>Third level</a:t>
            </a:r>
          </a:p>
          <a:p>
            <a:pPr lvl="3"/>
            <a:r>
              <a:rPr lang="en-IE" smtClean="0"/>
              <a:t>Fourth level</a:t>
            </a:r>
          </a:p>
          <a:p>
            <a:pPr lvl="4"/>
            <a:r>
              <a:rPr lang="en-IE" smtClean="0"/>
              <a:t>Fifth level</a:t>
            </a:r>
          </a:p>
        </p:txBody>
      </p:sp>
      <p:sp>
        <p:nvSpPr>
          <p:cNvPr id="230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6913" y="6348413"/>
            <a:ext cx="8094662" cy="2825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80000"/>
              </a:lnSpc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IE" dirty="0"/>
              <a:t>Central Statistics Office, Ireland                                                                                                                                                                        </a:t>
            </a:r>
            <a:fld id="{E85ED356-1B25-4B61-9C60-9E2D4DE988C4}" type="slidenum">
              <a:rPr lang="en-IE"/>
              <a:pPr/>
              <a:t>‹#›</a:t>
            </a:fld>
            <a:endParaRPr lang="en-IE" dirty="0"/>
          </a:p>
        </p:txBody>
      </p:sp>
      <p:sp>
        <p:nvSpPr>
          <p:cNvPr id="2304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582863" y="0"/>
            <a:ext cx="4989512" cy="11430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IE" smtClean="0"/>
              <a:t>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6"/>
        </a:buBlip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Blip>
          <a:blip r:embed="rId17"/>
        </a:buBlip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.ie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330200" y="2197100"/>
            <a:ext cx="8461375" cy="1054100"/>
          </a:xfrm>
        </p:spPr>
        <p:txBody>
          <a:bodyPr/>
          <a:lstStyle/>
          <a:p>
            <a:pPr algn="ctr"/>
            <a:r>
              <a:rPr lang="en-IE" sz="2800" b="0" dirty="0" smtClean="0">
                <a:latin typeface="Lucida Sans" pitchFamily="34" charset="0"/>
                <a:cs typeface="Leelawadee" pitchFamily="34" charset="-34"/>
              </a:rPr>
              <a:t>18 October 2016</a:t>
            </a:r>
            <a:endParaRPr lang="en-US" sz="2800" i="1" dirty="0">
              <a:latin typeface="Lucida Sans" pitchFamily="34" charset="0"/>
              <a:cs typeface="Leelawadee" pitchFamily="34" charset="-34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27087" y="609600"/>
            <a:ext cx="8316913" cy="977900"/>
          </a:xfrm>
        </p:spPr>
        <p:txBody>
          <a:bodyPr/>
          <a:lstStyle/>
          <a:p>
            <a:pPr algn="ctr"/>
            <a:r>
              <a:rPr lang="en-IE" sz="3200" dirty="0" smtClean="0">
                <a:latin typeface="Lucida Sans" pitchFamily="34" charset="0"/>
                <a:cs typeface="Leelawadee" pitchFamily="34" charset="-34"/>
              </a:rPr>
              <a:t>Central Statistics Office</a:t>
            </a:r>
          </a:p>
          <a:p>
            <a:pPr algn="ctr"/>
            <a:r>
              <a:rPr lang="en-IE" sz="3200" dirty="0" smtClean="0">
                <a:latin typeface="Lucida Sans" pitchFamily="34" charset="0"/>
                <a:cs typeface="Leelawadee" pitchFamily="34" charset="-34"/>
              </a:rPr>
              <a:t>Housing Statistics Seminar</a:t>
            </a:r>
            <a:endParaRPr lang="en-IE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049338" y="6348413"/>
            <a:ext cx="8094662" cy="282575"/>
          </a:xfrm>
        </p:spPr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</a:t>
            </a:fld>
            <a:endParaRPr lang="en-IE" dirty="0"/>
          </a:p>
        </p:txBody>
      </p:sp>
      <p:sp>
        <p:nvSpPr>
          <p:cNvPr id="2" name="TextBox 1"/>
          <p:cNvSpPr txBox="1"/>
          <p:nvPr/>
        </p:nvSpPr>
        <p:spPr>
          <a:xfrm>
            <a:off x="990600" y="4152900"/>
            <a:ext cx="66167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E" dirty="0" smtClean="0">
                <a:solidFill>
                  <a:schemeClr val="accent1"/>
                </a:solidFill>
              </a:rPr>
              <a:t>New Residential Property Price Index (RPPI)</a:t>
            </a:r>
          </a:p>
          <a:p>
            <a:pPr algn="l"/>
            <a:endParaRPr lang="en-IE" b="0" dirty="0">
              <a:solidFill>
                <a:schemeClr val="accent1"/>
              </a:solidFill>
            </a:endParaRPr>
          </a:p>
          <a:p>
            <a:pPr algn="l"/>
            <a:r>
              <a:rPr lang="en-IE" sz="1800" b="0" dirty="0" smtClean="0">
                <a:solidFill>
                  <a:schemeClr val="accent1"/>
                </a:solidFill>
              </a:rPr>
              <a:t>Gregg Patrick</a:t>
            </a:r>
            <a:endParaRPr lang="en-IE" sz="1800" b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1863" y="25400"/>
            <a:ext cx="4989512" cy="1143000"/>
          </a:xfrm>
        </p:spPr>
        <p:txBody>
          <a:bodyPr anchor="ctr"/>
          <a:lstStyle/>
          <a:p>
            <a:pPr algn="ctr"/>
            <a:r>
              <a:rPr lang="en-IE" sz="4000" b="0" dirty="0">
                <a:latin typeface="Lucida Sans" pitchFamily="34" charset="0"/>
              </a:rPr>
              <a:t>New RPPI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6" y="1600200"/>
            <a:ext cx="8043863" cy="4406900"/>
          </a:xfrm>
        </p:spPr>
        <p:txBody>
          <a:bodyPr/>
          <a:lstStyle/>
          <a:p>
            <a:r>
              <a:rPr lang="en-IE" sz="2400" b="1" dirty="0" smtClean="0"/>
              <a:t>Address String Matching</a:t>
            </a:r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10</a:t>
            </a:fld>
            <a:endParaRPr lang="en-IE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723565"/>
              </p:ext>
            </p:extLst>
          </p:nvPr>
        </p:nvGraphicFramePr>
        <p:xfrm>
          <a:off x="342900" y="2197097"/>
          <a:ext cx="8534400" cy="4102102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7831848"/>
                <a:gridCol w="702552"/>
              </a:tblGrid>
              <a:tr h="42513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</a:rPr>
                        <a:t>21 THE PARK </a:t>
                      </a:r>
                      <a:r>
                        <a:rPr lang="en-US" sz="2000" b="1" u="none" strike="noStrike" dirty="0" smtClean="0">
                          <a:effectLst/>
                        </a:rPr>
                        <a:t>(plus Estate, Town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and County)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327030">
                <a:tc>
                  <a:txBody>
                    <a:bodyPr/>
                    <a:lstStyle/>
                    <a:p>
                      <a:pPr algn="l" fontAlgn="b"/>
                      <a:r>
                        <a:rPr lang="en-IE" sz="1600" b="1" u="none" strike="noStrike" dirty="0">
                          <a:effectLst/>
                        </a:rPr>
                        <a:t>Matched Address</a:t>
                      </a:r>
                      <a:endParaRPr lang="en-IE" sz="1600" b="1" i="0" u="none" strike="noStrike" dirty="0">
                        <a:solidFill>
                          <a:srgbClr val="FFFFFF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E" sz="1600" b="1" u="none" strike="noStrike" dirty="0">
                          <a:effectLst/>
                        </a:rPr>
                        <a:t>JWD</a:t>
                      </a:r>
                      <a:endParaRPr lang="en-IE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</a:t>
                      </a:r>
                      <a:r>
                        <a:rPr lang="en-US" sz="1400" u="none" strike="noStrike" dirty="0" smtClean="0">
                          <a:effectLst/>
                        </a:rPr>
                        <a:t>PARK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(same Estate, Town and County)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0.8776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AVENUE </a:t>
                      </a:r>
                      <a:r>
                        <a:rPr lang="en-US" sz="1400" u="none" strike="noStrike" dirty="0" smtClean="0">
                          <a:effectLst/>
                        </a:rPr>
                        <a:t>(same Estate, Town and County)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0.8328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</a:tr>
              <a:tr h="4066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CRESCENT </a:t>
                      </a:r>
                      <a:r>
                        <a:rPr lang="en-US" sz="1400" u="none" strike="noStrike" dirty="0" smtClean="0">
                          <a:effectLst/>
                        </a:rPr>
                        <a:t>(same Estate, Town and County)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0.8303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HAMPTONS </a:t>
                      </a:r>
                      <a:r>
                        <a:rPr lang="en-US" sz="1400" u="none" strike="noStrike" smtClean="0">
                          <a:effectLst/>
                        </a:rPr>
                        <a:t>*** Same </a:t>
                      </a:r>
                      <a:r>
                        <a:rPr lang="en-US" sz="1400" u="none" strike="noStrike" dirty="0" smtClean="0">
                          <a:effectLst/>
                        </a:rPr>
                        <a:t>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0.8284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DRIVE </a:t>
                      </a:r>
                      <a:r>
                        <a:rPr lang="en-US" sz="1400" u="none" strike="noStrike" dirty="0" smtClean="0">
                          <a:effectLst/>
                        </a:rPr>
                        <a:t>***  Same 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0.8236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CLOSE </a:t>
                      </a:r>
                      <a:r>
                        <a:rPr lang="en-US" sz="1400" u="none" strike="noStrike" dirty="0" smtClean="0">
                          <a:effectLst/>
                        </a:rPr>
                        <a:t>*** Same 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0.8236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HEATHERS </a:t>
                      </a:r>
                      <a:r>
                        <a:rPr lang="en-US" sz="1400" u="none" strike="noStrike" dirty="0" smtClean="0">
                          <a:effectLst/>
                        </a:rPr>
                        <a:t>***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Same 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0.8102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CRESCENT </a:t>
                      </a:r>
                      <a:r>
                        <a:rPr lang="en-US" sz="1400" u="none" strike="noStrike" dirty="0" smtClean="0">
                          <a:effectLst/>
                        </a:rPr>
                        <a:t>***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Same County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0.8073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MEADOWS </a:t>
                      </a:r>
                      <a:r>
                        <a:rPr lang="en-US" sz="1400" u="none" strike="noStrike" dirty="0" smtClean="0">
                          <a:effectLst/>
                        </a:rPr>
                        <a:t>*** Same 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0.8017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3270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21 THE LAURELS </a:t>
                      </a:r>
                      <a:r>
                        <a:rPr lang="en-US" sz="1400" u="none" strike="noStrike" dirty="0" smtClean="0">
                          <a:effectLst/>
                        </a:rPr>
                        <a:t>*** Same County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E" sz="1400" u="none" strike="noStrike" dirty="0">
                          <a:effectLst/>
                        </a:rPr>
                        <a:t>0.7918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425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New RPPI (3)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Variable Selection:</a:t>
            </a:r>
          </a:p>
          <a:p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11</a:t>
            </a:fld>
            <a:endParaRPr lang="en-IE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675386"/>
              </p:ext>
            </p:extLst>
          </p:nvPr>
        </p:nvGraphicFramePr>
        <p:xfrm>
          <a:off x="1841500" y="2092325"/>
          <a:ext cx="4990108" cy="2644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6288"/>
                <a:gridCol w="2943820"/>
              </a:tblGrid>
              <a:tr h="257115"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lang="en-IE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E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Included</a:t>
                      </a:r>
                      <a:endParaRPr lang="en-IE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</a:tr>
              <a:tr h="484358"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 dirty="0">
                          <a:effectLst/>
                        </a:rPr>
                        <a:t>Stamp Duty Data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 dirty="0">
                          <a:effectLst/>
                        </a:rPr>
                        <a:t>Price (dependent), 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6658"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 dirty="0">
                          <a:effectLst/>
                        </a:rPr>
                        <a:t>BER Data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u="none" strike="noStrike" dirty="0">
                          <a:effectLst/>
                        </a:rPr>
                        <a:t>Total floor area (m2), Dwelling Type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1463"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>
                          <a:effectLst/>
                        </a:rPr>
                        <a:t>GeoDirectory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>
                          <a:effectLst/>
                        </a:rPr>
                        <a:t>Eircode Routing Key</a:t>
                      </a:r>
                      <a:endParaRPr lang="en-IE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451">
                <a:tc>
                  <a:txBody>
                    <a:bodyPr/>
                    <a:lstStyle/>
                    <a:p>
                      <a:pPr algn="l" fontAlgn="t"/>
                      <a:r>
                        <a:rPr lang="en-IE" sz="1800" u="none" strike="noStrike" dirty="0" smtClean="0">
                          <a:effectLst/>
                        </a:rPr>
                        <a:t>Census</a:t>
                      </a:r>
                      <a:r>
                        <a:rPr lang="en-IE" sz="1800" u="none" strike="noStrike" baseline="0" dirty="0" smtClean="0">
                          <a:effectLst/>
                        </a:rPr>
                        <a:t> related</a:t>
                      </a:r>
                      <a:r>
                        <a:rPr lang="en-IE" sz="1800" u="none" strike="noStrike" dirty="0" smtClean="0">
                          <a:effectLst/>
                        </a:rPr>
                        <a:t> </a:t>
                      </a:r>
                      <a:endParaRPr lang="en-I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u="none" strike="noStrike" dirty="0" err="1" smtClean="0">
                          <a:effectLst/>
                        </a:rPr>
                        <a:t>Pobal</a:t>
                      </a:r>
                      <a:r>
                        <a:rPr lang="en-IE" sz="1800" u="none" strike="noStrike" baseline="0" dirty="0" smtClean="0">
                          <a:effectLst/>
                        </a:rPr>
                        <a:t> HP </a:t>
                      </a:r>
                      <a:r>
                        <a:rPr lang="en-IE" sz="1800" u="none" strike="noStrike" dirty="0" smtClean="0">
                          <a:effectLst/>
                        </a:rPr>
                        <a:t>Deprivation Index</a:t>
                      </a:r>
                      <a:endParaRPr lang="en-IE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L="0" algn="l" defTabSz="914400" rtl="0" eaLnBrk="1" fontAlgn="t" latinLnBrk="0" hangingPunct="1"/>
                      <a:endParaRPr lang="en-IE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6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0" y="-88900"/>
            <a:ext cx="6057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New RPPI (4)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New versus Original RPPI</a:t>
            </a:r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12</a:t>
            </a:fld>
            <a:endParaRPr lang="en-IE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937661"/>
              </p:ext>
            </p:extLst>
          </p:nvPr>
        </p:nvGraphicFramePr>
        <p:xfrm>
          <a:off x="558800" y="2082800"/>
          <a:ext cx="7861300" cy="4127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095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Statistical Outputs (1)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New Price Indices:</a:t>
            </a:r>
          </a:p>
          <a:p>
            <a:pPr marL="0" indent="0">
              <a:buNone/>
            </a:pPr>
            <a:endParaRPr lang="en-IE" sz="1000" b="1" dirty="0" smtClean="0"/>
          </a:p>
          <a:p>
            <a:pPr lvl="1"/>
            <a:r>
              <a:rPr lang="en-IE" sz="1800" b="1" dirty="0" smtClean="0"/>
              <a:t>Dublin City Houses</a:t>
            </a:r>
          </a:p>
          <a:p>
            <a:pPr lvl="1"/>
            <a:r>
              <a:rPr lang="en-IE" sz="1800" b="1" dirty="0" err="1"/>
              <a:t>Dún</a:t>
            </a:r>
            <a:r>
              <a:rPr lang="en-IE" sz="1800" b="1" dirty="0"/>
              <a:t> Laoghaire-</a:t>
            </a:r>
            <a:r>
              <a:rPr lang="en-IE" sz="1800" b="1" dirty="0" err="1"/>
              <a:t>Rathdown</a:t>
            </a:r>
            <a:r>
              <a:rPr lang="en-IE" sz="1800" b="1" dirty="0"/>
              <a:t> </a:t>
            </a:r>
            <a:r>
              <a:rPr lang="en-IE" sz="1800" b="1" dirty="0" smtClean="0"/>
              <a:t>Houses</a:t>
            </a:r>
          </a:p>
          <a:p>
            <a:pPr lvl="1"/>
            <a:r>
              <a:rPr lang="en-IE" sz="1800" b="1" dirty="0" err="1" smtClean="0"/>
              <a:t>Fingal</a:t>
            </a:r>
            <a:r>
              <a:rPr lang="en-IE" sz="1800" b="1" dirty="0" smtClean="0"/>
              <a:t> Houses</a:t>
            </a:r>
          </a:p>
          <a:p>
            <a:pPr lvl="1"/>
            <a:r>
              <a:rPr lang="en-IE" sz="1800" b="1" dirty="0" smtClean="0"/>
              <a:t>South Dublin Houses</a:t>
            </a:r>
          </a:p>
          <a:p>
            <a:pPr lvl="1"/>
            <a:endParaRPr lang="en-IE" sz="1000" b="1" dirty="0" smtClean="0"/>
          </a:p>
          <a:p>
            <a:pPr lvl="1"/>
            <a:r>
              <a:rPr lang="en-IE" sz="1800" b="1" dirty="0" smtClean="0"/>
              <a:t>Border Houses</a:t>
            </a:r>
          </a:p>
          <a:p>
            <a:pPr lvl="1"/>
            <a:r>
              <a:rPr lang="en-IE" sz="1800" b="1" dirty="0" smtClean="0"/>
              <a:t>Midland Houses</a:t>
            </a:r>
          </a:p>
          <a:p>
            <a:pPr lvl="1"/>
            <a:r>
              <a:rPr lang="en-IE" sz="1800" b="1" dirty="0" smtClean="0"/>
              <a:t>West Houses</a:t>
            </a:r>
          </a:p>
          <a:p>
            <a:pPr lvl="1"/>
            <a:r>
              <a:rPr lang="en-IE" sz="1800" b="1" dirty="0" smtClean="0"/>
              <a:t>Mid-East Houses</a:t>
            </a:r>
          </a:p>
          <a:p>
            <a:pPr lvl="1"/>
            <a:r>
              <a:rPr lang="en-IE" sz="1800" b="1" dirty="0" smtClean="0"/>
              <a:t>Mid-West Houses</a:t>
            </a:r>
          </a:p>
          <a:p>
            <a:pPr lvl="1"/>
            <a:r>
              <a:rPr lang="en-IE" sz="1800" b="1" dirty="0" smtClean="0"/>
              <a:t>South-East Houses</a:t>
            </a:r>
          </a:p>
          <a:p>
            <a:pPr lvl="1"/>
            <a:r>
              <a:rPr lang="en-IE" sz="1800" b="1" dirty="0" smtClean="0"/>
              <a:t>South-West Houses</a:t>
            </a:r>
          </a:p>
          <a:p>
            <a:pPr lvl="1"/>
            <a:endParaRPr lang="en-IE" sz="1000" b="1" dirty="0" smtClean="0"/>
          </a:p>
          <a:p>
            <a:pPr lvl="1"/>
            <a:r>
              <a:rPr lang="en-IE" sz="1800" b="1" dirty="0" smtClean="0"/>
              <a:t>National (excluding Dublin) Apartments</a:t>
            </a:r>
          </a:p>
          <a:p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3642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Statistical Outputs (2)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pPr marL="0" indent="0">
              <a:buNone/>
            </a:pPr>
            <a:endParaRPr lang="en-IE" sz="1000" b="1" dirty="0" smtClean="0"/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14</a:t>
            </a:fld>
            <a:endParaRPr lang="en-IE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359615"/>
              </p:ext>
            </p:extLst>
          </p:nvPr>
        </p:nvGraphicFramePr>
        <p:xfrm>
          <a:off x="609600" y="1409700"/>
          <a:ext cx="77089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505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Statistical Outputs (3)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New Additional Indicators:</a:t>
            </a:r>
          </a:p>
          <a:p>
            <a:pPr marL="0" indent="0">
              <a:buNone/>
            </a:pPr>
            <a:endParaRPr lang="en-IE" sz="1000" b="1" dirty="0" smtClean="0"/>
          </a:p>
          <a:p>
            <a:pPr lvl="1"/>
            <a:r>
              <a:rPr lang="en-IE" sz="2400" b="1" dirty="0" smtClean="0"/>
              <a:t>Volume of Transactions</a:t>
            </a:r>
          </a:p>
          <a:p>
            <a:pPr lvl="1"/>
            <a:r>
              <a:rPr lang="en-IE" sz="2400" b="1" dirty="0" smtClean="0"/>
              <a:t>Value of Transactions </a:t>
            </a:r>
          </a:p>
          <a:p>
            <a:pPr lvl="1"/>
            <a:r>
              <a:rPr lang="en-IE" sz="2400" b="1" dirty="0" smtClean="0"/>
              <a:t>Average Price of Transactions</a:t>
            </a:r>
          </a:p>
          <a:p>
            <a:pPr lvl="1"/>
            <a:endParaRPr lang="en-IE" sz="1800" b="1" dirty="0"/>
          </a:p>
          <a:p>
            <a:r>
              <a:rPr lang="en-IE" sz="2800" b="1" dirty="0" smtClean="0"/>
              <a:t>Available by:</a:t>
            </a:r>
            <a:endParaRPr lang="en-IE" sz="2800" b="1" dirty="0"/>
          </a:p>
          <a:p>
            <a:pPr lvl="1"/>
            <a:r>
              <a:rPr lang="en-IE" sz="2400" b="1" dirty="0" smtClean="0"/>
              <a:t>Buyer Type</a:t>
            </a:r>
          </a:p>
          <a:p>
            <a:pPr lvl="1"/>
            <a:r>
              <a:rPr lang="en-IE" sz="2400" b="1" dirty="0" smtClean="0"/>
              <a:t>New/Existing </a:t>
            </a:r>
          </a:p>
          <a:p>
            <a:pPr lvl="1"/>
            <a:r>
              <a:rPr lang="en-IE" sz="2400" b="1" dirty="0" smtClean="0"/>
              <a:t>Houses/Apartments</a:t>
            </a:r>
          </a:p>
          <a:p>
            <a:pPr lvl="1"/>
            <a:r>
              <a:rPr lang="en-IE" sz="2400" b="1" dirty="0" smtClean="0"/>
              <a:t>Region/County/</a:t>
            </a:r>
            <a:r>
              <a:rPr lang="en-IE" sz="2400" b="1" dirty="0" err="1" smtClean="0"/>
              <a:t>Eircode</a:t>
            </a:r>
            <a:r>
              <a:rPr lang="en-IE" sz="2400" b="1" dirty="0" smtClean="0"/>
              <a:t> Routing Key</a:t>
            </a:r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261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Statistical Outputs (4)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16</a:t>
            </a:fld>
            <a:endParaRPr lang="en-IE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779971"/>
              </p:ext>
            </p:extLst>
          </p:nvPr>
        </p:nvGraphicFramePr>
        <p:xfrm>
          <a:off x="711200" y="1612900"/>
          <a:ext cx="7620000" cy="431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7864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Statistical Outputs (5)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993900"/>
            <a:ext cx="7718424" cy="4533900"/>
          </a:xfrm>
        </p:spPr>
        <p:txBody>
          <a:bodyPr/>
          <a:lstStyle/>
          <a:p>
            <a:r>
              <a:rPr lang="en-IE" sz="2800" b="1" dirty="0" smtClean="0"/>
              <a:t>Accessing RPPI Results:</a:t>
            </a:r>
          </a:p>
          <a:p>
            <a:pPr marL="0" indent="0">
              <a:buNone/>
            </a:pPr>
            <a:endParaRPr lang="en-IE" sz="2800" b="1" dirty="0" smtClean="0"/>
          </a:p>
          <a:p>
            <a:pPr marL="1257300" lvl="3" indent="0">
              <a:buNone/>
            </a:pPr>
            <a:r>
              <a:rPr lang="en-IE" sz="2400" b="1" dirty="0" smtClean="0">
                <a:hlinkClick r:id="rId3"/>
              </a:rPr>
              <a:t>www.cso.ie</a:t>
            </a:r>
            <a:endParaRPr lang="en-IE" sz="2400" b="1" dirty="0" smtClean="0"/>
          </a:p>
          <a:p>
            <a:pPr marL="0" indent="0">
              <a:buNone/>
            </a:pPr>
            <a:endParaRPr lang="en-IE" sz="1000" b="1" dirty="0" smtClean="0"/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9642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0" y="-88900"/>
            <a:ext cx="68199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Future Developments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993900"/>
            <a:ext cx="7718424" cy="4533900"/>
          </a:xfrm>
        </p:spPr>
        <p:txBody>
          <a:bodyPr/>
          <a:lstStyle/>
          <a:p>
            <a:r>
              <a:rPr lang="en-IE" sz="2800" b="1" dirty="0" smtClean="0"/>
              <a:t>Expanded Range of Additional Indicators</a:t>
            </a:r>
          </a:p>
          <a:p>
            <a:r>
              <a:rPr lang="en-IE" sz="2800" b="1" dirty="0" smtClean="0"/>
              <a:t>New &amp; Existing House Price Indices?</a:t>
            </a:r>
          </a:p>
          <a:p>
            <a:r>
              <a:rPr lang="en-IE" sz="2800" b="1" dirty="0" smtClean="0"/>
              <a:t>Further Analysis of Mortgage/Cash-Buyer Differences</a:t>
            </a:r>
          </a:p>
          <a:p>
            <a:r>
              <a:rPr lang="en-IE" sz="2800" b="1" dirty="0" smtClean="0"/>
              <a:t>Land variable for price model?</a:t>
            </a:r>
          </a:p>
          <a:p>
            <a:r>
              <a:rPr lang="en-IE" sz="2800" b="1" dirty="0" smtClean="0"/>
              <a:t>Specialised Technical Group?</a:t>
            </a:r>
          </a:p>
          <a:p>
            <a:pPr marL="0" indent="0">
              <a:buNone/>
            </a:pPr>
            <a:endParaRPr lang="en-IE" sz="2800" b="1" dirty="0" smtClean="0"/>
          </a:p>
          <a:p>
            <a:pPr marL="0" indent="0">
              <a:buNone/>
            </a:pPr>
            <a:endParaRPr lang="en-IE" sz="1000" b="1" dirty="0" smtClean="0"/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18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6217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Overview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122862"/>
          </a:xfrm>
        </p:spPr>
        <p:txBody>
          <a:bodyPr/>
          <a:lstStyle/>
          <a:p>
            <a:pPr marL="0" indent="0">
              <a:buNone/>
            </a:pPr>
            <a:r>
              <a:rPr lang="en-IE" sz="2800" b="1" dirty="0" smtClean="0"/>
              <a:t>RPPI Methodology</a:t>
            </a:r>
          </a:p>
          <a:p>
            <a:r>
              <a:rPr lang="en-IE" sz="2400" dirty="0" smtClean="0"/>
              <a:t>Why compile the RPPI? </a:t>
            </a:r>
          </a:p>
          <a:p>
            <a:r>
              <a:rPr lang="en-IE" sz="2400" dirty="0" smtClean="0"/>
              <a:t>Quality adjustment</a:t>
            </a:r>
          </a:p>
          <a:p>
            <a:r>
              <a:rPr lang="en-IE" sz="2400" dirty="0" smtClean="0"/>
              <a:t>Original versus New RPPI</a:t>
            </a: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/>
              <a:t>Statistical Outputs</a:t>
            </a:r>
          </a:p>
          <a:p>
            <a:r>
              <a:rPr lang="en-IE" sz="2400" dirty="0" smtClean="0"/>
              <a:t>New Price indices</a:t>
            </a:r>
          </a:p>
          <a:p>
            <a:r>
              <a:rPr lang="en-IE" sz="2400" dirty="0" smtClean="0"/>
              <a:t>Additional indicators</a:t>
            </a:r>
          </a:p>
          <a:p>
            <a:r>
              <a:rPr lang="en-IE" sz="2400" dirty="0" smtClean="0"/>
              <a:t>Accessing the statistics</a:t>
            </a:r>
          </a:p>
          <a:p>
            <a:r>
              <a:rPr lang="en-IE" sz="2400" dirty="0" smtClean="0"/>
              <a:t>Future developments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30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-88900"/>
            <a:ext cx="78232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Why compile the RPPI?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62562"/>
          </a:xfrm>
        </p:spPr>
        <p:txBody>
          <a:bodyPr/>
          <a:lstStyle/>
          <a:p>
            <a:pPr marL="0" indent="0">
              <a:buNone/>
            </a:pPr>
            <a:r>
              <a:rPr lang="en-IE" sz="2800" b="1" dirty="0" smtClean="0"/>
              <a:t>National Needs</a:t>
            </a:r>
          </a:p>
          <a:p>
            <a:r>
              <a:rPr lang="en-IE" sz="2400" dirty="0" smtClean="0"/>
              <a:t>Macroeconomic monitoring </a:t>
            </a:r>
          </a:p>
          <a:p>
            <a:r>
              <a:rPr lang="en-IE" sz="2400" dirty="0" smtClean="0"/>
              <a:t>Informing policy</a:t>
            </a:r>
          </a:p>
          <a:p>
            <a:r>
              <a:rPr lang="en-IE" sz="2400" dirty="0" smtClean="0"/>
              <a:t>Asset valuation</a:t>
            </a:r>
          </a:p>
          <a:p>
            <a:r>
              <a:rPr lang="en-IE" sz="2400" dirty="0" smtClean="0"/>
              <a:t>Informing purchasing decisions</a:t>
            </a: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r>
              <a:rPr lang="en-IE" sz="2800" b="1" dirty="0" smtClean="0"/>
              <a:t>EU requirements</a:t>
            </a:r>
          </a:p>
          <a:p>
            <a:r>
              <a:rPr lang="en-IE" sz="2400" dirty="0" smtClean="0"/>
              <a:t>Harmonised Index of Consumer Prices (HICP)</a:t>
            </a:r>
          </a:p>
          <a:p>
            <a:pPr lvl="1"/>
            <a:r>
              <a:rPr lang="en-IE" sz="2400" dirty="0" smtClean="0"/>
              <a:t>Commission Regulation (EU) No 93/2013</a:t>
            </a:r>
          </a:p>
          <a:p>
            <a:r>
              <a:rPr lang="en-IE" sz="2400" dirty="0" smtClean="0"/>
              <a:t>Macroeconomic Imbalance Procedure (MIP)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52991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-88900"/>
            <a:ext cx="78232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Quality Adjustment (1)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62562"/>
          </a:xfrm>
        </p:spPr>
        <p:txBody>
          <a:bodyPr/>
          <a:lstStyle/>
          <a:p>
            <a:pPr marL="0" indent="0">
              <a:buNone/>
            </a:pPr>
            <a:r>
              <a:rPr lang="en-IE" sz="2800" b="1" dirty="0" smtClean="0"/>
              <a:t>Why quality adjust?</a:t>
            </a:r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4</a:t>
            </a:fld>
            <a:endParaRPr lang="en-IE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620017"/>
              </p:ext>
            </p:extLst>
          </p:nvPr>
        </p:nvGraphicFramePr>
        <p:xfrm>
          <a:off x="495301" y="2191544"/>
          <a:ext cx="7874000" cy="38409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2251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-88900"/>
            <a:ext cx="78232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Quality Adjustment (2)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62562"/>
          </a:xfrm>
        </p:spPr>
        <p:txBody>
          <a:bodyPr/>
          <a:lstStyle/>
          <a:p>
            <a:pPr marL="0" indent="0">
              <a:buNone/>
            </a:pPr>
            <a:r>
              <a:rPr lang="en-IE" sz="2800" b="1" dirty="0" smtClean="0"/>
              <a:t>How to quality adjust?</a:t>
            </a:r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5</a:t>
            </a:fld>
            <a:endParaRPr lang="en-I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950" y="2209500"/>
            <a:ext cx="3553300" cy="37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42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-88900"/>
            <a:ext cx="78232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Quality Adjustment (3)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62562"/>
          </a:xfrm>
        </p:spPr>
        <p:txBody>
          <a:bodyPr/>
          <a:lstStyle/>
          <a:p>
            <a:pPr marL="0" indent="0">
              <a:buNone/>
            </a:pPr>
            <a:r>
              <a:rPr lang="en-IE" sz="2800" b="1" dirty="0" smtClean="0"/>
              <a:t>The Hedonic Method – Deconstruct Price</a:t>
            </a:r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  <a:p>
            <a:pPr marL="0" indent="0">
              <a:buNone/>
            </a:pPr>
            <a:endParaRPr lang="en-IE" sz="2800" b="1" dirty="0"/>
          </a:p>
          <a:p>
            <a:pPr marL="0" indent="0">
              <a:buNone/>
            </a:pPr>
            <a:endParaRPr lang="en-IE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6</a:t>
            </a:fld>
            <a:endParaRPr lang="en-I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68" y="2387640"/>
            <a:ext cx="3296031" cy="327847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73700" y="2965047"/>
            <a:ext cx="2705100" cy="2431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IE" dirty="0" smtClean="0">
                <a:solidFill>
                  <a:schemeClr val="tx1"/>
                </a:solidFill>
              </a:rPr>
              <a:t>3 Principal Characteristics:</a:t>
            </a:r>
          </a:p>
          <a:p>
            <a:pPr algn="l"/>
            <a:endParaRPr lang="en-IE" dirty="0" smtClean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000" i="1" dirty="0" smtClean="0">
                <a:solidFill>
                  <a:schemeClr val="tx1"/>
                </a:solidFill>
              </a:rPr>
              <a:t>Location</a:t>
            </a:r>
            <a:endParaRPr lang="en-IE" sz="20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000" i="1" dirty="0" smtClean="0">
                <a:solidFill>
                  <a:schemeClr val="tx1"/>
                </a:solidFill>
              </a:rPr>
              <a:t>Building (Size)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000" i="1" dirty="0" smtClean="0">
                <a:solidFill>
                  <a:schemeClr val="tx1"/>
                </a:solidFill>
              </a:rPr>
              <a:t>Land (Area)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IE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72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-88900"/>
            <a:ext cx="78232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Quality Adjustment (4)</a:t>
            </a:r>
            <a:endParaRPr lang="en-IE" sz="4000" b="0" dirty="0">
              <a:latin typeface="Lucida Sans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9276" y="1316038"/>
                <a:ext cx="7718424" cy="52625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IE" sz="2800" b="1" dirty="0" smtClean="0"/>
                  <a:t>Price modelling</a:t>
                </a:r>
              </a:p>
              <a:p>
                <a:pPr marL="0" indent="0">
                  <a:buNone/>
                </a:pPr>
                <a:endParaRPr lang="en-IE" sz="2800" b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IE" sz="2800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IE" sz="2800">
                              <a:latin typeface="Cambria Math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IE" sz="2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IE" sz="2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IE" sz="28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IE" sz="2800" i="1">
                                      <a:latin typeface="Cambria Math"/>
                                    </a:rPr>
                                    <m:t>𝑖𝑡</m:t>
                                  </m:r>
                                </m:sub>
                              </m:sSub>
                            </m:e>
                          </m:d>
                          <m:r>
                            <a:rPr lang="en-IE" sz="2800" i="1">
                              <a:latin typeface="Cambria Math"/>
                            </a:rPr>
                            <m:t>= </m:t>
                          </m:r>
                          <m:sSub>
                            <m:sSubPr>
                              <m:ctrlPr>
                                <a:rPr lang="en-IE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IE" sz="2800" i="1">
                                  <a:latin typeface="Cambria Math"/>
                                </a:rPr>
                                <m:t>𝑖𝑡</m:t>
                              </m:r>
                            </m:sub>
                          </m:sSub>
                          <m:r>
                            <a:rPr lang="en-IE" sz="2800" i="1">
                              <a:latin typeface="Cambria Math"/>
                            </a:rPr>
                            <m:t>𝛽</m:t>
                          </m:r>
                          <m:r>
                            <a:rPr lang="en-IE" sz="28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IE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2800" i="1">
                                  <a:latin typeface="Cambria Math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IE" sz="28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IE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IE" sz="2800" i="1">
                                  <a:latin typeface="Cambria Math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IE" sz="2800" i="1"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IE" sz="2800" i="1">
                              <a:latin typeface="Cambria Math"/>
                            </a:rPr>
                            <m:t> + </m:t>
                          </m:r>
                        </m:e>
                      </m:func>
                      <m:sSub>
                        <m:sSubPr>
                          <m:ctrlPr>
                            <a:rPr lang="en-IE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IE" sz="2800" b="1">
                              <a:latin typeface="Cambria Math"/>
                            </a:rPr>
                            <m:t>µ</m:t>
                          </m:r>
                        </m:e>
                        <m:sub>
                          <m:r>
                            <a:rPr lang="en-IE" sz="2800" i="1">
                              <a:latin typeface="Cambria Math"/>
                            </a:rPr>
                            <m:t>𝑖𝑡</m:t>
                          </m:r>
                        </m:sub>
                      </m:sSub>
                    </m:oMath>
                  </m:oMathPara>
                </a14:m>
                <a:endParaRPr lang="en-IE" sz="2800" dirty="0"/>
              </a:p>
              <a:p>
                <a:pPr marL="0" indent="0">
                  <a:buNone/>
                </a:pPr>
                <a:r>
                  <a:rPr lang="en-IE" sz="2800" dirty="0"/>
                  <a:t>	</a:t>
                </a:r>
                <a:endParaRPr lang="en-IE" sz="2400" dirty="0"/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24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IE" sz="2400" i="1">
                            <a:latin typeface="Cambria Math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IE" sz="2400" dirty="0"/>
                  <a:t> is </a:t>
                </a:r>
                <a:r>
                  <a:rPr lang="en-IE" sz="2400" dirty="0" smtClean="0"/>
                  <a:t>price </a:t>
                </a:r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2400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IE" sz="2400" i="1">
                            <a:latin typeface="Cambria Math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IE" sz="2400" dirty="0"/>
                  <a:t> is a vector of </a:t>
                </a:r>
                <a:r>
                  <a:rPr lang="en-IE" sz="2400" dirty="0" smtClean="0"/>
                  <a:t>dwelling characteristics</a:t>
                </a:r>
                <a:endParaRPr lang="en-IE" sz="2400" dirty="0"/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r>
                      <a:rPr lang="en-IE" sz="2400" i="1">
                        <a:latin typeface="Cambria Math"/>
                      </a:rPr>
                      <m:t>𝛽</m:t>
                    </m:r>
                  </m:oMath>
                </a14:m>
                <a:r>
                  <a:rPr lang="en-IE" sz="2400" dirty="0"/>
                  <a:t> is a vector of explanatory price coefficients</a:t>
                </a:r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2400" i="1">
                            <a:latin typeface="Cambria Math"/>
                          </a:rPr>
                          <m:t>𝛿</m:t>
                        </m:r>
                      </m:e>
                      <m:sub>
                        <m:r>
                          <a:rPr lang="en-IE" sz="24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E" sz="2400" dirty="0"/>
                  <a:t> is a vector of time period coefficients</a:t>
                </a:r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2400" i="1">
                            <a:latin typeface="Cambria Math"/>
                          </a:rPr>
                          <m:t>𝐷</m:t>
                        </m:r>
                      </m:e>
                      <m:sub>
                        <m:r>
                          <a:rPr lang="en-IE" sz="24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IE" sz="2400" dirty="0"/>
                  <a:t> is a </a:t>
                </a:r>
                <a:r>
                  <a:rPr lang="en-IE" sz="2400" dirty="0" smtClean="0"/>
                  <a:t>vector of ‘time dummies’</a:t>
                </a:r>
                <a:endParaRPr lang="en-IE" sz="2400" dirty="0"/>
              </a:p>
              <a:p>
                <a:pPr marL="0" indent="0">
                  <a:buNone/>
                </a:pPr>
                <a:r>
                  <a:rPr lang="en-IE" sz="24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E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IE" sz="2400" b="1">
                            <a:latin typeface="Cambria Math"/>
                          </a:rPr>
                          <m:t>µ</m:t>
                        </m:r>
                      </m:e>
                      <m:sub>
                        <m:r>
                          <a:rPr lang="en-IE" sz="2400" i="1">
                            <a:latin typeface="Cambria Math"/>
                          </a:rPr>
                          <m:t>𝑖𝑡</m:t>
                        </m:r>
                      </m:sub>
                    </m:sSub>
                  </m:oMath>
                </a14:m>
                <a:r>
                  <a:rPr lang="en-IE" sz="2400" dirty="0"/>
                  <a:t> is an error term</a:t>
                </a:r>
              </a:p>
              <a:p>
                <a:pPr marL="0" indent="0">
                  <a:buNone/>
                </a:pPr>
                <a:endParaRPr lang="en-IE" sz="2800" b="1" dirty="0"/>
              </a:p>
              <a:p>
                <a:pPr marL="0" indent="0">
                  <a:buNone/>
                </a:pPr>
                <a:endParaRPr lang="en-IE" sz="2800" b="1" dirty="0" smtClean="0"/>
              </a:p>
              <a:p>
                <a:pPr marL="0" indent="0">
                  <a:buNone/>
                </a:pPr>
                <a:endParaRPr lang="en-IE" sz="2800" b="1" dirty="0"/>
              </a:p>
              <a:p>
                <a:pPr marL="0" indent="0">
                  <a:buNone/>
                </a:pPr>
                <a:endParaRPr lang="en-IE" sz="2800" b="1" dirty="0" smtClean="0"/>
              </a:p>
              <a:p>
                <a:pPr marL="0" indent="0">
                  <a:buNone/>
                </a:pPr>
                <a:endParaRPr lang="en-IE" sz="2800" b="1" dirty="0"/>
              </a:p>
              <a:p>
                <a:pPr marL="0" indent="0">
                  <a:buNone/>
                </a:pPr>
                <a:endParaRPr lang="en-IE" sz="2800" b="1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9276" y="1316038"/>
                <a:ext cx="7718424" cy="5262562"/>
              </a:xfrm>
              <a:blipFill rotWithShape="1">
                <a:blip r:embed="rId3"/>
                <a:stretch>
                  <a:fillRect l="-1659" t="-1159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err="1"/>
              <a:t>C</a:t>
            </a:r>
            <a:r>
              <a:rPr lang="en-IE" dirty="0" err="1" smtClean="0"/>
              <a:t>enral</a:t>
            </a:r>
            <a:r>
              <a:rPr lang="en-IE" dirty="0" smtClean="0"/>
              <a:t>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3601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Original RPPI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Based on mortgage transaction data:</a:t>
            </a:r>
          </a:p>
          <a:p>
            <a:pPr lvl="1"/>
            <a:r>
              <a:rPr lang="en-IE" dirty="0" smtClean="0"/>
              <a:t>Price</a:t>
            </a:r>
          </a:p>
          <a:p>
            <a:pPr lvl="1"/>
            <a:r>
              <a:rPr lang="en-IE" dirty="0"/>
              <a:t>Buyer Type (first-time buyer, former owner-occupier, etc</a:t>
            </a:r>
            <a:r>
              <a:rPr lang="en-IE" dirty="0" smtClean="0"/>
              <a:t>.)</a:t>
            </a:r>
            <a:endParaRPr lang="en-IE" dirty="0"/>
          </a:p>
          <a:p>
            <a:pPr lvl="1"/>
            <a:r>
              <a:rPr lang="en-IE" dirty="0" smtClean="0"/>
              <a:t>New/Existing</a:t>
            </a:r>
          </a:p>
          <a:p>
            <a:pPr lvl="1"/>
            <a:r>
              <a:rPr lang="en-IE" dirty="0" smtClean="0"/>
              <a:t>Building floor area (m2)</a:t>
            </a:r>
          </a:p>
          <a:p>
            <a:pPr lvl="1"/>
            <a:r>
              <a:rPr lang="en-IE" dirty="0" smtClean="0"/>
              <a:t>No. of bedrooms</a:t>
            </a:r>
          </a:p>
          <a:p>
            <a:pPr lvl="1"/>
            <a:r>
              <a:rPr lang="en-IE" dirty="0" smtClean="0"/>
              <a:t>Dwelling type (detached, semi-detached, etc.)</a:t>
            </a:r>
          </a:p>
          <a:p>
            <a:pPr lvl="1"/>
            <a:r>
              <a:rPr lang="en-IE" dirty="0" smtClean="0"/>
              <a:t>County/Dublin postcode</a:t>
            </a:r>
          </a:p>
          <a:p>
            <a:pPr marL="457200" lvl="1" indent="0">
              <a:buNone/>
            </a:pPr>
            <a:endParaRPr lang="en-IE" sz="2400" dirty="0" smtClean="0"/>
          </a:p>
          <a:p>
            <a:r>
              <a:rPr lang="en-IE" sz="2800" b="1" dirty="0" smtClean="0"/>
              <a:t>Weaknesses</a:t>
            </a:r>
          </a:p>
          <a:p>
            <a:pPr lvl="1"/>
            <a:r>
              <a:rPr lang="en-IE" dirty="0" smtClean="0"/>
              <a:t>Excludes cash buyers</a:t>
            </a:r>
          </a:p>
          <a:p>
            <a:pPr lvl="1"/>
            <a:r>
              <a:rPr lang="en-IE" dirty="0" smtClean="0"/>
              <a:t>Limited location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425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00" y="-88900"/>
            <a:ext cx="5473700" cy="1143000"/>
          </a:xfrm>
        </p:spPr>
        <p:txBody>
          <a:bodyPr anchor="ctr"/>
          <a:lstStyle/>
          <a:p>
            <a:pPr algn="ctr"/>
            <a:r>
              <a:rPr lang="en-IE" sz="4000" b="0" dirty="0" smtClean="0">
                <a:latin typeface="Lucida Sans" pitchFamily="34" charset="0"/>
              </a:rPr>
              <a:t>New RPPI (1)</a:t>
            </a:r>
            <a:endParaRPr lang="en-IE" sz="4000" b="0" dirty="0">
              <a:latin typeface="Lucida 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6" y="1316038"/>
            <a:ext cx="7718424" cy="5211762"/>
          </a:xfrm>
        </p:spPr>
        <p:txBody>
          <a:bodyPr/>
          <a:lstStyle/>
          <a:p>
            <a:r>
              <a:rPr lang="en-IE" sz="2800" b="1" dirty="0" smtClean="0"/>
              <a:t>Data Sources</a:t>
            </a:r>
          </a:p>
          <a:p>
            <a:pPr marL="0" indent="0">
              <a:buNone/>
            </a:pPr>
            <a:endParaRPr lang="en-IE" sz="2800" dirty="0" smtClean="0"/>
          </a:p>
          <a:p>
            <a:pPr marL="0" indent="0">
              <a:buNone/>
            </a:pPr>
            <a:endParaRPr lang="en-IE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IE" dirty="0" smtClean="0"/>
              <a:t>Central Statistics Office, Ireland                                                                                                                                                                        </a:t>
            </a:r>
            <a:fld id="{173D5BEE-783C-4CE3-AA17-4309E1909D99}" type="slidenum">
              <a:rPr lang="en-IE" smtClean="0"/>
              <a:pPr/>
              <a:t>9</a:t>
            </a:fld>
            <a:endParaRPr lang="en-IE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385989"/>
              </p:ext>
            </p:extLst>
          </p:nvPr>
        </p:nvGraphicFramePr>
        <p:xfrm>
          <a:off x="904875" y="2082800"/>
          <a:ext cx="7273925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5551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ITSIP High Level">
  <a:themeElements>
    <a:clrScheme name="ITSIP High Level 2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006699"/>
      </a:accent1>
      <a:accent2>
        <a:srgbClr val="FF6600"/>
      </a:accent2>
      <a:accent3>
        <a:srgbClr val="FFFFFF"/>
      </a:accent3>
      <a:accent4>
        <a:srgbClr val="000000"/>
      </a:accent4>
      <a:accent5>
        <a:srgbClr val="AAB8CA"/>
      </a:accent5>
      <a:accent6>
        <a:srgbClr val="E75C00"/>
      </a:accent6>
      <a:hlink>
        <a:srgbClr val="663399"/>
      </a:hlink>
      <a:folHlink>
        <a:srgbClr val="FF0000"/>
      </a:folHlink>
    </a:clrScheme>
    <a:fontScheme name="ITSIP High 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68600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b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IE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TSIP High Level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6699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AAB8CA"/>
        </a:accent5>
        <a:accent6>
          <a:srgbClr val="E75C00"/>
        </a:accent6>
        <a:hlink>
          <a:srgbClr val="663399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336633"/>
        </a:accent1>
        <a:accent2>
          <a:srgbClr val="336666"/>
        </a:accent2>
        <a:accent3>
          <a:srgbClr val="FFFFFF"/>
        </a:accent3>
        <a:accent4>
          <a:srgbClr val="000000"/>
        </a:accent4>
        <a:accent5>
          <a:srgbClr val="ADB8AD"/>
        </a:accent5>
        <a:accent6>
          <a:srgbClr val="2D5C5C"/>
        </a:accent6>
        <a:hlink>
          <a:srgbClr val="9900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SIP High Level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CCCC33"/>
        </a:accent1>
        <a:accent2>
          <a:srgbClr val="66CC00"/>
        </a:accent2>
        <a:accent3>
          <a:srgbClr val="FFFFFF"/>
        </a:accent3>
        <a:accent4>
          <a:srgbClr val="000000"/>
        </a:accent4>
        <a:accent5>
          <a:srgbClr val="E2E2AD"/>
        </a:accent5>
        <a:accent6>
          <a:srgbClr val="5CB900"/>
        </a:accent6>
        <a:hlink>
          <a:srgbClr val="0099CC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641</Words>
  <Application>Microsoft Office PowerPoint</Application>
  <PresentationFormat>On-screen Show (4:3)</PresentationFormat>
  <Paragraphs>184</Paragraphs>
  <Slides>18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ITSIP High Level</vt:lpstr>
      <vt:lpstr>Bitmap Image</vt:lpstr>
      <vt:lpstr>18 October 2016</vt:lpstr>
      <vt:lpstr>Overview</vt:lpstr>
      <vt:lpstr>Why compile the RPPI?</vt:lpstr>
      <vt:lpstr>Quality Adjustment (1)</vt:lpstr>
      <vt:lpstr>Quality Adjustment (2)</vt:lpstr>
      <vt:lpstr>Quality Adjustment (3)</vt:lpstr>
      <vt:lpstr>Quality Adjustment (4)</vt:lpstr>
      <vt:lpstr>Original RPPI</vt:lpstr>
      <vt:lpstr>New RPPI (1)</vt:lpstr>
      <vt:lpstr>New RPPI (2)</vt:lpstr>
      <vt:lpstr>New RPPI (3)</vt:lpstr>
      <vt:lpstr>New RPPI (4)</vt:lpstr>
      <vt:lpstr>Statistical Outputs (1)</vt:lpstr>
      <vt:lpstr>Statistical Outputs (2)</vt:lpstr>
      <vt:lpstr>Statistical Outputs (3)</vt:lpstr>
      <vt:lpstr>Statistical Outputs (4)</vt:lpstr>
      <vt:lpstr>Statistical Outputs (5)</vt:lpstr>
      <vt:lpstr>Future Developments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2015-09-18T10:59:24Z</dcterms:created>
  <dcterms:modified xsi:type="dcterms:W3CDTF">2016-11-03T10:45:10Z</dcterms:modified>
</cp:coreProperties>
</file>