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bookmarkIdSeed="3">
  <p:sldMasterIdLst>
    <p:sldMasterId id="2147483650" r:id="rId1"/>
  </p:sldMasterIdLst>
  <p:notesMasterIdLst>
    <p:notesMasterId r:id="rId10"/>
  </p:notesMasterIdLst>
  <p:handoutMasterIdLst>
    <p:handoutMasterId r:id="rId11"/>
  </p:handoutMasterIdLst>
  <p:sldIdLst>
    <p:sldId id="476" r:id="rId2"/>
    <p:sldId id="543" r:id="rId3"/>
    <p:sldId id="564" r:id="rId4"/>
    <p:sldId id="567" r:id="rId5"/>
    <p:sldId id="565" r:id="rId6"/>
    <p:sldId id="568" r:id="rId7"/>
    <p:sldId id="563" r:id="rId8"/>
    <p:sldId id="566" r:id="rId9"/>
  </p:sldIdLst>
  <p:sldSz cx="9144000" cy="6858000" type="screen4x3"/>
  <p:notesSz cx="6797675" cy="987425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IE"/>
    </a:defPPr>
    <a:lvl1pPr algn="r" rtl="0" eaLnBrk="0" fontAlgn="base" hangingPunct="0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+mn-cs"/>
      </a:defRPr>
    </a:lvl1pPr>
    <a:lvl2pPr marL="457200" algn="r" rtl="0" eaLnBrk="0" fontAlgn="base" hangingPunct="0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+mn-cs"/>
      </a:defRPr>
    </a:lvl2pPr>
    <a:lvl3pPr marL="914400" algn="r" rtl="0" eaLnBrk="0" fontAlgn="base" hangingPunct="0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+mn-cs"/>
      </a:defRPr>
    </a:lvl3pPr>
    <a:lvl4pPr marL="1371600" algn="r" rtl="0" eaLnBrk="0" fontAlgn="base" hangingPunct="0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+mn-cs"/>
      </a:defRPr>
    </a:lvl4pPr>
    <a:lvl5pPr marL="1828800" algn="r" rtl="0" eaLnBrk="0" fontAlgn="base" hangingPunct="0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336699"/>
    <a:srgbClr val="333399"/>
    <a:srgbClr val="FFFFCC"/>
    <a:srgbClr val="0066CC"/>
    <a:srgbClr val="FFCCCC"/>
    <a:srgbClr val="000099"/>
    <a:srgbClr val="003366"/>
    <a:srgbClr val="0099CC"/>
    <a:srgbClr val="66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8094" autoAdjust="0"/>
    <p:restoredTop sz="87389" autoAdjust="0"/>
  </p:normalViewPr>
  <p:slideViewPr>
    <p:cSldViewPr snapToGrid="0">
      <p:cViewPr>
        <p:scale>
          <a:sx n="75" d="100"/>
          <a:sy n="75" d="100"/>
        </p:scale>
        <p:origin x="-1224" y="-642"/>
      </p:cViewPr>
      <p:guideLst>
        <p:guide orient="horz" pos="2161"/>
        <p:guide pos="2875"/>
      </p:guideLst>
    </p:cSldViewPr>
  </p:slideViewPr>
  <p:outlineViewPr>
    <p:cViewPr>
      <p:scale>
        <a:sx n="33" d="100"/>
        <a:sy n="33" d="100"/>
      </p:scale>
      <p:origin x="264" y="6949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-1908" y="-96"/>
      </p:cViewPr>
      <p:guideLst>
        <p:guide orient="horz" pos="3111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403537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2975" y="749300"/>
            <a:ext cx="4914900" cy="36861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6" y="4689997"/>
            <a:ext cx="4984750" cy="444522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159" tIns="44290" rIns="90159" bIns="4429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IE" smtClean="0"/>
              <a:t>Click to edit Master text styles</a:t>
            </a:r>
          </a:p>
          <a:p>
            <a:pPr lvl="1"/>
            <a:r>
              <a:rPr lang="en-IE" smtClean="0"/>
              <a:t>Second level</a:t>
            </a:r>
          </a:p>
          <a:p>
            <a:pPr lvl="2"/>
            <a:r>
              <a:rPr lang="en-IE" smtClean="0"/>
              <a:t>Third level</a:t>
            </a:r>
          </a:p>
          <a:p>
            <a:pPr lvl="3"/>
            <a:r>
              <a:rPr lang="en-IE" smtClean="0"/>
              <a:t>Fourth level</a:t>
            </a:r>
          </a:p>
          <a:p>
            <a:pPr lvl="4"/>
            <a:r>
              <a:rPr lang="en-IE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992644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1314849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874260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874260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874260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874260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874260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874260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87426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ChangeArrowheads="1"/>
          </p:cNvSpPr>
          <p:nvPr/>
        </p:nvSpPr>
        <p:spPr bwMode="auto">
          <a:xfrm>
            <a:off x="0" y="1"/>
            <a:ext cx="9144000" cy="3438525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endParaRPr lang="en-US" dirty="0"/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2714625" y="184150"/>
            <a:ext cx="6216650" cy="917575"/>
          </a:xfrm>
          <a:noFill/>
          <a:ln w="9525"/>
        </p:spPr>
        <p:txBody>
          <a:bodyPr lIns="91440" tIns="45720" rIns="91440" bIns="45720" anchor="t"/>
          <a:lstStyle>
            <a:lvl1pPr algn="l">
              <a:defRPr/>
            </a:lvl1pPr>
          </a:lstStyle>
          <a:p>
            <a:r>
              <a:rPr lang="en-IE"/>
              <a:t>CSO ITSIP Project - implementation of new Data Management System (DMS)</a:t>
            </a:r>
          </a:p>
        </p:txBody>
      </p:sp>
      <p:sp>
        <p:nvSpPr>
          <p:cNvPr id="231428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697163" y="1195388"/>
            <a:ext cx="6216650" cy="684212"/>
          </a:xfrm>
          <a:ln w="9525"/>
        </p:spPr>
        <p:txBody>
          <a:bodyPr lIns="91440" tIns="45720" rIns="91440" bIns="45720"/>
          <a:lstStyle>
            <a:lvl1pPr marL="0" indent="0">
              <a:buFontTx/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IE"/>
              <a:t>Presenter’s name</a:t>
            </a:r>
          </a:p>
          <a:p>
            <a:r>
              <a:rPr lang="en-IE"/>
              <a:t>Presenter’s title or date</a:t>
            </a:r>
          </a:p>
        </p:txBody>
      </p:sp>
      <p:sp>
        <p:nvSpPr>
          <p:cNvPr id="2314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838" y="6324603"/>
            <a:ext cx="2895600" cy="457201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000" b="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graphicFrame>
        <p:nvGraphicFramePr>
          <p:cNvPr id="231434" name="Object 10"/>
          <p:cNvGraphicFramePr>
            <a:graphicFrameLocks noChangeAspect="1"/>
          </p:cNvGraphicFramePr>
          <p:nvPr/>
        </p:nvGraphicFramePr>
        <p:xfrm>
          <a:off x="7632700" y="4729167"/>
          <a:ext cx="1028700" cy="1379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606" name="Bitmap Image" r:id="rId3" imgW="1286055" imgH="1724266" progId="PBrush">
                  <p:embed/>
                </p:oleObj>
              </mc:Choice>
              <mc:Fallback>
                <p:oleObj name="Bitmap Image" r:id="rId3" imgW="1286055" imgH="1724266" progId="PBrush">
                  <p:embed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32700" y="4729167"/>
                        <a:ext cx="1028700" cy="1379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 dirty="0"/>
              <a:t>Central Statistics Office, Ireland                                                                                                                                                                        </a:t>
            </a:r>
            <a:fld id="{2060D022-181E-4837-AFBE-6383BFF2C6DA}" type="slidenum">
              <a:rPr lang="en-IE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24669" y="3"/>
            <a:ext cx="2009775" cy="60071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90575" y="3"/>
            <a:ext cx="5881688" cy="60071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 dirty="0"/>
              <a:t>Central Statistics Office, Ireland                                                                                                                                                                        </a:t>
            </a:r>
            <a:fld id="{68C2FE51-249D-42D0-ACC8-749F268D2945}" type="slidenum">
              <a:rPr lang="en-IE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2863" y="0"/>
            <a:ext cx="4989512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90575" y="1798638"/>
            <a:ext cx="3944938" cy="42084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7919" y="1798638"/>
            <a:ext cx="3946525" cy="42084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696913" y="6348413"/>
            <a:ext cx="8094662" cy="282575"/>
          </a:xfrm>
        </p:spPr>
        <p:txBody>
          <a:bodyPr/>
          <a:lstStyle>
            <a:lvl1pPr>
              <a:defRPr/>
            </a:lvl1pPr>
          </a:lstStyle>
          <a:p>
            <a:r>
              <a:rPr lang="en-IE" dirty="0"/>
              <a:t>Central Statistics Office, Ireland                                                                                                                                                                        </a:t>
            </a:r>
            <a:fld id="{A7E054A4-A823-4634-96C3-AD3B8963EBBA}" type="slidenum">
              <a:rPr lang="en-IE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2863" y="0"/>
            <a:ext cx="4989512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790576" y="1798638"/>
            <a:ext cx="8043863" cy="420846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6913" y="6348413"/>
            <a:ext cx="8094662" cy="282575"/>
          </a:xfrm>
        </p:spPr>
        <p:txBody>
          <a:bodyPr/>
          <a:lstStyle>
            <a:lvl1pPr>
              <a:defRPr/>
            </a:lvl1pPr>
          </a:lstStyle>
          <a:p>
            <a:r>
              <a:rPr lang="en-IE" dirty="0"/>
              <a:t>Central Statistics Office, Ireland                                                                                                                                                                        </a:t>
            </a:r>
            <a:fld id="{9F472908-3925-4390-BBF2-1E131E1E4204}" type="slidenum">
              <a:rPr lang="en-IE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 dirty="0"/>
              <a:t>Central Statistics Office, Ireland                                                                                                                                                                        </a:t>
            </a:r>
            <a:fld id="{173D5BEE-783C-4CE3-AA17-4309E1909D99}" type="slidenum">
              <a:rPr lang="en-IE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7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 dirty="0"/>
              <a:t>Central Statistics Office, Ireland                                                                                                                                                                        </a:t>
            </a:r>
            <a:fld id="{1F28B436-9075-4F54-8797-F95CFE5E2D8F}" type="slidenum">
              <a:rPr lang="en-IE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90575" y="1798638"/>
            <a:ext cx="3944938" cy="4208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7919" y="1798638"/>
            <a:ext cx="3946525" cy="4208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 dirty="0"/>
              <a:t>Central Statistics Office, Ireland                                                                                                                                                                        </a:t>
            </a:r>
            <a:fld id="{E3DFB035-06EE-49D4-9E80-FCFD6D603548}" type="slidenum">
              <a:rPr lang="en-IE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7"/>
            <a:ext cx="4040188" cy="395128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1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1" y="2174877"/>
            <a:ext cx="4041775" cy="395128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 dirty="0"/>
              <a:t>Central Statistics Office, Ireland                                                                                                                                                                        </a:t>
            </a:r>
            <a:fld id="{669248C7-FEA4-455B-9C74-01E7F1256934}" type="slidenum">
              <a:rPr lang="en-IE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 dirty="0"/>
              <a:t>Central Statistics Office, Ireland                                                                                                                                                                        </a:t>
            </a:r>
            <a:fld id="{0E6C26A2-67D4-4188-9FCE-EA08780FD479}" type="slidenum">
              <a:rPr lang="en-IE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 dirty="0"/>
              <a:t>Central Statistics Office, Ireland                                                                                                                                                                        </a:t>
            </a:r>
            <a:fld id="{2AA616C0-9FAC-4694-A16F-70E648B896D2}" type="slidenum">
              <a:rPr lang="en-IE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2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 dirty="0"/>
              <a:t>Central Statistics Office, Ireland                                                                                                                                                                        </a:t>
            </a:r>
            <a:fld id="{E7C08636-605D-48C1-B2F9-65B9F089B9F1}" type="slidenum">
              <a:rPr lang="en-IE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 dirty="0"/>
              <a:t>Central Statistics Office, Ireland                                                                                                                                                                        </a:t>
            </a:r>
            <a:fld id="{C0BBA307-B20F-4960-8DFD-313FA73C3308}" type="slidenum">
              <a:rPr lang="en-IE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AC Banner"/>
          <p:cNvSpPr>
            <a:spLocks noChangeArrowheads="1"/>
          </p:cNvSpPr>
          <p:nvPr/>
        </p:nvSpPr>
        <p:spPr bwMode="auto">
          <a:xfrm>
            <a:off x="0" y="-261935"/>
            <a:ext cx="9144000" cy="1498602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90576" y="1798638"/>
            <a:ext cx="8043863" cy="4208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IE" smtClean="0"/>
              <a:t>Click to edit Master text styles</a:t>
            </a:r>
          </a:p>
          <a:p>
            <a:pPr lvl="1"/>
            <a:r>
              <a:rPr lang="en-IE" smtClean="0"/>
              <a:t>Second level</a:t>
            </a:r>
          </a:p>
          <a:p>
            <a:pPr lvl="2"/>
            <a:r>
              <a:rPr lang="en-IE" smtClean="0"/>
              <a:t>Third level</a:t>
            </a:r>
          </a:p>
          <a:p>
            <a:pPr lvl="3"/>
            <a:r>
              <a:rPr lang="en-IE" smtClean="0"/>
              <a:t>Fourth level</a:t>
            </a:r>
          </a:p>
          <a:p>
            <a:pPr lvl="4"/>
            <a:r>
              <a:rPr lang="en-IE" smtClean="0"/>
              <a:t>Fifth level</a:t>
            </a:r>
          </a:p>
        </p:txBody>
      </p:sp>
      <p:sp>
        <p:nvSpPr>
          <p:cNvPr id="230404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6913" y="6348413"/>
            <a:ext cx="8094662" cy="2825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80000"/>
              </a:lnSpc>
              <a:defRPr sz="1000" b="0">
                <a:solidFill>
                  <a:schemeClr val="tx1"/>
                </a:solidFill>
              </a:defRPr>
            </a:lvl1pPr>
          </a:lstStyle>
          <a:p>
            <a:r>
              <a:rPr lang="en-IE" dirty="0"/>
              <a:t>Central Statistics Office, Ireland                                                                                                                                                                        </a:t>
            </a:r>
            <a:fld id="{E85ED356-1B25-4B61-9C60-9E2D4DE988C4}" type="slidenum">
              <a:rPr lang="en-IE"/>
              <a:pPr/>
              <a:t>‹#›</a:t>
            </a:fld>
            <a:endParaRPr lang="en-IE" dirty="0"/>
          </a:p>
        </p:txBody>
      </p:sp>
      <p:sp>
        <p:nvSpPr>
          <p:cNvPr id="23040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582863" y="0"/>
            <a:ext cx="4989512" cy="1143000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IE" smtClean="0"/>
              <a:t>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</p:sldLayoutIdLst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Blip>
          <a:blip r:embed="rId15"/>
        </a:buBlip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Blip>
          <a:blip r:embed="rId16"/>
        </a:buBlip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Blip>
          <a:blip r:embed="rId17"/>
        </a:buBlip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Blip>
          <a:blip r:embed="rId17"/>
        </a:buBlip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Blip>
          <a:blip r:embed="rId17"/>
        </a:buBlip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Blip>
          <a:blip r:embed="rId17"/>
        </a:buBlip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Blip>
          <a:blip r:embed="rId17"/>
        </a:buBlip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Blip>
          <a:blip r:embed="rId17"/>
        </a:buBlip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Blip>
          <a:blip r:embed="rId17"/>
        </a:buBlip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so.ie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o.ie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 sz="quarter"/>
          </p:nvPr>
        </p:nvSpPr>
        <p:spPr>
          <a:xfrm>
            <a:off x="330200" y="2197100"/>
            <a:ext cx="8461375" cy="1054100"/>
          </a:xfrm>
        </p:spPr>
        <p:txBody>
          <a:bodyPr/>
          <a:lstStyle/>
          <a:p>
            <a:pPr algn="ctr"/>
            <a:r>
              <a:rPr lang="en-IE" sz="2800" b="0" dirty="0" smtClean="0">
                <a:latin typeface="Lucida Sans" pitchFamily="34" charset="0"/>
                <a:cs typeface="Leelawadee" pitchFamily="34" charset="-34"/>
              </a:rPr>
              <a:t>18 October 2016</a:t>
            </a:r>
            <a:endParaRPr lang="en-US" sz="2800" i="1" dirty="0">
              <a:latin typeface="Lucida Sans" pitchFamily="34" charset="0"/>
              <a:cs typeface="Leelawadee" pitchFamily="34" charset="-34"/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sz="quarter" idx="1"/>
          </p:nvPr>
        </p:nvSpPr>
        <p:spPr>
          <a:xfrm>
            <a:off x="827087" y="609600"/>
            <a:ext cx="8316913" cy="977900"/>
          </a:xfrm>
        </p:spPr>
        <p:txBody>
          <a:bodyPr/>
          <a:lstStyle/>
          <a:p>
            <a:pPr algn="ctr"/>
            <a:r>
              <a:rPr lang="en-IE" sz="3200" dirty="0" smtClean="0">
                <a:latin typeface="Lucida Sans" pitchFamily="34" charset="0"/>
                <a:cs typeface="Leelawadee" pitchFamily="34" charset="-34"/>
              </a:rPr>
              <a:t>Central Statistics Office</a:t>
            </a:r>
          </a:p>
          <a:p>
            <a:pPr algn="ctr"/>
            <a:r>
              <a:rPr lang="en-IE" sz="3200" dirty="0" smtClean="0">
                <a:latin typeface="Lucida Sans" pitchFamily="34" charset="0"/>
                <a:cs typeface="Leelawadee" pitchFamily="34" charset="-34"/>
              </a:rPr>
              <a:t>Housing Statistics Seminar</a:t>
            </a:r>
            <a:endParaRPr lang="en-IE" sz="3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1049338" y="6348413"/>
            <a:ext cx="8094662" cy="282575"/>
          </a:xfrm>
        </p:spPr>
        <p:txBody>
          <a:bodyPr/>
          <a:lstStyle/>
          <a:p>
            <a:r>
              <a:rPr lang="en-IE" dirty="0" smtClean="0"/>
              <a:t>Central Statistics Office, Ireland                                                                                                                                                                        </a:t>
            </a:r>
            <a:fld id="{173D5BEE-783C-4CE3-AA17-4309E1909D99}" type="slidenum">
              <a:rPr lang="en-IE" smtClean="0"/>
              <a:pPr/>
              <a:t>1</a:t>
            </a:fld>
            <a:endParaRPr lang="en-IE" dirty="0"/>
          </a:p>
        </p:txBody>
      </p:sp>
      <p:sp>
        <p:nvSpPr>
          <p:cNvPr id="2" name="TextBox 1"/>
          <p:cNvSpPr txBox="1"/>
          <p:nvPr/>
        </p:nvSpPr>
        <p:spPr>
          <a:xfrm>
            <a:off x="1282700" y="4152900"/>
            <a:ext cx="4699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solidFill>
                  <a:schemeClr val="accent1"/>
                </a:solidFill>
              </a:rPr>
              <a:t>Joe </a:t>
            </a:r>
            <a:r>
              <a:rPr lang="en-US" dirty="0" err="1" smtClean="0">
                <a:solidFill>
                  <a:schemeClr val="accent1"/>
                </a:solidFill>
              </a:rPr>
              <a:t>Treacy</a:t>
            </a:r>
            <a:endParaRPr lang="en-US" dirty="0" smtClean="0">
              <a:solidFill>
                <a:schemeClr val="accent1"/>
              </a:solidFill>
            </a:endParaRPr>
          </a:p>
          <a:p>
            <a:pPr algn="l"/>
            <a:r>
              <a:rPr lang="en-US" b="0" dirty="0" smtClean="0">
                <a:solidFill>
                  <a:schemeClr val="accent1"/>
                </a:solidFill>
              </a:rPr>
              <a:t>Central Statistics Office</a:t>
            </a:r>
          </a:p>
          <a:p>
            <a:pPr algn="l"/>
            <a:r>
              <a:rPr lang="en-US" b="0" dirty="0" smtClean="0">
                <a:solidFill>
                  <a:schemeClr val="accent1"/>
                </a:solidFill>
              </a:rPr>
              <a:t>Ireland</a:t>
            </a:r>
            <a:endParaRPr lang="en-IE" b="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1000" y="-88900"/>
            <a:ext cx="5473700" cy="1143000"/>
          </a:xfrm>
        </p:spPr>
        <p:txBody>
          <a:bodyPr/>
          <a:lstStyle/>
          <a:p>
            <a:pPr algn="ctr"/>
            <a:r>
              <a:rPr lang="en-IE" sz="2800" dirty="0" smtClean="0">
                <a:latin typeface="Lucida Sans" pitchFamily="34" charset="0"/>
              </a:rPr>
              <a:t>Housing Statistics Seminar </a:t>
            </a:r>
            <a:r>
              <a:rPr lang="en-IE" b="0" dirty="0" smtClean="0">
                <a:latin typeface="Lucida Sans" pitchFamily="34" charset="0"/>
              </a:rPr>
              <a:t>18 October 2016</a:t>
            </a:r>
            <a:endParaRPr lang="en-IE" b="0" dirty="0">
              <a:latin typeface="Lucida Sans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6" y="1150938"/>
            <a:ext cx="7718424" cy="4538662"/>
          </a:xfrm>
        </p:spPr>
        <p:txBody>
          <a:bodyPr/>
          <a:lstStyle/>
          <a:p>
            <a:pPr marL="0" indent="0">
              <a:buNone/>
            </a:pPr>
            <a:endParaRPr lang="en-IE" sz="2800" dirty="0" smtClean="0"/>
          </a:p>
          <a:p>
            <a:pPr marL="0" indent="0">
              <a:buNone/>
            </a:pPr>
            <a:r>
              <a:rPr lang="en-IE" sz="2800" b="1" dirty="0" smtClean="0"/>
              <a:t>Policy Context</a:t>
            </a:r>
          </a:p>
          <a:p>
            <a:r>
              <a:rPr lang="en-IE" sz="2800" dirty="0" smtClean="0"/>
              <a:t>Action Plan for Housing</a:t>
            </a:r>
            <a:r>
              <a:rPr lang="en-IE" sz="2800" dirty="0"/>
              <a:t> </a:t>
            </a:r>
            <a:r>
              <a:rPr lang="en-IE" sz="2800" dirty="0" smtClean="0"/>
              <a:t>and Homelessness</a:t>
            </a:r>
          </a:p>
          <a:p>
            <a:r>
              <a:rPr lang="en-IE" sz="2800" dirty="0" smtClean="0"/>
              <a:t>Budget 2017</a:t>
            </a:r>
          </a:p>
          <a:p>
            <a:pPr marL="0" indent="0">
              <a:buNone/>
            </a:pPr>
            <a:r>
              <a:rPr lang="en-IE" sz="2800" b="1" dirty="0" smtClean="0"/>
              <a:t>Statistical insight to inform policy</a:t>
            </a:r>
          </a:p>
          <a:p>
            <a:r>
              <a:rPr lang="en-IE" sz="2800" dirty="0" smtClean="0"/>
              <a:t>What’s available?</a:t>
            </a:r>
          </a:p>
          <a:p>
            <a:r>
              <a:rPr lang="en-IE" sz="2800" dirty="0" smtClean="0"/>
              <a:t>What are the gaps?</a:t>
            </a:r>
          </a:p>
          <a:p>
            <a:r>
              <a:rPr lang="en-IE" sz="2800" dirty="0" smtClean="0"/>
              <a:t>Who are the producers of housing statistics?</a:t>
            </a:r>
          </a:p>
          <a:p>
            <a:r>
              <a:rPr lang="en-IE" sz="2800" dirty="0" smtClean="0"/>
              <a:t>How can we work together to build the full picture?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IE" dirty="0" smtClean="0"/>
              <a:t>Central Statistics Office, Ireland                                                                                                                                                                        </a:t>
            </a:r>
            <a:fld id="{173D5BEE-783C-4CE3-AA17-4309E1909D99}" type="slidenum">
              <a:rPr lang="en-IE" smtClean="0"/>
              <a:pPr/>
              <a:t>2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7030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1000" y="-88900"/>
            <a:ext cx="5473700" cy="1143000"/>
          </a:xfrm>
        </p:spPr>
        <p:txBody>
          <a:bodyPr/>
          <a:lstStyle/>
          <a:p>
            <a:pPr algn="ctr"/>
            <a:r>
              <a:rPr lang="en-IE" sz="2800" dirty="0" smtClean="0">
                <a:latin typeface="Lucida Sans" pitchFamily="34" charset="0"/>
              </a:rPr>
              <a:t>Housing Statistics Seminar </a:t>
            </a:r>
            <a:r>
              <a:rPr lang="en-IE" b="0" dirty="0" smtClean="0">
                <a:latin typeface="Lucida Sans" pitchFamily="34" charset="0"/>
              </a:rPr>
              <a:t>18 October 2016</a:t>
            </a:r>
            <a:endParaRPr lang="en-IE" b="0" dirty="0">
              <a:latin typeface="Lucida Sans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IE" dirty="0" smtClean="0"/>
              <a:t>Central Statistics Office, Ireland                                                                                                                                                                        </a:t>
            </a:r>
            <a:fld id="{173D5BEE-783C-4CE3-AA17-4309E1909D99}" type="slidenum">
              <a:rPr lang="en-IE" smtClean="0"/>
              <a:pPr/>
              <a:t>3</a:t>
            </a:fld>
            <a:endParaRPr lang="en-IE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549" y="3903135"/>
            <a:ext cx="3778251" cy="2518833"/>
          </a:xfr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8399" y="1435100"/>
            <a:ext cx="6337301" cy="262466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2249" y="4394200"/>
            <a:ext cx="2990849" cy="1993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0393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1000" y="-88900"/>
            <a:ext cx="5473700" cy="1143000"/>
          </a:xfrm>
        </p:spPr>
        <p:txBody>
          <a:bodyPr/>
          <a:lstStyle/>
          <a:p>
            <a:pPr algn="ctr"/>
            <a:r>
              <a:rPr lang="en-IE" sz="2800" dirty="0" smtClean="0">
                <a:latin typeface="Lucida Sans" pitchFamily="34" charset="0"/>
              </a:rPr>
              <a:t>Housing Statistics Seminar </a:t>
            </a:r>
            <a:r>
              <a:rPr lang="en-IE" b="0" dirty="0" smtClean="0">
                <a:latin typeface="Lucida Sans" pitchFamily="34" charset="0"/>
              </a:rPr>
              <a:t>18 October 2016</a:t>
            </a:r>
            <a:endParaRPr lang="en-IE" b="0" dirty="0">
              <a:latin typeface="Lucida Sans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IE" dirty="0" smtClean="0"/>
              <a:t>Central Statistics Office, Ireland                                                                                                                                                                        </a:t>
            </a:r>
            <a:fld id="{173D5BEE-783C-4CE3-AA17-4309E1909D99}" type="slidenum">
              <a:rPr lang="en-IE" smtClean="0"/>
              <a:pPr/>
              <a:t>4</a:t>
            </a:fld>
            <a:endParaRPr lang="en-IE" dirty="0"/>
          </a:p>
        </p:txBody>
      </p:sp>
      <p:pic>
        <p:nvPicPr>
          <p:cNvPr id="2324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2875" y="1563689"/>
            <a:ext cx="5775325" cy="3137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78" y="4701031"/>
            <a:ext cx="7032622" cy="1344169"/>
          </a:xfrm>
        </p:spPr>
        <p:txBody>
          <a:bodyPr/>
          <a:lstStyle/>
          <a:p>
            <a:pPr marL="0" indent="0" algn="ctr">
              <a:buNone/>
            </a:pPr>
            <a:r>
              <a:rPr lang="en-IE" b="1" dirty="0" smtClean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New App</a:t>
            </a:r>
          </a:p>
          <a:p>
            <a:pPr marL="0" indent="0" algn="ctr">
              <a:buNone/>
            </a:pPr>
            <a:r>
              <a:rPr lang="en-IE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Eircode</a:t>
            </a:r>
            <a:r>
              <a:rPr lang="en-IE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Interactive House Prices</a:t>
            </a:r>
            <a:endParaRPr lang="en-IE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en-IE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Now on </a:t>
            </a:r>
            <a:r>
              <a:rPr lang="en-IE" dirty="0">
                <a:solidFill>
                  <a:srgbClr val="002060"/>
                </a:solidFill>
                <a:hlinkClick r:id="rId4"/>
              </a:rPr>
              <a:t>www.cso.ie</a:t>
            </a:r>
            <a:endParaRPr lang="en-IE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089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1000" y="-88900"/>
            <a:ext cx="5473700" cy="1143000"/>
          </a:xfrm>
        </p:spPr>
        <p:txBody>
          <a:bodyPr/>
          <a:lstStyle/>
          <a:p>
            <a:pPr algn="ctr"/>
            <a:r>
              <a:rPr lang="en-IE" sz="2800" dirty="0" smtClean="0">
                <a:latin typeface="Lucida Sans" pitchFamily="34" charset="0"/>
              </a:rPr>
              <a:t>Housing Statistics Seminar </a:t>
            </a:r>
            <a:r>
              <a:rPr lang="en-IE" b="0" dirty="0" smtClean="0">
                <a:latin typeface="Lucida Sans" pitchFamily="34" charset="0"/>
              </a:rPr>
              <a:t>18 October 2016</a:t>
            </a:r>
            <a:endParaRPr lang="en-IE" b="0" dirty="0">
              <a:latin typeface="Lucida Sans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6" y="1150938"/>
            <a:ext cx="8023224" cy="4538662"/>
          </a:xfrm>
        </p:spPr>
        <p:txBody>
          <a:bodyPr/>
          <a:lstStyle/>
          <a:p>
            <a:pPr marL="0" indent="0">
              <a:buNone/>
            </a:pPr>
            <a:endParaRPr lang="en-IE" sz="2800" dirty="0" smtClean="0"/>
          </a:p>
          <a:p>
            <a:pPr marL="0" indent="0">
              <a:buNone/>
            </a:pPr>
            <a:r>
              <a:rPr lang="en-IE" sz="2800" b="1" dirty="0" smtClean="0"/>
              <a:t>CSO Statistics on the Housing Market</a:t>
            </a:r>
          </a:p>
          <a:p>
            <a:r>
              <a:rPr lang="en-IE" sz="2800" dirty="0" smtClean="0"/>
              <a:t>Residential Property Price Index (RPPI)</a:t>
            </a:r>
          </a:p>
          <a:p>
            <a:r>
              <a:rPr lang="en-IE" sz="2800" dirty="0" smtClean="0"/>
              <a:t>Turnover – Value, Volume and Average Price</a:t>
            </a:r>
          </a:p>
          <a:p>
            <a:r>
              <a:rPr lang="en-IE" sz="2800" dirty="0" smtClean="0"/>
              <a:t>House Prices by </a:t>
            </a:r>
            <a:r>
              <a:rPr lang="en-IE" sz="2800" dirty="0" err="1" smtClean="0"/>
              <a:t>Eircode</a:t>
            </a:r>
            <a:r>
              <a:rPr lang="en-IE" sz="2800" dirty="0" smtClean="0"/>
              <a:t> Areas</a:t>
            </a:r>
          </a:p>
          <a:p>
            <a:r>
              <a:rPr lang="en-IE" sz="2800" dirty="0" smtClean="0"/>
              <a:t>Stock </a:t>
            </a:r>
            <a:r>
              <a:rPr lang="en-IE" sz="2800" dirty="0"/>
              <a:t>of </a:t>
            </a:r>
            <a:r>
              <a:rPr lang="en-IE" sz="2800" dirty="0" smtClean="0"/>
              <a:t>Housing – Census 2016</a:t>
            </a:r>
            <a:endParaRPr lang="en-IE" sz="2800" dirty="0"/>
          </a:p>
          <a:p>
            <a:r>
              <a:rPr lang="en-IE" sz="2800" dirty="0" smtClean="0"/>
              <a:t>Planning Permissions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IE" dirty="0" smtClean="0"/>
              <a:t>Central Statistics Office, Ireland                                                                                                                                                                        </a:t>
            </a:r>
            <a:fld id="{173D5BEE-783C-4CE3-AA17-4309E1909D99}" type="slidenum">
              <a:rPr lang="en-IE" smtClean="0"/>
              <a:pPr/>
              <a:t>5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929929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1000" y="-88900"/>
            <a:ext cx="5473700" cy="1143000"/>
          </a:xfrm>
        </p:spPr>
        <p:txBody>
          <a:bodyPr/>
          <a:lstStyle/>
          <a:p>
            <a:pPr algn="ctr"/>
            <a:r>
              <a:rPr lang="en-IE" sz="2800" dirty="0" smtClean="0">
                <a:latin typeface="Lucida Sans" pitchFamily="34" charset="0"/>
              </a:rPr>
              <a:t>Housing Statistics Seminar </a:t>
            </a:r>
            <a:r>
              <a:rPr lang="en-IE" b="0" dirty="0" smtClean="0">
                <a:latin typeface="Lucida Sans" pitchFamily="34" charset="0"/>
              </a:rPr>
              <a:t>18 October 2016</a:t>
            </a:r>
            <a:endParaRPr lang="en-IE" b="0" dirty="0">
              <a:latin typeface="Lucida Sans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800" y="1451513"/>
            <a:ext cx="4457700" cy="4538662"/>
          </a:xfrm>
        </p:spPr>
        <p:txBody>
          <a:bodyPr/>
          <a:lstStyle/>
          <a:p>
            <a:pPr marL="0" indent="0">
              <a:buNone/>
            </a:pPr>
            <a:endParaRPr lang="en-IE" sz="2800" dirty="0" smtClean="0"/>
          </a:p>
          <a:p>
            <a:pPr marL="0" indent="0">
              <a:buNone/>
            </a:pPr>
            <a:r>
              <a:rPr lang="en-IE" sz="2400" b="1" dirty="0" smtClean="0"/>
              <a:t>Department of Housing </a:t>
            </a:r>
          </a:p>
          <a:p>
            <a:r>
              <a:rPr lang="en-IE" sz="2400" dirty="0" smtClean="0"/>
              <a:t>Commencement Notices</a:t>
            </a:r>
          </a:p>
          <a:p>
            <a:r>
              <a:rPr lang="en-IE" sz="2400" dirty="0" smtClean="0"/>
              <a:t>House Completions</a:t>
            </a:r>
          </a:p>
          <a:p>
            <a:r>
              <a:rPr lang="en-IE" sz="2400" dirty="0" smtClean="0"/>
              <a:t>New House Guarantee Registrations </a:t>
            </a:r>
          </a:p>
          <a:p>
            <a:r>
              <a:rPr lang="en-IE" sz="2400" dirty="0" smtClean="0"/>
              <a:t>House Building Costs Index</a:t>
            </a:r>
          </a:p>
          <a:p>
            <a:pPr marL="0" indent="0">
              <a:buNone/>
            </a:pPr>
            <a:endParaRPr lang="en-IE" sz="2400" dirty="0" smtClean="0"/>
          </a:p>
          <a:p>
            <a:pPr marL="0" indent="0">
              <a:buNone/>
            </a:pPr>
            <a:r>
              <a:rPr lang="en-IE" dirty="0" smtClean="0"/>
              <a:t>Available at: </a:t>
            </a:r>
          </a:p>
          <a:p>
            <a:pPr marL="0" indent="0">
              <a:buNone/>
            </a:pPr>
            <a:r>
              <a:rPr lang="en-IE" b="1" dirty="0"/>
              <a:t>http://www.cso.ie/en/databases/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IE" dirty="0" smtClean="0"/>
              <a:t>Central Statistics Office, Ireland                                                                                                                                                                        </a:t>
            </a:r>
            <a:fld id="{173D5BEE-783C-4CE3-AA17-4309E1909D99}" type="slidenum">
              <a:rPr lang="en-IE" smtClean="0"/>
              <a:pPr/>
              <a:t>6</a:t>
            </a:fld>
            <a:endParaRPr lang="en-IE" dirty="0"/>
          </a:p>
        </p:txBody>
      </p:sp>
      <p:pic>
        <p:nvPicPr>
          <p:cNvPr id="2334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7768" y="1568066"/>
            <a:ext cx="4196532" cy="43055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77713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1000" y="-88900"/>
            <a:ext cx="5473700" cy="1143000"/>
          </a:xfrm>
        </p:spPr>
        <p:txBody>
          <a:bodyPr/>
          <a:lstStyle/>
          <a:p>
            <a:pPr algn="ctr"/>
            <a:r>
              <a:rPr lang="en-IE" sz="2800" dirty="0" smtClean="0">
                <a:latin typeface="Lucida Sans" pitchFamily="34" charset="0"/>
              </a:rPr>
              <a:t>Housing Statistics Seminar </a:t>
            </a:r>
            <a:r>
              <a:rPr lang="en-IE" b="0" dirty="0" smtClean="0">
                <a:latin typeface="Lucida Sans" pitchFamily="34" charset="0"/>
              </a:rPr>
              <a:t>18 October 2016</a:t>
            </a:r>
            <a:endParaRPr lang="en-IE" b="0" dirty="0">
              <a:latin typeface="Lucida Sans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IE" dirty="0" smtClean="0"/>
              <a:t>Central Statistics Office, Ireland                                                                                                                                                                        </a:t>
            </a:r>
            <a:fld id="{173D5BEE-783C-4CE3-AA17-4309E1909D99}" type="slidenum">
              <a:rPr lang="en-IE" smtClean="0"/>
              <a:pPr/>
              <a:t>7</a:t>
            </a:fld>
            <a:endParaRPr lang="en-IE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2151172"/>
              </p:ext>
            </p:extLst>
          </p:nvPr>
        </p:nvGraphicFramePr>
        <p:xfrm>
          <a:off x="460375" y="1392238"/>
          <a:ext cx="8043864" cy="4861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6725"/>
                <a:gridCol w="3492500"/>
                <a:gridCol w="2814639"/>
              </a:tblGrid>
              <a:tr h="370840">
                <a:tc>
                  <a:txBody>
                    <a:bodyPr/>
                    <a:lstStyle/>
                    <a:p>
                      <a:r>
                        <a:rPr lang="en-IE" dirty="0" smtClean="0"/>
                        <a:t>Time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Topic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Speaker</a:t>
                      </a:r>
                      <a:endParaRPr lang="en-I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E" dirty="0" smtClean="0"/>
                        <a:t>9.15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Introduction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Joe </a:t>
                      </a:r>
                      <a:r>
                        <a:rPr lang="en-IE" dirty="0" err="1" smtClean="0"/>
                        <a:t>Treacy</a:t>
                      </a:r>
                      <a:r>
                        <a:rPr lang="en-IE" dirty="0" smtClean="0"/>
                        <a:t>, CSO</a:t>
                      </a:r>
                      <a:endParaRPr lang="en-I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E" dirty="0" smtClean="0"/>
                        <a:t>9.30 – 10.10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New Residential Property Price Index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Gregg Patrick, CSO</a:t>
                      </a:r>
                      <a:endParaRPr lang="en-I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E" dirty="0" smtClean="0"/>
                        <a:t>10.10 – 10.50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Availability of Housing Statistics in Ireland – Gaps and Future Needs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Ronan Lyons, TCD</a:t>
                      </a:r>
                      <a:endParaRPr lang="en-I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IE" dirty="0" smtClean="0"/>
                    </a:p>
                    <a:p>
                      <a:r>
                        <a:rPr lang="en-IE" dirty="0" smtClean="0"/>
                        <a:t>10.50 – 11.20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dirty="0" smtClean="0"/>
                    </a:p>
                    <a:p>
                      <a:r>
                        <a:rPr lang="en-IE" dirty="0" smtClean="0"/>
                        <a:t>Tea / Coffee</a:t>
                      </a:r>
                    </a:p>
                    <a:p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E" dirty="0" smtClean="0"/>
                        <a:t>11.20 – 11.50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Census 2016 Housing Statistics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Brendan Murphy, CSO</a:t>
                      </a:r>
                      <a:endParaRPr lang="en-I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E" dirty="0" smtClean="0"/>
                        <a:t>11.50 – 12.20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Housing Policy in Ireland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David Duffy,</a:t>
                      </a:r>
                      <a:r>
                        <a:rPr lang="en-IE" baseline="0" dirty="0" smtClean="0"/>
                        <a:t> Property Industry Ireland</a:t>
                      </a:r>
                      <a:endParaRPr lang="en-I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E" dirty="0" smtClean="0"/>
                        <a:t>12.20 – 12.50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Discussion and concluding remarks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8911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1000" y="-88900"/>
            <a:ext cx="5473700" cy="1143000"/>
          </a:xfrm>
        </p:spPr>
        <p:txBody>
          <a:bodyPr/>
          <a:lstStyle/>
          <a:p>
            <a:pPr algn="ctr"/>
            <a:r>
              <a:rPr lang="en-IE" sz="2800" dirty="0" smtClean="0">
                <a:latin typeface="Lucida Sans" pitchFamily="34" charset="0"/>
              </a:rPr>
              <a:t>Housing Statistics Seminar </a:t>
            </a:r>
            <a:r>
              <a:rPr lang="en-IE" b="0" dirty="0" smtClean="0">
                <a:latin typeface="Lucida Sans" pitchFamily="34" charset="0"/>
              </a:rPr>
              <a:t>18 October 2016</a:t>
            </a:r>
            <a:endParaRPr lang="en-IE" b="0" dirty="0">
              <a:latin typeface="Lucida Sans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6" y="1150938"/>
            <a:ext cx="8023224" cy="4538662"/>
          </a:xfrm>
        </p:spPr>
        <p:txBody>
          <a:bodyPr/>
          <a:lstStyle/>
          <a:p>
            <a:pPr marL="0" indent="0">
              <a:buNone/>
            </a:pPr>
            <a:endParaRPr lang="en-IE" sz="2800" dirty="0" smtClean="0"/>
          </a:p>
          <a:p>
            <a:pPr marL="0" indent="0">
              <a:buNone/>
            </a:pPr>
            <a:r>
              <a:rPr lang="en-IE" sz="2800" b="1" dirty="0" smtClean="0"/>
              <a:t>Discussion and concluding remarks</a:t>
            </a:r>
          </a:p>
          <a:p>
            <a:r>
              <a:rPr lang="en-IE" sz="2800" dirty="0"/>
              <a:t>What’s available?</a:t>
            </a:r>
          </a:p>
          <a:p>
            <a:r>
              <a:rPr lang="en-IE" sz="2800" dirty="0"/>
              <a:t>What are the gaps?</a:t>
            </a:r>
          </a:p>
          <a:p>
            <a:r>
              <a:rPr lang="en-IE" sz="2800" dirty="0" smtClean="0"/>
              <a:t>How </a:t>
            </a:r>
            <a:r>
              <a:rPr lang="en-IE" sz="2800" dirty="0"/>
              <a:t>can we work together to build the full picture</a:t>
            </a:r>
            <a:r>
              <a:rPr lang="en-IE" sz="2800" dirty="0" smtClean="0"/>
              <a:t>?</a:t>
            </a:r>
          </a:p>
          <a:p>
            <a:endParaRPr lang="en-IE" sz="2800" dirty="0"/>
          </a:p>
          <a:p>
            <a:r>
              <a:rPr lang="en-IE" sz="2800" dirty="0" smtClean="0"/>
              <a:t>All presentations will be on </a:t>
            </a:r>
            <a:r>
              <a:rPr lang="en-IE" sz="2800" smtClean="0">
                <a:hlinkClick r:id="rId3"/>
              </a:rPr>
              <a:t>www.cso.ie</a:t>
            </a:r>
            <a:r>
              <a:rPr lang="en-IE" sz="2800"/>
              <a:t> </a:t>
            </a:r>
            <a:endParaRPr lang="en-IE" sz="2800" dirty="0" smtClean="0"/>
          </a:p>
          <a:p>
            <a:endParaRPr lang="en-IE" sz="2800" dirty="0"/>
          </a:p>
          <a:p>
            <a:pPr marL="0" indent="0">
              <a:buNone/>
            </a:pPr>
            <a:endParaRPr lang="en-IE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IE" dirty="0" smtClean="0"/>
              <a:t>Central Statistics Office, Ireland                                                                                                                                                                        </a:t>
            </a:r>
            <a:fld id="{173D5BEE-783C-4CE3-AA17-4309E1909D99}" type="slidenum">
              <a:rPr lang="en-IE" smtClean="0"/>
              <a:pPr/>
              <a:t>8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547274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TSIP High Level">
  <a:themeElements>
    <a:clrScheme name="ITSIP High Level 2">
      <a:dk1>
        <a:srgbClr val="000000"/>
      </a:dk1>
      <a:lt1>
        <a:srgbClr val="FFFFFF"/>
      </a:lt1>
      <a:dk2>
        <a:srgbClr val="F8F8F8"/>
      </a:dk2>
      <a:lt2>
        <a:srgbClr val="C0C0C0"/>
      </a:lt2>
      <a:accent1>
        <a:srgbClr val="006699"/>
      </a:accent1>
      <a:accent2>
        <a:srgbClr val="FF6600"/>
      </a:accent2>
      <a:accent3>
        <a:srgbClr val="FFFFFF"/>
      </a:accent3>
      <a:accent4>
        <a:srgbClr val="000000"/>
      </a:accent4>
      <a:accent5>
        <a:srgbClr val="AAB8CA"/>
      </a:accent5>
      <a:accent6>
        <a:srgbClr val="E75C00"/>
      </a:accent6>
      <a:hlink>
        <a:srgbClr val="663399"/>
      </a:hlink>
      <a:folHlink>
        <a:srgbClr val="FF0000"/>
      </a:folHlink>
    </a:clrScheme>
    <a:fontScheme name="ITSIP High Lev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68600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488" tIns="44450" rIns="90488" bIns="44450" numCol="1" anchor="b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IE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68600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488" tIns="44450" rIns="90488" bIns="44450" numCol="1" anchor="b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IE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ITSIP High Level 1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5F5F5F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SIP High Level 2">
        <a:dk1>
          <a:srgbClr val="000000"/>
        </a:dk1>
        <a:lt1>
          <a:srgbClr val="FFFFFF"/>
        </a:lt1>
        <a:dk2>
          <a:srgbClr val="F8F8F8"/>
        </a:dk2>
        <a:lt2>
          <a:srgbClr val="C0C0C0"/>
        </a:lt2>
        <a:accent1>
          <a:srgbClr val="006699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AAB8CA"/>
        </a:accent5>
        <a:accent6>
          <a:srgbClr val="E75C00"/>
        </a:accent6>
        <a:hlink>
          <a:srgbClr val="663399"/>
        </a:hlink>
        <a:folHlink>
          <a:srgbClr val="FF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SIP High Level 3">
        <a:dk1>
          <a:srgbClr val="000000"/>
        </a:dk1>
        <a:lt1>
          <a:srgbClr val="FFFFFF"/>
        </a:lt1>
        <a:dk2>
          <a:srgbClr val="F8F8F8"/>
        </a:dk2>
        <a:lt2>
          <a:srgbClr val="C0C0C0"/>
        </a:lt2>
        <a:accent1>
          <a:srgbClr val="336633"/>
        </a:accent1>
        <a:accent2>
          <a:srgbClr val="336666"/>
        </a:accent2>
        <a:accent3>
          <a:srgbClr val="FFFFFF"/>
        </a:accent3>
        <a:accent4>
          <a:srgbClr val="000000"/>
        </a:accent4>
        <a:accent5>
          <a:srgbClr val="ADB8AD"/>
        </a:accent5>
        <a:accent6>
          <a:srgbClr val="2D5C5C"/>
        </a:accent6>
        <a:hlink>
          <a:srgbClr val="990033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SIP High Level 4">
        <a:dk1>
          <a:srgbClr val="000000"/>
        </a:dk1>
        <a:lt1>
          <a:srgbClr val="FFFFFF"/>
        </a:lt1>
        <a:dk2>
          <a:srgbClr val="F8F8F8"/>
        </a:dk2>
        <a:lt2>
          <a:srgbClr val="C0C0C0"/>
        </a:lt2>
        <a:accent1>
          <a:srgbClr val="CCCC33"/>
        </a:accent1>
        <a:accent2>
          <a:srgbClr val="66CC00"/>
        </a:accent2>
        <a:accent3>
          <a:srgbClr val="FFFFFF"/>
        </a:accent3>
        <a:accent4>
          <a:srgbClr val="000000"/>
        </a:accent4>
        <a:accent5>
          <a:srgbClr val="E2E2AD"/>
        </a:accent5>
        <a:accent6>
          <a:srgbClr val="5CB900"/>
        </a:accent6>
        <a:hlink>
          <a:srgbClr val="0099CC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318</Words>
  <Application>Microsoft Office PowerPoint</Application>
  <PresentationFormat>On-screen Show (4:3)</PresentationFormat>
  <Paragraphs>80</Paragraphs>
  <Slides>8</Slides>
  <Notes>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ITSIP High Level</vt:lpstr>
      <vt:lpstr>Bitmap Image</vt:lpstr>
      <vt:lpstr>18 October 2016</vt:lpstr>
      <vt:lpstr>Housing Statistics Seminar 18 October 2016</vt:lpstr>
      <vt:lpstr>Housing Statistics Seminar 18 October 2016</vt:lpstr>
      <vt:lpstr>Housing Statistics Seminar 18 October 2016</vt:lpstr>
      <vt:lpstr>Housing Statistics Seminar 18 October 2016</vt:lpstr>
      <vt:lpstr>Housing Statistics Seminar 18 October 2016</vt:lpstr>
      <vt:lpstr>Housing Statistics Seminar 18 October 2016</vt:lpstr>
      <vt:lpstr>Housing Statistics Seminar 18 October 2016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2015-09-18T10:59:24Z</dcterms:created>
  <dcterms:modified xsi:type="dcterms:W3CDTF">2016-11-03T10:42:25Z</dcterms:modified>
</cp:coreProperties>
</file>