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476" r:id="rId2"/>
    <p:sldId id="543" r:id="rId3"/>
    <p:sldId id="564" r:id="rId4"/>
    <p:sldId id="567" r:id="rId5"/>
    <p:sldId id="565" r:id="rId6"/>
    <p:sldId id="568" r:id="rId7"/>
    <p:sldId id="563" r:id="rId8"/>
    <p:sldId id="566" r:id="rId9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99"/>
    <a:srgbClr val="333399"/>
    <a:srgbClr val="FFFFCC"/>
    <a:srgbClr val="0066CC"/>
    <a:srgbClr val="FFCCCC"/>
    <a:srgbClr val="000099"/>
    <a:srgbClr val="003366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094" autoAdjust="0"/>
    <p:restoredTop sz="87389" autoAdjust="0"/>
  </p:normalViewPr>
  <p:slideViewPr>
    <p:cSldViewPr snapToGrid="0">
      <p:cViewPr>
        <p:scale>
          <a:sx n="75" d="100"/>
          <a:sy n="75" d="100"/>
        </p:scale>
        <p:origin x="-1224" y="-642"/>
      </p:cViewPr>
      <p:guideLst>
        <p:guide orient="horz" pos="2161"/>
        <p:guide pos="2875"/>
      </p:guideLst>
    </p:cSldViewPr>
  </p:slideViewPr>
  <p:outlineViewPr>
    <p:cViewPr>
      <p:scale>
        <a:sx n="33" d="100"/>
        <a:sy n="33" d="100"/>
      </p:scale>
      <p:origin x="264" y="69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35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9300"/>
            <a:ext cx="4914900" cy="3686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6" y="4689997"/>
            <a:ext cx="4984750" cy="44452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59" tIns="44290" rIns="90159" bIns="4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264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148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1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3"/>
            <a:ext cx="2895600" cy="45720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7"/>
          <a:ext cx="10287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06" name="Bitmap Image" r:id="rId3" imgW="1286055" imgH="1724266" progId="PBrush">
                  <p:embed/>
                </p:oleObj>
              </mc:Choice>
              <mc:Fallback>
                <p:oleObj name="Bitmap Image" r:id="rId3" imgW="1286055" imgH="1724266" progId="PBrush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4729167"/>
                        <a:ext cx="1028700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9" y="3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3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6" y="1798638"/>
            <a:ext cx="8043863" cy="4208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7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5"/>
            <a:ext cx="9144000" cy="149860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6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 dirty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o.i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.i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330200" y="2197100"/>
            <a:ext cx="8461375" cy="1054100"/>
          </a:xfrm>
        </p:spPr>
        <p:txBody>
          <a:bodyPr/>
          <a:lstStyle/>
          <a:p>
            <a:pPr algn="ctr"/>
            <a:r>
              <a:rPr lang="en-IE" sz="2800" b="0" dirty="0" smtClean="0">
                <a:latin typeface="Lucida Sans" pitchFamily="34" charset="0"/>
                <a:cs typeface="Leelawadee" pitchFamily="34" charset="-34"/>
              </a:rPr>
              <a:t>18 October 2016</a:t>
            </a:r>
            <a:endParaRPr lang="en-US" sz="2800" i="1" dirty="0">
              <a:latin typeface="Lucida Sans" pitchFamily="34" charset="0"/>
              <a:cs typeface="Leelawadee" pitchFamily="34" charset="-34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827087" y="609600"/>
            <a:ext cx="8316913" cy="977900"/>
          </a:xfrm>
        </p:spPr>
        <p:txBody>
          <a:bodyPr/>
          <a:lstStyle/>
          <a:p>
            <a:pPr algn="ctr"/>
            <a:r>
              <a:rPr lang="en-IE" sz="3200" dirty="0" smtClean="0">
                <a:latin typeface="Lucida Sans" pitchFamily="34" charset="0"/>
                <a:cs typeface="Leelawadee" pitchFamily="34" charset="-34"/>
              </a:rPr>
              <a:t>Central Statistics Office</a:t>
            </a:r>
          </a:p>
          <a:p>
            <a:pPr algn="ctr"/>
            <a:r>
              <a:rPr lang="en-IE" sz="3200" dirty="0" smtClean="0">
                <a:latin typeface="Lucida Sans" pitchFamily="34" charset="0"/>
                <a:cs typeface="Leelawadee" pitchFamily="34" charset="-34"/>
              </a:rPr>
              <a:t>Housing Statistics Seminar</a:t>
            </a:r>
            <a:endParaRPr lang="en-IE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49338" y="6348413"/>
            <a:ext cx="8094662" cy="282575"/>
          </a:xfrm>
        </p:spPr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</a:t>
            </a:fld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1282700" y="4152900"/>
            <a:ext cx="469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Joe </a:t>
            </a:r>
            <a:r>
              <a:rPr lang="en-US" dirty="0" err="1" smtClean="0">
                <a:solidFill>
                  <a:schemeClr val="accent1"/>
                </a:solidFill>
              </a:rPr>
              <a:t>Treacy</a:t>
            </a:r>
            <a:endParaRPr lang="en-US" dirty="0" smtClean="0">
              <a:solidFill>
                <a:schemeClr val="accent1"/>
              </a:solidFill>
            </a:endParaRPr>
          </a:p>
          <a:p>
            <a:pPr algn="l"/>
            <a:r>
              <a:rPr lang="en-US" b="0" dirty="0" smtClean="0">
                <a:solidFill>
                  <a:schemeClr val="accent1"/>
                </a:solidFill>
              </a:rPr>
              <a:t>Central Statistics Office</a:t>
            </a:r>
          </a:p>
          <a:p>
            <a:pPr algn="l"/>
            <a:r>
              <a:rPr lang="en-US" b="0" dirty="0" smtClean="0">
                <a:solidFill>
                  <a:schemeClr val="accent1"/>
                </a:solidFill>
              </a:rPr>
              <a:t>Ireland</a:t>
            </a:r>
            <a:endParaRPr lang="en-IE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150938"/>
            <a:ext cx="7718424" cy="4538662"/>
          </a:xfrm>
        </p:spPr>
        <p:txBody>
          <a:bodyPr/>
          <a:lstStyle/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/>
              <a:t>Policy Context</a:t>
            </a:r>
          </a:p>
          <a:p>
            <a:r>
              <a:rPr lang="en-IE" sz="2800" dirty="0" smtClean="0"/>
              <a:t>Action Plan for Housing</a:t>
            </a:r>
            <a:r>
              <a:rPr lang="en-IE" sz="2800" dirty="0"/>
              <a:t> </a:t>
            </a:r>
            <a:r>
              <a:rPr lang="en-IE" sz="2800" dirty="0" smtClean="0"/>
              <a:t>and Homelessness</a:t>
            </a:r>
          </a:p>
          <a:p>
            <a:r>
              <a:rPr lang="en-IE" sz="2800" dirty="0" smtClean="0"/>
              <a:t>Budget 2017</a:t>
            </a:r>
          </a:p>
          <a:p>
            <a:pPr marL="0" indent="0">
              <a:buNone/>
            </a:pPr>
            <a:r>
              <a:rPr lang="en-IE" sz="2800" b="1" dirty="0" smtClean="0"/>
              <a:t>Statistical insight to inform policy</a:t>
            </a:r>
          </a:p>
          <a:p>
            <a:r>
              <a:rPr lang="en-IE" sz="2800" dirty="0" smtClean="0"/>
              <a:t>What’s available?</a:t>
            </a:r>
          </a:p>
          <a:p>
            <a:r>
              <a:rPr lang="en-IE" sz="2800" dirty="0" smtClean="0"/>
              <a:t>What are the gaps?</a:t>
            </a:r>
          </a:p>
          <a:p>
            <a:r>
              <a:rPr lang="en-IE" sz="2800" dirty="0" smtClean="0"/>
              <a:t>Who are the producers of housing statistics?</a:t>
            </a:r>
          </a:p>
          <a:p>
            <a:r>
              <a:rPr lang="en-IE" sz="2800" dirty="0" smtClean="0"/>
              <a:t>How can we work together to build the full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3</a:t>
            </a:fld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49" y="3903135"/>
            <a:ext cx="3778251" cy="251883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99" y="1435100"/>
            <a:ext cx="6337301" cy="2624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49" y="4394200"/>
            <a:ext cx="2990849" cy="199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4</a:t>
            </a:fld>
            <a:endParaRPr lang="en-IE" dirty="0"/>
          </a:p>
        </p:txBody>
      </p:sp>
      <p:pic>
        <p:nvPicPr>
          <p:cNvPr id="2324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563689"/>
            <a:ext cx="5775325" cy="313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8" y="4701031"/>
            <a:ext cx="7032622" cy="1344169"/>
          </a:xfrm>
        </p:spPr>
        <p:txBody>
          <a:bodyPr/>
          <a:lstStyle/>
          <a:p>
            <a:pPr marL="0" indent="0" algn="ctr">
              <a:buNone/>
            </a:pPr>
            <a:r>
              <a:rPr lang="en-IE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App</a:t>
            </a:r>
          </a:p>
          <a:p>
            <a:pPr marL="0" indent="0" algn="ctr">
              <a:buNone/>
            </a:pPr>
            <a:r>
              <a:rPr lang="en-I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Eircode</a:t>
            </a:r>
            <a:r>
              <a:rPr lang="en-I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Interactive House Prices</a:t>
            </a:r>
            <a:endParaRPr lang="en-IE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I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Now on </a:t>
            </a:r>
            <a:r>
              <a:rPr lang="en-IE" dirty="0">
                <a:solidFill>
                  <a:srgbClr val="002060"/>
                </a:solidFill>
                <a:hlinkClick r:id="rId4"/>
              </a:rPr>
              <a:t>www.cso.ie</a:t>
            </a:r>
            <a:endParaRPr lang="en-IE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150938"/>
            <a:ext cx="8023224" cy="4538662"/>
          </a:xfrm>
        </p:spPr>
        <p:txBody>
          <a:bodyPr/>
          <a:lstStyle/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/>
              <a:t>CSO Statistics on the Housing Market</a:t>
            </a:r>
          </a:p>
          <a:p>
            <a:r>
              <a:rPr lang="en-IE" sz="2800" dirty="0" smtClean="0"/>
              <a:t>Residential Property Price Index (RPPI)</a:t>
            </a:r>
          </a:p>
          <a:p>
            <a:r>
              <a:rPr lang="en-IE" sz="2800" dirty="0" smtClean="0"/>
              <a:t>Turnover – Value, Volume and Average Price</a:t>
            </a:r>
          </a:p>
          <a:p>
            <a:r>
              <a:rPr lang="en-IE" sz="2800" dirty="0" smtClean="0"/>
              <a:t>House Prices by </a:t>
            </a:r>
            <a:r>
              <a:rPr lang="en-IE" sz="2800" dirty="0" err="1" smtClean="0"/>
              <a:t>Eircode</a:t>
            </a:r>
            <a:r>
              <a:rPr lang="en-IE" sz="2800" dirty="0" smtClean="0"/>
              <a:t> Areas</a:t>
            </a:r>
          </a:p>
          <a:p>
            <a:r>
              <a:rPr lang="en-IE" sz="2800" dirty="0" smtClean="0"/>
              <a:t>Stock </a:t>
            </a:r>
            <a:r>
              <a:rPr lang="en-IE" sz="2800" dirty="0"/>
              <a:t>of </a:t>
            </a:r>
            <a:r>
              <a:rPr lang="en-IE" sz="2800" dirty="0" smtClean="0"/>
              <a:t>Housing – Census 2016</a:t>
            </a:r>
            <a:endParaRPr lang="en-IE" sz="2800" dirty="0"/>
          </a:p>
          <a:p>
            <a:r>
              <a:rPr lang="en-IE" sz="2800" dirty="0" smtClean="0"/>
              <a:t>Planning Permissions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99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451513"/>
            <a:ext cx="4457700" cy="4538662"/>
          </a:xfrm>
        </p:spPr>
        <p:txBody>
          <a:bodyPr/>
          <a:lstStyle/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400" b="1" dirty="0" smtClean="0"/>
              <a:t>Department of Housing </a:t>
            </a:r>
          </a:p>
          <a:p>
            <a:r>
              <a:rPr lang="en-IE" sz="2400" dirty="0" smtClean="0"/>
              <a:t>Commencement Notices</a:t>
            </a:r>
          </a:p>
          <a:p>
            <a:r>
              <a:rPr lang="en-IE" sz="2400" dirty="0" smtClean="0"/>
              <a:t>House Completions</a:t>
            </a:r>
          </a:p>
          <a:p>
            <a:r>
              <a:rPr lang="en-IE" sz="2400" dirty="0" smtClean="0"/>
              <a:t>New House Guarantee Registrations </a:t>
            </a:r>
          </a:p>
          <a:p>
            <a:r>
              <a:rPr lang="en-IE" sz="2400" dirty="0" smtClean="0"/>
              <a:t>House Building Costs Index</a:t>
            </a:r>
          </a:p>
          <a:p>
            <a:pPr marL="0" indent="0">
              <a:buNone/>
            </a:pPr>
            <a:endParaRPr lang="en-IE" sz="2400" dirty="0" smtClean="0"/>
          </a:p>
          <a:p>
            <a:pPr marL="0" indent="0">
              <a:buNone/>
            </a:pPr>
            <a:r>
              <a:rPr lang="en-IE" dirty="0" smtClean="0"/>
              <a:t>Available at: </a:t>
            </a:r>
          </a:p>
          <a:p>
            <a:pPr marL="0" indent="0">
              <a:buNone/>
            </a:pPr>
            <a:r>
              <a:rPr lang="en-IE" b="1" dirty="0"/>
              <a:t>http://www.cso.ie/en/databases/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6</a:t>
            </a:fld>
            <a:endParaRPr lang="en-IE" dirty="0"/>
          </a:p>
        </p:txBody>
      </p:sp>
      <p:pic>
        <p:nvPicPr>
          <p:cNvPr id="233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768" y="1568066"/>
            <a:ext cx="4196532" cy="43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7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7</a:t>
            </a:fld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151172"/>
              </p:ext>
            </p:extLst>
          </p:nvPr>
        </p:nvGraphicFramePr>
        <p:xfrm>
          <a:off x="460375" y="1392238"/>
          <a:ext cx="804386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725"/>
                <a:gridCol w="3492500"/>
                <a:gridCol w="2814639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Time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Topic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Speaker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9.15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Joe </a:t>
                      </a:r>
                      <a:r>
                        <a:rPr lang="en-IE" dirty="0" err="1" smtClean="0"/>
                        <a:t>Treacy</a:t>
                      </a:r>
                      <a:r>
                        <a:rPr lang="en-IE" dirty="0" smtClean="0"/>
                        <a:t>, CSO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9.30 – 10.10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New Residential Property Price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Gregg Patrick, CSO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10.10 – 10.50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Availability of Housing Statistics in Ireland – Gaps and Future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Ronan Lyons, TCD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r>
                        <a:rPr lang="en-IE" dirty="0" smtClean="0"/>
                        <a:t>10.50 – 11.20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r>
                        <a:rPr lang="en-IE" dirty="0" smtClean="0"/>
                        <a:t>Tea / Coffee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11.20 – 11.50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Census 2016 Housing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Brendan Murphy, CSO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11.50 – 12.20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Housing Policy in Ireland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David Duffy,</a:t>
                      </a:r>
                      <a:r>
                        <a:rPr lang="en-IE" baseline="0" dirty="0" smtClean="0"/>
                        <a:t> Property Industry Ireland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12.20 – 12.50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Discussion and concluding remarks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/>
          <a:lstStyle/>
          <a:p>
            <a:pPr algn="ctr"/>
            <a:r>
              <a:rPr lang="en-IE" sz="2800" dirty="0" smtClean="0">
                <a:latin typeface="Lucida Sans" pitchFamily="34" charset="0"/>
              </a:rPr>
              <a:t>Housing Statistics Seminar </a:t>
            </a:r>
            <a:r>
              <a:rPr lang="en-IE" b="0" dirty="0" smtClean="0">
                <a:latin typeface="Lucida Sans" pitchFamily="34" charset="0"/>
              </a:rPr>
              <a:t>18 October 2016</a:t>
            </a:r>
            <a:endParaRPr lang="en-IE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150938"/>
            <a:ext cx="8023224" cy="4538662"/>
          </a:xfrm>
        </p:spPr>
        <p:txBody>
          <a:bodyPr/>
          <a:lstStyle/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/>
              <a:t>Discussion and concluding remarks</a:t>
            </a:r>
          </a:p>
          <a:p>
            <a:r>
              <a:rPr lang="en-IE" sz="2800" dirty="0"/>
              <a:t>What’s available?</a:t>
            </a:r>
          </a:p>
          <a:p>
            <a:r>
              <a:rPr lang="en-IE" sz="2800" dirty="0"/>
              <a:t>What are the gaps?</a:t>
            </a:r>
          </a:p>
          <a:p>
            <a:r>
              <a:rPr lang="en-IE" sz="2800" dirty="0" smtClean="0"/>
              <a:t>How </a:t>
            </a:r>
            <a:r>
              <a:rPr lang="en-IE" sz="2800" dirty="0"/>
              <a:t>can we work together to build the full picture</a:t>
            </a:r>
            <a:r>
              <a:rPr lang="en-IE" sz="2800" dirty="0" smtClean="0"/>
              <a:t>?</a:t>
            </a:r>
          </a:p>
          <a:p>
            <a:endParaRPr lang="en-IE" sz="2800" dirty="0"/>
          </a:p>
          <a:p>
            <a:r>
              <a:rPr lang="en-IE" sz="2800" dirty="0" smtClean="0"/>
              <a:t>All presentations will be on </a:t>
            </a:r>
            <a:r>
              <a:rPr lang="en-IE" sz="2800" smtClean="0">
                <a:hlinkClick r:id="rId3"/>
              </a:rPr>
              <a:t>www.cso.ie</a:t>
            </a:r>
            <a:r>
              <a:rPr lang="en-IE" sz="2800"/>
              <a:t> </a:t>
            </a:r>
            <a:endParaRPr lang="en-IE" sz="2800" dirty="0" smtClean="0"/>
          </a:p>
          <a:p>
            <a:endParaRPr lang="en-IE" sz="2800" dirty="0"/>
          </a:p>
          <a:p>
            <a:pPr marL="0" indent="0">
              <a:buNone/>
            </a:pP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72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ITSIP High Level</vt:lpstr>
      <vt:lpstr>Bitmap Image</vt:lpstr>
      <vt:lpstr>18 October 2016</vt:lpstr>
      <vt:lpstr>Housing Statistics Seminar 18 October 2016</vt:lpstr>
      <vt:lpstr>Housing Statistics Seminar 18 October 2016</vt:lpstr>
      <vt:lpstr>Housing Statistics Seminar 18 October 2016</vt:lpstr>
      <vt:lpstr>Housing Statistics Seminar 18 October 2016</vt:lpstr>
      <vt:lpstr>Housing Statistics Seminar 18 October 2016</vt:lpstr>
      <vt:lpstr>Housing Statistics Seminar 18 October 2016</vt:lpstr>
      <vt:lpstr>Housing Statistics Seminar 18 October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2015-09-18T10:59:24Z</dcterms:created>
  <dcterms:modified xsi:type="dcterms:W3CDTF">2016-11-03T10:42:25Z</dcterms:modified>
</cp:coreProperties>
</file>