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307" r:id="rId3"/>
    <p:sldId id="308" r:id="rId4"/>
    <p:sldId id="325" r:id="rId5"/>
    <p:sldId id="304" r:id="rId6"/>
    <p:sldId id="322" r:id="rId7"/>
    <p:sldId id="302" r:id="rId8"/>
    <p:sldId id="323" r:id="rId9"/>
    <p:sldId id="300" r:id="rId10"/>
    <p:sldId id="326" r:id="rId11"/>
    <p:sldId id="309" r:id="rId12"/>
    <p:sldId id="324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43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Book2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6.7887542094621348E-2"/>
          <c:y val="2.6964219943831077E-2"/>
          <c:w val="0.59726515493974464"/>
          <c:h val="0.94607156011233784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Sheet2!$C$6</c:f>
              <c:strCache>
                <c:ptCount val="1"/>
                <c:pt idx="0">
                  <c:v>Agent/Manager/Consultant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Sheet2!$D$6</c:f>
              <c:numCache>
                <c:formatCode>General</c:formatCode>
                <c:ptCount val="1"/>
                <c:pt idx="0">
                  <c:v>24</c:v>
                </c:pt>
              </c:numCache>
            </c:numRef>
          </c:val>
        </c:ser>
        <c:ser>
          <c:idx val="1"/>
          <c:order val="1"/>
          <c:tx>
            <c:strRef>
              <c:f>Sheet2!$C$7</c:f>
              <c:strCache>
                <c:ptCount val="1"/>
                <c:pt idx="0">
                  <c:v>Developer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Sheet2!$D$7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ser>
          <c:idx val="2"/>
          <c:order val="2"/>
          <c:tx>
            <c:strRef>
              <c:f>Sheet2!$C$8</c:f>
              <c:strCache>
                <c:ptCount val="1"/>
                <c:pt idx="0">
                  <c:v>Investment Manager/Asset Manager/Trust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Sheet2!$D$8</c:f>
              <c:numCache>
                <c:formatCode>General</c:formatCode>
                <c:ptCount val="1"/>
                <c:pt idx="0">
                  <c:v>15</c:v>
                </c:pt>
              </c:numCache>
            </c:numRef>
          </c:val>
        </c:ser>
        <c:ser>
          <c:idx val="3"/>
          <c:order val="3"/>
          <c:tx>
            <c:strRef>
              <c:f>Sheet2!$C$9</c:f>
              <c:strCache>
                <c:ptCount val="1"/>
                <c:pt idx="0">
                  <c:v>Property Lawyer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Sheet2!$D$9</c:f>
              <c:numCache>
                <c:formatCode>General</c:formatCode>
                <c:ptCount val="1"/>
                <c:pt idx="0">
                  <c:v>10</c:v>
                </c:pt>
              </c:numCache>
            </c:numRef>
          </c:val>
        </c:ser>
        <c:ser>
          <c:idx val="4"/>
          <c:order val="4"/>
          <c:tx>
            <c:strRef>
              <c:f>Sheet2!$C$10</c:f>
              <c:strCache>
                <c:ptCount val="1"/>
                <c:pt idx="0">
                  <c:v>Architect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Sheet2!$D$10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5"/>
          <c:order val="5"/>
          <c:tx>
            <c:strRef>
              <c:f>Sheet2!$C$11</c:f>
              <c:strCache>
                <c:ptCount val="1"/>
                <c:pt idx="0">
                  <c:v>Planner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Sheet2!$D$11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6"/>
          <c:order val="6"/>
          <c:tx>
            <c:strRef>
              <c:f>Sheet2!$C$12</c:f>
              <c:strCache>
                <c:ptCount val="1"/>
                <c:pt idx="0">
                  <c:v>Accountant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Sheet2!$D$12</c:f>
              <c:numCache>
                <c:formatCode>General</c:formatCode>
                <c:ptCount val="1"/>
                <c:pt idx="0">
                  <c:v>5</c:v>
                </c:pt>
              </c:numCache>
            </c:numRef>
          </c:val>
        </c:ser>
        <c:ser>
          <c:idx val="7"/>
          <c:order val="7"/>
          <c:tx>
            <c:strRef>
              <c:f>Sheet2!$C$13</c:f>
              <c:strCache>
                <c:ptCount val="1"/>
                <c:pt idx="0">
                  <c:v>Contractor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Sheet2!$D$13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8"/>
          <c:order val="8"/>
          <c:tx>
            <c:strRef>
              <c:f>Sheet2!$C$14</c:f>
              <c:strCache>
                <c:ptCount val="1"/>
                <c:pt idx="0">
                  <c:v>Supplier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Sheet2!$D$14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</c:ser>
        <c:ser>
          <c:idx val="9"/>
          <c:order val="9"/>
          <c:tx>
            <c:strRef>
              <c:f>Sheet2!$C$15</c:f>
              <c:strCache>
                <c:ptCount val="1"/>
                <c:pt idx="0">
                  <c:v>Bank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Sheet2!$D$15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0"/>
          <c:order val="10"/>
          <c:tx>
            <c:strRef>
              <c:f>Sheet2!$C$16</c:f>
              <c:strCache>
                <c:ptCount val="1"/>
                <c:pt idx="0">
                  <c:v>Consulting Engineer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Sheet2!$D$16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ser>
          <c:idx val="11"/>
          <c:order val="11"/>
          <c:tx>
            <c:strRef>
              <c:f>Sheet2!$C$17</c:f>
              <c:strCache>
                <c:ptCount val="1"/>
                <c:pt idx="0">
                  <c:v>Project Manager</c:v>
                </c:pt>
              </c:strCache>
            </c:strRef>
          </c:tx>
          <c:invertIfNegative val="0"/>
          <c:cat>
            <c:strRef>
              <c:f>Sheet2!$D$5</c:f>
              <c:strCache>
                <c:ptCount val="1"/>
                <c:pt idx="0">
                  <c:v>Number</c:v>
                </c:pt>
              </c:strCache>
            </c:strRef>
          </c:cat>
          <c:val>
            <c:numRef>
              <c:f>Sheet2!$D$17</c:f>
              <c:numCache>
                <c:formatCode>General</c:formatCode>
                <c:ptCount val="1"/>
                <c:pt idx="0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axId val="157460736"/>
        <c:axId val="157470720"/>
      </c:barChart>
      <c:catAx>
        <c:axId val="157460736"/>
        <c:scaling>
          <c:orientation val="minMax"/>
        </c:scaling>
        <c:delete val="1"/>
        <c:axPos val="b"/>
        <c:majorTickMark val="none"/>
        <c:minorTickMark val="none"/>
        <c:tickLblPos val="nextTo"/>
        <c:crossAx val="157470720"/>
        <c:crosses val="autoZero"/>
        <c:auto val="1"/>
        <c:lblAlgn val="ctr"/>
        <c:lblOffset val="100"/>
        <c:noMultiLvlLbl val="0"/>
      </c:catAx>
      <c:valAx>
        <c:axId val="157470720"/>
        <c:scaling>
          <c:orientation val="minMax"/>
        </c:scaling>
        <c:delete val="0"/>
        <c:axPos val="l"/>
        <c:majorGridlines/>
        <c:numFmt formatCode="0%" sourceLinked="1"/>
        <c:majorTickMark val="none"/>
        <c:minorTickMark val="none"/>
        <c:tickLblPos val="nextTo"/>
        <c:crossAx val="157460736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4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5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6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7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8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9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0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1"/>
        <c:txPr>
          <a:bodyPr/>
          <a:lstStyle/>
          <a:p>
            <a:pPr>
              <a:defRPr sz="1400"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</c:legendEntry>
      <c:layout>
        <c:manualLayout>
          <c:xMode val="edge"/>
          <c:yMode val="edge"/>
          <c:x val="0.65012541656591993"/>
          <c:y val="3.1369788360698446E-2"/>
          <c:w val="0.3383139724356885"/>
          <c:h val="0.95857244682587195"/>
        </c:manualLayout>
      </c:layout>
      <c:overlay val="0"/>
      <c:txPr>
        <a:bodyPr/>
        <a:lstStyle/>
        <a:p>
          <a:pPr>
            <a:defRPr sz="1400">
              <a:latin typeface="Arial" panose="020B0604020202020204" pitchFamily="34" charset="0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I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Sheet1!$A$3</c:f>
              <c:strCache>
                <c:ptCount val="1"/>
                <c:pt idx="0">
                  <c:v>Build cost excl.land</c:v>
                </c:pt>
              </c:strCache>
            </c:strRef>
          </c:tx>
          <c:invertIfNegative val="0"/>
          <c:cat>
            <c:strRef>
              <c:f>Sheet1!$B$1:$AM$1</c:f>
              <c:strCache>
                <c:ptCount val="38"/>
                <c:pt idx="0">
                  <c:v>2013M06</c:v>
                </c:pt>
                <c:pt idx="1">
                  <c:v>2013M07</c:v>
                </c:pt>
                <c:pt idx="2">
                  <c:v>2013M08</c:v>
                </c:pt>
                <c:pt idx="3">
                  <c:v>2013M09</c:v>
                </c:pt>
                <c:pt idx="4">
                  <c:v>2013M10</c:v>
                </c:pt>
                <c:pt idx="5">
                  <c:v>2013M11</c:v>
                </c:pt>
                <c:pt idx="6">
                  <c:v>2013M12</c:v>
                </c:pt>
                <c:pt idx="7">
                  <c:v>2014M01</c:v>
                </c:pt>
                <c:pt idx="8">
                  <c:v>2014M02</c:v>
                </c:pt>
                <c:pt idx="9">
                  <c:v>2014M03</c:v>
                </c:pt>
                <c:pt idx="10">
                  <c:v>2014M04</c:v>
                </c:pt>
                <c:pt idx="11">
                  <c:v>2014M05</c:v>
                </c:pt>
                <c:pt idx="12">
                  <c:v>2014M06</c:v>
                </c:pt>
                <c:pt idx="13">
                  <c:v>2014M07</c:v>
                </c:pt>
                <c:pt idx="14">
                  <c:v>2014M08</c:v>
                </c:pt>
                <c:pt idx="15">
                  <c:v>2014M09</c:v>
                </c:pt>
                <c:pt idx="16">
                  <c:v>2014M10</c:v>
                </c:pt>
                <c:pt idx="17">
                  <c:v>2014M11</c:v>
                </c:pt>
                <c:pt idx="18">
                  <c:v>2014M12</c:v>
                </c:pt>
                <c:pt idx="19">
                  <c:v>2015M01</c:v>
                </c:pt>
                <c:pt idx="20">
                  <c:v>2015M02</c:v>
                </c:pt>
                <c:pt idx="21">
                  <c:v>2015M03</c:v>
                </c:pt>
                <c:pt idx="22">
                  <c:v>2015M04</c:v>
                </c:pt>
                <c:pt idx="23">
                  <c:v>2015M05</c:v>
                </c:pt>
                <c:pt idx="24">
                  <c:v>2015M06</c:v>
                </c:pt>
                <c:pt idx="25">
                  <c:v>2015M07</c:v>
                </c:pt>
                <c:pt idx="26">
                  <c:v>2015M08</c:v>
                </c:pt>
                <c:pt idx="27">
                  <c:v>2015M09</c:v>
                </c:pt>
                <c:pt idx="28">
                  <c:v>2015M10</c:v>
                </c:pt>
                <c:pt idx="29">
                  <c:v>2015M11</c:v>
                </c:pt>
                <c:pt idx="30">
                  <c:v>2015M12</c:v>
                </c:pt>
                <c:pt idx="31">
                  <c:v>2016M01</c:v>
                </c:pt>
                <c:pt idx="32">
                  <c:v>2016M02</c:v>
                </c:pt>
                <c:pt idx="33">
                  <c:v>2016M03</c:v>
                </c:pt>
                <c:pt idx="34">
                  <c:v>2016M04</c:v>
                </c:pt>
                <c:pt idx="35">
                  <c:v>2016M05</c:v>
                </c:pt>
                <c:pt idx="36">
                  <c:v>2016M06</c:v>
                </c:pt>
                <c:pt idx="37">
                  <c:v>2016M07</c:v>
                </c:pt>
              </c:strCache>
            </c:strRef>
          </c:cat>
          <c:val>
            <c:numRef>
              <c:f>Sheet1!$B$3:$AM$3</c:f>
              <c:numCache>
                <c:formatCode>General</c:formatCode>
                <c:ptCount val="38"/>
                <c:pt idx="26">
                  <c:v>256466</c:v>
                </c:pt>
              </c:numCache>
            </c:numRef>
          </c:val>
        </c:ser>
        <c:ser>
          <c:idx val="2"/>
          <c:order val="2"/>
          <c:tx>
            <c:strRef>
              <c:f>Sheet1!$A$4</c:f>
              <c:strCache>
                <c:ptCount val="1"/>
                <c:pt idx="0">
                  <c:v>Build cost incl. €50,000 for land</c:v>
                </c:pt>
              </c:strCache>
            </c:strRef>
          </c:tx>
          <c:invertIfNegative val="0"/>
          <c:cat>
            <c:strRef>
              <c:f>Sheet1!$B$1:$AM$1</c:f>
              <c:strCache>
                <c:ptCount val="38"/>
                <c:pt idx="0">
                  <c:v>2013M06</c:v>
                </c:pt>
                <c:pt idx="1">
                  <c:v>2013M07</c:v>
                </c:pt>
                <c:pt idx="2">
                  <c:v>2013M08</c:v>
                </c:pt>
                <c:pt idx="3">
                  <c:v>2013M09</c:v>
                </c:pt>
                <c:pt idx="4">
                  <c:v>2013M10</c:v>
                </c:pt>
                <c:pt idx="5">
                  <c:v>2013M11</c:v>
                </c:pt>
                <c:pt idx="6">
                  <c:v>2013M12</c:v>
                </c:pt>
                <c:pt idx="7">
                  <c:v>2014M01</c:v>
                </c:pt>
                <c:pt idx="8">
                  <c:v>2014M02</c:v>
                </c:pt>
                <c:pt idx="9">
                  <c:v>2014M03</c:v>
                </c:pt>
                <c:pt idx="10">
                  <c:v>2014M04</c:v>
                </c:pt>
                <c:pt idx="11">
                  <c:v>2014M05</c:v>
                </c:pt>
                <c:pt idx="12">
                  <c:v>2014M06</c:v>
                </c:pt>
                <c:pt idx="13">
                  <c:v>2014M07</c:v>
                </c:pt>
                <c:pt idx="14">
                  <c:v>2014M08</c:v>
                </c:pt>
                <c:pt idx="15">
                  <c:v>2014M09</c:v>
                </c:pt>
                <c:pt idx="16">
                  <c:v>2014M10</c:v>
                </c:pt>
                <c:pt idx="17">
                  <c:v>2014M11</c:v>
                </c:pt>
                <c:pt idx="18">
                  <c:v>2014M12</c:v>
                </c:pt>
                <c:pt idx="19">
                  <c:v>2015M01</c:v>
                </c:pt>
                <c:pt idx="20">
                  <c:v>2015M02</c:v>
                </c:pt>
                <c:pt idx="21">
                  <c:v>2015M03</c:v>
                </c:pt>
                <c:pt idx="22">
                  <c:v>2015M04</c:v>
                </c:pt>
                <c:pt idx="23">
                  <c:v>2015M05</c:v>
                </c:pt>
                <c:pt idx="24">
                  <c:v>2015M06</c:v>
                </c:pt>
                <c:pt idx="25">
                  <c:v>2015M07</c:v>
                </c:pt>
                <c:pt idx="26">
                  <c:v>2015M08</c:v>
                </c:pt>
                <c:pt idx="27">
                  <c:v>2015M09</c:v>
                </c:pt>
                <c:pt idx="28">
                  <c:v>2015M10</c:v>
                </c:pt>
                <c:pt idx="29">
                  <c:v>2015M11</c:v>
                </c:pt>
                <c:pt idx="30">
                  <c:v>2015M12</c:v>
                </c:pt>
                <c:pt idx="31">
                  <c:v>2016M01</c:v>
                </c:pt>
                <c:pt idx="32">
                  <c:v>2016M02</c:v>
                </c:pt>
                <c:pt idx="33">
                  <c:v>2016M03</c:v>
                </c:pt>
                <c:pt idx="34">
                  <c:v>2016M04</c:v>
                </c:pt>
                <c:pt idx="35">
                  <c:v>2016M05</c:v>
                </c:pt>
                <c:pt idx="36">
                  <c:v>2016M06</c:v>
                </c:pt>
                <c:pt idx="37">
                  <c:v>2016M07</c:v>
                </c:pt>
              </c:strCache>
            </c:strRef>
          </c:cat>
          <c:val>
            <c:numRef>
              <c:f>Sheet1!$B$4:$AM$4</c:f>
              <c:numCache>
                <c:formatCode>General</c:formatCode>
                <c:ptCount val="38"/>
                <c:pt idx="26">
                  <c:v>306466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163524608"/>
        <c:axId val="163526144"/>
      </c:barChart>
      <c:lineChart>
        <c:grouping val="standard"/>
        <c:varyColors val="0"/>
        <c:ser>
          <c:idx val="0"/>
          <c:order val="0"/>
          <c:tx>
            <c:strRef>
              <c:f>Sheet1!$A$2</c:f>
              <c:strCache>
                <c:ptCount val="1"/>
                <c:pt idx="0">
                  <c:v>Average house price</c:v>
                </c:pt>
              </c:strCache>
            </c:strRef>
          </c:tx>
          <c:marker>
            <c:symbol val="none"/>
          </c:marker>
          <c:cat>
            <c:strRef>
              <c:f>Sheet1!$B$1:$AM$1</c:f>
              <c:strCache>
                <c:ptCount val="38"/>
                <c:pt idx="0">
                  <c:v>2013M06</c:v>
                </c:pt>
                <c:pt idx="1">
                  <c:v>2013M07</c:v>
                </c:pt>
                <c:pt idx="2">
                  <c:v>2013M08</c:v>
                </c:pt>
                <c:pt idx="3">
                  <c:v>2013M09</c:v>
                </c:pt>
                <c:pt idx="4">
                  <c:v>2013M10</c:v>
                </c:pt>
                <c:pt idx="5">
                  <c:v>2013M11</c:v>
                </c:pt>
                <c:pt idx="6">
                  <c:v>2013M12</c:v>
                </c:pt>
                <c:pt idx="7">
                  <c:v>2014M01</c:v>
                </c:pt>
                <c:pt idx="8">
                  <c:v>2014M02</c:v>
                </c:pt>
                <c:pt idx="9">
                  <c:v>2014M03</c:v>
                </c:pt>
                <c:pt idx="10">
                  <c:v>2014M04</c:v>
                </c:pt>
                <c:pt idx="11">
                  <c:v>2014M05</c:v>
                </c:pt>
                <c:pt idx="12">
                  <c:v>2014M06</c:v>
                </c:pt>
                <c:pt idx="13">
                  <c:v>2014M07</c:v>
                </c:pt>
                <c:pt idx="14">
                  <c:v>2014M08</c:v>
                </c:pt>
                <c:pt idx="15">
                  <c:v>2014M09</c:v>
                </c:pt>
                <c:pt idx="16">
                  <c:v>2014M10</c:v>
                </c:pt>
                <c:pt idx="17">
                  <c:v>2014M11</c:v>
                </c:pt>
                <c:pt idx="18">
                  <c:v>2014M12</c:v>
                </c:pt>
                <c:pt idx="19">
                  <c:v>2015M01</c:v>
                </c:pt>
                <c:pt idx="20">
                  <c:v>2015M02</c:v>
                </c:pt>
                <c:pt idx="21">
                  <c:v>2015M03</c:v>
                </c:pt>
                <c:pt idx="22">
                  <c:v>2015M04</c:v>
                </c:pt>
                <c:pt idx="23">
                  <c:v>2015M05</c:v>
                </c:pt>
                <c:pt idx="24">
                  <c:v>2015M06</c:v>
                </c:pt>
                <c:pt idx="25">
                  <c:v>2015M07</c:v>
                </c:pt>
                <c:pt idx="26">
                  <c:v>2015M08</c:v>
                </c:pt>
                <c:pt idx="27">
                  <c:v>2015M09</c:v>
                </c:pt>
                <c:pt idx="28">
                  <c:v>2015M10</c:v>
                </c:pt>
                <c:pt idx="29">
                  <c:v>2015M11</c:v>
                </c:pt>
                <c:pt idx="30">
                  <c:v>2015M12</c:v>
                </c:pt>
                <c:pt idx="31">
                  <c:v>2016M01</c:v>
                </c:pt>
                <c:pt idx="32">
                  <c:v>2016M02</c:v>
                </c:pt>
                <c:pt idx="33">
                  <c:v>2016M03</c:v>
                </c:pt>
                <c:pt idx="34">
                  <c:v>2016M04</c:v>
                </c:pt>
                <c:pt idx="35">
                  <c:v>2016M05</c:v>
                </c:pt>
                <c:pt idx="36">
                  <c:v>2016M06</c:v>
                </c:pt>
                <c:pt idx="37">
                  <c:v>2016M07</c:v>
                </c:pt>
              </c:strCache>
            </c:strRef>
          </c:cat>
          <c:val>
            <c:numRef>
              <c:f>Sheet1!$B$2:$AM$2</c:f>
              <c:numCache>
                <c:formatCode>General</c:formatCode>
                <c:ptCount val="38"/>
                <c:pt idx="0">
                  <c:v>156276</c:v>
                </c:pt>
                <c:pt idx="1">
                  <c:v>148099</c:v>
                </c:pt>
                <c:pt idx="2">
                  <c:v>147078</c:v>
                </c:pt>
                <c:pt idx="3">
                  <c:v>154111</c:v>
                </c:pt>
                <c:pt idx="4">
                  <c:v>165702</c:v>
                </c:pt>
                <c:pt idx="5">
                  <c:v>134559</c:v>
                </c:pt>
                <c:pt idx="6">
                  <c:v>174395</c:v>
                </c:pt>
                <c:pt idx="7">
                  <c:v>159089</c:v>
                </c:pt>
                <c:pt idx="8">
                  <c:v>166614</c:v>
                </c:pt>
                <c:pt idx="9">
                  <c:v>178082</c:v>
                </c:pt>
                <c:pt idx="10">
                  <c:v>178371</c:v>
                </c:pt>
                <c:pt idx="11">
                  <c:v>192522</c:v>
                </c:pt>
                <c:pt idx="12">
                  <c:v>177834</c:v>
                </c:pt>
                <c:pt idx="13">
                  <c:v>167512</c:v>
                </c:pt>
                <c:pt idx="14">
                  <c:v>160284</c:v>
                </c:pt>
                <c:pt idx="15">
                  <c:v>162863</c:v>
                </c:pt>
                <c:pt idx="16">
                  <c:v>182834</c:v>
                </c:pt>
                <c:pt idx="17">
                  <c:v>176341</c:v>
                </c:pt>
                <c:pt idx="18">
                  <c:v>195973</c:v>
                </c:pt>
                <c:pt idx="19">
                  <c:v>189977</c:v>
                </c:pt>
                <c:pt idx="20">
                  <c:v>182530</c:v>
                </c:pt>
                <c:pt idx="21">
                  <c:v>203542</c:v>
                </c:pt>
                <c:pt idx="22">
                  <c:v>209373</c:v>
                </c:pt>
                <c:pt idx="23">
                  <c:v>232253</c:v>
                </c:pt>
                <c:pt idx="24">
                  <c:v>202681</c:v>
                </c:pt>
                <c:pt idx="25">
                  <c:v>223537</c:v>
                </c:pt>
                <c:pt idx="26">
                  <c:v>226626</c:v>
                </c:pt>
                <c:pt idx="27">
                  <c:v>204915</c:v>
                </c:pt>
                <c:pt idx="28">
                  <c:v>230041</c:v>
                </c:pt>
                <c:pt idx="29">
                  <c:v>204878</c:v>
                </c:pt>
                <c:pt idx="30">
                  <c:v>244897</c:v>
                </c:pt>
                <c:pt idx="31">
                  <c:v>205650</c:v>
                </c:pt>
                <c:pt idx="32">
                  <c:v>226134</c:v>
                </c:pt>
                <c:pt idx="33">
                  <c:v>253978</c:v>
                </c:pt>
                <c:pt idx="34">
                  <c:v>237076</c:v>
                </c:pt>
                <c:pt idx="35">
                  <c:v>295820</c:v>
                </c:pt>
                <c:pt idx="36">
                  <c:v>238622</c:v>
                </c:pt>
                <c:pt idx="37">
                  <c:v>235322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63524608"/>
        <c:axId val="163526144"/>
      </c:lineChart>
      <c:catAx>
        <c:axId val="163524608"/>
        <c:scaling>
          <c:orientation val="minMax"/>
        </c:scaling>
        <c:delete val="0"/>
        <c:axPos val="b"/>
        <c:majorTickMark val="out"/>
        <c:minorTickMark val="none"/>
        <c:tickLblPos val="nextTo"/>
        <c:crossAx val="163526144"/>
        <c:crosses val="autoZero"/>
        <c:auto val="1"/>
        <c:lblAlgn val="ctr"/>
        <c:lblOffset val="100"/>
        <c:tickLblSkip val="6"/>
        <c:noMultiLvlLbl val="0"/>
      </c:catAx>
      <c:valAx>
        <c:axId val="1635261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3524608"/>
        <c:crosses val="autoZero"/>
        <c:crossBetween val="between"/>
      </c:valAx>
    </c:plotArea>
    <c:legend>
      <c:legendPos val="b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F8B3FB-742F-4158-A44F-92706DBBB63C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DD148-F2A3-4AAB-B0FF-E39BD51EE289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862099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49681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18893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8966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4257574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149502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9043486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2284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77330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3263457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54680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8888071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2E6B1-D338-4C25-A466-FF5EEE3548E6}" type="datetimeFigureOut">
              <a:rPr lang="en-IE" smtClean="0"/>
              <a:t>03/11/2016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8038E-48AE-41F9-B383-420719291263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236911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propertyindustry.ie" TargetMode="External"/><Relationship Id="rId2" Type="http://schemas.openxmlformats.org/officeDocument/2006/relationships/hyperlink" Target="http://www.propertyindustry.ie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Housing Policy in Ireland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pPr algn="l"/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David Duffy, Director</a:t>
            </a:r>
          </a:p>
          <a:p>
            <a:pPr algn="l"/>
            <a:r>
              <a:rPr lang="en-GB" dirty="0" smtClean="0"/>
              <a:t>Property Industry Ireland</a:t>
            </a:r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563" y="3645024"/>
            <a:ext cx="2647437" cy="287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6113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Still a </a:t>
            </a:r>
            <a:r>
              <a:rPr lang="en-GB" dirty="0" err="1" smtClean="0"/>
              <a:t>mis</a:t>
            </a:r>
            <a:r>
              <a:rPr lang="en-GB" dirty="0" smtClean="0"/>
              <a:t>-match between prices and costs</a:t>
            </a:r>
            <a:endParaRPr lang="en-I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108264056"/>
              </p:ext>
            </p:extLst>
          </p:nvPr>
        </p:nvGraphicFramePr>
        <p:xfrm>
          <a:off x="457200" y="1600200"/>
          <a:ext cx="4038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GB" dirty="0" smtClean="0"/>
              <a:t>Need to understand the micro-detail of what contributes to costs:</a:t>
            </a:r>
          </a:p>
          <a:p>
            <a:pPr lvl="1"/>
            <a:r>
              <a:rPr lang="en-GB" dirty="0" smtClean="0"/>
              <a:t>When bought land</a:t>
            </a:r>
          </a:p>
          <a:p>
            <a:pPr lvl="1"/>
            <a:r>
              <a:rPr lang="en-GB" dirty="0" smtClean="0"/>
              <a:t>Length of planning process</a:t>
            </a:r>
          </a:p>
          <a:p>
            <a:pPr lvl="1"/>
            <a:r>
              <a:rPr lang="en-GB" dirty="0" smtClean="0"/>
              <a:t>How is development being financed/source of finance</a:t>
            </a:r>
          </a:p>
          <a:p>
            <a:pPr lvl="1"/>
            <a:r>
              <a:rPr lang="en-GB" dirty="0" smtClean="0"/>
              <a:t>The cost of finance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8175796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067128" cy="13716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Housing Priorities need to continue to focus on: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Ensuring a supply of quality, affordable housing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Funding infrastructure to connect communities and unlock development potential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200" b="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Reforming planning to bring new viable housing to occupancy</a:t>
            </a:r>
            <a:endParaRPr lang="en-IE" sz="3200" b="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4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73072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PII perspective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No single reform</a:t>
            </a:r>
          </a:p>
          <a:p>
            <a:r>
              <a:rPr lang="en-GB" dirty="0" smtClean="0"/>
              <a:t>Need for ongoing engagement between all actors to understand the micro-detail of supply and demand</a:t>
            </a:r>
          </a:p>
          <a:p>
            <a:r>
              <a:rPr lang="en-GB" dirty="0" smtClean="0"/>
              <a:t>Whole-of-government </a:t>
            </a:r>
            <a:r>
              <a:rPr lang="en-GB" dirty="0"/>
              <a:t>approach </a:t>
            </a:r>
            <a:r>
              <a:rPr lang="en-GB" dirty="0" smtClean="0"/>
              <a:t>needed</a:t>
            </a:r>
          </a:p>
          <a:p>
            <a:r>
              <a:rPr lang="en-GB" dirty="0" smtClean="0"/>
              <a:t>Consider how policies impact on all segments of the market</a:t>
            </a:r>
          </a:p>
          <a:p>
            <a:r>
              <a:rPr lang="en-GB" dirty="0" smtClean="0"/>
              <a:t>Policy needs to consider the long run</a:t>
            </a:r>
          </a:p>
          <a:p>
            <a:endParaRPr lang="en-GB" dirty="0"/>
          </a:p>
          <a:p>
            <a:pPr marL="0" indent="0" algn="ctr">
              <a:buNone/>
            </a:pPr>
            <a:r>
              <a:rPr lang="en-GB" dirty="0" smtClean="0"/>
              <a:t>Results in better </a:t>
            </a:r>
            <a:r>
              <a:rPr lang="en-GB" dirty="0"/>
              <a:t>visibility of future risks</a:t>
            </a:r>
          </a:p>
          <a:p>
            <a:endParaRPr lang="en-GB" dirty="0"/>
          </a:p>
          <a:p>
            <a:endParaRPr lang="en-IE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88640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54482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80728"/>
            <a:ext cx="7772400" cy="1470025"/>
          </a:xfrm>
        </p:spPr>
        <p:txBody>
          <a:bodyPr>
            <a:normAutofit/>
          </a:bodyPr>
          <a:lstStyle/>
          <a:p>
            <a:pPr algn="l"/>
            <a:r>
              <a:rPr lang="en-GB" dirty="0" smtClean="0"/>
              <a:t>Housing Policy in Ireland</a:t>
            </a: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3886200"/>
            <a:ext cx="6400800" cy="1752600"/>
          </a:xfrm>
        </p:spPr>
        <p:txBody>
          <a:bodyPr>
            <a:normAutofit fontScale="85000" lnSpcReduction="20000"/>
          </a:bodyPr>
          <a:lstStyle/>
          <a:p>
            <a:pPr algn="l"/>
            <a:r>
              <a:rPr lang="en-GB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David Duffy, Director</a:t>
            </a:r>
          </a:p>
          <a:p>
            <a:pPr algn="l"/>
            <a:r>
              <a:rPr lang="en-GB" dirty="0" smtClean="0"/>
              <a:t>Property Industry Ireland</a:t>
            </a:r>
          </a:p>
          <a:p>
            <a:pPr algn="l"/>
            <a:r>
              <a:rPr lang="en-GB" dirty="0">
                <a:solidFill>
                  <a:schemeClr val="tx1"/>
                </a:solidFill>
                <a:hlinkClick r:id="rId2"/>
              </a:rPr>
              <a:t>www.propertyindustry.ie</a:t>
            </a:r>
            <a:endParaRPr lang="en-GB" dirty="0">
              <a:solidFill>
                <a:schemeClr val="tx1"/>
              </a:solidFill>
            </a:endParaRPr>
          </a:p>
          <a:p>
            <a:pPr algn="l"/>
            <a:r>
              <a:rPr lang="en-GB" dirty="0">
                <a:solidFill>
                  <a:schemeClr val="tx1"/>
                </a:solidFill>
                <a:hlinkClick r:id="rId3"/>
              </a:rPr>
              <a:t>info@propertyindustry.ie</a:t>
            </a:r>
            <a:r>
              <a:rPr lang="en-GB" dirty="0">
                <a:solidFill>
                  <a:schemeClr val="tx1"/>
                </a:solidFill>
              </a:rPr>
              <a:t> </a:t>
            </a:r>
            <a:endParaRPr lang="en-IE" dirty="0">
              <a:solidFill>
                <a:schemeClr val="tx1"/>
              </a:solidFill>
            </a:endParaRPr>
          </a:p>
          <a:p>
            <a:pPr algn="l"/>
            <a:endParaRPr lang="en-GB" dirty="0"/>
          </a:p>
          <a:p>
            <a:pPr algn="l"/>
            <a:endParaRPr lang="en-IE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6563" y="3645024"/>
            <a:ext cx="2647437" cy="2875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8872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 smtClean="0"/>
              <a:t>Property Industry Ireland</a:t>
            </a:r>
            <a:endParaRPr lang="en-IE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94550" y="1215979"/>
            <a:ext cx="2385617" cy="259100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1998" y="1772816"/>
            <a:ext cx="5184576" cy="3970318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Through evidence-based research, we inform and influence property strategy in Ireland. </a:t>
            </a: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Our mission is to create a sustainable property industry for the benefit of the people of Ireland</a:t>
            </a: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</a:t>
            </a:r>
          </a:p>
          <a:p>
            <a:endParaRPr lang="en-GB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en-GB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POLICY COMMITTEES:</a:t>
            </a:r>
          </a:p>
          <a:p>
            <a:endParaRPr lang="en-GB" dirty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Market Supply and Demand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Funding Initiatives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Construction and Technical Issues</a:t>
            </a:r>
          </a:p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Planning and Development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47552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467544" y="260648"/>
            <a:ext cx="78488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smtClean="0">
                <a:solidFill>
                  <a:schemeClr val="tx2"/>
                </a:solidFill>
                <a:latin typeface="+mj-lt"/>
              </a:rPr>
              <a:t>PII MEMBERSHIP COMPOSITION</a:t>
            </a:r>
            <a:endParaRPr lang="en-IE" sz="3600" b="1" dirty="0">
              <a:solidFill>
                <a:schemeClr val="tx2"/>
              </a:solidFill>
              <a:latin typeface="+mj-lt"/>
            </a:endParaRPr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0223613"/>
              </p:ext>
            </p:extLst>
          </p:nvPr>
        </p:nvGraphicFramePr>
        <p:xfrm>
          <a:off x="395536" y="1351982"/>
          <a:ext cx="7920880" cy="52453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361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OECD (2011)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Housing policy is important</a:t>
            </a:r>
          </a:p>
          <a:p>
            <a:pPr marL="457200" lvl="1" indent="0" algn="ctr">
              <a:buNone/>
            </a:pPr>
            <a:r>
              <a:rPr lang="en-GB" dirty="0" smtClean="0"/>
              <a:t>“Badly designed housing policies played an important role in triggering the recent economic and financial crisis”</a:t>
            </a:r>
          </a:p>
          <a:p>
            <a:r>
              <a:rPr lang="en-GB" dirty="0" smtClean="0"/>
              <a:t>Government intervention in the housing market</a:t>
            </a:r>
          </a:p>
          <a:p>
            <a:pPr lvl="1"/>
            <a:r>
              <a:rPr lang="en-GB" dirty="0" smtClean="0"/>
              <a:t>Enhance peoples housing opportunities and ensure equitable access to housing</a:t>
            </a:r>
          </a:p>
          <a:p>
            <a:pPr lvl="2"/>
            <a:r>
              <a:rPr lang="en-GB" dirty="0" smtClean="0"/>
              <a:t>Fiscal (taxes and subsidies), provision of social housing, rental allowances, regulation</a:t>
            </a:r>
          </a:p>
          <a:p>
            <a:pPr marL="457200" lvl="1" indent="0">
              <a:buNone/>
            </a:pP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1952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/>
          <p:cNvSpPr/>
          <p:nvPr/>
        </p:nvSpPr>
        <p:spPr>
          <a:xfrm>
            <a:off x="179512" y="2276872"/>
            <a:ext cx="1579418" cy="129614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Owner-occupiers</a:t>
            </a:r>
            <a:endParaRPr lang="en-IE" dirty="0"/>
          </a:p>
        </p:txBody>
      </p:sp>
      <p:sp>
        <p:nvSpPr>
          <p:cNvPr id="4" name="Oval 3"/>
          <p:cNvSpPr/>
          <p:nvPr/>
        </p:nvSpPr>
        <p:spPr>
          <a:xfrm>
            <a:off x="2627784" y="2192059"/>
            <a:ext cx="2592288" cy="14401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</a:rPr>
              <a:t>Housing Policy</a:t>
            </a:r>
            <a:endParaRPr lang="en-IE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323528" y="1268760"/>
            <a:ext cx="1008112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FTBS</a:t>
            </a:r>
            <a:endParaRPr lang="en-IE" dirty="0"/>
          </a:p>
        </p:txBody>
      </p:sp>
      <p:sp>
        <p:nvSpPr>
          <p:cNvPr id="7" name="Oval 6"/>
          <p:cNvSpPr/>
          <p:nvPr/>
        </p:nvSpPr>
        <p:spPr>
          <a:xfrm>
            <a:off x="1191111" y="1628800"/>
            <a:ext cx="136815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Movers</a:t>
            </a:r>
            <a:endParaRPr lang="en-IE" dirty="0"/>
          </a:p>
        </p:txBody>
      </p:sp>
      <p:sp>
        <p:nvSpPr>
          <p:cNvPr id="8" name="Oval 7"/>
          <p:cNvSpPr/>
          <p:nvPr/>
        </p:nvSpPr>
        <p:spPr>
          <a:xfrm>
            <a:off x="1263119" y="3881610"/>
            <a:ext cx="1800200" cy="111612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Rental market</a:t>
            </a:r>
            <a:endParaRPr lang="en-IE" dirty="0"/>
          </a:p>
        </p:txBody>
      </p:sp>
      <p:sp>
        <p:nvSpPr>
          <p:cNvPr id="9" name="Oval 8"/>
          <p:cNvSpPr/>
          <p:nvPr/>
        </p:nvSpPr>
        <p:spPr>
          <a:xfrm>
            <a:off x="347192" y="3734048"/>
            <a:ext cx="1080120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Social</a:t>
            </a:r>
            <a:endParaRPr lang="en-IE" dirty="0"/>
          </a:p>
        </p:txBody>
      </p:sp>
      <p:sp>
        <p:nvSpPr>
          <p:cNvPr id="10" name="Oval 9"/>
          <p:cNvSpPr/>
          <p:nvPr/>
        </p:nvSpPr>
        <p:spPr>
          <a:xfrm>
            <a:off x="1330826" y="5102200"/>
            <a:ext cx="1296144" cy="4320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Private</a:t>
            </a:r>
            <a:endParaRPr lang="en-IE" dirty="0"/>
          </a:p>
        </p:txBody>
      </p:sp>
      <p:sp>
        <p:nvSpPr>
          <p:cNvPr id="11" name="Oval 10"/>
          <p:cNvSpPr/>
          <p:nvPr/>
        </p:nvSpPr>
        <p:spPr>
          <a:xfrm>
            <a:off x="467544" y="5376161"/>
            <a:ext cx="1152128" cy="50405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Long term</a:t>
            </a:r>
            <a:endParaRPr lang="en-IE" dirty="0"/>
          </a:p>
        </p:txBody>
      </p:sp>
      <p:sp>
        <p:nvSpPr>
          <p:cNvPr id="12" name="Oval 11"/>
          <p:cNvSpPr/>
          <p:nvPr/>
        </p:nvSpPr>
        <p:spPr>
          <a:xfrm>
            <a:off x="2055207" y="5470734"/>
            <a:ext cx="1008112" cy="7200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Short term</a:t>
            </a:r>
            <a:endParaRPr lang="en-IE" dirty="0"/>
          </a:p>
        </p:txBody>
      </p:sp>
      <p:sp>
        <p:nvSpPr>
          <p:cNvPr id="13" name="Oval 12"/>
          <p:cNvSpPr/>
          <p:nvPr/>
        </p:nvSpPr>
        <p:spPr>
          <a:xfrm>
            <a:off x="4340735" y="4752560"/>
            <a:ext cx="1440160" cy="4903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Investors</a:t>
            </a:r>
            <a:endParaRPr lang="en-IE" dirty="0"/>
          </a:p>
        </p:txBody>
      </p:sp>
      <p:sp>
        <p:nvSpPr>
          <p:cNvPr id="14" name="Oval 13"/>
          <p:cNvSpPr/>
          <p:nvPr/>
        </p:nvSpPr>
        <p:spPr>
          <a:xfrm>
            <a:off x="4211960" y="5517232"/>
            <a:ext cx="1872208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Institutional Investors</a:t>
            </a:r>
            <a:endParaRPr lang="en-IE" dirty="0"/>
          </a:p>
        </p:txBody>
      </p:sp>
      <p:sp>
        <p:nvSpPr>
          <p:cNvPr id="15" name="Oval 14"/>
          <p:cNvSpPr/>
          <p:nvPr/>
        </p:nvSpPr>
        <p:spPr>
          <a:xfrm>
            <a:off x="2672617" y="999168"/>
            <a:ext cx="1791371" cy="98967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Banks</a:t>
            </a:r>
            <a:endParaRPr lang="en-IE" dirty="0"/>
          </a:p>
        </p:txBody>
      </p:sp>
      <p:sp>
        <p:nvSpPr>
          <p:cNvPr id="16" name="Oval 15"/>
          <p:cNvSpPr/>
          <p:nvPr/>
        </p:nvSpPr>
        <p:spPr>
          <a:xfrm>
            <a:off x="5878016" y="2492896"/>
            <a:ext cx="193434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Government</a:t>
            </a:r>
            <a:endParaRPr lang="en-IE" dirty="0"/>
          </a:p>
        </p:txBody>
      </p:sp>
      <p:sp>
        <p:nvSpPr>
          <p:cNvPr id="17" name="Oval 16"/>
          <p:cNvSpPr/>
          <p:nvPr/>
        </p:nvSpPr>
        <p:spPr>
          <a:xfrm>
            <a:off x="6454080" y="5534248"/>
            <a:ext cx="1502296" cy="91544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Builders</a:t>
            </a:r>
            <a:endParaRPr lang="en-IE" dirty="0"/>
          </a:p>
        </p:txBody>
      </p:sp>
      <p:sp>
        <p:nvSpPr>
          <p:cNvPr id="18" name="Oval 17"/>
          <p:cNvSpPr/>
          <p:nvPr/>
        </p:nvSpPr>
        <p:spPr>
          <a:xfrm>
            <a:off x="7380312" y="656692"/>
            <a:ext cx="115212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Local Auth.</a:t>
            </a:r>
            <a:endParaRPr lang="en-IE" dirty="0"/>
          </a:p>
        </p:txBody>
      </p:sp>
      <p:sp>
        <p:nvSpPr>
          <p:cNvPr id="19" name="Oval 18"/>
          <p:cNvSpPr/>
          <p:nvPr/>
        </p:nvSpPr>
        <p:spPr>
          <a:xfrm>
            <a:off x="5765068" y="3518024"/>
            <a:ext cx="1378024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Policy: Govt. depts.</a:t>
            </a:r>
            <a:endParaRPr lang="en-IE" dirty="0"/>
          </a:p>
        </p:txBody>
      </p:sp>
      <p:sp>
        <p:nvSpPr>
          <p:cNvPr id="20" name="Oval 19"/>
          <p:cNvSpPr/>
          <p:nvPr/>
        </p:nvSpPr>
        <p:spPr>
          <a:xfrm>
            <a:off x="7380312" y="3356992"/>
            <a:ext cx="158417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Govt. as a consumer</a:t>
            </a:r>
            <a:endParaRPr lang="en-IE" dirty="0"/>
          </a:p>
        </p:txBody>
      </p:sp>
      <p:sp>
        <p:nvSpPr>
          <p:cNvPr id="21" name="Oval 20"/>
          <p:cNvSpPr/>
          <p:nvPr/>
        </p:nvSpPr>
        <p:spPr>
          <a:xfrm>
            <a:off x="5292080" y="283918"/>
            <a:ext cx="1913148" cy="71525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Regulation</a:t>
            </a:r>
            <a:endParaRPr lang="en-IE" dirty="0"/>
          </a:p>
        </p:txBody>
      </p:sp>
      <p:sp>
        <p:nvSpPr>
          <p:cNvPr id="22" name="Oval 21"/>
          <p:cNvSpPr/>
          <p:nvPr/>
        </p:nvSpPr>
        <p:spPr>
          <a:xfrm>
            <a:off x="5055267" y="1052736"/>
            <a:ext cx="1368152" cy="64807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Central Bank</a:t>
            </a:r>
            <a:endParaRPr lang="en-IE" dirty="0"/>
          </a:p>
        </p:txBody>
      </p:sp>
      <p:sp>
        <p:nvSpPr>
          <p:cNvPr id="23" name="Oval 22"/>
          <p:cNvSpPr/>
          <p:nvPr/>
        </p:nvSpPr>
        <p:spPr>
          <a:xfrm>
            <a:off x="6454080" y="999169"/>
            <a:ext cx="864096" cy="93610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RTB</a:t>
            </a:r>
            <a:endParaRPr lang="en-IE" dirty="0"/>
          </a:p>
        </p:txBody>
      </p:sp>
      <p:sp>
        <p:nvSpPr>
          <p:cNvPr id="24" name="Oval 23"/>
          <p:cNvSpPr/>
          <p:nvPr/>
        </p:nvSpPr>
        <p:spPr>
          <a:xfrm>
            <a:off x="7462192" y="45502"/>
            <a:ext cx="1681808" cy="47683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Planning</a:t>
            </a:r>
            <a:endParaRPr lang="en-IE" dirty="0"/>
          </a:p>
        </p:txBody>
      </p:sp>
      <p:sp>
        <p:nvSpPr>
          <p:cNvPr id="25" name="Oval 24"/>
          <p:cNvSpPr/>
          <p:nvPr/>
        </p:nvSpPr>
        <p:spPr>
          <a:xfrm>
            <a:off x="6732240" y="4365104"/>
            <a:ext cx="2232248" cy="63263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Infrastructure</a:t>
            </a:r>
            <a:endParaRPr lang="en-IE" dirty="0"/>
          </a:p>
        </p:txBody>
      </p:sp>
      <p:sp>
        <p:nvSpPr>
          <p:cNvPr id="26" name="Oval 25"/>
          <p:cNvSpPr/>
          <p:nvPr/>
        </p:nvSpPr>
        <p:spPr>
          <a:xfrm>
            <a:off x="1187624" y="116632"/>
            <a:ext cx="1944216" cy="5760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Mortgages</a:t>
            </a:r>
            <a:endParaRPr lang="en-IE" dirty="0"/>
          </a:p>
        </p:txBody>
      </p:sp>
      <p:sp>
        <p:nvSpPr>
          <p:cNvPr id="27" name="Oval 26"/>
          <p:cNvSpPr/>
          <p:nvPr/>
        </p:nvSpPr>
        <p:spPr>
          <a:xfrm>
            <a:off x="3131840" y="116632"/>
            <a:ext cx="2160239" cy="4445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Development finance</a:t>
            </a:r>
            <a:endParaRPr lang="en-IE" dirty="0"/>
          </a:p>
        </p:txBody>
      </p:sp>
      <p:sp>
        <p:nvSpPr>
          <p:cNvPr id="28" name="Oval 27"/>
          <p:cNvSpPr/>
          <p:nvPr/>
        </p:nvSpPr>
        <p:spPr>
          <a:xfrm>
            <a:off x="4880822" y="1767334"/>
            <a:ext cx="1275354" cy="86409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NAMA</a:t>
            </a:r>
            <a:endParaRPr lang="en-IE" dirty="0"/>
          </a:p>
        </p:txBody>
      </p:sp>
      <p:sp>
        <p:nvSpPr>
          <p:cNvPr id="2" name="Oval 1"/>
          <p:cNvSpPr/>
          <p:nvPr/>
        </p:nvSpPr>
        <p:spPr>
          <a:xfrm>
            <a:off x="3347864" y="3986076"/>
            <a:ext cx="2232248" cy="5950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Homelessness</a:t>
            </a:r>
            <a:endParaRPr lang="en-IE" dirty="0"/>
          </a:p>
        </p:txBody>
      </p:sp>
      <p:sp>
        <p:nvSpPr>
          <p:cNvPr id="5" name="Oval 4"/>
          <p:cNvSpPr/>
          <p:nvPr/>
        </p:nvSpPr>
        <p:spPr>
          <a:xfrm>
            <a:off x="7703840" y="1880828"/>
            <a:ext cx="1440160" cy="79208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Housing Agency</a:t>
            </a:r>
            <a:endParaRPr lang="en-IE" dirty="0"/>
          </a:p>
        </p:txBody>
      </p:sp>
    </p:spTree>
    <p:extLst>
      <p:ext uri="{BB962C8B-B14F-4D97-AF65-F5344CB8AC3E}">
        <p14:creationId xmlns:p14="http://schemas.microsoft.com/office/powerpoint/2010/main" val="3532030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Action Plan for Housing and Homelessness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Published July 2016</a:t>
            </a:r>
          </a:p>
          <a:p>
            <a:r>
              <a:rPr lang="en-GB" dirty="0" smtClean="0"/>
              <a:t>Five key areas:</a:t>
            </a:r>
          </a:p>
          <a:p>
            <a:pPr lvl="1"/>
            <a:r>
              <a:rPr lang="en-GB" dirty="0" smtClean="0"/>
              <a:t>Address homelessness		21 Action points</a:t>
            </a:r>
          </a:p>
          <a:p>
            <a:pPr lvl="1"/>
            <a:r>
              <a:rPr lang="en-GB" dirty="0" smtClean="0"/>
              <a:t>Accelerate social housing		24 Action points</a:t>
            </a:r>
          </a:p>
          <a:p>
            <a:pPr lvl="1"/>
            <a:r>
              <a:rPr lang="en-GB" dirty="0" smtClean="0"/>
              <a:t>Build more homes			12 Action points</a:t>
            </a:r>
          </a:p>
          <a:p>
            <a:pPr lvl="1"/>
            <a:r>
              <a:rPr lang="en-GB" dirty="0" smtClean="0"/>
              <a:t>Improve the rental sector		13 Action points</a:t>
            </a:r>
          </a:p>
          <a:p>
            <a:pPr lvl="1"/>
            <a:r>
              <a:rPr lang="en-GB" dirty="0" smtClean="0"/>
              <a:t>Utilise existing stock		14 Action points</a:t>
            </a:r>
          </a:p>
          <a:p>
            <a:r>
              <a:rPr lang="en-GB" dirty="0" smtClean="0"/>
              <a:t>Timelines given and responsible depts./agencies identified</a:t>
            </a:r>
            <a:endParaRPr lang="en-IE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88640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06767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Housing policy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 smtClean="0"/>
              <a:t>Now have a Minister for Housing</a:t>
            </a:r>
          </a:p>
          <a:p>
            <a:pPr lvl="1"/>
            <a:r>
              <a:rPr lang="en-GB" dirty="0" smtClean="0"/>
              <a:t>Positive development</a:t>
            </a:r>
          </a:p>
          <a:p>
            <a:pPr lvl="1"/>
            <a:r>
              <a:rPr lang="en-GB" dirty="0" smtClean="0"/>
              <a:t>Consultation between policy makers that impact on the housing market</a:t>
            </a:r>
          </a:p>
          <a:p>
            <a:pPr lvl="2"/>
            <a:r>
              <a:rPr lang="en-GB" dirty="0" smtClean="0"/>
              <a:t>FTB “Help-to-Buy” Scheme discussed with CBI</a:t>
            </a:r>
          </a:p>
          <a:p>
            <a:r>
              <a:rPr lang="en-GB" dirty="0" smtClean="0"/>
              <a:t>Housing Delivery Office</a:t>
            </a:r>
          </a:p>
          <a:p>
            <a:r>
              <a:rPr lang="en-GB" dirty="0" smtClean="0"/>
              <a:t>Statistics and data very important</a:t>
            </a:r>
          </a:p>
          <a:p>
            <a:pPr lvl="1"/>
            <a:r>
              <a:rPr lang="en-GB" dirty="0" smtClean="0"/>
              <a:t>Make p</a:t>
            </a:r>
            <a:r>
              <a:rPr lang="en-GB" dirty="0"/>
              <a:t>olicy on the basis of evidence</a:t>
            </a:r>
            <a:endParaRPr lang="en-GB" dirty="0" smtClean="0"/>
          </a:p>
          <a:p>
            <a:pPr lvl="1"/>
            <a:r>
              <a:rPr lang="en-GB" dirty="0" smtClean="0"/>
              <a:t>Extra data welcome addition from CSO</a:t>
            </a:r>
          </a:p>
          <a:p>
            <a:pPr marL="457200" lvl="1" indent="0">
              <a:buNone/>
            </a:pPr>
            <a:endParaRPr lang="en-IE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84346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Macro-prudential Measures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 smtClean="0"/>
              <a:t>Necessary but…</a:t>
            </a:r>
          </a:p>
          <a:p>
            <a:r>
              <a:rPr lang="en-GB" dirty="0" smtClean="0"/>
              <a:t>Duffy, Foley, </a:t>
            </a:r>
            <a:r>
              <a:rPr lang="en-GB" dirty="0" err="1" smtClean="0"/>
              <a:t>McInerney</a:t>
            </a:r>
            <a:r>
              <a:rPr lang="en-GB" dirty="0" smtClean="0"/>
              <a:t> and </a:t>
            </a:r>
            <a:r>
              <a:rPr lang="en-GB" dirty="0" err="1" smtClean="0"/>
              <a:t>McQuinn</a:t>
            </a:r>
            <a:r>
              <a:rPr lang="en-GB" dirty="0" smtClean="0"/>
              <a:t> (2016)</a:t>
            </a:r>
            <a:r>
              <a:rPr lang="en-IE" dirty="0" smtClean="0"/>
              <a:t> find that over the longer term:</a:t>
            </a:r>
          </a:p>
          <a:p>
            <a:pPr lvl="1"/>
            <a:r>
              <a:rPr lang="en-GB" dirty="0" smtClean="0"/>
              <a:t>House prices lower than they otherwise would have been</a:t>
            </a:r>
          </a:p>
          <a:p>
            <a:pPr lvl="1"/>
            <a:r>
              <a:rPr lang="en-GB" dirty="0" smtClean="0"/>
              <a:t>This impacts on the viability of housing construction</a:t>
            </a:r>
          </a:p>
          <a:p>
            <a:pPr lvl="1"/>
            <a:r>
              <a:rPr lang="en-GB" dirty="0" smtClean="0"/>
              <a:t>Lower levels of housing completions relative to baseline</a:t>
            </a:r>
          </a:p>
          <a:p>
            <a:r>
              <a:rPr lang="en-GB" dirty="0" err="1" smtClean="0"/>
              <a:t>McQuinn</a:t>
            </a:r>
            <a:r>
              <a:rPr lang="en-GB" dirty="0" smtClean="0"/>
              <a:t> and Cronin (2016) find that rents are higher for a given price level</a:t>
            </a:r>
          </a:p>
          <a:p>
            <a:r>
              <a:rPr lang="en-GB" dirty="0" smtClean="0"/>
              <a:t>Policies have implications for the broader housing market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26437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350814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Budget 2017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GB" dirty="0" smtClean="0"/>
              <a:t>FTB Help to Buy Scheme</a:t>
            </a:r>
          </a:p>
          <a:p>
            <a:pPr lvl="1"/>
            <a:r>
              <a:rPr lang="en-GB" dirty="0" smtClean="0"/>
              <a:t>Aimed at new build homes</a:t>
            </a:r>
          </a:p>
          <a:p>
            <a:pPr lvl="1"/>
            <a:r>
              <a:rPr lang="en-GB" dirty="0" smtClean="0"/>
              <a:t>Uncertainty about ability of FTB to realise demand has adversely affected supply</a:t>
            </a:r>
          </a:p>
          <a:p>
            <a:pPr lvl="1"/>
            <a:r>
              <a:rPr lang="en-GB" dirty="0" smtClean="0"/>
              <a:t>Measure should alleviate this</a:t>
            </a:r>
          </a:p>
          <a:p>
            <a:pPr lvl="1"/>
            <a:r>
              <a:rPr lang="en-GB" dirty="0" smtClean="0"/>
              <a:t>Supply will need to respond</a:t>
            </a:r>
          </a:p>
          <a:p>
            <a:r>
              <a:rPr lang="en-GB" dirty="0" smtClean="0"/>
              <a:t>Other measures include:</a:t>
            </a:r>
          </a:p>
          <a:p>
            <a:pPr lvl="1"/>
            <a:r>
              <a:rPr lang="en-GB" dirty="0" smtClean="0"/>
              <a:t>Extension of mortgage interest relief</a:t>
            </a:r>
          </a:p>
          <a:p>
            <a:pPr lvl="1"/>
            <a:r>
              <a:rPr lang="en-GB" dirty="0" smtClean="0"/>
              <a:t>increase in mortgage interest deductibility for landlords</a:t>
            </a:r>
          </a:p>
          <a:p>
            <a:pPr lvl="1"/>
            <a:r>
              <a:rPr lang="en-GB" dirty="0" smtClean="0"/>
              <a:t>increase in rent a room relief</a:t>
            </a:r>
          </a:p>
          <a:p>
            <a:pPr lvl="1"/>
            <a:r>
              <a:rPr lang="en-GB" dirty="0" smtClean="0"/>
              <a:t>Living city initiative extended to landlords</a:t>
            </a:r>
          </a:p>
          <a:p>
            <a:pPr lvl="1"/>
            <a:r>
              <a:rPr lang="en-GB" dirty="0" smtClean="0"/>
              <a:t>Home renovation scheme extension</a:t>
            </a:r>
          </a:p>
          <a:p>
            <a:pPr marL="457200" lvl="1" indent="0">
              <a:buNone/>
            </a:pPr>
            <a:endParaRPr lang="en-IE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4408" y="116632"/>
            <a:ext cx="81756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151448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1637</TotalTime>
  <Words>498</Words>
  <Application>Microsoft Office PowerPoint</Application>
  <PresentationFormat>On-screen Show (4:3)</PresentationFormat>
  <Paragraphs>110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Housing Policy in Ireland</vt:lpstr>
      <vt:lpstr>Property Industry Ireland</vt:lpstr>
      <vt:lpstr>PowerPoint Presentation</vt:lpstr>
      <vt:lpstr>OECD (2011)</vt:lpstr>
      <vt:lpstr>PowerPoint Presentation</vt:lpstr>
      <vt:lpstr>Action Plan for Housing and Homelessness</vt:lpstr>
      <vt:lpstr>Housing policy</vt:lpstr>
      <vt:lpstr>Macro-prudential Measures</vt:lpstr>
      <vt:lpstr>Budget 2017</vt:lpstr>
      <vt:lpstr>Still a mis-match between prices and costs</vt:lpstr>
      <vt:lpstr>Housing Priorities need to continue to focus on:</vt:lpstr>
      <vt:lpstr>PII perspective</vt:lpstr>
      <vt:lpstr>Housing Policy in Ireland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property industry’s role in the supply of private rented housing</dc:title>
  <dc:creator>Peter Stafford</dc:creator>
  <cp:lastModifiedBy>Dan Gallagher</cp:lastModifiedBy>
  <cp:revision>55</cp:revision>
  <dcterms:created xsi:type="dcterms:W3CDTF">2015-06-12T10:07:43Z</dcterms:created>
  <dcterms:modified xsi:type="dcterms:W3CDTF">2016-11-03T11:36:43Z</dcterms:modified>
</cp:coreProperties>
</file>