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79" r:id="rId3"/>
    <p:sldId id="261" r:id="rId4"/>
    <p:sldId id="262" r:id="rId5"/>
    <p:sldId id="263" r:id="rId6"/>
    <p:sldId id="264" r:id="rId7"/>
    <p:sldId id="265" r:id="rId8"/>
    <p:sldId id="291" r:id="rId9"/>
    <p:sldId id="266" r:id="rId10"/>
    <p:sldId id="267" r:id="rId11"/>
    <p:sldId id="286" r:id="rId12"/>
    <p:sldId id="268" r:id="rId13"/>
    <p:sldId id="269" r:id="rId14"/>
    <p:sldId id="292" r:id="rId15"/>
    <p:sldId id="273" r:id="rId16"/>
    <p:sldId id="296" r:id="rId17"/>
    <p:sldId id="295" r:id="rId18"/>
    <p:sldId id="280" r:id="rId19"/>
    <p:sldId id="281" r:id="rId20"/>
    <p:sldId id="282" r:id="rId21"/>
    <p:sldId id="283" r:id="rId22"/>
    <p:sldId id="277" r:id="rId23"/>
    <p:sldId id="274" r:id="rId24"/>
    <p:sldId id="293" r:id="rId25"/>
    <p:sldId id="287" r:id="rId26"/>
    <p:sldId id="285" r:id="rId27"/>
    <p:sldId id="289" r:id="rId28"/>
    <p:sldId id="284" r:id="rId29"/>
    <p:sldId id="294" r:id="rId3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56" autoAdjust="0"/>
  </p:normalViewPr>
  <p:slideViewPr>
    <p:cSldViewPr>
      <p:cViewPr varScale="1">
        <p:scale>
          <a:sx n="101" d="100"/>
          <a:sy n="10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82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6200B-BC9F-4658-80F3-F7D618809B29}" type="datetimeFigureOut">
              <a:rPr lang="en-IE" smtClean="0"/>
              <a:t>03/11/2016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01A9E-7B60-4326-885C-CB2BA2657E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403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3084-5844-41BE-A202-C77F44E12D94}" type="datetimeFigureOut">
              <a:rPr lang="en-IE" smtClean="0"/>
              <a:t>03/11/2016</a:t>
            </a:fld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DC945-FF88-455E-8742-C650B1E8D461}" type="slidenum">
              <a:rPr lang="en-IE" smtClean="0"/>
              <a:t>‹#›</a:t>
            </a:fld>
            <a:endParaRPr lang="en-IE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294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12E7F-D80A-46B8-AA50-7C538F6BDDF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86A-CBA0-45AE-B898-A893A82987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>
                <a:solidFill>
                  <a:prstClr val="black"/>
                </a:solidFill>
              </a:rPr>
              <a:pPr/>
              <a:t>11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86A-CBA0-45AE-B898-A893A82987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86A-CBA0-45AE-B898-A893A82987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86A-CBA0-45AE-B898-A893A82987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86A-CBA0-45AE-B898-A893A829878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1572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95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629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2438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988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9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192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5424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1918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4794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939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5689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5063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FAE27-A6FF-44E6-8C1A-E677E9CDFF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FAE27-A6FF-44E6-8C1A-E677E9CDFF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86A-CBA0-45AE-B898-A893A82987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065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DC945-FF88-455E-8742-C650B1E8D46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73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86A-CBA0-45AE-B898-A893A82987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F086A-CBA0-45AE-B898-A893A82987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4" y="-5905"/>
            <a:ext cx="4057143" cy="77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89240"/>
            <a:ext cx="1757426" cy="12565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71428"/>
            <a:ext cx="8229600" cy="10013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31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Central Statistics Office Irelan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57650" cy="77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49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31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0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71428"/>
            <a:ext cx="8229600" cy="10013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31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31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062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22985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73419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71428"/>
            <a:ext cx="8229600" cy="10013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31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006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31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559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8C64-38ED-40B2-A651-59184D11DE59}" type="datetimeFigureOut">
              <a:rPr lang="en-US"/>
              <a:pPr>
                <a:defRPr/>
              </a:pPr>
              <a:t>11/3/2016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361E-83C7-49BD-AC77-1CA11C4C5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71428"/>
            <a:ext cx="8229600" cy="100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first slide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Enter Content here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89240"/>
            <a:ext cx="1757426" cy="1256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6942"/>
            <a:ext cx="4057143" cy="7714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3184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5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ln>
            <a:solidFill>
              <a:schemeClr val="accent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.ie/en/census/census2011reports/census2011profile4theroofoverourheads-housinginireland/" TargetMode="External"/><Relationship Id="rId7" Type="http://schemas.openxmlformats.org/officeDocument/2006/relationships/hyperlink" Target="http://airomaps.nuim.ie/id/Census2016/?mobileBreakPoint=60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o.ie/en/releasesandpublications/ep/p-cpr/censusofpopulation2016-preliminaryresults/housing/" TargetMode="External"/><Relationship Id="rId5" Type="http://schemas.openxmlformats.org/officeDocument/2006/relationships/hyperlink" Target="http://airomaps.nuim.ie/id/AI_Atlas/?mobileBreakPoint=400/" TargetMode="External"/><Relationship Id="rId4" Type="http://schemas.openxmlformats.org/officeDocument/2006/relationships/hyperlink" Target="http://www.cso.ie/en/census/census2011smallareapopulationstatisticssap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rendan.Murphy@CSO.i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936" y="4366866"/>
            <a:ext cx="1268784" cy="1262405"/>
          </a:xfrm>
          <a:prstGeom prst="rect">
            <a:avLst/>
          </a:prstGeom>
          <a:noFill/>
        </p:spPr>
      </p:pic>
      <p:pic>
        <p:nvPicPr>
          <p:cNvPr id="31748" name="Picture 4" descr="C:\Documents and Settings\halpinc\Local Settings\Temporary Internet Files\Content.IE5\DKGVPTCT\MCj043152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8853" y="4392940"/>
            <a:ext cx="1336175" cy="133617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9552" y="1628800"/>
            <a:ext cx="8249570" cy="25922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000" dirty="0" smtClean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  <a:t>Census 2016 </a:t>
            </a:r>
            <a:r>
              <a:rPr lang="en-IE" dirty="0" smtClean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  <a:t/>
            </a:r>
            <a:br>
              <a:rPr lang="en-IE" dirty="0" smtClean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</a:br>
            <a:r>
              <a:rPr lang="en-IE" dirty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GB" dirty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  <a:t>Counting Ireland’s Housing </a:t>
            </a:r>
            <a:r>
              <a:rPr lang="en-GB" dirty="0" smtClean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  <a:t>Stock</a:t>
            </a:r>
          </a:p>
          <a:p>
            <a:pPr algn="l"/>
            <a:r>
              <a:rPr lang="en-GB" dirty="0" smtClean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  <a:t>	</a:t>
            </a:r>
          </a:p>
          <a:p>
            <a:r>
              <a:rPr lang="en-GB" sz="2200" dirty="0" smtClean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  <a:t>Brendan Murphy, CSO</a:t>
            </a:r>
            <a:r>
              <a:rPr lang="en-IE" sz="2200" dirty="0" smtClean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  <a:t/>
            </a:r>
            <a:br>
              <a:rPr lang="en-IE" sz="2200" dirty="0" smtClean="0">
                <a:ln>
                  <a:solidFill>
                    <a:srgbClr val="0F6FC6"/>
                  </a:solidFill>
                </a:ln>
                <a:solidFill>
                  <a:prstClr val="white"/>
                </a:solidFill>
              </a:rPr>
            </a:br>
            <a:endParaRPr lang="en-US" sz="2200" dirty="0">
              <a:ln>
                <a:solidFill>
                  <a:srgbClr val="0F6FC6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defTabSz="928688"/>
            <a:r>
              <a:rPr lang="en-GB" dirty="0"/>
              <a:t>Determining the dwelling status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979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Holiday home </a:t>
            </a:r>
            <a:endParaRPr lang="en-IE" sz="2000" dirty="0" smtClean="0"/>
          </a:p>
          <a:p>
            <a:pPr marL="1200150" lvl="1" indent="-457200"/>
            <a:r>
              <a:rPr lang="en-IE" sz="1800" dirty="0" smtClean="0"/>
              <a:t>Dwelling </a:t>
            </a:r>
            <a:r>
              <a:rPr lang="en-IE" sz="1800" dirty="0"/>
              <a:t>is used on part-time basis, weekends, etc. </a:t>
            </a:r>
            <a:endParaRPr lang="en-IE" sz="1800" dirty="0" smtClean="0"/>
          </a:p>
          <a:p>
            <a:pPr marL="1200150" lvl="1" indent="-457200"/>
            <a:r>
              <a:rPr lang="en-IE" sz="1800" dirty="0" smtClean="0"/>
              <a:t>May be located </a:t>
            </a:r>
            <a:r>
              <a:rPr lang="en-IE" sz="1800" dirty="0"/>
              <a:t>in area likely to be popular among holiday makers</a:t>
            </a:r>
            <a:endParaRPr lang="en-IE" sz="1800" dirty="0" smtClean="0"/>
          </a:p>
          <a:p>
            <a:pPr marL="1200150" lvl="1" indent="-457200"/>
            <a:r>
              <a:rPr lang="en-IE" sz="1800" dirty="0" smtClean="0"/>
              <a:t>Neighbours must be consulted in order to confirm that dwelling is a holiday home</a:t>
            </a:r>
          </a:p>
          <a:p>
            <a:pPr marL="1200150" lvl="1" indent="-457200"/>
            <a:r>
              <a:rPr lang="en-IE" sz="1800" dirty="0" smtClean="0"/>
              <a:t>Must be revisited after Census night to </a:t>
            </a:r>
            <a:r>
              <a:rPr lang="en-IE" sz="1800" dirty="0"/>
              <a:t>verify that nobody spent Census Night in the dwelling</a:t>
            </a:r>
            <a:r>
              <a:rPr lang="en-IE" sz="1800" dirty="0" smtClean="0"/>
              <a:t>.</a:t>
            </a:r>
          </a:p>
          <a:p>
            <a:pPr marL="1200150" lvl="1" indent="-457200"/>
            <a:r>
              <a:rPr lang="en-IE" sz="1800" dirty="0" smtClean="0"/>
              <a:t>Can </a:t>
            </a:r>
            <a:r>
              <a:rPr lang="en-IE" sz="1800" dirty="0"/>
              <a:t>be in a city - city weekend flat.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97" y="4581128"/>
            <a:ext cx="609685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8313" y="548680"/>
            <a:ext cx="8229600" cy="926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3600" dirty="0" smtClean="0">
                <a:solidFill>
                  <a:prstClr val="white"/>
                </a:solidFill>
              </a:rPr>
              <a:t>Accounting for Every Dwelling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313" y="1916113"/>
            <a:ext cx="5111799" cy="4465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E" sz="800" dirty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>
                <a:ln>
                  <a:solidFill>
                    <a:srgbClr val="0F6FC6"/>
                  </a:solidFill>
                </a:ln>
                <a:solidFill>
                  <a:prstClr val="black"/>
                </a:solidFill>
              </a:rPr>
              <a:t>If Not Occupied</a:t>
            </a:r>
          </a:p>
          <a:p>
            <a:pPr lvl="1">
              <a:defRPr/>
            </a:pPr>
            <a:r>
              <a:rPr lang="en-IE" sz="2300" dirty="0" smtClean="0">
                <a:solidFill>
                  <a:prstClr val="black"/>
                </a:solidFill>
              </a:rPr>
              <a:t>Complete a reconciliation form</a:t>
            </a:r>
          </a:p>
          <a:p>
            <a:pPr lvl="1">
              <a:defRPr/>
            </a:pPr>
            <a:r>
              <a:rPr lang="en-IE" sz="2300" dirty="0" smtClean="0">
                <a:solidFill>
                  <a:prstClr val="black"/>
                </a:solidFill>
              </a:rPr>
              <a:t>Decide on the dwelling status</a:t>
            </a:r>
          </a:p>
          <a:p>
            <a:pPr lvl="1">
              <a:defRPr/>
            </a:pPr>
            <a:endParaRPr lang="en-IE" sz="23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IE" sz="2300" dirty="0" smtClean="0">
                <a:solidFill>
                  <a:prstClr val="black">
                    <a:alpha val="28000"/>
                  </a:prstClr>
                </a:solidFill>
              </a:rPr>
              <a:t>Used for statistical purposes:</a:t>
            </a:r>
            <a:endParaRPr lang="en-IE" sz="1900" dirty="0" smtClean="0">
              <a:solidFill>
                <a:prstClr val="black">
                  <a:alpha val="28000"/>
                </a:prstClr>
              </a:solidFill>
            </a:endParaRPr>
          </a:p>
          <a:p>
            <a:pPr lvl="2">
              <a:defRPr/>
            </a:pPr>
            <a:r>
              <a:rPr lang="en-IE" sz="1900" dirty="0" smtClean="0">
                <a:solidFill>
                  <a:prstClr val="black">
                    <a:alpha val="28000"/>
                  </a:prstClr>
                </a:solidFill>
              </a:rPr>
              <a:t>Temporarily absent</a:t>
            </a:r>
          </a:p>
          <a:p>
            <a:pPr lvl="2">
              <a:defRPr/>
            </a:pPr>
            <a:r>
              <a:rPr lang="en-IE" sz="1900" dirty="0" smtClean="0">
                <a:solidFill>
                  <a:prstClr val="black">
                    <a:alpha val="28000"/>
                  </a:prstClr>
                </a:solidFill>
              </a:rPr>
              <a:t>Vacant</a:t>
            </a:r>
          </a:p>
          <a:p>
            <a:pPr lvl="2">
              <a:defRPr/>
            </a:pPr>
            <a:r>
              <a:rPr lang="en-IE" sz="1900" dirty="0" smtClean="0">
                <a:solidFill>
                  <a:prstClr val="black">
                    <a:alpha val="28000"/>
                  </a:prstClr>
                </a:solidFill>
              </a:rPr>
              <a:t>Holiday home</a:t>
            </a:r>
          </a:p>
          <a:p>
            <a:pPr lvl="2">
              <a:defRPr/>
            </a:pPr>
            <a:endParaRPr lang="en-IE" sz="19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IE" sz="2300" dirty="0" smtClean="0">
                <a:solidFill>
                  <a:prstClr val="black"/>
                </a:solidFill>
              </a:rPr>
              <a:t>Used for administrative purposes:</a:t>
            </a:r>
          </a:p>
          <a:p>
            <a:pPr lvl="2">
              <a:defRPr/>
            </a:pPr>
            <a:r>
              <a:rPr lang="en-IE" sz="1900" dirty="0" smtClean="0">
                <a:solidFill>
                  <a:prstClr val="black"/>
                </a:solidFill>
              </a:rPr>
              <a:t>Under construction</a:t>
            </a:r>
          </a:p>
          <a:p>
            <a:pPr lvl="2">
              <a:defRPr/>
            </a:pPr>
            <a:r>
              <a:rPr lang="en-IE" sz="1900" dirty="0" smtClean="0">
                <a:solidFill>
                  <a:prstClr val="black"/>
                </a:solidFill>
              </a:rPr>
              <a:t>Derelict</a:t>
            </a:r>
          </a:p>
          <a:p>
            <a:pPr lvl="2">
              <a:defRPr/>
            </a:pPr>
            <a:r>
              <a:rPr lang="en-IE" sz="1900" dirty="0" smtClean="0">
                <a:solidFill>
                  <a:prstClr val="black"/>
                </a:solidFill>
              </a:rPr>
              <a:t>Commercial only</a:t>
            </a:r>
          </a:p>
          <a:p>
            <a:pPr lvl="2">
              <a:defRPr/>
            </a:pPr>
            <a:r>
              <a:rPr lang="en-IE" sz="1900" dirty="0" smtClean="0">
                <a:solidFill>
                  <a:prstClr val="black"/>
                </a:solidFill>
              </a:rPr>
              <a:t>Does not exist</a:t>
            </a:r>
            <a:endParaRPr lang="en-IE" sz="19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endParaRPr lang="en-US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725791" cy="4975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88024" y="5877272"/>
            <a:ext cx="24482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28" y="505066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defTabSz="928688"/>
            <a:r>
              <a:rPr lang="en-GB" dirty="0"/>
              <a:t>Determining the dwelling status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Under construction</a:t>
            </a:r>
            <a:endParaRPr lang="en-IE" sz="2000" dirty="0" smtClean="0"/>
          </a:p>
          <a:p>
            <a:pPr marL="1200150" lvl="1" indent="-457200"/>
            <a:r>
              <a:rPr lang="en-IE" sz="2000" dirty="0"/>
              <a:t>In the process of being </a:t>
            </a:r>
            <a:r>
              <a:rPr lang="en-IE" sz="2000" dirty="0" smtClean="0"/>
              <a:t>built</a:t>
            </a:r>
          </a:p>
          <a:p>
            <a:pPr marL="1200150" lvl="1" indent="-457200"/>
            <a:r>
              <a:rPr lang="en-IE" sz="2000" dirty="0" smtClean="0"/>
              <a:t>Missing </a:t>
            </a:r>
            <a:r>
              <a:rPr lang="en-IE" sz="2000" dirty="0"/>
              <a:t>either walls, roof, doors or windows.</a:t>
            </a:r>
          </a:p>
          <a:p>
            <a:pPr marL="1200150" lvl="1" indent="-457200"/>
            <a:r>
              <a:rPr lang="en-IE" sz="2000" dirty="0" smtClean="0"/>
              <a:t>Any dwellings or estates under construction not listed in the ERB (.i.e. not on the GeoDirectory) are </a:t>
            </a:r>
            <a:r>
              <a:rPr lang="en-IE" sz="2000" b="1" u="sng" dirty="0" smtClean="0"/>
              <a:t>not</a:t>
            </a:r>
            <a:r>
              <a:rPr lang="en-IE" sz="2000" dirty="0" smtClean="0"/>
              <a:t> to be enumerated</a:t>
            </a:r>
            <a:endParaRPr lang="en-I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5712161" cy="20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defTabSz="928688"/>
            <a:r>
              <a:rPr lang="en-GB" dirty="0"/>
              <a:t>Determining the dwelling status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Derelict</a:t>
            </a:r>
            <a:endParaRPr lang="en-IE" sz="2000" dirty="0" smtClean="0"/>
          </a:p>
          <a:p>
            <a:pPr marL="1200150" lvl="1" indent="-457200"/>
            <a:r>
              <a:rPr lang="en-IE" sz="2000" dirty="0"/>
              <a:t>Likely to be an older </a:t>
            </a:r>
            <a:r>
              <a:rPr lang="en-IE" sz="2000" dirty="0" smtClean="0"/>
              <a:t>building</a:t>
            </a:r>
          </a:p>
          <a:p>
            <a:pPr marL="1200150" lvl="1" indent="-457200"/>
            <a:r>
              <a:rPr lang="en-IE" sz="2000" dirty="0"/>
              <a:t>Looks dilapidated, garden may be overgrown, may be boarded up, windows may be missing.</a:t>
            </a:r>
          </a:p>
          <a:p>
            <a:pPr marL="1200150" lvl="1" indent="-457200"/>
            <a:r>
              <a:rPr lang="en-IE" sz="2000" dirty="0" smtClean="0"/>
              <a:t>Any derelict dwellings or estates not listed in the ERB are </a:t>
            </a:r>
            <a:r>
              <a:rPr lang="en-IE" sz="2000" b="1" u="sng" dirty="0" smtClean="0"/>
              <a:t>not</a:t>
            </a:r>
            <a:r>
              <a:rPr lang="en-IE" sz="2000" dirty="0" smtClean="0"/>
              <a:t> to be enumerated</a:t>
            </a:r>
            <a:endParaRPr lang="en-I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1" y="4429264"/>
            <a:ext cx="5534798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defTabSz="928688"/>
            <a:r>
              <a:rPr lang="en-GB" dirty="0"/>
              <a:t>Determining the dwelling status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Commercial only</a:t>
            </a:r>
            <a:endParaRPr lang="en-IE" sz="2000" dirty="0" smtClean="0"/>
          </a:p>
          <a:p>
            <a:pPr marL="1200150" lvl="1" indent="-457200"/>
            <a:r>
              <a:rPr lang="en-US" sz="2000" dirty="0"/>
              <a:t>Entries in </a:t>
            </a:r>
            <a:r>
              <a:rPr lang="en-US" sz="2000" dirty="0" smtClean="0"/>
              <a:t>the </a:t>
            </a:r>
            <a:r>
              <a:rPr lang="en-US" sz="2000" dirty="0"/>
              <a:t>ERB may include buildings classified by the </a:t>
            </a:r>
            <a:r>
              <a:rPr lang="en-US" sz="2000" dirty="0" err="1"/>
              <a:t>GeoDirectory</a:t>
            </a:r>
            <a:r>
              <a:rPr lang="en-US" sz="2000" dirty="0"/>
              <a:t> as both commercial and residential. </a:t>
            </a:r>
            <a:endParaRPr lang="en-US" sz="2000" dirty="0" smtClean="0"/>
          </a:p>
          <a:p>
            <a:pPr marL="1200150" lvl="1" indent="-457200"/>
            <a:r>
              <a:rPr lang="en-US" sz="2000" dirty="0" smtClean="0"/>
              <a:t>Some may </a:t>
            </a:r>
            <a:r>
              <a:rPr lang="en-US" sz="2000" dirty="0"/>
              <a:t>not have a dwelling attached. </a:t>
            </a:r>
            <a:endParaRPr lang="en-US" sz="2000" dirty="0" smtClean="0"/>
          </a:p>
          <a:p>
            <a:pPr marL="1200150" lvl="1" indent="-457200"/>
            <a:r>
              <a:rPr lang="en-US" sz="2000" dirty="0" smtClean="0"/>
              <a:t>Enumerator confirms </a:t>
            </a:r>
            <a:r>
              <a:rPr lang="en-US" sz="2000" dirty="0"/>
              <a:t>with the person in charge that no one lives at the building before marking it as ‘Commercial only’. </a:t>
            </a: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4714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defTabSz="928688"/>
            <a:r>
              <a:rPr lang="en-GB" dirty="0"/>
              <a:t>Determining the dwelling status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Does not exist</a:t>
            </a:r>
            <a:endParaRPr lang="en-IE" sz="2000" dirty="0" smtClean="0"/>
          </a:p>
          <a:p>
            <a:pPr marL="1200150" lvl="1" indent="-457200"/>
            <a:r>
              <a:rPr lang="en-IE" sz="2000" dirty="0" smtClean="0"/>
              <a:t>Building that has recently been demolished</a:t>
            </a:r>
          </a:p>
          <a:p>
            <a:pPr marL="1200150" lvl="1" indent="-457200"/>
            <a:r>
              <a:rPr lang="en-IE" sz="2000" dirty="0" smtClean="0"/>
              <a:t>Former multi unit building converted in to single dwelling</a:t>
            </a: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400600" cy="191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39523"/>
              </p:ext>
            </p:extLst>
          </p:nvPr>
        </p:nvGraphicFramePr>
        <p:xfrm>
          <a:off x="467544" y="2102758"/>
          <a:ext cx="7920880" cy="3061257"/>
        </p:xfrm>
        <a:graphic>
          <a:graphicData uri="http://schemas.openxmlformats.org/drawingml/2006/table">
            <a:tbl>
              <a:tblPr/>
              <a:tblGrid>
                <a:gridCol w="1980220"/>
                <a:gridCol w="1980220"/>
                <a:gridCol w="1980220"/>
                <a:gridCol w="1980220"/>
              </a:tblGrid>
              <a:tr h="37487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Table A - Change in population </a:t>
                      </a:r>
                      <a:r>
                        <a:rPr lang="en-IE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2011-2016</a:t>
                      </a:r>
                      <a:endParaRPr lang="en-IE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1714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Census Year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Population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change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74879">
                <a:tc>
                  <a:txBody>
                    <a:bodyPr/>
                    <a:lstStyle/>
                    <a:p>
                      <a:pPr algn="l" fontAlgn="b"/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4879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  <a:p>
                      <a:pPr algn="l" fontAlgn="b"/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4,588,252</a:t>
                      </a:r>
                    </a:p>
                    <a:p>
                      <a:pPr algn="r" fontAlgn="b"/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348,404</a:t>
                      </a:r>
                    </a:p>
                    <a:p>
                      <a:pPr algn="r" fontAlgn="b"/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</a:t>
                      </a:r>
                    </a:p>
                    <a:p>
                      <a:pPr algn="r" fontAlgn="b"/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879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4,757,976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169,724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  <a:endParaRPr lang="en-IE" sz="2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292080" y="4653136"/>
            <a:ext cx="115212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7524328" y="4653136"/>
            <a:ext cx="115212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0791" y="735698"/>
            <a:ext cx="8229600" cy="926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28688"/>
            <a:r>
              <a:rPr lang="en-IE" dirty="0">
                <a:solidFill>
                  <a:prstClr val="white"/>
                </a:solidFill>
              </a:rPr>
              <a:t>Census 2016 Preliminary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County change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 descr="C:\Users\cullend\Downloads\chart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1" y="885318"/>
            <a:ext cx="8523019" cy="568201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3687182">
            <a:off x="1032207" y="1867890"/>
            <a:ext cx="3168349" cy="4086200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67544" y="548680"/>
            <a:ext cx="8229600" cy="108011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 smtClean="0">
                <a:solidFill>
                  <a:prstClr val="white"/>
                </a:solidFill>
              </a:rPr>
              <a:t> Population - % change by county,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 smtClean="0">
                <a:solidFill>
                  <a:prstClr val="white"/>
                </a:solidFill>
              </a:rPr>
              <a:t>2011 - 2016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8" y="353165"/>
            <a:ext cx="8229600" cy="1001387"/>
          </a:xfrm>
        </p:spPr>
        <p:txBody>
          <a:bodyPr/>
          <a:lstStyle/>
          <a:p>
            <a:r>
              <a:rPr lang="en-IE" dirty="0" smtClean="0"/>
              <a:t>Net migration by county</a:t>
            </a:r>
            <a:endParaRPr lang="en-IE" dirty="0"/>
          </a:p>
        </p:txBody>
      </p:sp>
      <p:pic>
        <p:nvPicPr>
          <p:cNvPr id="7170" name="Picture 2" descr="C:\Users\cullend\Downloads\chart 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9" y="853858"/>
            <a:ext cx="8100392" cy="54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9871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-6,731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369659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+7,257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301111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+4,380</a:t>
            </a:r>
            <a:endParaRPr lang="en-IE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10447" y="353165"/>
            <a:ext cx="8229600" cy="10013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/>
              <a:t>Net migration by county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28" y="476672"/>
            <a:ext cx="8229600" cy="1001387"/>
          </a:xfrm>
        </p:spPr>
        <p:txBody>
          <a:bodyPr/>
          <a:lstStyle/>
          <a:p>
            <a:r>
              <a:rPr lang="en-IE" dirty="0" smtClean="0"/>
              <a:t>Housing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730560"/>
              </p:ext>
            </p:extLst>
          </p:nvPr>
        </p:nvGraphicFramePr>
        <p:xfrm>
          <a:off x="395536" y="1484784"/>
          <a:ext cx="8280920" cy="5112569"/>
        </p:xfrm>
        <a:graphic>
          <a:graphicData uri="http://schemas.openxmlformats.org/drawingml/2006/table">
            <a:tbl>
              <a:tblPr/>
              <a:tblGrid>
                <a:gridCol w="2482763"/>
                <a:gridCol w="1604712"/>
                <a:gridCol w="1604712"/>
                <a:gridCol w="1364597"/>
                <a:gridCol w="1224136"/>
              </a:tblGrid>
              <a:tr h="45754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Table F - Housing Stock 2011-2016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108137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 totals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change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change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540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 stock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2,003,914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2,022,895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772338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Occupied households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1,669,180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1,718,465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49,285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2338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Temporarily absent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45,283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44,868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2338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Vacant holiday homes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59,395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61,204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2338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vacant dwellings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230,056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198,358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-31,698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5877272"/>
            <a:ext cx="74168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7961948" y="587727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0979" y="404664"/>
            <a:ext cx="8229600" cy="10013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/>
              <a:t>Housing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Census </a:t>
            </a:r>
            <a:r>
              <a:rPr lang="en-IE" dirty="0" smtClean="0"/>
              <a:t>night	</a:t>
            </a:r>
            <a:r>
              <a:rPr lang="en-IE" dirty="0"/>
              <a:t>	</a:t>
            </a:r>
            <a:r>
              <a:rPr lang="en-IE" dirty="0" smtClean="0"/>
              <a:t>– 24 April </a:t>
            </a:r>
            <a:r>
              <a:rPr lang="en-IE" dirty="0"/>
              <a:t>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End of field campaign </a:t>
            </a:r>
            <a:r>
              <a:rPr lang="en-IE" dirty="0" smtClean="0"/>
              <a:t>	– </a:t>
            </a:r>
            <a:r>
              <a:rPr lang="en-IE" dirty="0"/>
              <a:t>May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Preliminary Results </a:t>
            </a:r>
            <a:r>
              <a:rPr lang="en-IE" dirty="0" smtClean="0"/>
              <a:t>	– </a:t>
            </a:r>
            <a:r>
              <a:rPr lang="en-IE" dirty="0"/>
              <a:t>14 July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Processing complete </a:t>
            </a:r>
            <a:r>
              <a:rPr lang="en-IE" dirty="0" smtClean="0"/>
              <a:t>	– </a:t>
            </a:r>
            <a:r>
              <a:rPr lang="en-IE" dirty="0"/>
              <a:t>December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First final results </a:t>
            </a:r>
            <a:r>
              <a:rPr lang="en-IE" dirty="0" smtClean="0"/>
              <a:t>		– </a:t>
            </a:r>
            <a:r>
              <a:rPr lang="en-IE" dirty="0"/>
              <a:t>April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All results </a:t>
            </a:r>
            <a:r>
              <a:rPr lang="en-IE" dirty="0" smtClean="0"/>
              <a:t>published	– </a:t>
            </a:r>
            <a:r>
              <a:rPr lang="en-IE" dirty="0"/>
              <a:t>End 2017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764704"/>
            <a:ext cx="8229600" cy="926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28688"/>
            <a:r>
              <a:rPr lang="en-GB" sz="3200" dirty="0"/>
              <a:t>Census Timeline</a:t>
            </a:r>
          </a:p>
        </p:txBody>
      </p:sp>
    </p:spTree>
    <p:extLst>
      <p:ext uri="{BB962C8B-B14F-4D97-AF65-F5344CB8AC3E}">
        <p14:creationId xmlns:p14="http://schemas.microsoft.com/office/powerpoint/2010/main" val="12130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4033"/>
            <a:ext cx="8229600" cy="1001387"/>
          </a:xfrm>
        </p:spPr>
        <p:txBody>
          <a:bodyPr/>
          <a:lstStyle/>
          <a:p>
            <a:r>
              <a:rPr lang="en-IE" dirty="0" smtClean="0"/>
              <a:t>Households and Population</a:t>
            </a:r>
            <a:endParaRPr lang="en-IE" dirty="0"/>
          </a:p>
        </p:txBody>
      </p:sp>
      <p:pic>
        <p:nvPicPr>
          <p:cNvPr id="3" name="Picture 2" descr="C:\Users\cullend\Downloads\chart (15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b="1457"/>
          <a:stretch/>
        </p:blipFill>
        <p:spPr bwMode="auto">
          <a:xfrm>
            <a:off x="2051720" y="1415420"/>
            <a:ext cx="4541707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35896" y="1916832"/>
            <a:ext cx="1008112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583668" y="6054665"/>
            <a:ext cx="6120680" cy="215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432272"/>
            <a:ext cx="8229600" cy="10013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/>
              <a:t>Households and Population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2680"/>
            <a:ext cx="8229600" cy="1001387"/>
          </a:xfrm>
        </p:spPr>
        <p:txBody>
          <a:bodyPr/>
          <a:lstStyle/>
          <a:p>
            <a:r>
              <a:rPr lang="en-IE" dirty="0"/>
              <a:t>Vacancy rates </a:t>
            </a:r>
            <a:r>
              <a:rPr lang="en-IE" dirty="0" smtClean="0"/>
              <a:t>2016</a:t>
            </a:r>
            <a:endParaRPr lang="en-IE" dirty="0"/>
          </a:p>
        </p:txBody>
      </p:sp>
      <p:pic>
        <p:nvPicPr>
          <p:cNvPr id="3" name="Picture 2" descr="C:\Users\cullend\Downloads\chart (17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35696" y="638144"/>
            <a:ext cx="4680520" cy="62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004048" y="571772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3131840" y="1343481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4376" y="317810"/>
            <a:ext cx="8229600" cy="10013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/>
              <a:t>Vacancy rates 2016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rphyb\Downloads\chart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324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 smtClean="0">
                <a:solidFill>
                  <a:prstClr val="white"/>
                </a:solidFill>
              </a:rPr>
              <a:t>Vacant dwellings - % change by county, </a:t>
            </a:r>
            <a:br>
              <a:rPr lang="en-IE" sz="3200" dirty="0" smtClean="0">
                <a:solidFill>
                  <a:prstClr val="white"/>
                </a:solidFill>
              </a:rPr>
            </a:br>
            <a:r>
              <a:rPr lang="en-IE" sz="3200" dirty="0" smtClean="0">
                <a:solidFill>
                  <a:prstClr val="white"/>
                </a:solidFill>
              </a:rPr>
              <a:t>2011 - 2016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 descr="C:\Users\murphyb\Desktop\Prelim Vacancy 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4" b="13883"/>
          <a:stretch/>
        </p:blipFill>
        <p:spPr bwMode="auto">
          <a:xfrm>
            <a:off x="222847" y="1656000"/>
            <a:ext cx="44958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urphyb\Desktop\Prelim Vacancy ED excl h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0" r="8713" b="10052"/>
          <a:stretch/>
        </p:blipFill>
        <p:spPr bwMode="auto">
          <a:xfrm>
            <a:off x="4716016" y="1659081"/>
            <a:ext cx="4104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rot="2655635">
            <a:off x="6365778" y="2975400"/>
            <a:ext cx="1008112" cy="966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71429"/>
            <a:ext cx="8229600" cy="56934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Vacant housing by ED</a:t>
            </a:r>
            <a:endParaRPr lang="en-IE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419" y="548680"/>
            <a:ext cx="8229600" cy="10013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4400" kern="1200">
                <a:ln>
                  <a:solidFill>
                    <a:schemeClr val="accent1"/>
                  </a:solidFill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/>
              <a:t>Vacant housing by 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84615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/>
              <a:t>All vacant </a:t>
            </a:r>
          </a:p>
          <a:p>
            <a:r>
              <a:rPr lang="en-IE" sz="1200" dirty="0" smtClean="0"/>
              <a:t>dwellings</a:t>
            </a:r>
            <a:endParaRPr lang="en-I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25135" y="1844106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/>
              <a:t>Vacant dwellings </a:t>
            </a:r>
          </a:p>
          <a:p>
            <a:r>
              <a:rPr lang="en-IE" sz="1200" dirty="0" smtClean="0"/>
              <a:t>excl. holiday homes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4611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Housing release in April 2017 - </a:t>
            </a:r>
            <a:r>
              <a:rPr lang="en-US" sz="2800" dirty="0" err="1" smtClean="0"/>
              <a:t>prioritised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Type, year built, occupancy status, rent, heating, </a:t>
            </a:r>
            <a:r>
              <a:rPr lang="en-US" sz="2800" dirty="0" smtClean="0"/>
              <a:t>water, sewerage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Household type, size, occupancy - e.g. primary school children in rental </a:t>
            </a:r>
            <a:r>
              <a:rPr lang="en-US" sz="2800" dirty="0" smtClean="0"/>
              <a:t>accommodation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One year movers and nature of </a:t>
            </a:r>
            <a:r>
              <a:rPr lang="en-US" sz="2800" dirty="0" smtClean="0"/>
              <a:t>occupancy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at detailed geography</a:t>
            </a:r>
            <a:endParaRPr lang="en-I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771429"/>
            <a:ext cx="8229600" cy="8573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/>
              <a:t>Census 2016 data 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2011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US" dirty="0" smtClean="0"/>
              <a:t>Geography</a:t>
            </a:r>
            <a:r>
              <a:rPr lang="en-US" dirty="0"/>
              <a:t>, holiday home, </a:t>
            </a:r>
            <a:r>
              <a:rPr lang="en-US" dirty="0" smtClean="0"/>
              <a:t>other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2016 - New </a:t>
            </a:r>
            <a:r>
              <a:rPr lang="en-US" dirty="0" smtClean="0"/>
              <a:t>data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US" dirty="0" smtClean="0"/>
              <a:t>Type </a:t>
            </a:r>
            <a:r>
              <a:rPr lang="en-US" dirty="0"/>
              <a:t>of dwelling - detached, terraced, apartment, etc. 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US" dirty="0"/>
              <a:t>Vacant in 2011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US" dirty="0"/>
              <a:t>Type of building - mixed commercial / residential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US" dirty="0"/>
              <a:t>Cluster analysis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US" dirty="0"/>
              <a:t>Distance to nearest settlement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US" dirty="0"/>
              <a:t>Reasons why dwellings are vacant - caveat - only for about 50% of dwellings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771429"/>
            <a:ext cx="8229600" cy="8573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/>
              <a:t>Vacant properties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620688"/>
            <a:ext cx="8229600" cy="9429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 smtClean="0">
                <a:solidFill>
                  <a:prstClr val="white"/>
                </a:solidFill>
              </a:rPr>
              <a:t>Combining Census and RPPI data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3" name="Picture 2" descr="C:\Users\murphyb\Desktop\Turnover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814" y="2039419"/>
            <a:ext cx="6838664" cy="50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urphyb\Desktop\Turnover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39419"/>
            <a:ext cx="6792504" cy="4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5093" y="2555612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2010/2011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255561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2015/2016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1854753"/>
            <a:ext cx="392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Housing Turnover, 12 months to July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396587" y="306845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State: 1.2%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4865550" y="306896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State: 2.5%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02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395536" y="188640"/>
            <a:ext cx="8229600" cy="75424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 smtClean="0">
                <a:solidFill>
                  <a:prstClr val="white"/>
                </a:solidFill>
              </a:rPr>
              <a:t>Combining Census and RPPI data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2053" name="Picture 5" descr="C:\Users\murphyb\Desktop\Housing_map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5184576" cy="73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70080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Change in Vacant Dwellings </a:t>
            </a:r>
          </a:p>
          <a:p>
            <a:r>
              <a:rPr lang="en-IE" dirty="0" smtClean="0"/>
              <a:t>2011 – 2016 </a:t>
            </a:r>
          </a:p>
          <a:p>
            <a:r>
              <a:rPr lang="en-IE" dirty="0" smtClean="0"/>
              <a:t>and</a:t>
            </a:r>
          </a:p>
          <a:p>
            <a:r>
              <a:rPr lang="en-IE" dirty="0" smtClean="0"/>
              <a:t>Change in Average House Price 2011 - 2015</a:t>
            </a:r>
          </a:p>
          <a:p>
            <a:r>
              <a:rPr lang="en-IE" dirty="0" smtClean="0"/>
              <a:t>by County</a:t>
            </a:r>
            <a:endParaRPr lang="en-I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10" y="3717032"/>
            <a:ext cx="2738517" cy="17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Census 2011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IE" dirty="0" smtClean="0">
                <a:hlinkClick r:id="rId3"/>
              </a:rPr>
              <a:t>Profile 4 – The Roof over our Heads</a:t>
            </a:r>
            <a:endParaRPr lang="en-IE" dirty="0" smtClean="0"/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IE" dirty="0" smtClean="0">
                <a:hlinkClick r:id="rId4"/>
              </a:rPr>
              <a:t>Small area populations statistics (SAPS and SAPMAP)</a:t>
            </a:r>
            <a:endParaRPr lang="en-IE" dirty="0" smtClean="0"/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IE" dirty="0" smtClean="0">
                <a:hlinkClick r:id="rId5"/>
              </a:rPr>
              <a:t>AIRO – All-Island Census Atlas</a:t>
            </a:r>
            <a:endParaRPr lang="en-I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Census 2016</a:t>
            </a:r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IE" dirty="0" smtClean="0">
                <a:hlinkClick r:id="rId6"/>
              </a:rPr>
              <a:t>Census Preliminary Results – Housing </a:t>
            </a:r>
            <a:endParaRPr lang="en-IE" dirty="0" smtClean="0"/>
          </a:p>
          <a:p>
            <a:pPr marL="1200150" lvl="1" indent="-457200">
              <a:buFont typeface="Arial" panose="020B0604020202020204" pitchFamily="34" charset="0"/>
              <a:buChar char="−"/>
            </a:pPr>
            <a:r>
              <a:rPr lang="en-IE" dirty="0" smtClean="0">
                <a:hlinkClick r:id="rId7"/>
              </a:rPr>
              <a:t>AIRO – Preliminary Results mapping tool</a:t>
            </a:r>
            <a:endParaRPr lang="en-IE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 smtClean="0">
                <a:solidFill>
                  <a:prstClr val="white"/>
                </a:solidFill>
              </a:rPr>
              <a:t>Available Census </a:t>
            </a:r>
            <a:r>
              <a:rPr lang="en-IE" sz="3200" dirty="0">
                <a:solidFill>
                  <a:prstClr val="white"/>
                </a:solidFill>
              </a:rPr>
              <a:t>H</a:t>
            </a:r>
            <a:r>
              <a:rPr lang="en-IE" sz="3200" dirty="0" smtClean="0">
                <a:solidFill>
                  <a:prstClr val="white"/>
                </a:solidFill>
              </a:rPr>
              <a:t>ousing </a:t>
            </a:r>
            <a:r>
              <a:rPr lang="en-IE" sz="3200" dirty="0">
                <a:solidFill>
                  <a:prstClr val="white"/>
                </a:solidFill>
              </a:rPr>
              <a:t>D</a:t>
            </a:r>
            <a:r>
              <a:rPr lang="en-IE" sz="3200" dirty="0" smtClean="0">
                <a:solidFill>
                  <a:prstClr val="white"/>
                </a:solidFill>
              </a:rPr>
              <a:t>ata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Questions?</a:t>
            </a:r>
          </a:p>
          <a:p>
            <a:endParaRPr lang="en-IE" dirty="0"/>
          </a:p>
          <a:p>
            <a:endParaRPr lang="en-IE" dirty="0"/>
          </a:p>
          <a:p>
            <a:r>
              <a:rPr lang="en-IE" sz="1900" dirty="0" smtClean="0"/>
              <a:t>Brendan Murphy</a:t>
            </a:r>
          </a:p>
          <a:p>
            <a:r>
              <a:rPr lang="en-IE" sz="1900" dirty="0" smtClean="0"/>
              <a:t>Statistician, Census Dissemination &amp; Enquiries</a:t>
            </a:r>
          </a:p>
          <a:p>
            <a:r>
              <a:rPr lang="en-IE" sz="1900" dirty="0" smtClean="0">
                <a:hlinkClick r:id="rId3"/>
              </a:rPr>
              <a:t>Brendan.Murphy@CSO.ie</a:t>
            </a:r>
            <a:endParaRPr lang="en-IE" sz="1900" dirty="0" smtClean="0"/>
          </a:p>
          <a:p>
            <a:r>
              <a:rPr lang="en-IE" sz="1900" dirty="0" smtClean="0"/>
              <a:t>01-8951329</a:t>
            </a:r>
            <a:endParaRPr lang="en-IE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3200" dirty="0" smtClean="0">
                <a:solidFill>
                  <a:prstClr val="white"/>
                </a:solidFill>
              </a:rPr>
              <a:t>Thank you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defTabSz="928688"/>
            <a:r>
              <a:rPr lang="en-GB" sz="3200" dirty="0"/>
              <a:t>Overview of Field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36" y="1988840"/>
            <a:ext cx="8229600" cy="432048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GeoDirectory</a:t>
            </a:r>
          </a:p>
          <a:p>
            <a:pPr marL="1200150" lvl="1" indent="-457200"/>
            <a:r>
              <a:rPr lang="en-IE" sz="2000" dirty="0" smtClean="0"/>
              <a:t>First used for Census 2011</a:t>
            </a:r>
          </a:p>
          <a:p>
            <a:pPr marL="1200150" lvl="1" indent="-457200"/>
            <a:r>
              <a:rPr lang="en-IE" sz="2000" dirty="0" smtClean="0"/>
              <a:t>The </a:t>
            </a:r>
            <a:r>
              <a:rPr lang="en-IE" sz="2000" dirty="0"/>
              <a:t>National address database (owned by An Post and OSi)</a:t>
            </a:r>
          </a:p>
          <a:p>
            <a:pPr marL="1200150" lvl="1" indent="-457200"/>
            <a:r>
              <a:rPr lang="en-IE" sz="2000" dirty="0"/>
              <a:t>The postal address of most address points (</a:t>
            </a:r>
            <a:r>
              <a:rPr lang="en-IE" sz="2000" dirty="0" err="1"/>
              <a:t>approx</a:t>
            </a:r>
            <a:r>
              <a:rPr lang="en-IE" sz="2000" dirty="0"/>
              <a:t> 2.2 million) in the State</a:t>
            </a:r>
          </a:p>
          <a:p>
            <a:pPr marL="1200150" lvl="1" indent="-457200"/>
            <a:r>
              <a:rPr lang="en-IE" sz="2000" dirty="0"/>
              <a:t>The co-ordinates and geographical position of each building (accurate to 1m, building centre) </a:t>
            </a:r>
          </a:p>
          <a:p>
            <a:pPr marL="1200150" lvl="1" indent="-457200"/>
            <a:r>
              <a:rPr lang="en-IE" sz="2000" dirty="0"/>
              <a:t>Whether a building is commercial, residential or mixed </a:t>
            </a:r>
            <a:r>
              <a:rPr lang="en-IE" sz="2000" dirty="0" smtClean="0"/>
              <a:t>residential/commercial</a:t>
            </a:r>
          </a:p>
          <a:p>
            <a:pPr marL="1200150" lvl="1" indent="-457200"/>
            <a:r>
              <a:rPr lang="en-IE" sz="2000" dirty="0"/>
              <a:t>Whether a building has single or multiple </a:t>
            </a:r>
            <a:r>
              <a:rPr lang="en-IE" sz="2000" dirty="0" smtClean="0"/>
              <a:t>addresses</a:t>
            </a:r>
            <a:endParaRPr lang="en-I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Almost 2,050,000 dwellings identified from </a:t>
            </a:r>
            <a:r>
              <a:rPr lang="en-IE" sz="2400" dirty="0" smtClean="0"/>
              <a:t>most recent GeoDirectory (Oct 2015) </a:t>
            </a:r>
            <a:r>
              <a:rPr lang="en-IE" sz="2400" dirty="0"/>
              <a:t>for </a:t>
            </a:r>
            <a:r>
              <a:rPr lang="en-IE" sz="2400" dirty="0" smtClean="0"/>
              <a:t>enumeration in Census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B14A108-3276-4023-B252-4718D9378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GB" dirty="0"/>
              <a:t>Overview of Field Operation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err="1" smtClean="0"/>
              <a:t>GeoDirectory</a:t>
            </a:r>
            <a:r>
              <a:rPr lang="en-IE" sz="2400" dirty="0" smtClean="0"/>
              <a:t> is hugely beneficial, however</a:t>
            </a:r>
          </a:p>
          <a:p>
            <a:pPr marL="1200150" lvl="1" indent="-457200"/>
            <a:r>
              <a:rPr lang="en-IE" sz="2000" dirty="0" smtClean="0"/>
              <a:t>Over 40,000 additional dwellings found in 2011;</a:t>
            </a:r>
          </a:p>
          <a:p>
            <a:pPr marL="1600200" lvl="2" indent="-457200"/>
            <a:r>
              <a:rPr lang="en-IE" sz="1600" dirty="0" smtClean="0"/>
              <a:t>One-off houses</a:t>
            </a:r>
          </a:p>
          <a:p>
            <a:pPr marL="1600200" lvl="2" indent="-457200"/>
            <a:r>
              <a:rPr lang="en-IE" sz="1600" dirty="0" smtClean="0"/>
              <a:t>New housing estates</a:t>
            </a:r>
          </a:p>
          <a:p>
            <a:pPr marL="1600200" lvl="2" indent="-457200"/>
            <a:r>
              <a:rPr lang="en-IE" sz="1600" dirty="0" smtClean="0"/>
              <a:t>Apartments in converted buildings</a:t>
            </a:r>
          </a:p>
          <a:p>
            <a:pPr marL="1200150" lvl="1" indent="-457200"/>
            <a:r>
              <a:rPr lang="en-IE" sz="2000" dirty="0"/>
              <a:t>Buildings </a:t>
            </a:r>
            <a:r>
              <a:rPr lang="en-IE" sz="2000" dirty="0" smtClean="0"/>
              <a:t>with incorrect coordinates</a:t>
            </a:r>
            <a:endParaRPr lang="en-IE" sz="2000" dirty="0"/>
          </a:p>
          <a:p>
            <a:pPr marL="1200150" lvl="1" indent="-457200"/>
            <a:r>
              <a:rPr lang="en-IE" sz="2000" dirty="0" smtClean="0"/>
              <a:t>Addresses </a:t>
            </a:r>
            <a:r>
              <a:rPr lang="en-IE" sz="2000" dirty="0"/>
              <a:t>marked as residential but </a:t>
            </a:r>
            <a:r>
              <a:rPr lang="en-IE" sz="2000" dirty="0" smtClean="0"/>
              <a:t>found by enumerators to be </a:t>
            </a:r>
            <a:r>
              <a:rPr lang="en-IE" sz="2000" dirty="0"/>
              <a:t>commercial</a:t>
            </a:r>
          </a:p>
          <a:p>
            <a:pPr marL="1200150" lvl="1" indent="-457200"/>
            <a:r>
              <a:rPr lang="en-IE" sz="2000" dirty="0" smtClean="0"/>
              <a:t>Addresses which do not exist</a:t>
            </a:r>
            <a:endParaRPr lang="en-I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Enumerators informed of these issues and instructed to perform full visual enumeration of their area</a:t>
            </a:r>
            <a:endParaRPr lang="en-I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B14A108-3276-4023-B252-4718D9378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45840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Overview of Field Operation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469" y="3047262"/>
            <a:ext cx="4954027" cy="1749890"/>
          </a:xfrm>
          <a:prstGeom prst="rect">
            <a:avLst/>
          </a:prstGeom>
          <a:noFill/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953" y="4437112"/>
            <a:ext cx="8229600" cy="20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 smtClean="0">
                <a:ln>
                  <a:solidFill>
                    <a:srgbClr val="0F6FC6"/>
                  </a:solidFill>
                </a:ln>
                <a:solidFill>
                  <a:prstClr val="black"/>
                </a:solidFill>
              </a:rPr>
              <a:t>The Enumerator Record Book</a:t>
            </a:r>
            <a:endParaRPr lang="en-IE" sz="1800" dirty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 marL="1200150" lvl="1" indent="-457200"/>
            <a:r>
              <a:rPr lang="en-IE" sz="1900" dirty="0">
                <a:solidFill>
                  <a:prstClr val="black"/>
                </a:solidFill>
              </a:rPr>
              <a:t>Key document used in </a:t>
            </a:r>
            <a:r>
              <a:rPr lang="en-IE" sz="1900" dirty="0" smtClean="0">
                <a:solidFill>
                  <a:prstClr val="black"/>
                </a:solidFill>
              </a:rPr>
              <a:t>Field</a:t>
            </a:r>
          </a:p>
          <a:p>
            <a:pPr marL="1200150" lvl="1" indent="-457200"/>
            <a:r>
              <a:rPr lang="en-IE" sz="1900" dirty="0" smtClean="0">
                <a:solidFill>
                  <a:prstClr val="black"/>
                </a:solidFill>
              </a:rPr>
              <a:t>Contains </a:t>
            </a:r>
            <a:r>
              <a:rPr lang="en-IE" sz="1900" dirty="0">
                <a:solidFill>
                  <a:prstClr val="black"/>
                </a:solidFill>
              </a:rPr>
              <a:t>D </a:t>
            </a:r>
            <a:r>
              <a:rPr lang="en-IE" sz="1900" dirty="0" err="1">
                <a:solidFill>
                  <a:prstClr val="black"/>
                </a:solidFill>
              </a:rPr>
              <a:t>Nos</a:t>
            </a:r>
            <a:r>
              <a:rPr lang="en-IE" sz="1900" dirty="0">
                <a:solidFill>
                  <a:prstClr val="black"/>
                </a:solidFill>
              </a:rPr>
              <a:t>, Addresses and Eircodes for dwellings on </a:t>
            </a:r>
            <a:r>
              <a:rPr lang="en-IE" sz="1900" dirty="0" smtClean="0">
                <a:solidFill>
                  <a:prstClr val="black"/>
                </a:solidFill>
              </a:rPr>
              <a:t>GeoDirectory</a:t>
            </a:r>
          </a:p>
          <a:p>
            <a:pPr marL="1200150" lvl="1" indent="-457200"/>
            <a:r>
              <a:rPr lang="en-IE" sz="1900" dirty="0" smtClean="0">
                <a:solidFill>
                  <a:prstClr val="black"/>
                </a:solidFill>
              </a:rPr>
              <a:t>Enumerator marks the status of the dwelling</a:t>
            </a:r>
            <a:endParaRPr lang="en-IE" sz="1900" dirty="0">
              <a:solidFill>
                <a:prstClr val="black"/>
              </a:solidFill>
            </a:endParaRPr>
          </a:p>
          <a:p>
            <a:pPr marL="1200150" lvl="1" indent="-457200"/>
            <a:r>
              <a:rPr lang="en-IE" sz="1900" dirty="0">
                <a:solidFill>
                  <a:prstClr val="black"/>
                </a:solidFill>
              </a:rPr>
              <a:t>Blank spaces for new dwellings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>
              <a:buFont typeface="Arial" charset="0"/>
              <a:buNone/>
            </a:pPr>
            <a:endParaRPr lang="en-IE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endParaRPr lang="en-US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36548" y="1772816"/>
            <a:ext cx="832041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endParaRPr lang="en-GB" altLang="en-US" sz="18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>
                <a:ln>
                  <a:solidFill>
                    <a:srgbClr val="0F6FC6"/>
                  </a:solidFill>
                </a:ln>
                <a:solidFill>
                  <a:prstClr val="black"/>
                </a:solidFill>
              </a:rPr>
              <a:t>Each GeoDirectory address point selected for enumeration is given a unique number (Called D No) within each Enumeration Area</a:t>
            </a:r>
          </a:p>
          <a:p>
            <a:pPr marL="1200150" lvl="1" indent="-457200">
              <a:spcBef>
                <a:spcPts val="1200"/>
              </a:spcBef>
            </a:pPr>
            <a:r>
              <a:rPr lang="en-IE" sz="1700" dirty="0" smtClean="0">
                <a:solidFill>
                  <a:prstClr val="black"/>
                </a:solidFill>
              </a:rPr>
              <a:t>This number is labelled on the enumerator map and in the Enumerator Record Book (ERB)</a:t>
            </a:r>
          </a:p>
          <a:p>
            <a:pPr>
              <a:buFont typeface="Monotype Sorts" pitchFamily="2" charset="2"/>
              <a:buNone/>
            </a:pPr>
            <a:endParaRPr lang="en-GB" altLang="en-US" sz="20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47864" y="3121105"/>
            <a:ext cx="648072" cy="14697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836712"/>
            <a:ext cx="8229600" cy="926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3600" dirty="0" smtClean="0">
                <a:solidFill>
                  <a:prstClr val="white"/>
                </a:solidFill>
              </a:rPr>
              <a:t>Occupied Housing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313" y="1916113"/>
            <a:ext cx="8229600" cy="2088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E" sz="800" dirty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dirty="0">
                <a:ln>
                  <a:solidFill>
                    <a:srgbClr val="0F6FC6"/>
                  </a:solidFill>
                </a:ln>
                <a:solidFill>
                  <a:prstClr val="black"/>
                </a:solidFill>
              </a:rPr>
              <a:t>Use the map to arrive at a </a:t>
            </a:r>
            <a:r>
              <a:rPr lang="en-IE" dirty="0" smtClean="0">
                <a:ln>
                  <a:solidFill>
                    <a:srgbClr val="0F6FC6"/>
                  </a:solidFill>
                </a:ln>
                <a:solidFill>
                  <a:prstClr val="black"/>
                </a:solidFill>
              </a:rPr>
              <a:t>dwelling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dirty="0">
                <a:ln>
                  <a:solidFill>
                    <a:srgbClr val="0F6FC6"/>
                  </a:solidFill>
                </a:ln>
                <a:solidFill>
                  <a:prstClr val="black"/>
                </a:solidFill>
              </a:rPr>
              <a:t>Find the details associated with the dwelling in the ERB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>
                <a:ln>
                  <a:solidFill>
                    <a:srgbClr val="0F6FC6"/>
                  </a:solidFill>
                </a:ln>
                <a:solidFill>
                  <a:prstClr val="black"/>
                </a:solidFill>
              </a:rPr>
              <a:t>If Occupied</a:t>
            </a:r>
          </a:p>
          <a:p>
            <a:pPr lvl="1">
              <a:defRPr/>
            </a:pPr>
            <a:r>
              <a:rPr lang="en-IE" sz="2300" dirty="0" smtClean="0">
                <a:solidFill>
                  <a:prstClr val="black"/>
                </a:solidFill>
              </a:rPr>
              <a:t>Transfer address, Eircode </a:t>
            </a:r>
            <a:r>
              <a:rPr lang="en-IE" sz="2300" dirty="0">
                <a:solidFill>
                  <a:prstClr val="black"/>
                </a:solidFill>
              </a:rPr>
              <a:t>and geography codes (County, EA, SA and D. No) from the ERB to the front panel of  the Census Form before handing over </a:t>
            </a:r>
            <a:r>
              <a:rPr lang="en-IE" sz="2300" dirty="0" smtClean="0">
                <a:solidFill>
                  <a:prstClr val="black"/>
                </a:solidFill>
              </a:rPr>
              <a:t>to </a:t>
            </a:r>
            <a:r>
              <a:rPr lang="en-IE" sz="2300" dirty="0">
                <a:solidFill>
                  <a:prstClr val="black"/>
                </a:solidFill>
              </a:rPr>
              <a:t>the </a:t>
            </a:r>
            <a:r>
              <a:rPr lang="en-IE" sz="2300" dirty="0" smtClean="0">
                <a:solidFill>
                  <a:prstClr val="black"/>
                </a:solidFill>
              </a:rPr>
              <a:t>householder</a:t>
            </a:r>
            <a:endParaRPr lang="en-IE" sz="23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endParaRPr lang="en-US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1560" y="3861049"/>
            <a:ext cx="8353830" cy="2842856"/>
            <a:chOff x="158488" y="2214563"/>
            <a:chExt cx="8193424" cy="40179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88" y="2327694"/>
              <a:ext cx="3033586" cy="32565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4379612"/>
              <a:ext cx="3923928" cy="1852895"/>
            </a:xfrm>
            <a:prstGeom prst="rect">
              <a:avLst/>
            </a:prstGeom>
          </p:spPr>
        </p:pic>
        <p:pic>
          <p:nvPicPr>
            <p:cNvPr id="10" name="Content Placeholder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457" y="2214563"/>
              <a:ext cx="4690454" cy="13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4247964" y="2486004"/>
              <a:ext cx="1316389" cy="34600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2065372" y="2486006"/>
              <a:ext cx="1931990" cy="71588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217742" y="2486004"/>
              <a:ext cx="0" cy="319717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76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836712"/>
            <a:ext cx="8229600" cy="926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3600" dirty="0" smtClean="0">
                <a:solidFill>
                  <a:prstClr val="white"/>
                </a:solidFill>
              </a:rPr>
              <a:t>Unoccupied Housing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313" y="1916113"/>
            <a:ext cx="5111799" cy="446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E" sz="800" dirty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>
                <a:ln>
                  <a:solidFill>
                    <a:srgbClr val="0F6FC6"/>
                  </a:solidFill>
                </a:ln>
                <a:solidFill>
                  <a:prstClr val="black"/>
                </a:solidFill>
              </a:rPr>
              <a:t>If Not Occupied</a:t>
            </a:r>
          </a:p>
          <a:p>
            <a:pPr lvl="1">
              <a:defRPr/>
            </a:pPr>
            <a:r>
              <a:rPr lang="en-IE" sz="2300" dirty="0" smtClean="0">
                <a:solidFill>
                  <a:prstClr val="black"/>
                </a:solidFill>
              </a:rPr>
              <a:t>Complete a reconciliation form</a:t>
            </a:r>
          </a:p>
          <a:p>
            <a:pPr lvl="1">
              <a:defRPr/>
            </a:pPr>
            <a:r>
              <a:rPr lang="en-IE" sz="2300" dirty="0" smtClean="0">
                <a:solidFill>
                  <a:prstClr val="black"/>
                </a:solidFill>
              </a:rPr>
              <a:t>Decide on the dwelling status</a:t>
            </a:r>
          </a:p>
          <a:p>
            <a:pPr lvl="1">
              <a:defRPr/>
            </a:pPr>
            <a:endParaRPr lang="en-IE" sz="23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IE" sz="2300" dirty="0" smtClean="0">
                <a:solidFill>
                  <a:prstClr val="black"/>
                </a:solidFill>
              </a:rPr>
              <a:t>Used for statistical purposes:</a:t>
            </a:r>
            <a:endParaRPr lang="en-IE" sz="1900" dirty="0" smtClean="0">
              <a:solidFill>
                <a:prstClr val="black"/>
              </a:solidFill>
            </a:endParaRPr>
          </a:p>
          <a:p>
            <a:pPr lvl="2">
              <a:defRPr/>
            </a:pPr>
            <a:r>
              <a:rPr lang="en-IE" sz="1900" dirty="0" smtClean="0">
                <a:solidFill>
                  <a:prstClr val="black"/>
                </a:solidFill>
              </a:rPr>
              <a:t>Temporarily absent</a:t>
            </a:r>
          </a:p>
          <a:p>
            <a:pPr lvl="2">
              <a:defRPr/>
            </a:pPr>
            <a:r>
              <a:rPr lang="en-IE" sz="1900" dirty="0" smtClean="0">
                <a:solidFill>
                  <a:prstClr val="black"/>
                </a:solidFill>
              </a:rPr>
              <a:t>Vacant</a:t>
            </a:r>
          </a:p>
          <a:p>
            <a:pPr lvl="2">
              <a:defRPr/>
            </a:pPr>
            <a:r>
              <a:rPr lang="en-IE" sz="1900" dirty="0" smtClean="0">
                <a:solidFill>
                  <a:prstClr val="black"/>
                </a:solidFill>
              </a:rPr>
              <a:t>Holiday home</a:t>
            </a:r>
          </a:p>
          <a:p>
            <a:pPr lvl="2">
              <a:defRPr/>
            </a:pPr>
            <a:endParaRPr lang="en-IE" sz="19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400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  <a:p>
            <a:endParaRPr lang="en-US" dirty="0" smtClean="0">
              <a:ln>
                <a:solidFill>
                  <a:srgbClr val="0F6FC6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113"/>
            <a:ext cx="3672408" cy="49042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88024" y="5373216"/>
            <a:ext cx="24482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defTabSz="928688"/>
            <a:r>
              <a:rPr lang="en-GB" dirty="0"/>
              <a:t>Determining the dwelling status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Temporarily absent</a:t>
            </a:r>
          </a:p>
          <a:p>
            <a:pPr marL="1200150" lvl="1" indent="-457200"/>
            <a:r>
              <a:rPr lang="en-US" sz="2000" dirty="0"/>
              <a:t>For dwellings where the </a:t>
            </a:r>
            <a:r>
              <a:rPr lang="en-US" sz="2000" b="1" dirty="0"/>
              <a:t>entire </a:t>
            </a:r>
            <a:r>
              <a:rPr lang="en-US" sz="2000" dirty="0"/>
              <a:t>household is away on Census Night. </a:t>
            </a:r>
            <a:endParaRPr lang="en-US" sz="2000" dirty="0" smtClean="0"/>
          </a:p>
          <a:p>
            <a:pPr marL="1200150" lvl="1" indent="-457200"/>
            <a:r>
              <a:rPr lang="en-US" sz="2000" dirty="0" smtClean="0"/>
              <a:t>In </a:t>
            </a:r>
            <a:r>
              <a:rPr lang="en-US" sz="2000" dirty="0"/>
              <a:t>cases where the householder indicates that the household will be abroad, they must sign a declaration </a:t>
            </a:r>
            <a:r>
              <a:rPr lang="en-US" sz="2000" dirty="0" smtClean="0"/>
              <a:t>to </a:t>
            </a:r>
            <a:r>
              <a:rPr lang="en-US" sz="2000" dirty="0"/>
              <a:t>that effect. </a:t>
            </a:r>
            <a:endParaRPr lang="en-US" sz="2000" dirty="0" smtClean="0"/>
          </a:p>
          <a:p>
            <a:pPr marL="1200150" lvl="1" indent="-457200"/>
            <a:r>
              <a:rPr lang="en-US" sz="2000" dirty="0" smtClean="0"/>
              <a:t>A </a:t>
            </a:r>
            <a:r>
              <a:rPr lang="en-US" sz="2000" dirty="0"/>
              <a:t>check should be made after Census Night to ensure that there was no change of plans.</a:t>
            </a:r>
            <a:endParaRPr lang="en-IE" sz="20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5276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69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defTabSz="928688"/>
            <a:r>
              <a:rPr lang="en-GB" dirty="0"/>
              <a:t>Determining the dwelling status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 smtClean="0"/>
              <a:t>Vacant dwellings</a:t>
            </a:r>
          </a:p>
          <a:p>
            <a:pPr marL="1200150" lvl="1" indent="-457200"/>
            <a:r>
              <a:rPr lang="en-IE" sz="2000" dirty="0"/>
              <a:t>House is </a:t>
            </a:r>
            <a:r>
              <a:rPr lang="en-IE" sz="2000" dirty="0" smtClean="0"/>
              <a:t>fit for habitation (has roof, walls, windows installed)</a:t>
            </a:r>
          </a:p>
          <a:p>
            <a:pPr marL="1200150" lvl="1" indent="-457200"/>
            <a:r>
              <a:rPr lang="en-IE" sz="2000" dirty="0" smtClean="0"/>
              <a:t>Shows </a:t>
            </a:r>
            <a:r>
              <a:rPr lang="en-IE" sz="2000" dirty="0"/>
              <a:t>no sign of habitation e.g</a:t>
            </a:r>
            <a:r>
              <a:rPr lang="en-IE" sz="2000" dirty="0" smtClean="0"/>
              <a:t>. no </a:t>
            </a:r>
            <a:r>
              <a:rPr lang="en-IE" sz="2000" dirty="0"/>
              <a:t>cars outside, junk mail accumulating, overgrown garden etc.</a:t>
            </a:r>
            <a:endParaRPr lang="en-IE" sz="2000" dirty="0" smtClean="0"/>
          </a:p>
          <a:p>
            <a:pPr marL="1200150" lvl="1" indent="-457200"/>
            <a:r>
              <a:rPr lang="en-IE" sz="2000" dirty="0" smtClean="0"/>
              <a:t>Consult with neighbours</a:t>
            </a:r>
          </a:p>
          <a:p>
            <a:pPr marL="1200150" lvl="1" indent="-457200"/>
            <a:r>
              <a:rPr lang="en-IE" sz="2000" dirty="0" smtClean="0"/>
              <a:t>At </a:t>
            </a:r>
            <a:r>
              <a:rPr lang="en-IE" sz="2000" dirty="0"/>
              <a:t>least 3 visits </a:t>
            </a:r>
            <a:r>
              <a:rPr lang="en-IE" sz="2000" dirty="0" smtClean="0"/>
              <a:t>required</a:t>
            </a:r>
          </a:p>
          <a:p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eaLnBrk="1" hangingPunct="1">
              <a:buFont typeface="Arial" charset="0"/>
              <a:buNone/>
            </a:pPr>
            <a:endParaRPr lang="en-IE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3A5EC-08AC-4037-813B-959186B7B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3096"/>
            <a:ext cx="5944430" cy="21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sus2016mas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2030</TotalTime>
  <Words>1088</Words>
  <Application>Microsoft Office PowerPoint</Application>
  <PresentationFormat>On-screen Show (4:3)</PresentationFormat>
  <Paragraphs>304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Census2016master</vt:lpstr>
      <vt:lpstr>PowerPoint Presentation</vt:lpstr>
      <vt:lpstr>PowerPoint Presentation</vt:lpstr>
      <vt:lpstr>Overview of Field Operation</vt:lpstr>
      <vt:lpstr>Overview of Field Operation</vt:lpstr>
      <vt:lpstr>Overview of Field Operation</vt:lpstr>
      <vt:lpstr>PowerPoint Presentation</vt:lpstr>
      <vt:lpstr>PowerPoint Presentation</vt:lpstr>
      <vt:lpstr>Determining the dwelling status</vt:lpstr>
      <vt:lpstr>Determining the dwelling status</vt:lpstr>
      <vt:lpstr>Determining the dwelling status</vt:lpstr>
      <vt:lpstr>PowerPoint Presentation</vt:lpstr>
      <vt:lpstr>Determining the dwelling status</vt:lpstr>
      <vt:lpstr>Determining the dwelling status</vt:lpstr>
      <vt:lpstr>Determining the dwelling status</vt:lpstr>
      <vt:lpstr>Determining the dwelling status</vt:lpstr>
      <vt:lpstr>PowerPoint Presentation</vt:lpstr>
      <vt:lpstr>County change</vt:lpstr>
      <vt:lpstr>Net migration by county</vt:lpstr>
      <vt:lpstr>Housing</vt:lpstr>
      <vt:lpstr>Households and Population</vt:lpstr>
      <vt:lpstr>Vacancy rates 2016</vt:lpstr>
      <vt:lpstr>Vacant dwellings - % change by county,  2011 - 2016</vt:lpstr>
      <vt:lpstr>Vacant housing by ED</vt:lpstr>
      <vt:lpstr>Census 2016 data </vt:lpstr>
      <vt:lpstr>Vacant properties</vt:lpstr>
      <vt:lpstr>PowerPoint Presentation</vt:lpstr>
      <vt:lpstr>Combining Census and RPPI data</vt:lpstr>
      <vt:lpstr>Available Census Housing Data</vt:lpstr>
      <vt:lpstr>Thank you</vt:lpstr>
    </vt:vector>
  </TitlesOfParts>
  <Company>CSO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Murphy</dc:creator>
  <cp:lastModifiedBy>Dan Gallagher</cp:lastModifiedBy>
  <cp:revision>62</cp:revision>
  <cp:lastPrinted>2016-10-17T17:24:13Z</cp:lastPrinted>
  <dcterms:created xsi:type="dcterms:W3CDTF">2016-10-10T17:05:13Z</dcterms:created>
  <dcterms:modified xsi:type="dcterms:W3CDTF">2016-11-03T11:36:07Z</dcterms:modified>
</cp:coreProperties>
</file>