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2" r:id="rId5"/>
  </p:sldMasterIdLst>
  <p:notesMasterIdLst>
    <p:notesMasterId r:id="rId28"/>
  </p:notesMasterIdLst>
  <p:sldIdLst>
    <p:sldId id="276" r:id="rId6"/>
    <p:sldId id="312" r:id="rId7"/>
    <p:sldId id="339" r:id="rId8"/>
    <p:sldId id="313" r:id="rId9"/>
    <p:sldId id="314" r:id="rId10"/>
    <p:sldId id="341" r:id="rId11"/>
    <p:sldId id="342" r:id="rId12"/>
    <p:sldId id="346" r:id="rId13"/>
    <p:sldId id="378" r:id="rId14"/>
    <p:sldId id="345" r:id="rId15"/>
    <p:sldId id="343" r:id="rId16"/>
    <p:sldId id="315" r:id="rId17"/>
    <p:sldId id="348" r:id="rId18"/>
    <p:sldId id="358" r:id="rId19"/>
    <p:sldId id="359" r:id="rId20"/>
    <p:sldId id="298" r:id="rId21"/>
    <p:sldId id="376" r:id="rId22"/>
    <p:sldId id="363" r:id="rId23"/>
    <p:sldId id="360" r:id="rId24"/>
    <p:sldId id="379" r:id="rId25"/>
    <p:sldId id="374" r:id="rId26"/>
    <p:sldId id="37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6" autoAdjust="0"/>
    <p:restoredTop sz="93635" autoAdjust="0"/>
  </p:normalViewPr>
  <p:slideViewPr>
    <p:cSldViewPr>
      <p:cViewPr>
        <p:scale>
          <a:sx n="80" d="100"/>
          <a:sy n="80" d="100"/>
        </p:scale>
        <p:origin x="-1782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://oecdshare.oecd.org/sti/eas/tiva/country_notes/Country%20Notes%20-%20New%20-%20ad%20hoc%20drafts%2015%20Feb%20onwards/Nori's_pies_4And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://oecdshare.oecd.org/sti/eas/tiva/country_notes/Country%20Notes%20-%20New%20-%20ad%20hoc%20drafts%2015%20Feb%20onwards/Nori's_pies_4And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://oecdshare.oecd.org/sti/eas/tiva/country_notes/Country%20Notes%20-%20New%20-%20ad%20hoc%20drafts%2015%20Feb%20onwards/Nori's_pies_4And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://oecdshare.oecd.org/sti/eas/tiva/country_notes/Country%20Notes%20-%20New%20-%20ad%20hoc%20drafts%2015%20Feb%20onwards/Nori's_pies_4Andy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serve_b\Local%20Settings\Temporary%20Internet%20Files\Content.Outlook\D64MUSSW\Blandine_services%20in%20V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://oecdshare.oecd.org/sti/eas/tiva/country_notes/Country%20Notes%20-%20New%20-%20ad%20hoc%20drafts%2015%20Feb%20onwards/AW_TIV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0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France:</a:t>
            </a:r>
            <a:r>
              <a:rPr lang="en-US" sz="1400" baseline="0"/>
              <a:t> Motor vehicles, 2009</a:t>
            </a:r>
            <a:endParaRPr lang="en-US" sz="1400"/>
          </a:p>
        </c:rich>
      </c:tx>
      <c:layout>
        <c:manualLayout>
          <c:xMode val="edge"/>
          <c:yMode val="edge"/>
          <c:x val="0.49044438410715946"/>
          <c:y val="0.90421455938697259"/>
        </c:manualLayout>
      </c:layout>
    </c:title>
    <c:plotArea>
      <c:layout/>
      <c:pieChart>
        <c:varyColors val="1"/>
        <c:ser>
          <c:idx val="0"/>
          <c:order val="0"/>
          <c:dLbls>
            <c:dLbl>
              <c:idx val="1"/>
              <c:layout>
                <c:manualLayout>
                  <c:x val="-0.15334865900383141"/>
                  <c:y val="2.2139258454762206E-2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-8.5631399523335525E-2"/>
                  <c:y val="-4.1837873714061613E-2"/>
                </c:manualLayout>
              </c:layout>
              <c:showVal val="1"/>
              <c:showCatName val="1"/>
            </c:dLbl>
            <c:dLbl>
              <c:idx val="3"/>
              <c:layout>
                <c:manualLayout>
                  <c:x val="-0.15224955501251999"/>
                  <c:y val="-4.5681962168521995E-2"/>
                </c:manualLayout>
              </c:layout>
              <c:showVal val="1"/>
              <c:showCatName val="1"/>
            </c:dLbl>
            <c:dLbl>
              <c:idx val="4"/>
              <c:layout>
                <c:manualLayout>
                  <c:x val="-5.3342987299001545E-3"/>
                  <c:y val="-0.11247594050743659"/>
                </c:manualLayout>
              </c:layout>
              <c:showVal val="1"/>
              <c:showCatName val="1"/>
            </c:dLbl>
            <c:dLbl>
              <c:idx val="5"/>
              <c:layout>
                <c:manualLayout>
                  <c:x val="6.6906929737231294E-2"/>
                  <c:y val="-8.3982562524512264E-2"/>
                </c:manualLayout>
              </c:layout>
              <c:showVal val="1"/>
              <c:showCatName val="1"/>
            </c:dLbl>
            <c:dLbl>
              <c:idx val="6"/>
              <c:layout>
                <c:manualLayout>
                  <c:x val="0.19877430838386581"/>
                  <c:y val="-3.9431924457718696E-2"/>
                </c:manualLayout>
              </c:layout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pie!$D$97:$J$97</c:f>
              <c:strCache>
                <c:ptCount val="7"/>
                <c:pt idx="0">
                  <c:v>Domestic</c:v>
                </c:pt>
                <c:pt idx="1">
                  <c:v>Germany</c:v>
                </c:pt>
                <c:pt idx="2">
                  <c:v>US</c:v>
                </c:pt>
                <c:pt idx="3">
                  <c:v>Italy</c:v>
                </c:pt>
                <c:pt idx="4">
                  <c:v>OtherEurope</c:v>
                </c:pt>
                <c:pt idx="5">
                  <c:v>Asia</c:v>
                </c:pt>
                <c:pt idx="6">
                  <c:v>Rest of the world</c:v>
                </c:pt>
              </c:strCache>
            </c:strRef>
          </c:cat>
          <c:val>
            <c:numRef>
              <c:f>pie!$D$98:$J$98</c:f>
              <c:numCache>
                <c:formatCode>0.0%</c:formatCode>
                <c:ptCount val="7"/>
                <c:pt idx="0">
                  <c:v>0.60694074826361599</c:v>
                </c:pt>
                <c:pt idx="1">
                  <c:v>8.1560534139021798E-2</c:v>
                </c:pt>
                <c:pt idx="2">
                  <c:v>3.5528352074820399E-2</c:v>
                </c:pt>
                <c:pt idx="3">
                  <c:v>3.1667534070064701E-2</c:v>
                </c:pt>
                <c:pt idx="4">
                  <c:v>0.14834294924656943</c:v>
                </c:pt>
                <c:pt idx="5">
                  <c:v>4.4488857326630757E-2</c:v>
                </c:pt>
                <c:pt idx="6">
                  <c:v>5.1471024879276905E-2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  <c:dispBlanksAs val="zero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0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Germany:</a:t>
            </a:r>
            <a:r>
              <a:rPr lang="en-US" sz="1400" baseline="0"/>
              <a:t> Motor vehicles, 2009</a:t>
            </a:r>
            <a:endParaRPr lang="en-US" sz="1400"/>
          </a:p>
        </c:rich>
      </c:tx>
      <c:layout>
        <c:manualLayout>
          <c:xMode val="edge"/>
          <c:yMode val="edge"/>
          <c:x val="0.49044438410715946"/>
          <c:y val="0.90421455938697259"/>
        </c:manualLayout>
      </c:layout>
    </c:title>
    <c:plotArea>
      <c:layout/>
      <c:pieChart>
        <c:varyColors val="1"/>
        <c:ser>
          <c:idx val="0"/>
          <c:order val="0"/>
          <c:dLbls>
            <c:dLbl>
              <c:idx val="1"/>
              <c:layout>
                <c:manualLayout>
                  <c:x val="-0.15334865900383141"/>
                  <c:y val="2.2139258454762206E-2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-8.5631399523335525E-2"/>
                  <c:y val="-4.1837873714061613E-2"/>
                </c:manualLayout>
              </c:layout>
              <c:showVal val="1"/>
              <c:showCatName val="1"/>
            </c:dLbl>
            <c:dLbl>
              <c:idx val="3"/>
              <c:layout>
                <c:manualLayout>
                  <c:x val="-0.10814102920188355"/>
                  <c:y val="-0.12922540770323765"/>
                </c:manualLayout>
              </c:layout>
              <c:showVal val="1"/>
              <c:showCatName val="1"/>
            </c:dLbl>
            <c:dLbl>
              <c:idx val="4"/>
              <c:layout>
                <c:manualLayout>
                  <c:x val="-5.3342987299001545E-3"/>
                  <c:y val="-0.11247594050743659"/>
                </c:manualLayout>
              </c:layout>
              <c:showVal val="1"/>
              <c:showCatName val="1"/>
            </c:dLbl>
            <c:dLbl>
              <c:idx val="5"/>
              <c:layout>
                <c:manualLayout>
                  <c:x val="6.6906929737231294E-2"/>
                  <c:y val="-8.3982562524512264E-2"/>
                </c:manualLayout>
              </c:layout>
              <c:showVal val="1"/>
              <c:showCatName val="1"/>
            </c:dLbl>
            <c:dLbl>
              <c:idx val="6"/>
              <c:layout>
                <c:manualLayout>
                  <c:x val="0.19877430838386581"/>
                  <c:y val="-3.9431924457718696E-2"/>
                </c:manualLayout>
              </c:layout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pie!$D$99:$J$99</c:f>
              <c:strCache>
                <c:ptCount val="7"/>
                <c:pt idx="0">
                  <c:v>Domestic</c:v>
                </c:pt>
                <c:pt idx="1">
                  <c:v>US</c:v>
                </c:pt>
                <c:pt idx="2">
                  <c:v>UK</c:v>
                </c:pt>
                <c:pt idx="3">
                  <c:v>France</c:v>
                </c:pt>
                <c:pt idx="4">
                  <c:v>OtherEurope</c:v>
                </c:pt>
                <c:pt idx="5">
                  <c:v>Asia</c:v>
                </c:pt>
                <c:pt idx="6">
                  <c:v>Rest of the world</c:v>
                </c:pt>
              </c:strCache>
            </c:strRef>
          </c:cat>
          <c:val>
            <c:numRef>
              <c:f>pie!$D$100:$J$100</c:f>
              <c:numCache>
                <c:formatCode>0.0%</c:formatCode>
                <c:ptCount val="7"/>
                <c:pt idx="0">
                  <c:v>0.69129649353607803</c:v>
                </c:pt>
                <c:pt idx="1">
                  <c:v>2.36756625202354E-2</c:v>
                </c:pt>
                <c:pt idx="2">
                  <c:v>2.3564413660700299E-2</c:v>
                </c:pt>
                <c:pt idx="3">
                  <c:v>2.0585540531377601E-2</c:v>
                </c:pt>
                <c:pt idx="4">
                  <c:v>0.16280209231950882</c:v>
                </c:pt>
                <c:pt idx="5">
                  <c:v>3.3625058826359737E-2</c:v>
                </c:pt>
                <c:pt idx="6">
                  <c:v>4.4450738605740114E-2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  <c:dispBlanksAs val="zero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0"/>
  <c:chart>
    <c:title>
      <c:tx>
        <c:rich>
          <a:bodyPr/>
          <a:lstStyle/>
          <a:p>
            <a:pPr>
              <a:defRPr sz="1400"/>
            </a:pPr>
            <a:r>
              <a:rPr lang="en-US" sz="1400" baseline="0"/>
              <a:t>Mexico: Electronics, 2009</a:t>
            </a:r>
            <a:endParaRPr lang="en-US" sz="1400"/>
          </a:p>
        </c:rich>
      </c:tx>
      <c:layout>
        <c:manualLayout>
          <c:xMode val="edge"/>
          <c:yMode val="edge"/>
          <c:x val="0.49044438410715946"/>
          <c:y val="0.90421455938697259"/>
        </c:manualLayout>
      </c:layout>
    </c:title>
    <c:plotArea>
      <c:layout/>
      <c:pieChart>
        <c:varyColors val="1"/>
        <c:ser>
          <c:idx val="0"/>
          <c:order val="0"/>
          <c:dLbls>
            <c:dLbl>
              <c:idx val="1"/>
              <c:layout>
                <c:manualLayout>
                  <c:x val="-0.26112993617993063"/>
                  <c:y val="-3.8197510218162894E-2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-8.5631399523335525E-2"/>
                  <c:y val="-4.1837873714061613E-2"/>
                </c:manualLayout>
              </c:layout>
              <c:showVal val="1"/>
              <c:showCatName val="1"/>
            </c:dLbl>
            <c:dLbl>
              <c:idx val="3"/>
              <c:layout>
                <c:manualLayout>
                  <c:x val="-0.15224955501251999"/>
                  <c:y val="-4.5681962168521995E-2"/>
                </c:manualLayout>
              </c:layout>
              <c:showVal val="1"/>
              <c:showCatName val="1"/>
            </c:dLbl>
            <c:dLbl>
              <c:idx val="4"/>
              <c:layout>
                <c:manualLayout>
                  <c:x val="-5.3342987299001545E-3"/>
                  <c:y val="-0.11247594050743659"/>
                </c:manualLayout>
              </c:layout>
              <c:showVal val="1"/>
              <c:showCatName val="1"/>
            </c:dLbl>
            <c:dLbl>
              <c:idx val="5"/>
              <c:layout>
                <c:manualLayout>
                  <c:x val="6.6906929737231294E-2"/>
                  <c:y val="-8.3982562524512264E-2"/>
                </c:manualLayout>
              </c:layout>
              <c:showVal val="1"/>
              <c:showCatName val="1"/>
            </c:dLbl>
            <c:dLbl>
              <c:idx val="6"/>
              <c:layout>
                <c:manualLayout>
                  <c:x val="0.19877430838386581"/>
                  <c:y val="-3.9431924457718696E-2"/>
                </c:manualLayout>
              </c:layout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pie!$D$107:$J$107</c:f>
              <c:strCache>
                <c:ptCount val="7"/>
                <c:pt idx="0">
                  <c:v>Domestic</c:v>
                </c:pt>
                <c:pt idx="1">
                  <c:v>US</c:v>
                </c:pt>
                <c:pt idx="2">
                  <c:v>China</c:v>
                </c:pt>
                <c:pt idx="3">
                  <c:v>Japan</c:v>
                </c:pt>
                <c:pt idx="4">
                  <c:v>Europe</c:v>
                </c:pt>
                <c:pt idx="5">
                  <c:v>Other Asia</c:v>
                </c:pt>
                <c:pt idx="6">
                  <c:v>Rest of the world</c:v>
                </c:pt>
              </c:strCache>
            </c:strRef>
          </c:cat>
          <c:val>
            <c:numRef>
              <c:f>pie!$D$108:$J$108</c:f>
              <c:numCache>
                <c:formatCode>0.0%</c:formatCode>
                <c:ptCount val="7"/>
                <c:pt idx="0">
                  <c:v>0.40649819733247999</c:v>
                </c:pt>
                <c:pt idx="1">
                  <c:v>0.201456295079492</c:v>
                </c:pt>
                <c:pt idx="2">
                  <c:v>9.5570547260290295E-2</c:v>
                </c:pt>
                <c:pt idx="3">
                  <c:v>9.3852675750723299E-2</c:v>
                </c:pt>
                <c:pt idx="4">
                  <c:v>7.426640277314632E-2</c:v>
                </c:pt>
                <c:pt idx="5">
                  <c:v>6.7549396790148611E-2</c:v>
                </c:pt>
                <c:pt idx="6">
                  <c:v>6.0806485013719436E-2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  <c:dispBlanksAs val="zero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0"/>
  <c:chart>
    <c:title>
      <c:tx>
        <c:rich>
          <a:bodyPr/>
          <a:lstStyle/>
          <a:p>
            <a:pPr>
              <a:defRPr sz="1400"/>
            </a:pPr>
            <a:r>
              <a:rPr lang="en-US" sz="1400" baseline="0"/>
              <a:t>Korea: Electronics, 2009</a:t>
            </a:r>
            <a:endParaRPr lang="en-US" sz="1400"/>
          </a:p>
        </c:rich>
      </c:tx>
      <c:layout>
        <c:manualLayout>
          <c:xMode val="edge"/>
          <c:yMode val="edge"/>
          <c:x val="0.49044438410715946"/>
          <c:y val="0.90421455938697259"/>
        </c:manualLayout>
      </c:layout>
    </c:title>
    <c:plotArea>
      <c:layout/>
      <c:pieChart>
        <c:varyColors val="1"/>
        <c:ser>
          <c:idx val="0"/>
          <c:order val="0"/>
          <c:dLbls>
            <c:dLbl>
              <c:idx val="1"/>
              <c:layout>
                <c:manualLayout>
                  <c:x val="-0.15334865900383141"/>
                  <c:y val="2.2139258454762206E-2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-8.5631399523335525E-2"/>
                  <c:y val="-4.1837873714061613E-2"/>
                </c:manualLayout>
              </c:layout>
              <c:showVal val="1"/>
              <c:showCatName val="1"/>
            </c:dLbl>
            <c:dLbl>
              <c:idx val="3"/>
              <c:layout>
                <c:manualLayout>
                  <c:x val="-2.1084462837462504E-2"/>
                  <c:y val="-9.3878598693416582E-2"/>
                </c:manualLayout>
              </c:layout>
              <c:showVal val="1"/>
              <c:showCatName val="1"/>
            </c:dLbl>
            <c:dLbl>
              <c:idx val="4"/>
              <c:layout>
                <c:manualLayout>
                  <c:x val="-5.3342987299001545E-3"/>
                  <c:y val="-0.11247594050743659"/>
                </c:manualLayout>
              </c:layout>
              <c:showVal val="1"/>
              <c:showCatName val="1"/>
            </c:dLbl>
            <c:dLbl>
              <c:idx val="5"/>
              <c:layout>
                <c:manualLayout>
                  <c:x val="6.6906929737231294E-2"/>
                  <c:y val="-8.3982562524512264E-2"/>
                </c:manualLayout>
              </c:layout>
              <c:showVal val="1"/>
              <c:showCatName val="1"/>
            </c:dLbl>
            <c:dLbl>
              <c:idx val="6"/>
              <c:layout>
                <c:manualLayout>
                  <c:x val="0.19877430838386581"/>
                  <c:y val="-3.9431924457718696E-2"/>
                </c:manualLayout>
              </c:layout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pie!$D$105:$J$105</c:f>
              <c:strCache>
                <c:ptCount val="7"/>
                <c:pt idx="0">
                  <c:v>Domestic</c:v>
                </c:pt>
                <c:pt idx="1">
                  <c:v>China</c:v>
                </c:pt>
                <c:pt idx="2">
                  <c:v>Chinese Taipei</c:v>
                </c:pt>
                <c:pt idx="3">
                  <c:v>Japan</c:v>
                </c:pt>
                <c:pt idx="4">
                  <c:v>Europe</c:v>
                </c:pt>
                <c:pt idx="5">
                  <c:v>Other Asia</c:v>
                </c:pt>
                <c:pt idx="6">
                  <c:v>Rest of the world</c:v>
                </c:pt>
              </c:strCache>
            </c:strRef>
          </c:cat>
          <c:val>
            <c:numRef>
              <c:f>pie!$D$106:$J$106</c:f>
              <c:numCache>
                <c:formatCode>0.0%</c:formatCode>
                <c:ptCount val="7"/>
                <c:pt idx="0">
                  <c:v>0.55392923082049705</c:v>
                </c:pt>
                <c:pt idx="1">
                  <c:v>0.120939567714764</c:v>
                </c:pt>
                <c:pt idx="2">
                  <c:v>4.6935703646388202E-2</c:v>
                </c:pt>
                <c:pt idx="3">
                  <c:v>4.0689271681862503E-2</c:v>
                </c:pt>
                <c:pt idx="4">
                  <c:v>5.6202242150722698E-2</c:v>
                </c:pt>
                <c:pt idx="5">
                  <c:v>8.2532875020452173E-2</c:v>
                </c:pt>
                <c:pt idx="6">
                  <c:v>9.8771108965313381E-2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  <c:dispBlanksAs val="zero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4.3789755439282228E-2"/>
          <c:y val="0.30257311592471503"/>
          <c:w val="0.93888598145701008"/>
          <c:h val="0.51696824401550512"/>
        </c:manualLayout>
      </c:layout>
      <c:barChart>
        <c:barDir val="col"/>
        <c:grouping val="stacked"/>
        <c:ser>
          <c:idx val="0"/>
          <c:order val="0"/>
          <c:tx>
            <c:strRef>
              <c:f>'OECD.Stat export'!$AV$7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rgbClr val="00599D"/>
            </a:solidFill>
            <a:ln>
              <a:noFill/>
            </a:ln>
          </c:spPr>
          <c:cat>
            <c:strRef>
              <c:f>'OECD.Stat export'!$AU$8:$AU$47</c:f>
              <c:strCache>
                <c:ptCount val="40"/>
                <c:pt idx="0">
                  <c:v>Indonesia</c:v>
                </c:pt>
                <c:pt idx="1">
                  <c:v>China</c:v>
                </c:pt>
                <c:pt idx="2">
                  <c:v>Mexico</c:v>
                </c:pt>
                <c:pt idx="3">
                  <c:v>Chile</c:v>
                </c:pt>
                <c:pt idx="4">
                  <c:v>Norway</c:v>
                </c:pt>
                <c:pt idx="5">
                  <c:v>Russian Federation</c:v>
                </c:pt>
                <c:pt idx="6">
                  <c:v>Korea</c:v>
                </c:pt>
                <c:pt idx="7">
                  <c:v>South Africa</c:v>
                </c:pt>
                <c:pt idx="8">
                  <c:v>Canada</c:v>
                </c:pt>
                <c:pt idx="9">
                  <c:v>Brazil</c:v>
                </c:pt>
                <c:pt idx="10">
                  <c:v>Australia</c:v>
                </c:pt>
                <c:pt idx="11">
                  <c:v>Japan</c:v>
                </c:pt>
                <c:pt idx="12">
                  <c:v>Slovak Republic</c:v>
                </c:pt>
                <c:pt idx="13">
                  <c:v>Czech Republic</c:v>
                </c:pt>
                <c:pt idx="14">
                  <c:v>Poland</c:v>
                </c:pt>
                <c:pt idx="15">
                  <c:v>New Zealand</c:v>
                </c:pt>
                <c:pt idx="16">
                  <c:v>Hungary</c:v>
                </c:pt>
                <c:pt idx="17">
                  <c:v>Turkey</c:v>
                </c:pt>
                <c:pt idx="18">
                  <c:v>Netherlands</c:v>
                </c:pt>
                <c:pt idx="19">
                  <c:v>Slovenia</c:v>
                </c:pt>
                <c:pt idx="20">
                  <c:v>Germany</c:v>
                </c:pt>
                <c:pt idx="21">
                  <c:v>Austria</c:v>
                </c:pt>
                <c:pt idx="22">
                  <c:v>Italy</c:v>
                </c:pt>
                <c:pt idx="23">
                  <c:v>Switzerland</c:v>
                </c:pt>
                <c:pt idx="24">
                  <c:v>Portugal</c:v>
                </c:pt>
                <c:pt idx="25">
                  <c:v>Israel</c:v>
                </c:pt>
                <c:pt idx="26">
                  <c:v>India</c:v>
                </c:pt>
                <c:pt idx="27">
                  <c:v>United States</c:v>
                </c:pt>
                <c:pt idx="28">
                  <c:v>Finland</c:v>
                </c:pt>
                <c:pt idx="29">
                  <c:v>Sweden</c:v>
                </c:pt>
                <c:pt idx="30">
                  <c:v>Estonia</c:v>
                </c:pt>
                <c:pt idx="31">
                  <c:v>France</c:v>
                </c:pt>
                <c:pt idx="32">
                  <c:v>Iceland</c:v>
                </c:pt>
                <c:pt idx="33">
                  <c:v>Denmark</c:v>
                </c:pt>
                <c:pt idx="34">
                  <c:v>Belgium</c:v>
                </c:pt>
                <c:pt idx="35">
                  <c:v>Spain</c:v>
                </c:pt>
                <c:pt idx="36">
                  <c:v>United Kingdom</c:v>
                </c:pt>
                <c:pt idx="37">
                  <c:v>Ireland</c:v>
                </c:pt>
                <c:pt idx="38">
                  <c:v>Greece</c:v>
                </c:pt>
                <c:pt idx="39">
                  <c:v>Luxembourg</c:v>
                </c:pt>
              </c:strCache>
            </c:strRef>
          </c:cat>
          <c:val>
            <c:numRef>
              <c:f>'OECD.Stat export'!$AV$8:$AV$47</c:f>
              <c:numCache>
                <c:formatCode>General</c:formatCode>
                <c:ptCount val="40"/>
                <c:pt idx="0">
                  <c:v>16.18</c:v>
                </c:pt>
                <c:pt idx="1">
                  <c:v>21.03</c:v>
                </c:pt>
                <c:pt idx="2">
                  <c:v>20.239999999999988</c:v>
                </c:pt>
                <c:pt idx="3">
                  <c:v>23.810000000000031</c:v>
                </c:pt>
                <c:pt idx="4">
                  <c:v>27.979999999999986</c:v>
                </c:pt>
                <c:pt idx="5">
                  <c:v>31.259999999999987</c:v>
                </c:pt>
                <c:pt idx="6">
                  <c:v>24.87</c:v>
                </c:pt>
                <c:pt idx="7">
                  <c:v>32.61</c:v>
                </c:pt>
                <c:pt idx="8">
                  <c:v>31.43</c:v>
                </c:pt>
                <c:pt idx="9">
                  <c:v>36.42</c:v>
                </c:pt>
                <c:pt idx="10">
                  <c:v>36.090000000000003</c:v>
                </c:pt>
                <c:pt idx="11">
                  <c:v>36.89</c:v>
                </c:pt>
                <c:pt idx="12">
                  <c:v>23.959999999999987</c:v>
                </c:pt>
                <c:pt idx="13">
                  <c:v>26.130000000000031</c:v>
                </c:pt>
                <c:pt idx="14">
                  <c:v>32.809999999999995</c:v>
                </c:pt>
                <c:pt idx="15">
                  <c:v>37.58</c:v>
                </c:pt>
                <c:pt idx="16">
                  <c:v>27.86</c:v>
                </c:pt>
                <c:pt idx="17">
                  <c:v>38.15</c:v>
                </c:pt>
                <c:pt idx="18">
                  <c:v>34.590000000000003</c:v>
                </c:pt>
                <c:pt idx="19">
                  <c:v>33.21</c:v>
                </c:pt>
                <c:pt idx="20">
                  <c:v>37.18</c:v>
                </c:pt>
                <c:pt idx="21">
                  <c:v>38.32</c:v>
                </c:pt>
                <c:pt idx="22">
                  <c:v>41.61</c:v>
                </c:pt>
                <c:pt idx="23">
                  <c:v>38.03</c:v>
                </c:pt>
                <c:pt idx="24">
                  <c:v>38.47</c:v>
                </c:pt>
                <c:pt idx="25">
                  <c:v>37.660000000000011</c:v>
                </c:pt>
                <c:pt idx="26">
                  <c:v>41.5</c:v>
                </c:pt>
                <c:pt idx="27">
                  <c:v>50.730000000000011</c:v>
                </c:pt>
                <c:pt idx="28">
                  <c:v>36.47</c:v>
                </c:pt>
                <c:pt idx="29">
                  <c:v>38.660000000000011</c:v>
                </c:pt>
                <c:pt idx="30">
                  <c:v>37.130000000000003</c:v>
                </c:pt>
                <c:pt idx="31">
                  <c:v>43.879999999999995</c:v>
                </c:pt>
                <c:pt idx="32">
                  <c:v>35.33</c:v>
                </c:pt>
                <c:pt idx="33">
                  <c:v>36.760000000000012</c:v>
                </c:pt>
                <c:pt idx="34">
                  <c:v>41.18</c:v>
                </c:pt>
                <c:pt idx="35">
                  <c:v>49.160000000000011</c:v>
                </c:pt>
                <c:pt idx="36">
                  <c:v>52.25</c:v>
                </c:pt>
                <c:pt idx="37">
                  <c:v>35.33</c:v>
                </c:pt>
                <c:pt idx="38">
                  <c:v>57.86</c:v>
                </c:pt>
                <c:pt idx="39">
                  <c:v>35.5</c:v>
                </c:pt>
              </c:numCache>
            </c:numRef>
          </c:val>
        </c:ser>
        <c:ser>
          <c:idx val="1"/>
          <c:order val="1"/>
          <c:tx>
            <c:strRef>
              <c:f>'OECD.Stat export'!$AW$7</c:f>
              <c:strCache>
                <c:ptCount val="1"/>
                <c:pt idx="0">
                  <c:v>Foreign</c:v>
                </c:pt>
              </c:strCache>
            </c:strRef>
          </c:tx>
          <c:spPr>
            <a:solidFill>
              <a:srgbClr val="00A9CC"/>
            </a:solidFill>
            <a:ln>
              <a:noFill/>
            </a:ln>
          </c:spPr>
          <c:cat>
            <c:strRef>
              <c:f>'OECD.Stat export'!$AU$8:$AU$47</c:f>
              <c:strCache>
                <c:ptCount val="40"/>
                <c:pt idx="0">
                  <c:v>Indonesia</c:v>
                </c:pt>
                <c:pt idx="1">
                  <c:v>China</c:v>
                </c:pt>
                <c:pt idx="2">
                  <c:v>Mexico</c:v>
                </c:pt>
                <c:pt idx="3">
                  <c:v>Chile</c:v>
                </c:pt>
                <c:pt idx="4">
                  <c:v>Norway</c:v>
                </c:pt>
                <c:pt idx="5">
                  <c:v>Russian Federation</c:v>
                </c:pt>
                <c:pt idx="6">
                  <c:v>Korea</c:v>
                </c:pt>
                <c:pt idx="7">
                  <c:v>South Africa</c:v>
                </c:pt>
                <c:pt idx="8">
                  <c:v>Canada</c:v>
                </c:pt>
                <c:pt idx="9">
                  <c:v>Brazil</c:v>
                </c:pt>
                <c:pt idx="10">
                  <c:v>Australia</c:v>
                </c:pt>
                <c:pt idx="11">
                  <c:v>Japan</c:v>
                </c:pt>
                <c:pt idx="12">
                  <c:v>Slovak Republic</c:v>
                </c:pt>
                <c:pt idx="13">
                  <c:v>Czech Republic</c:v>
                </c:pt>
                <c:pt idx="14">
                  <c:v>Poland</c:v>
                </c:pt>
                <c:pt idx="15">
                  <c:v>New Zealand</c:v>
                </c:pt>
                <c:pt idx="16">
                  <c:v>Hungary</c:v>
                </c:pt>
                <c:pt idx="17">
                  <c:v>Turkey</c:v>
                </c:pt>
                <c:pt idx="18">
                  <c:v>Netherlands</c:v>
                </c:pt>
                <c:pt idx="19">
                  <c:v>Slovenia</c:v>
                </c:pt>
                <c:pt idx="20">
                  <c:v>Germany</c:v>
                </c:pt>
                <c:pt idx="21">
                  <c:v>Austria</c:v>
                </c:pt>
                <c:pt idx="22">
                  <c:v>Italy</c:v>
                </c:pt>
                <c:pt idx="23">
                  <c:v>Switzerland</c:v>
                </c:pt>
                <c:pt idx="24">
                  <c:v>Portugal</c:v>
                </c:pt>
                <c:pt idx="25">
                  <c:v>Israel</c:v>
                </c:pt>
                <c:pt idx="26">
                  <c:v>India</c:v>
                </c:pt>
                <c:pt idx="27">
                  <c:v>United States</c:v>
                </c:pt>
                <c:pt idx="28">
                  <c:v>Finland</c:v>
                </c:pt>
                <c:pt idx="29">
                  <c:v>Sweden</c:v>
                </c:pt>
                <c:pt idx="30">
                  <c:v>Estonia</c:v>
                </c:pt>
                <c:pt idx="31">
                  <c:v>France</c:v>
                </c:pt>
                <c:pt idx="32">
                  <c:v>Iceland</c:v>
                </c:pt>
                <c:pt idx="33">
                  <c:v>Denmark</c:v>
                </c:pt>
                <c:pt idx="34">
                  <c:v>Belgium</c:v>
                </c:pt>
                <c:pt idx="35">
                  <c:v>Spain</c:v>
                </c:pt>
                <c:pt idx="36">
                  <c:v>United Kingdom</c:v>
                </c:pt>
                <c:pt idx="37">
                  <c:v>Ireland</c:v>
                </c:pt>
                <c:pt idx="38">
                  <c:v>Greece</c:v>
                </c:pt>
                <c:pt idx="39">
                  <c:v>Luxembourg</c:v>
                </c:pt>
              </c:strCache>
            </c:strRef>
          </c:cat>
          <c:val>
            <c:numRef>
              <c:f>'OECD.Stat export'!$AW$8:$AW$47</c:f>
              <c:numCache>
                <c:formatCode>General</c:formatCode>
                <c:ptCount val="40"/>
                <c:pt idx="0">
                  <c:v>5.34</c:v>
                </c:pt>
                <c:pt idx="1">
                  <c:v>9.0900000000000016</c:v>
                </c:pt>
                <c:pt idx="2">
                  <c:v>10.70000000000001</c:v>
                </c:pt>
                <c:pt idx="3">
                  <c:v>8.2800000000000029</c:v>
                </c:pt>
                <c:pt idx="4">
                  <c:v>6.84</c:v>
                </c:pt>
                <c:pt idx="5">
                  <c:v>4.7200000000000015</c:v>
                </c:pt>
                <c:pt idx="6">
                  <c:v>12.46000000000002</c:v>
                </c:pt>
                <c:pt idx="7">
                  <c:v>6.2199999999999989</c:v>
                </c:pt>
                <c:pt idx="8">
                  <c:v>7.7500000000000142</c:v>
                </c:pt>
                <c:pt idx="9">
                  <c:v>3.3500000000000068</c:v>
                </c:pt>
                <c:pt idx="10">
                  <c:v>4.2000000000000099</c:v>
                </c:pt>
                <c:pt idx="11">
                  <c:v>5.4500000000000099</c:v>
                </c:pt>
                <c:pt idx="12">
                  <c:v>18.659999999999993</c:v>
                </c:pt>
                <c:pt idx="13">
                  <c:v>16.950000000000006</c:v>
                </c:pt>
                <c:pt idx="14">
                  <c:v>12.13</c:v>
                </c:pt>
                <c:pt idx="15">
                  <c:v>8.7600000000000122</c:v>
                </c:pt>
                <c:pt idx="16">
                  <c:v>18.649999999999999</c:v>
                </c:pt>
                <c:pt idx="17">
                  <c:v>8.6300000000000008</c:v>
                </c:pt>
                <c:pt idx="18">
                  <c:v>12.700000000000001</c:v>
                </c:pt>
                <c:pt idx="19">
                  <c:v>14.080000000000005</c:v>
                </c:pt>
                <c:pt idx="20">
                  <c:v>11.850000000000019</c:v>
                </c:pt>
                <c:pt idx="21">
                  <c:v>11.66</c:v>
                </c:pt>
                <c:pt idx="22">
                  <c:v>9.4000000000000021</c:v>
                </c:pt>
                <c:pt idx="23">
                  <c:v>13.010000000000002</c:v>
                </c:pt>
                <c:pt idx="24">
                  <c:v>14.080000000000002</c:v>
                </c:pt>
                <c:pt idx="25">
                  <c:v>15.080000000000014</c:v>
                </c:pt>
                <c:pt idx="26">
                  <c:v>12.229999999999999</c:v>
                </c:pt>
                <c:pt idx="27">
                  <c:v>3.9500000000000028</c:v>
                </c:pt>
                <c:pt idx="28">
                  <c:v>18.310000000000031</c:v>
                </c:pt>
                <c:pt idx="29">
                  <c:v>16.299999999999986</c:v>
                </c:pt>
                <c:pt idx="30">
                  <c:v>17.930000000000014</c:v>
                </c:pt>
                <c:pt idx="31">
                  <c:v>11.550000000000004</c:v>
                </c:pt>
                <c:pt idx="32">
                  <c:v>20.27000000000001</c:v>
                </c:pt>
                <c:pt idx="33">
                  <c:v>21.439999999999987</c:v>
                </c:pt>
                <c:pt idx="34">
                  <c:v>17.35000000000003</c:v>
                </c:pt>
                <c:pt idx="35">
                  <c:v>9.7000000000000099</c:v>
                </c:pt>
                <c:pt idx="36">
                  <c:v>7.759999999999998</c:v>
                </c:pt>
                <c:pt idx="37">
                  <c:v>33.879999999999967</c:v>
                </c:pt>
                <c:pt idx="38">
                  <c:v>12.360000000000023</c:v>
                </c:pt>
                <c:pt idx="39">
                  <c:v>48.659999999999982</c:v>
                </c:pt>
              </c:numCache>
            </c:numRef>
          </c:val>
        </c:ser>
        <c:gapWidth val="55"/>
        <c:overlap val="100"/>
        <c:axId val="169085568"/>
        <c:axId val="97755136"/>
      </c:barChart>
      <c:catAx>
        <c:axId val="169085568"/>
        <c:scaling>
          <c:orientation val="minMax"/>
        </c:scaling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majorTickMark val="in"/>
        <c:tickLblPos val="low"/>
        <c:spPr>
          <a:noFill/>
          <a:ln w="952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120" b="0" i="0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97755136"/>
        <c:crosses val="autoZero"/>
        <c:auto val="1"/>
        <c:lblAlgn val="ctr"/>
        <c:lblOffset val="0"/>
        <c:tickLblSkip val="1"/>
      </c:catAx>
      <c:valAx>
        <c:axId val="97755136"/>
        <c:scaling>
          <c:orientation val="minMax"/>
        </c:scaling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in"/>
        <c:tickLblPos val="nextTo"/>
        <c:spPr>
          <a:noFill/>
          <a:ln w="9525">
            <a:solidFill>
              <a:srgbClr val="000000"/>
            </a:solidFill>
            <a:prstDash val="solid"/>
          </a:ln>
        </c:spPr>
        <c:txPr>
          <a:bodyPr rot="-60000000" vert="horz"/>
          <a:lstStyle/>
          <a:p>
            <a:pPr>
              <a:defRPr sz="1400" b="1" i="0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169085568"/>
        <c:crosses val="autoZero"/>
        <c:crossBetween val="between"/>
      </c:valAx>
      <c:spPr>
        <a:solidFill>
          <a:srgbClr val="EAEAEA"/>
        </a:solidFill>
        <a:ln>
          <a:noFill/>
        </a:ln>
      </c:spPr>
    </c:plotArea>
    <c:legend>
      <c:legendPos val="r"/>
      <c:layout>
        <c:manualLayout>
          <c:xMode val="edge"/>
          <c:yMode val="edge"/>
          <c:x val="4.7958519012234184E-2"/>
          <c:y val="0.15936642434918191"/>
          <c:w val="0.93668097013897866"/>
          <c:h val="7.4703011413679243E-2"/>
        </c:manualLayout>
      </c:layout>
      <c:overlay val="1"/>
      <c:spPr>
        <a:solidFill>
          <a:srgbClr val="EAEAEA"/>
        </a:solidFill>
        <a:ln>
          <a:noFill/>
        </a:ln>
      </c:spPr>
      <c:txPr>
        <a:bodyPr/>
        <a:lstStyle/>
        <a:p>
          <a:pPr>
            <a:defRPr sz="1050" b="1" i="0" baseline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en-US"/>
        </a:p>
      </c:txPr>
    </c:legend>
    <c:plotVisOnly val="1"/>
    <c:showDLblsOverMax val="1"/>
  </c:chart>
  <c:spPr>
    <a:noFill/>
    <a:ln>
      <a:noFill/>
    </a:ln>
  </c:sp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xMode val="edge"/>
          <c:yMode val="edge"/>
          <c:x val="8.7445811139081533E-3"/>
          <c:y val="0.15403329681673769"/>
          <c:w val="0.98906927360761476"/>
          <c:h val="0.84098650242235118"/>
        </c:manualLayout>
      </c:layout>
      <c:barChart>
        <c:barDir val="col"/>
        <c:grouping val="clustered"/>
        <c:ser>
          <c:idx val="0"/>
          <c:order val="0"/>
          <c:tx>
            <c:strRef>
              <c:f>'Fig4 Balance - JPN '!$I$7</c:f>
              <c:strCache>
                <c:ptCount val="1"/>
                <c:pt idx="0">
                  <c:v>Gross Trade Balance</c:v>
                </c:pt>
              </c:strCache>
            </c:strRef>
          </c:tx>
          <c:spPr>
            <a:solidFill>
              <a:srgbClr val="00599D"/>
            </a:solidFill>
            <a:ln>
              <a:noFill/>
            </a:ln>
          </c:spPr>
          <c:cat>
            <c:strRef>
              <c:f>'Fig4 Balance - JPN '!$F$8:$F$18</c:f>
              <c:strCache>
                <c:ptCount val="11"/>
                <c:pt idx="0">
                  <c:v>Rest of the World</c:v>
                </c:pt>
                <c:pt idx="1">
                  <c:v>Australia</c:v>
                </c:pt>
                <c:pt idx="2">
                  <c:v>Indonesia</c:v>
                </c:pt>
                <c:pt idx="3">
                  <c:v>Russian federation</c:v>
                </c:pt>
                <c:pt idx="4">
                  <c:v>United Kingdom</c:v>
                </c:pt>
                <c:pt idx="5">
                  <c:v>Germany</c:v>
                </c:pt>
                <c:pt idx="6">
                  <c:v>Canada</c:v>
                </c:pt>
                <c:pt idx="7">
                  <c:v>India</c:v>
                </c:pt>
                <c:pt idx="8">
                  <c:v>Korea</c:v>
                </c:pt>
                <c:pt idx="9">
                  <c:v>China</c:v>
                </c:pt>
                <c:pt idx="10">
                  <c:v>United States</c:v>
                </c:pt>
              </c:strCache>
            </c:strRef>
          </c:cat>
          <c:val>
            <c:numRef>
              <c:f>'Fig4 Balance - JPN '!$I$8:$I$18</c:f>
              <c:numCache>
                <c:formatCode>General</c:formatCode>
                <c:ptCount val="11"/>
                <c:pt idx="0">
                  <c:v>-16544.2</c:v>
                </c:pt>
                <c:pt idx="1">
                  <c:v>-15775</c:v>
                </c:pt>
                <c:pt idx="2">
                  <c:v>-3678.3</c:v>
                </c:pt>
                <c:pt idx="3">
                  <c:v>-3114.1</c:v>
                </c:pt>
                <c:pt idx="4">
                  <c:v>658.9</c:v>
                </c:pt>
                <c:pt idx="5">
                  <c:v>797.8</c:v>
                </c:pt>
                <c:pt idx="6">
                  <c:v>4868.7</c:v>
                </c:pt>
                <c:pt idx="7">
                  <c:v>7390.3</c:v>
                </c:pt>
                <c:pt idx="8">
                  <c:v>8556.9</c:v>
                </c:pt>
                <c:pt idx="9">
                  <c:v>14509.6</c:v>
                </c:pt>
                <c:pt idx="10">
                  <c:v>22365.4</c:v>
                </c:pt>
              </c:numCache>
            </c:numRef>
          </c:val>
        </c:ser>
        <c:ser>
          <c:idx val="1"/>
          <c:order val="1"/>
          <c:tx>
            <c:strRef>
              <c:f>'Fig4 Balance - JPN '!$J$7</c:f>
              <c:strCache>
                <c:ptCount val="1"/>
                <c:pt idx="0">
                  <c:v>Value Added Trade Balance</c:v>
                </c:pt>
              </c:strCache>
            </c:strRef>
          </c:tx>
          <c:spPr>
            <a:solidFill>
              <a:srgbClr val="00A9CC"/>
            </a:solidFill>
            <a:ln>
              <a:noFill/>
            </a:ln>
          </c:spPr>
          <c:cat>
            <c:strRef>
              <c:f>'Fig4 Balance - JPN '!$F$8:$F$18</c:f>
              <c:strCache>
                <c:ptCount val="11"/>
                <c:pt idx="0">
                  <c:v>Rest of the World</c:v>
                </c:pt>
                <c:pt idx="1">
                  <c:v>Australia</c:v>
                </c:pt>
                <c:pt idx="2">
                  <c:v>Indonesia</c:v>
                </c:pt>
                <c:pt idx="3">
                  <c:v>Russian federation</c:v>
                </c:pt>
                <c:pt idx="4">
                  <c:v>United Kingdom</c:v>
                </c:pt>
                <c:pt idx="5">
                  <c:v>Germany</c:v>
                </c:pt>
                <c:pt idx="6">
                  <c:v>Canada</c:v>
                </c:pt>
                <c:pt idx="7">
                  <c:v>India</c:v>
                </c:pt>
                <c:pt idx="8">
                  <c:v>Korea</c:v>
                </c:pt>
                <c:pt idx="9">
                  <c:v>China</c:v>
                </c:pt>
                <c:pt idx="10">
                  <c:v>United States</c:v>
                </c:pt>
              </c:strCache>
            </c:strRef>
          </c:cat>
          <c:val>
            <c:numRef>
              <c:f>'Fig4 Balance - JPN '!$J$8:$J$18</c:f>
              <c:numCache>
                <c:formatCode>General</c:formatCode>
                <c:ptCount val="11"/>
                <c:pt idx="0">
                  <c:v>-16677.2</c:v>
                </c:pt>
                <c:pt idx="1">
                  <c:v>-10150</c:v>
                </c:pt>
                <c:pt idx="2">
                  <c:v>-2028.1</c:v>
                </c:pt>
                <c:pt idx="3">
                  <c:v>-2646.8</c:v>
                </c:pt>
                <c:pt idx="4">
                  <c:v>1410.9</c:v>
                </c:pt>
                <c:pt idx="5">
                  <c:v>151.30000000000001</c:v>
                </c:pt>
                <c:pt idx="6">
                  <c:v>5510.4</c:v>
                </c:pt>
                <c:pt idx="7">
                  <c:v>6260</c:v>
                </c:pt>
                <c:pt idx="8">
                  <c:v>358.8</c:v>
                </c:pt>
                <c:pt idx="9">
                  <c:v>2069.9</c:v>
                </c:pt>
                <c:pt idx="10">
                  <c:v>35776.800000000003</c:v>
                </c:pt>
              </c:numCache>
            </c:numRef>
          </c:val>
        </c:ser>
        <c:axId val="147622144"/>
        <c:axId val="147623936"/>
      </c:barChart>
      <c:catAx>
        <c:axId val="147622144"/>
        <c:scaling>
          <c:orientation val="minMax"/>
        </c:scaling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in"/>
        <c:tickLblPos val="low"/>
        <c:spPr>
          <a:noFill/>
          <a:ln w="9525">
            <a:solidFill>
              <a:srgbClr val="000000"/>
            </a:solidFill>
            <a:prstDash val="solid"/>
          </a:ln>
        </c:spPr>
        <c:txPr>
          <a:bodyPr rot="-60000000" vert="horz"/>
          <a:lstStyle/>
          <a:p>
            <a:pPr>
              <a:defRPr sz="90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147623936"/>
        <c:crosses val="autoZero"/>
        <c:auto val="1"/>
        <c:lblAlgn val="ctr"/>
        <c:lblOffset val="0"/>
        <c:tickLblSkip val="1"/>
      </c:catAx>
      <c:valAx>
        <c:axId val="147623936"/>
        <c:scaling>
          <c:orientation val="minMax"/>
        </c:scaling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in"/>
        <c:tickLblPos val="nextTo"/>
        <c:spPr>
          <a:noFill/>
          <a:ln w="9525">
            <a:solidFill>
              <a:srgbClr val="000000"/>
            </a:solidFill>
            <a:prstDash val="solid"/>
          </a:ln>
        </c:spPr>
        <c:txPr>
          <a:bodyPr rot="-60000000" vert="horz"/>
          <a:lstStyle/>
          <a:p>
            <a:pPr>
              <a:defRPr sz="90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147622144"/>
        <c:crosses val="autoZero"/>
        <c:crossBetween val="between"/>
      </c:valAx>
      <c:spPr>
        <a:solidFill>
          <a:srgbClr val="EAEAEA"/>
        </a:solidFill>
        <a:ln>
          <a:noFill/>
        </a:ln>
      </c:spPr>
    </c:plotArea>
    <c:legend>
      <c:legendPos val="r"/>
      <c:layout>
        <c:manualLayout>
          <c:xMode val="edge"/>
          <c:yMode val="edge"/>
          <c:x val="6.4440333037716235E-2"/>
          <c:y val="1.9920803043647829E-2"/>
          <c:w val="0.92965122203799855"/>
          <c:h val="7.4703011413679132E-2"/>
        </c:manualLayout>
      </c:layout>
      <c:overlay val="1"/>
      <c:spPr>
        <a:solidFill>
          <a:srgbClr val="EAEAEA"/>
        </a:solidFill>
        <a:ln>
          <a:noFill/>
        </a:ln>
      </c:spPr>
      <c:txPr>
        <a:bodyPr/>
        <a:lstStyle/>
        <a:p>
          <a:pPr>
            <a:defRPr sz="1050" b="0" i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en-US"/>
        </a:p>
      </c:txPr>
    </c:legend>
    <c:plotVisOnly val="1"/>
    <c:showDLblsOverMax val="1"/>
  </c:chart>
  <c:spPr>
    <a:noFill/>
    <a:ln>
      <a:noFill/>
    </a:ln>
  </c:sp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0.32263</cdr:x>
      <cdr:y>0.18356</cdr:y>
    </cdr:from>
    <cdr:to>
      <cdr:x>0.33371</cdr:x>
      <cdr:y>0.20632</cdr:y>
    </cdr:to>
    <cdr:sp macro="" textlink="">
      <cdr:nvSpPr>
        <cdr:cNvPr id="6" name="xlamShapesMarker"/>
        <cdr:cNvSpPr/>
      </cdr:nvSpPr>
      <cdr:spPr>
        <a:xfrm xmlns:a="http://schemas.openxmlformats.org/drawingml/2006/main">
          <a:off x="1874265" y="468106"/>
          <a:ext cx="64369" cy="58020"/>
        </a:xfrm>
        <a:prstGeom xmlns:a="http://schemas.openxmlformats.org/drawingml/2006/main" prst="rect">
          <a:avLst/>
        </a:prstGeom>
        <a:solidFill xmlns:a="http://schemas.openxmlformats.org/drawingml/2006/main">
          <a:srgbClr val="EAEAEA"/>
        </a:solidFill>
        <a:ln xmlns:a="http://schemas.openxmlformats.org/drawingml/2006/main" w="3175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0.31498</cdr:x>
      <cdr:y>0.18339</cdr:y>
    </cdr:from>
    <cdr:to>
      <cdr:x>0.3348</cdr:x>
      <cdr:y>0.20847</cdr:y>
    </cdr:to>
    <cdr:sp macro="" textlink="">
      <cdr:nvSpPr>
        <cdr:cNvPr id="7" name="xlamShapesMarker"/>
        <cdr:cNvSpPr/>
      </cdr:nvSpPr>
      <cdr:spPr>
        <a:xfrm xmlns:a="http://schemas.openxmlformats.org/drawingml/2006/main">
          <a:off x="1829815" y="467671"/>
          <a:ext cx="115170" cy="63945"/>
        </a:xfrm>
        <a:prstGeom xmlns:a="http://schemas.openxmlformats.org/drawingml/2006/main" prst="rect">
          <a:avLst/>
        </a:prstGeom>
        <a:solidFill xmlns:a="http://schemas.openxmlformats.org/drawingml/2006/main">
          <a:srgbClr val="00A9CC"/>
        </a:solidFill>
        <a:ln xmlns:a="http://schemas.openxmlformats.org/drawingml/2006/main" w="3175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0.65098</cdr:x>
      <cdr:y>0.18356</cdr:y>
    </cdr:from>
    <cdr:to>
      <cdr:x>0.66206</cdr:x>
      <cdr:y>0.20632</cdr:y>
    </cdr:to>
    <cdr:sp macro="" textlink="">
      <cdr:nvSpPr>
        <cdr:cNvPr id="8" name="xlamShapesMarker"/>
        <cdr:cNvSpPr/>
      </cdr:nvSpPr>
      <cdr:spPr>
        <a:xfrm xmlns:a="http://schemas.openxmlformats.org/drawingml/2006/main">
          <a:off x="3781738" y="468106"/>
          <a:ext cx="64370" cy="58020"/>
        </a:xfrm>
        <a:prstGeom xmlns:a="http://schemas.openxmlformats.org/drawingml/2006/main" prst="rect">
          <a:avLst/>
        </a:prstGeom>
        <a:solidFill xmlns:a="http://schemas.openxmlformats.org/drawingml/2006/main">
          <a:srgbClr val="EAEAEA"/>
        </a:solidFill>
        <a:ln xmlns:a="http://schemas.openxmlformats.org/drawingml/2006/main" w="3175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0.64311</cdr:x>
      <cdr:y>0.18339</cdr:y>
    </cdr:from>
    <cdr:to>
      <cdr:x>0.66293</cdr:x>
      <cdr:y>0.20847</cdr:y>
    </cdr:to>
    <cdr:sp macro="" textlink="">
      <cdr:nvSpPr>
        <cdr:cNvPr id="9" name="xlamShapesMarker"/>
        <cdr:cNvSpPr/>
      </cdr:nvSpPr>
      <cdr:spPr>
        <a:xfrm xmlns:a="http://schemas.openxmlformats.org/drawingml/2006/main">
          <a:off x="3736018" y="467671"/>
          <a:ext cx="115170" cy="63945"/>
        </a:xfrm>
        <a:prstGeom xmlns:a="http://schemas.openxmlformats.org/drawingml/2006/main" prst="rect">
          <a:avLst/>
        </a:prstGeom>
        <a:solidFill xmlns:a="http://schemas.openxmlformats.org/drawingml/2006/main">
          <a:srgbClr val="00599D"/>
        </a:solidFill>
        <a:ln xmlns:a="http://schemas.openxmlformats.org/drawingml/2006/main" w="3175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B9947-435F-4C06-B58F-018B02AF8608}" type="datetimeFigureOut">
              <a:rPr lang="en-GB" smtClean="0"/>
              <a:pPr/>
              <a:t>17/04/2013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01EF7-A651-4C24-A9F6-A9EEA52A714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A5DD76-9600-4758-90FF-2E52E8FD298B}" type="slidenum">
              <a:rPr lang="en-US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A5DD76-9600-4758-90FF-2E52E8FD298B}" type="slidenum">
              <a:rPr lang="en-US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PPT_fondcou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09726" y="1341438"/>
            <a:ext cx="4894263" cy="1470025"/>
          </a:xfrm>
        </p:spPr>
        <p:txBody>
          <a:bodyPr/>
          <a:lstStyle>
            <a:lvl1pPr algn="l"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08139" y="2924175"/>
            <a:ext cx="4929187" cy="17526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433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51520" y="6245225"/>
            <a:ext cx="4042792" cy="476250"/>
          </a:xfrm>
        </p:spPr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fld id="{9B253A5F-B551-4375-93E7-01467E63F6ED}" type="datetime1">
              <a:rPr lang="en-GB" smtClean="0"/>
              <a:pPr/>
              <a:t>17/04/2013</a:t>
            </a:fld>
            <a:endParaRPr lang="en-GB" dirty="0"/>
          </a:p>
        </p:txBody>
      </p:sp>
      <p:sp>
        <p:nvSpPr>
          <p:cNvPr id="4433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4433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fld id="{8B82BEFD-1EA3-4B05-8681-25BF106BA8D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 descr="Logo_E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3762000" cy="1103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4F4F23-AFB8-4BEA-99E1-011776EEE7EC}" type="datetime1">
              <a:rPr lang="en-GB" smtClean="0"/>
              <a:pPr/>
              <a:t>17/04/2013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2BEFD-1EA3-4B05-8681-25BF106BA8D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BB9B17-851B-49A5-8C8C-66B915D498FB}" type="datetime1">
              <a:rPr lang="en-GB" smtClean="0"/>
              <a:pPr/>
              <a:t>17/04/2013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2BEFD-1EA3-4B05-8681-25BF106BA8D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6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55200"/>
            <a:ext cx="1742400" cy="5788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2481869"/>
            <a:ext cx="6300000" cy="1265731"/>
          </a:xfrm>
        </p:spPr>
        <p:txBody>
          <a:bodyPr anchor="b" anchorCtr="0">
            <a:spAutoFit/>
          </a:bodyPr>
          <a:lstStyle>
            <a:lvl1pPr>
              <a:lnSpc>
                <a:spcPts val="4500"/>
              </a:lnSpc>
              <a:defRPr sz="4500" cap="all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233"/>
          </a:xfrm>
        </p:spPr>
        <p:txBody>
          <a:bodyPr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B253A5F-B551-4375-93E7-01467E63F6ED}" type="datetime1">
              <a:rPr lang="en-GB" smtClean="0"/>
              <a:pPr/>
              <a:t>17/04/2013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702019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Slide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Slide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extended</a:t>
            </a:r>
            <a:r>
              <a:rPr lang="fr-FR" dirty="0" smtClean="0"/>
              <a:t> to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  <a:lvl2pPr>
              <a:buClr>
                <a:srgbClr val="727272"/>
              </a:buClr>
              <a:defRPr>
                <a:solidFill>
                  <a:srgbClr val="727272"/>
                </a:solidFill>
              </a:defRPr>
            </a:lvl2pPr>
            <a:lvl3pPr>
              <a:defRPr>
                <a:solidFill>
                  <a:srgbClr val="727272"/>
                </a:solidFill>
              </a:defRPr>
            </a:lvl3pPr>
            <a:lvl4pPr>
              <a:defRPr>
                <a:solidFill>
                  <a:srgbClr val="727272"/>
                </a:solidFill>
              </a:defRPr>
            </a:lvl4pPr>
            <a:lvl5pPr>
              <a:defRPr>
                <a:solidFill>
                  <a:srgbClr val="72727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101EB-984A-4E15-BC94-63E33D4E4AD7}" type="datetime1">
              <a:rPr lang="en-GB" smtClean="0"/>
              <a:pPr/>
              <a:t>17/04/2013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BEFD-1EA3-4B05-8681-25BF106BA8D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275933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rgbClr val="7272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919600"/>
            <a:ext cx="6624000" cy="1058400"/>
          </a:xfrm>
        </p:spPr>
        <p:txBody>
          <a:bodyPr anchor="ctr" anchorCtr="0"/>
          <a:lstStyle>
            <a:lvl1pPr algn="ctr">
              <a:lnSpc>
                <a:spcPts val="3700"/>
              </a:lnSpc>
              <a:defRPr sz="3700" b="0" i="0" cap="all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Section Header </a:t>
            </a:r>
            <a:r>
              <a:rPr lang="fr-FR" dirty="0" err="1" smtClean="0"/>
              <a:t>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F0132C-12D9-4A6A-AA27-6352030988D8}" type="datetime1">
              <a:rPr lang="en-GB" smtClean="0"/>
              <a:pPr/>
              <a:t>17/04/2013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299"/>
                </a:solidFill>
              </a:defRPr>
            </a:lvl1pPr>
          </a:lstStyle>
          <a:p>
            <a:fld id="{8B82BEFD-1EA3-4B05-8681-25BF106BA8D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79895260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D101EB-984A-4E15-BC94-63E33D4E4AD7}" type="datetime1">
              <a:rPr lang="en-GB" smtClean="0"/>
              <a:pPr/>
              <a:t>17/04/2013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2BEFD-1EA3-4B05-8681-25BF106BA8D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BE9E7A-F28B-4FBB-AFB6-5E1E25A83B5F}" type="datetime1">
              <a:rPr lang="en-GB" smtClean="0"/>
              <a:pPr/>
              <a:t>17/04/2013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2BEFD-1EA3-4B05-8681-25BF106BA8D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30A063-8A9C-4A6C-B3EF-ABB0DCB350D3}" type="datetime1">
              <a:rPr lang="en-GB" smtClean="0"/>
              <a:pPr/>
              <a:t>17/04/2013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2BEFD-1EA3-4B05-8681-25BF106BA8D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16F892-19F5-438E-8AC5-697482E9BC0A}" type="datetime1">
              <a:rPr lang="en-GB" smtClean="0"/>
              <a:pPr/>
              <a:t>17/04/2013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2BEFD-1EA3-4B05-8681-25BF106BA8D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4203D5-2F18-48D1-A9BE-4B6E528E9126}" type="datetime1">
              <a:rPr lang="en-GB" smtClean="0"/>
              <a:pPr/>
              <a:t>17/04/2013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2BEFD-1EA3-4B05-8681-25BF106BA8D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8C3D07-318C-404B-B51B-C98943A28A68}" type="datetime1">
              <a:rPr lang="en-GB" smtClean="0"/>
              <a:pPr/>
              <a:t>17/04/2013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2BEFD-1EA3-4B05-8681-25BF106BA8D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439331-888F-469D-825A-5555C1509E71}" type="datetime1">
              <a:rPr lang="en-GB" smtClean="0"/>
              <a:pPr/>
              <a:t>17/04/2013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2BEFD-1EA3-4B05-8681-25BF106BA8D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0C0962-5D5D-402C-BDFE-7535E0D3231C}" type="datetime1">
              <a:rPr lang="en-GB" smtClean="0"/>
              <a:pPr/>
              <a:t>17/04/2013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2BEFD-1EA3-4B05-8681-25BF106BA8D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PPT_fondslid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-2031"/>
            <a:ext cx="82192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18320" y="623731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</a:defRPr>
            </a:lvl1pPr>
          </a:lstStyle>
          <a:p>
            <a:fld id="{0EF0132C-12D9-4A6A-AA27-6352030988D8}" type="datetime1">
              <a:rPr lang="en-GB" smtClean="0"/>
              <a:pPr/>
              <a:t>17/04/2013</a:t>
            </a:fld>
            <a:endParaRPr lang="en-GB" dirty="0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72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727272"/>
                </a:solidFill>
              </a:defRPr>
            </a:lvl1pPr>
          </a:lstStyle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336" y="6245225"/>
            <a:ext cx="1114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</a:defRPr>
            </a:lvl1pPr>
          </a:lstStyle>
          <a:p>
            <a:fld id="{8B82BEFD-1EA3-4B05-8681-25BF106BA8D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 descr="OECD_10cm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68000" y="6171747"/>
            <a:ext cx="582171" cy="561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4B7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4B78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4B78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4B78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4B78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Slide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Slide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extended</a:t>
            </a:r>
            <a:r>
              <a:rPr lang="fr-FR" dirty="0" smtClean="0"/>
              <a:t> to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600200"/>
            <a:ext cx="8218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0EF0132C-12D9-4A6A-AA27-6352030988D8}" type="datetime1">
              <a:rPr lang="en-GB" smtClean="0"/>
              <a:pPr/>
              <a:t>17/04/2013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1"/>
                </a:solidFill>
                <a:latin typeface="Arial"/>
              </a:defRPr>
            </a:lvl1pPr>
          </a:lstStyle>
          <a:p>
            <a:fld id="{8B82BEFD-1EA3-4B05-8681-25BF106BA8D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727272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727272"/>
          </a:solidFill>
          <a:latin typeface="Georgia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27272"/>
        </a:buClr>
        <a:buFont typeface="Arial" pitchFamily="34" charset="0"/>
        <a:buChar char="–"/>
        <a:defRPr sz="2800" kern="1200">
          <a:solidFill>
            <a:srgbClr val="727272"/>
          </a:solidFill>
          <a:latin typeface="Georgia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727272"/>
          </a:solidFill>
          <a:latin typeface="Georgia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727272"/>
          </a:solidFill>
          <a:latin typeface="Georgia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727272"/>
          </a:solidFill>
          <a:latin typeface="Georgia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adim.ahmad@oecd.org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ecd.org/trade/valueadde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5656" y="1700808"/>
            <a:ext cx="648072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 </a:t>
            </a:r>
          </a:p>
          <a:p>
            <a:pPr algn="ctr"/>
            <a:r>
              <a:rPr lang="en-GB" sz="2800" b="1" dirty="0" smtClean="0"/>
              <a:t>OECD-WTO </a:t>
            </a:r>
            <a:r>
              <a:rPr lang="en-GB" sz="2800" b="1" dirty="0" err="1" smtClean="0"/>
              <a:t>TiVA</a:t>
            </a:r>
            <a:r>
              <a:rPr lang="en-GB" sz="2800" b="1" dirty="0" smtClean="0"/>
              <a:t> database </a:t>
            </a:r>
            <a:endParaRPr lang="en-GB" sz="2800" b="1" dirty="0" smtClean="0"/>
          </a:p>
          <a:p>
            <a:pPr algn="ctr"/>
            <a:endParaRPr lang="en-GB" sz="2800" b="1" dirty="0" smtClean="0"/>
          </a:p>
          <a:p>
            <a:pPr algn="ctr"/>
            <a:r>
              <a:rPr lang="en-GB" sz="1600" b="1" dirty="0" err="1" smtClean="0"/>
              <a:t>Eurostat</a:t>
            </a:r>
            <a:r>
              <a:rPr lang="en-GB" sz="1600" b="1" dirty="0" smtClean="0"/>
              <a:t> Seminar: </a:t>
            </a:r>
          </a:p>
          <a:p>
            <a:pPr algn="ctr"/>
            <a:r>
              <a:rPr lang="en-GB" sz="2800" b="1" dirty="0" smtClean="0"/>
              <a:t>Global Value Chains and Economic Globalisation</a:t>
            </a:r>
            <a:endParaRPr lang="en-GB" sz="2800" b="1" dirty="0" smtClean="0"/>
          </a:p>
          <a:p>
            <a:pPr algn="ctr"/>
            <a:endParaRPr lang="en-GB" sz="1600" b="1" dirty="0" smtClean="0"/>
          </a:p>
          <a:p>
            <a:pPr algn="ctr"/>
            <a:r>
              <a:rPr lang="en-GB" sz="1600" b="1" dirty="0" smtClean="0"/>
              <a:t>Dublin,  </a:t>
            </a:r>
            <a:r>
              <a:rPr lang="en-GB" sz="1600" b="1" dirty="0" smtClean="0"/>
              <a:t>April 2013</a:t>
            </a:r>
          </a:p>
          <a:p>
            <a:pPr algn="ctr"/>
            <a:endParaRPr lang="en-GB" dirty="0" smtClean="0"/>
          </a:p>
          <a:p>
            <a:r>
              <a:rPr lang="en-GB" sz="1200" b="1" dirty="0" smtClean="0"/>
              <a:t> </a:t>
            </a:r>
            <a:endParaRPr lang="en-US" dirty="0" smtClean="0"/>
          </a:p>
        </p:txBody>
      </p:sp>
      <p:sp>
        <p:nvSpPr>
          <p:cNvPr id="6" name="Subtitle 4"/>
          <p:cNvSpPr>
            <a:spLocks noGrp="1"/>
          </p:cNvSpPr>
          <p:nvPr>
            <p:ph type="subTitle" idx="1"/>
          </p:nvPr>
        </p:nvSpPr>
        <p:spPr>
          <a:xfrm>
            <a:off x="611560" y="5085184"/>
            <a:ext cx="6372008" cy="3693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>
                <a:hlinkClick r:id="rId2"/>
              </a:rPr>
              <a:t>nadim.ahmad@oecd.org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416000" cy="1022400"/>
          </a:xfrm>
        </p:spPr>
        <p:txBody>
          <a:bodyPr/>
          <a:lstStyle/>
          <a:p>
            <a:r>
              <a:rPr lang="en-GB" sz="2800" b="1" dirty="0" smtClean="0"/>
              <a:t>And a significant share of total intermediate imports is used in exports</a:t>
            </a:r>
            <a:endParaRPr lang="en-US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BEFD-1EA3-4B05-8681-25BF106BA8DF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525169" cy="521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8064896" cy="576064"/>
          </a:xfrm>
        </p:spPr>
        <p:txBody>
          <a:bodyPr/>
          <a:lstStyle/>
          <a:p>
            <a:pPr algn="ctr"/>
            <a:r>
              <a:rPr lang="en-GB" sz="4400" b="1" dirty="0" smtClean="0"/>
              <a:t>Services matter</a:t>
            </a:r>
            <a:r>
              <a:rPr lang="en-GB" sz="1800" b="1" dirty="0" smtClean="0"/>
              <a:t/>
            </a:r>
            <a:br>
              <a:rPr lang="en-GB" sz="1800" b="1" dirty="0" smtClean="0"/>
            </a:br>
            <a:r>
              <a:rPr lang="en-GB" sz="1800" b="1" dirty="0" smtClean="0"/>
              <a:t/>
            </a:r>
            <a:br>
              <a:rPr lang="en-GB" sz="1800" b="1" dirty="0" smtClean="0"/>
            </a:br>
            <a:r>
              <a:rPr lang="en-GB" sz="1800" b="1" dirty="0" smtClean="0"/>
              <a:t>Services Value-Added: % of exports, 2009</a:t>
            </a:r>
            <a:endParaRPr lang="en-US" sz="1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BEFD-1EA3-4B05-8681-25BF106BA8DF}" type="slidenum">
              <a:rPr lang="en-GB" smtClean="0"/>
              <a:pPr/>
              <a:t>11</a:t>
            </a:fld>
            <a:endParaRPr lang="en-GB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395536" y="1052736"/>
          <a:ext cx="8352159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416000" cy="1022400"/>
          </a:xfrm>
        </p:spPr>
        <p:txBody>
          <a:bodyPr/>
          <a:lstStyle/>
          <a:p>
            <a:r>
              <a:rPr lang="en-GB" b="1" dirty="0" smtClean="0"/>
              <a:t>And have a high content in goods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BEFD-1EA3-4B05-8681-25BF106BA8DF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753774" cy="507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Who trades with </a:t>
            </a:r>
            <a:r>
              <a:rPr lang="en-GB" b="1" dirty="0" smtClean="0"/>
              <a:t>who? </a:t>
            </a:r>
            <a:br>
              <a:rPr lang="en-GB" b="1" dirty="0" smtClean="0"/>
            </a:br>
            <a:r>
              <a:rPr lang="en-GB" b="1" dirty="0" smtClean="0"/>
              <a:t>Japan’s trade balances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BEFD-1EA3-4B05-8681-25BF106BA8DF}" type="slidenum">
              <a:rPr lang="en-GB" smtClean="0"/>
              <a:pPr/>
              <a:t>13</a:t>
            </a:fld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68313" y="1600200"/>
          <a:ext cx="8218487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BEFD-1EA3-4B05-8681-25BF106BA8DF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692697"/>
            <a:ext cx="5434182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4248472" cy="84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484784"/>
            <a:ext cx="4120121" cy="215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0"/>
            <a:ext cx="81343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996953"/>
            <a:ext cx="256594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356992"/>
            <a:ext cx="2433439" cy="61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688" y="6309320"/>
            <a:ext cx="4781972" cy="42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3696258"/>
            <a:ext cx="2170147" cy="62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3568" y="4149080"/>
            <a:ext cx="7300890" cy="29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7584" y="5085184"/>
            <a:ext cx="7496596" cy="50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60232" y="4509120"/>
            <a:ext cx="2044452" cy="34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512" y="4581128"/>
            <a:ext cx="1944216" cy="42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67744" y="4509120"/>
            <a:ext cx="3883521" cy="409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1560" y="2636912"/>
            <a:ext cx="1295797" cy="2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0" y="3789040"/>
            <a:ext cx="2047503" cy="23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195736" y="5661248"/>
            <a:ext cx="3494930" cy="6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203848" y="2708920"/>
            <a:ext cx="1290470" cy="38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547664" y="548680"/>
            <a:ext cx="6451765" cy="14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923928" y="764704"/>
            <a:ext cx="451489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67544" y="1484784"/>
            <a:ext cx="3750886" cy="30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915816" y="3212976"/>
            <a:ext cx="1755651" cy="23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39552" y="5783569"/>
            <a:ext cx="1303538" cy="3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771800" y="3501008"/>
            <a:ext cx="1598489" cy="39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164288" y="5949280"/>
            <a:ext cx="956320" cy="17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524328" y="3789040"/>
            <a:ext cx="1224136" cy="30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5724127" y="5733256"/>
            <a:ext cx="1383577" cy="36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948264" y="6256154"/>
            <a:ext cx="1899869" cy="26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474790" y="5445224"/>
            <a:ext cx="2669210" cy="38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012160" y="908720"/>
            <a:ext cx="1368153" cy="49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BEFD-1EA3-4B05-8681-25BF106BA8DF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692697"/>
            <a:ext cx="5434182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4248472" cy="84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484784"/>
            <a:ext cx="4120121" cy="215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0"/>
            <a:ext cx="81343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996953"/>
            <a:ext cx="256594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356992"/>
            <a:ext cx="2433439" cy="61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688" y="6309320"/>
            <a:ext cx="4781972" cy="42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3696258"/>
            <a:ext cx="2170147" cy="62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3568" y="4149080"/>
            <a:ext cx="7300890" cy="29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7584" y="5085184"/>
            <a:ext cx="7496596" cy="50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60232" y="4509120"/>
            <a:ext cx="2044452" cy="34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512" y="4581128"/>
            <a:ext cx="1944216" cy="42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67744" y="4509120"/>
            <a:ext cx="3883521" cy="409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1560" y="2636912"/>
            <a:ext cx="1295797" cy="2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0" y="3789040"/>
            <a:ext cx="2047503" cy="23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195736" y="5661248"/>
            <a:ext cx="3494930" cy="6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203848" y="2708920"/>
            <a:ext cx="1290470" cy="38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547664" y="548680"/>
            <a:ext cx="6451765" cy="14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923928" y="764704"/>
            <a:ext cx="451489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67544" y="1484784"/>
            <a:ext cx="3750886" cy="30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915816" y="3212976"/>
            <a:ext cx="1755651" cy="23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39552" y="5783569"/>
            <a:ext cx="1303538" cy="3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771800" y="3501008"/>
            <a:ext cx="1598489" cy="39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164288" y="5949280"/>
            <a:ext cx="956320" cy="17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524328" y="3789040"/>
            <a:ext cx="1224136" cy="30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5724127" y="5733256"/>
            <a:ext cx="1383577" cy="36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948264" y="6256154"/>
            <a:ext cx="1899869" cy="26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474790" y="5445224"/>
            <a:ext cx="2669210" cy="38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012160" y="908720"/>
            <a:ext cx="1368153" cy="49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043608" y="620688"/>
            <a:ext cx="7416824" cy="563231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Whilst there are limitations to the widespread calculation of trade in value-added data, the OECD-WTO initiative is to be applauded for providing a more revealing look into global trade and integration </a:t>
            </a:r>
            <a:r>
              <a:rPr lang="en-GB" sz="4000" b="1" dirty="0" smtClean="0"/>
              <a:t>and for paving the way for further development in this area.</a:t>
            </a:r>
            <a:endParaRPr lang="en-GB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79512" y="-1"/>
            <a:ext cx="8712968" cy="548681"/>
          </a:xfrm>
        </p:spPr>
        <p:txBody>
          <a:bodyPr/>
          <a:lstStyle/>
          <a:p>
            <a:r>
              <a:rPr lang="en-GB" sz="3200" b="1" dirty="0" smtClean="0"/>
              <a:t>A work in progress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400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2400" dirty="0" smtClean="0">
                <a:latin typeface="Arial" pitchFamily="34" charset="0"/>
              </a:rPr>
              <a:t>Results are </a:t>
            </a:r>
            <a:r>
              <a:rPr lang="en-GB" b="1" dirty="0" smtClean="0">
                <a:latin typeface="Arial" pitchFamily="34" charset="0"/>
              </a:rPr>
              <a:t>estimates </a:t>
            </a:r>
            <a:r>
              <a:rPr lang="en-GB" sz="2400" dirty="0" smtClean="0">
                <a:latin typeface="Arial" pitchFamily="34" charset="0"/>
              </a:rPr>
              <a:t>designed to highlight 2 key issues</a:t>
            </a:r>
          </a:p>
          <a:p>
            <a:pPr lvl="1">
              <a:spcBef>
                <a:spcPts val="1200"/>
              </a:spcBef>
            </a:pPr>
            <a:r>
              <a:rPr lang="en-GB" sz="2000" dirty="0" smtClean="0">
                <a:latin typeface="Arial" pitchFamily="34" charset="0"/>
              </a:rPr>
              <a:t>the need for policies to account for GVCs</a:t>
            </a:r>
          </a:p>
          <a:p>
            <a:pPr lvl="1">
              <a:spcBef>
                <a:spcPts val="1200"/>
              </a:spcBef>
            </a:pPr>
            <a:r>
              <a:rPr lang="en-GB" sz="2000" u="sng" dirty="0" smtClean="0">
                <a:latin typeface="Arial" pitchFamily="34" charset="0"/>
              </a:rPr>
              <a:t>the importance of capacity building and better statistics</a:t>
            </a:r>
            <a:endParaRPr lang="en-GB" b="1" u="sng" dirty="0" smtClean="0">
              <a:latin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en-GB" sz="2400" b="1" dirty="0" smtClean="0">
                <a:latin typeface="Arial" pitchFamily="34" charset="0"/>
              </a:rPr>
              <a:t>Improving </a:t>
            </a:r>
            <a:r>
              <a:rPr lang="en-GB" sz="2400" b="1" dirty="0" smtClean="0">
                <a:latin typeface="Arial" pitchFamily="34" charset="0"/>
              </a:rPr>
              <a:t>data quality is essential</a:t>
            </a:r>
          </a:p>
          <a:p>
            <a:pPr lvl="1">
              <a:spcBef>
                <a:spcPts val="1200"/>
              </a:spcBef>
            </a:pPr>
            <a:r>
              <a:rPr lang="en-GB" b="1" dirty="0" smtClean="0">
                <a:solidFill>
                  <a:srgbClr val="FF0000"/>
                </a:solidFill>
                <a:latin typeface="Arial" pitchFamily="34" charset="0"/>
              </a:rPr>
              <a:t>Coherent estimates of trade in goods and </a:t>
            </a:r>
            <a:r>
              <a:rPr lang="en-GB" b="1" dirty="0" smtClean="0">
                <a:solidFill>
                  <a:srgbClr val="FF0000"/>
                </a:solidFill>
                <a:latin typeface="Arial" pitchFamily="34" charset="0"/>
              </a:rPr>
              <a:t>services</a:t>
            </a:r>
            <a:endParaRPr lang="en-GB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1">
              <a:spcBef>
                <a:spcPts val="1200"/>
              </a:spcBef>
            </a:pPr>
            <a:r>
              <a:rPr lang="en-GB" b="1" dirty="0" smtClean="0">
                <a:solidFill>
                  <a:srgbClr val="FF0000"/>
                </a:solidFill>
                <a:latin typeface="Arial" pitchFamily="34" charset="0"/>
              </a:rPr>
              <a:t>A new approach to Supply-Use </a:t>
            </a:r>
            <a:r>
              <a:rPr lang="en-GB" b="1" dirty="0" smtClean="0">
                <a:solidFill>
                  <a:srgbClr val="FF0000"/>
                </a:solidFill>
                <a:latin typeface="Arial" pitchFamily="34" charset="0"/>
              </a:rPr>
              <a:t>Tables?</a:t>
            </a:r>
            <a:endParaRPr lang="en-GB" sz="2000" b="1" dirty="0" smtClean="0">
              <a:latin typeface="Arial" pitchFamily="34" charset="0"/>
            </a:endParaRPr>
          </a:p>
          <a:p>
            <a:pPr lvl="2">
              <a:spcBef>
                <a:spcPts val="1200"/>
              </a:spcBef>
            </a:pPr>
            <a:r>
              <a:rPr lang="en-GB" sz="2000" dirty="0" smtClean="0">
                <a:latin typeface="Arial" pitchFamily="34" charset="0"/>
              </a:rPr>
              <a:t>With </a:t>
            </a:r>
            <a:r>
              <a:rPr lang="en-GB" sz="2000" dirty="0" smtClean="0">
                <a:latin typeface="Arial" pitchFamily="34" charset="0"/>
              </a:rPr>
              <a:t>a focus on </a:t>
            </a:r>
            <a:r>
              <a:rPr lang="en-GB" sz="2000" b="1" u="sng" dirty="0" smtClean="0">
                <a:latin typeface="Arial" pitchFamily="34" charset="0"/>
              </a:rPr>
              <a:t>stages and tr</a:t>
            </a:r>
            <a:r>
              <a:rPr lang="en-GB" sz="2000" u="sng" dirty="0" smtClean="0">
                <a:latin typeface="Arial" pitchFamily="34" charset="0"/>
              </a:rPr>
              <a:t>ade</a:t>
            </a:r>
            <a:r>
              <a:rPr lang="en-GB" sz="2000" dirty="0" smtClean="0">
                <a:latin typeface="Arial" pitchFamily="34" charset="0"/>
              </a:rPr>
              <a:t> rather than </a:t>
            </a:r>
            <a:r>
              <a:rPr lang="en-GB" sz="2000" dirty="0" smtClean="0">
                <a:latin typeface="Arial" pitchFamily="34" charset="0"/>
              </a:rPr>
              <a:t>industries, </a:t>
            </a:r>
            <a:r>
              <a:rPr lang="en-GB" sz="2000" dirty="0" smtClean="0">
                <a:latin typeface="Arial" pitchFamily="34" charset="0"/>
              </a:rPr>
              <a:t>per </a:t>
            </a:r>
            <a:r>
              <a:rPr lang="en-GB" sz="2000" dirty="0" smtClean="0">
                <a:latin typeface="Arial" pitchFamily="34" charset="0"/>
              </a:rPr>
              <a:t>se, </a:t>
            </a:r>
            <a:r>
              <a:rPr lang="en-GB" sz="2000" dirty="0" smtClean="0">
                <a:latin typeface="Arial" pitchFamily="34" charset="0"/>
              </a:rPr>
              <a:t>to better reflect firm heterogeneity (particularly MNEs</a:t>
            </a:r>
            <a:r>
              <a:rPr lang="en-GB" sz="2000" dirty="0" smtClean="0">
                <a:latin typeface="Arial" pitchFamily="34" charset="0"/>
              </a:rPr>
              <a:t>).</a:t>
            </a:r>
          </a:p>
          <a:p>
            <a:pPr lvl="2">
              <a:spcBef>
                <a:spcPts val="1200"/>
              </a:spcBef>
            </a:pPr>
            <a:r>
              <a:rPr lang="en-GB" sz="2000" dirty="0" smtClean="0"/>
              <a:t>Import/export intensities, </a:t>
            </a:r>
            <a:r>
              <a:rPr lang="en-GB" sz="2000" dirty="0" err="1" smtClean="0"/>
              <a:t>factoryless</a:t>
            </a:r>
            <a:r>
              <a:rPr lang="en-GB" sz="2000" dirty="0" smtClean="0"/>
              <a:t> </a:t>
            </a:r>
            <a:r>
              <a:rPr lang="en-GB" sz="2000" dirty="0" smtClean="0"/>
              <a:t>firms, processors, </a:t>
            </a:r>
            <a:r>
              <a:rPr lang="en-GB" sz="2000" dirty="0" smtClean="0"/>
              <a:t>ownership</a:t>
            </a:r>
          </a:p>
          <a:p>
            <a:pPr lvl="2">
              <a:spcBef>
                <a:spcPts val="1200"/>
              </a:spcBef>
            </a:pPr>
            <a:r>
              <a:rPr lang="en-GB" sz="2000" dirty="0" smtClean="0"/>
              <a:t>But this is, probably, longer term?</a:t>
            </a:r>
            <a:endParaRPr lang="en-GB" sz="2000" dirty="0" smtClean="0"/>
          </a:p>
          <a:p>
            <a:pPr lvl="2">
              <a:spcBef>
                <a:spcPts val="1200"/>
              </a:spcBef>
            </a:pPr>
            <a:endParaRPr lang="en-GB" sz="2000" dirty="0" smtClean="0">
              <a:latin typeface="Arial" pitchFamily="34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041D1-E108-4EB0-B57E-692AFA44F584}" type="slidenum">
              <a:rPr lang="en-GB" smtClean="0"/>
              <a:pPr>
                <a:defRPr/>
              </a:pPr>
              <a:t>16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</a:t>
            </a:r>
            <a:r>
              <a:rPr lang="en-GB" dirty="0" smtClean="0"/>
              <a:t>be done now?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91265" cy="5217443"/>
          </a:xfrm>
        </p:spPr>
        <p:txBody>
          <a:bodyPr/>
          <a:lstStyle/>
          <a:p>
            <a:r>
              <a:rPr lang="en-GB" sz="2800" b="1" dirty="0" smtClean="0"/>
              <a:t>Improved </a:t>
            </a:r>
            <a:r>
              <a:rPr lang="en-GB" sz="2800" b="1" u="sng" dirty="0" smtClean="0"/>
              <a:t>GROSS</a:t>
            </a:r>
            <a:r>
              <a:rPr lang="en-GB" sz="2800" b="1" dirty="0" smtClean="0"/>
              <a:t> trade </a:t>
            </a:r>
            <a:r>
              <a:rPr lang="en-GB" sz="2800" b="1" dirty="0" smtClean="0"/>
              <a:t>data</a:t>
            </a:r>
          </a:p>
          <a:p>
            <a:pPr lvl="2"/>
            <a:r>
              <a:rPr lang="en-GB" sz="2800" dirty="0" smtClean="0"/>
              <a:t>Import flow matrices</a:t>
            </a:r>
          </a:p>
          <a:p>
            <a:pPr lvl="2"/>
            <a:r>
              <a:rPr lang="en-GB" sz="2800" dirty="0" smtClean="0"/>
              <a:t>Better bilateral trade statistics (integrated with SU tables) and globally consistent </a:t>
            </a:r>
          </a:p>
          <a:p>
            <a:pPr lvl="2"/>
            <a:r>
              <a:rPr lang="en-GB" sz="2800" dirty="0" smtClean="0"/>
              <a:t> Intelligent confidentiality rules (suppress 6 digit not 2 digit HS)</a:t>
            </a:r>
          </a:p>
          <a:p>
            <a:pPr lvl="2"/>
            <a:r>
              <a:rPr lang="en-GB" sz="2800" dirty="0" smtClean="0"/>
              <a:t>Re-export data</a:t>
            </a:r>
          </a:p>
          <a:p>
            <a:pPr lvl="2"/>
            <a:r>
              <a:rPr lang="en-GB" sz="2800" dirty="0" smtClean="0"/>
              <a:t>Second hand goods, scrap and waste.</a:t>
            </a:r>
          </a:p>
          <a:p>
            <a:pPr lvl="2"/>
            <a:r>
              <a:rPr lang="en-GB" sz="2800" dirty="0" smtClean="0"/>
              <a:t>SERVICES –EBOPS 2012.  </a:t>
            </a:r>
            <a:endParaRPr lang="en-GB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BEFD-1EA3-4B05-8681-25BF106BA8DF}" type="slidenum">
              <a:rPr lang="en-GB" smtClean="0"/>
              <a:pPr/>
              <a:t>17</a:t>
            </a:fld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else can be done…..now?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352927" cy="5289451"/>
          </a:xfrm>
        </p:spPr>
        <p:txBody>
          <a:bodyPr/>
          <a:lstStyle/>
          <a:p>
            <a:r>
              <a:rPr lang="en-GB" sz="2800" dirty="0" smtClean="0"/>
              <a:t>Capitalise on existing data to create new indicators on exporting and importing firms</a:t>
            </a:r>
          </a:p>
          <a:p>
            <a:r>
              <a:rPr lang="en-GB" sz="2800" dirty="0" smtClean="0"/>
              <a:t>Beyond TEC: Linking trade registers, business registers and SBS</a:t>
            </a:r>
          </a:p>
          <a:p>
            <a:pPr marL="742950" lvl="2" indent="-342900"/>
            <a:r>
              <a:rPr lang="en-GB" sz="2000" dirty="0" smtClean="0">
                <a:latin typeface="Arial" pitchFamily="34" charset="0"/>
              </a:rPr>
              <a:t>Workshop on linking business and trade statistics: 25-26 October 2012 </a:t>
            </a:r>
          </a:p>
          <a:p>
            <a:pPr marL="742950" lvl="2" indent="-342900"/>
            <a:r>
              <a:rPr lang="en-GB" sz="2000" dirty="0" smtClean="0">
                <a:latin typeface="Arial" pitchFamily="34" charset="0"/>
              </a:rPr>
              <a:t>Exploring </a:t>
            </a:r>
            <a:r>
              <a:rPr lang="en-GB" sz="2000" b="1" dirty="0" smtClean="0">
                <a:latin typeface="Arial" pitchFamily="34" charset="0"/>
              </a:rPr>
              <a:t>feasibility</a:t>
            </a:r>
            <a:r>
              <a:rPr lang="en-GB" sz="2000" dirty="0" smtClean="0">
                <a:latin typeface="Arial" pitchFamily="34" charset="0"/>
              </a:rPr>
              <a:t> of creating new indicators based on export (and import) intensities</a:t>
            </a:r>
            <a:r>
              <a:rPr lang="en-GB" b="1" dirty="0" smtClean="0">
                <a:latin typeface="Arial" pitchFamily="34" charset="0"/>
              </a:rPr>
              <a:t>, ownership </a:t>
            </a:r>
            <a:r>
              <a:rPr lang="en-GB" sz="2000" dirty="0" smtClean="0">
                <a:latin typeface="Arial" pitchFamily="34" charset="0"/>
              </a:rPr>
              <a:t>and size.</a:t>
            </a:r>
          </a:p>
          <a:p>
            <a:pPr marL="742950" lvl="2" indent="-342900"/>
            <a:r>
              <a:rPr lang="en-GB" sz="2000" dirty="0" smtClean="0">
                <a:latin typeface="Arial" pitchFamily="34" charset="0"/>
              </a:rPr>
              <a:t>And also provides stepping stone for </a:t>
            </a:r>
            <a:r>
              <a:rPr lang="en-GB" b="1" dirty="0" smtClean="0">
                <a:latin typeface="Arial" pitchFamily="34" charset="0"/>
              </a:rPr>
              <a:t>trade in </a:t>
            </a:r>
            <a:r>
              <a:rPr lang="en-GB" b="1" dirty="0" smtClean="0">
                <a:latin typeface="Arial" pitchFamily="34" charset="0"/>
              </a:rPr>
              <a:t>income</a:t>
            </a:r>
            <a:endParaRPr lang="en-GB" b="1" dirty="0" smtClean="0">
              <a:latin typeface="Arial" pitchFamily="34" charset="0"/>
            </a:endParaRPr>
          </a:p>
          <a:p>
            <a:pPr marL="342900" lvl="1" indent="-342900"/>
            <a:r>
              <a:rPr lang="en-GB" dirty="0" smtClean="0">
                <a:latin typeface="Arial" pitchFamily="34" charset="0"/>
              </a:rPr>
              <a:t>Changes to classification systems to better reflect globalisation</a:t>
            </a:r>
            <a:r>
              <a:rPr lang="en-GB" b="1" dirty="0" smtClean="0">
                <a:latin typeface="Arial" pitchFamily="34" charset="0"/>
              </a:rPr>
              <a:t>:</a:t>
            </a:r>
          </a:p>
          <a:p>
            <a:pPr marL="742950" lvl="2" indent="-342900"/>
            <a:r>
              <a:rPr lang="en-GB" b="1" dirty="0" smtClean="0">
                <a:latin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</a:rPr>
              <a:t>F</a:t>
            </a:r>
            <a:r>
              <a:rPr lang="en-GB" b="1" dirty="0" err="1" smtClean="0">
                <a:latin typeface="Arial" pitchFamily="34" charset="0"/>
              </a:rPr>
              <a:t>actoryless</a:t>
            </a:r>
            <a:r>
              <a:rPr lang="en-GB" b="1" dirty="0" smtClean="0">
                <a:latin typeface="Arial" pitchFamily="34" charset="0"/>
              </a:rPr>
              <a:t> producers (Task Force on Global Production</a:t>
            </a:r>
            <a:endParaRPr lang="en-GB" b="1" dirty="0" smtClean="0">
              <a:latin typeface="Arial" pitchFamily="34" charset="0"/>
            </a:endParaRPr>
          </a:p>
          <a:p>
            <a:pPr marL="342900" lvl="1" indent="-342900">
              <a:buNone/>
            </a:pPr>
            <a:endParaRPr lang="en-GB" dirty="0" smtClean="0">
              <a:latin typeface="Arial" pitchFamily="34" charset="0"/>
            </a:endParaRPr>
          </a:p>
          <a:p>
            <a:pPr marL="342900" lvl="1" indent="-342900">
              <a:buNone/>
            </a:pPr>
            <a:endParaRPr lang="en-GB" b="1" dirty="0" smtClean="0">
              <a:latin typeface="Arial" pitchFamily="34" charset="0"/>
            </a:endParaRPr>
          </a:p>
          <a:p>
            <a:endParaRPr lang="en-GB" sz="2000" dirty="0" smtClean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BEFD-1EA3-4B05-8681-25BF106BA8DF}" type="slidenum">
              <a:rPr lang="en-GB" smtClean="0"/>
              <a:pPr/>
              <a:t>18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79512" y="-1"/>
            <a:ext cx="8712968" cy="548681"/>
          </a:xfrm>
        </p:spPr>
        <p:txBody>
          <a:bodyPr/>
          <a:lstStyle/>
          <a:p>
            <a:r>
              <a:rPr lang="en-GB" sz="3200" b="1" dirty="0" smtClean="0"/>
              <a:t>Extensions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400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2800" dirty="0" smtClean="0">
                <a:latin typeface="Arial" pitchFamily="34" charset="0"/>
              </a:rPr>
              <a:t>Trade in jobs and skills</a:t>
            </a:r>
          </a:p>
          <a:p>
            <a:pPr lvl="1">
              <a:spcBef>
                <a:spcPts val="1200"/>
              </a:spcBef>
            </a:pPr>
            <a:r>
              <a:rPr lang="en-GB" sz="2400" dirty="0" smtClean="0">
                <a:latin typeface="Arial" pitchFamily="34" charset="0"/>
              </a:rPr>
              <a:t>But requires </a:t>
            </a:r>
          </a:p>
          <a:p>
            <a:pPr lvl="2">
              <a:spcBef>
                <a:spcPts val="1200"/>
              </a:spcBef>
            </a:pPr>
            <a:r>
              <a:rPr lang="en-GB" sz="1800" dirty="0" smtClean="0">
                <a:latin typeface="Arial" pitchFamily="34" charset="0"/>
              </a:rPr>
              <a:t>Coherent employment and value-added data </a:t>
            </a:r>
          </a:p>
          <a:p>
            <a:pPr lvl="3">
              <a:spcBef>
                <a:spcPts val="1200"/>
              </a:spcBef>
            </a:pPr>
            <a:r>
              <a:rPr lang="en-GB" sz="1800" dirty="0" smtClean="0">
                <a:latin typeface="Arial" pitchFamily="34" charset="0"/>
              </a:rPr>
              <a:t>Also important for productivity estimates</a:t>
            </a:r>
          </a:p>
          <a:p>
            <a:pPr lvl="2">
              <a:spcBef>
                <a:spcPts val="1200"/>
              </a:spcBef>
            </a:pPr>
            <a:r>
              <a:rPr lang="en-GB" sz="1800" dirty="0" smtClean="0">
                <a:latin typeface="Arial" pitchFamily="34" charset="0"/>
              </a:rPr>
              <a:t>And significant improvement in skills data (and occupations)</a:t>
            </a:r>
          </a:p>
          <a:p>
            <a:pPr>
              <a:spcBef>
                <a:spcPts val="1200"/>
              </a:spcBef>
            </a:pPr>
            <a:r>
              <a:rPr lang="en-GB" sz="2800" dirty="0" smtClean="0">
                <a:latin typeface="Arial" pitchFamily="34" charset="0"/>
              </a:rPr>
              <a:t>Trade in Income: Ownership matters: </a:t>
            </a:r>
          </a:p>
          <a:p>
            <a:pPr lvl="1">
              <a:spcBef>
                <a:spcPts val="1200"/>
              </a:spcBef>
            </a:pPr>
            <a:r>
              <a:rPr lang="en-GB" sz="1800" u="sng" dirty="0" smtClean="0">
                <a:latin typeface="Arial" pitchFamily="34" charset="0"/>
              </a:rPr>
              <a:t>Because value added does not always stick </a:t>
            </a:r>
            <a:r>
              <a:rPr lang="en-GB" sz="1800" dirty="0" smtClean="0">
                <a:latin typeface="Arial" pitchFamily="34" charset="0"/>
              </a:rPr>
              <a:t>(compensation for use of knowledge based assets – where increasingly registration is determined by tax environment) </a:t>
            </a:r>
          </a:p>
          <a:p>
            <a:pPr lvl="1">
              <a:spcBef>
                <a:spcPts val="1200"/>
              </a:spcBef>
            </a:pPr>
            <a:r>
              <a:rPr lang="en-GB" sz="1800" dirty="0" smtClean="0">
                <a:latin typeface="Arial" pitchFamily="34" charset="0"/>
              </a:rPr>
              <a:t>And because flows for use of IPPs are often recorded as property income and not trade in services.</a:t>
            </a:r>
          </a:p>
          <a:p>
            <a:pPr>
              <a:spcBef>
                <a:spcPts val="1200"/>
              </a:spcBef>
            </a:pPr>
            <a:r>
              <a:rPr lang="en-GB" sz="2000" dirty="0" smtClean="0">
                <a:latin typeface="Arial" pitchFamily="34" charset="0"/>
              </a:rPr>
              <a:t>Need better FATS data, particularly on value-added and employment.  </a:t>
            </a:r>
          </a:p>
          <a:p>
            <a:pPr lvl="1">
              <a:spcBef>
                <a:spcPts val="1200"/>
              </a:spcBef>
            </a:pPr>
            <a:r>
              <a:rPr lang="en-GB" sz="1800" dirty="0" smtClean="0">
                <a:latin typeface="Arial" pitchFamily="34" charset="0"/>
              </a:rPr>
              <a:t>MSITS 2010 Compilers Guide</a:t>
            </a:r>
          </a:p>
          <a:p>
            <a:pPr lvl="2">
              <a:spcBef>
                <a:spcPts val="1200"/>
              </a:spcBef>
            </a:pPr>
            <a:endParaRPr lang="en-GB" dirty="0" smtClean="0">
              <a:latin typeface="Arial" pitchFamily="34" charset="0"/>
            </a:endParaRPr>
          </a:p>
          <a:p>
            <a:pPr lvl="1">
              <a:spcBef>
                <a:spcPts val="1200"/>
              </a:spcBef>
              <a:buNone/>
            </a:pPr>
            <a:endParaRPr lang="en-GB" sz="3200" dirty="0" smtClean="0">
              <a:latin typeface="Arial" pitchFamily="34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041D1-E108-4EB0-B57E-692AFA44F584}" type="slidenum">
              <a:rPr lang="en-GB" smtClean="0"/>
              <a:pPr>
                <a:defRPr/>
              </a:pPr>
              <a:t>19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740472" cy="959152"/>
          </a:xfrm>
        </p:spPr>
        <p:txBody>
          <a:bodyPr/>
          <a:lstStyle/>
          <a:p>
            <a:r>
              <a:rPr lang="en-GB" b="1" dirty="0" smtClean="0"/>
              <a:t>Background: Increasing </a:t>
            </a:r>
            <a:r>
              <a:rPr lang="en-GB" b="1" dirty="0" smtClean="0"/>
              <a:t>international fragmentation of production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863" cy="525621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GB" dirty="0" smtClean="0"/>
              <a:t>….</a:t>
            </a:r>
            <a:r>
              <a:rPr lang="en-GB" sz="4000" b="1" dirty="0" smtClean="0"/>
              <a:t> </a:t>
            </a:r>
            <a:r>
              <a:rPr lang="en-GB" dirty="0" smtClean="0"/>
              <a:t>Has meant that gross trade statistics may create ‘misleading perceptions’ and imperfect policies</a:t>
            </a:r>
          </a:p>
          <a:p>
            <a:pPr>
              <a:buNone/>
            </a:pPr>
            <a:endParaRPr lang="en-GB" dirty="0" smtClean="0"/>
          </a:p>
          <a:p>
            <a:r>
              <a:rPr lang="en-GB" sz="3100" dirty="0" smtClean="0"/>
              <a:t>Export driven growth strategies may target the wrong industries and export markets. </a:t>
            </a:r>
          </a:p>
          <a:p>
            <a:pPr lvl="2"/>
            <a:r>
              <a:rPr lang="en-GB" sz="2900" dirty="0" smtClean="0"/>
              <a:t>typically reveal a low contribution made by the service sector (less than 25%), and </a:t>
            </a:r>
          </a:p>
          <a:p>
            <a:pPr lvl="2"/>
            <a:r>
              <a:rPr lang="en-GB" sz="2900" dirty="0" smtClean="0"/>
              <a:t>cannot reveal whose final consumers drive supply</a:t>
            </a:r>
          </a:p>
          <a:p>
            <a:r>
              <a:rPr lang="en-GB" sz="3400" dirty="0" smtClean="0"/>
              <a:t>P</a:t>
            </a:r>
            <a:r>
              <a:rPr lang="en-GB" sz="3200" dirty="0" smtClean="0"/>
              <a:t>rotectionism can be counter-productive</a:t>
            </a:r>
          </a:p>
          <a:p>
            <a:pPr lvl="2"/>
            <a:r>
              <a:rPr lang="en-GB" sz="2900" dirty="0" smtClean="0"/>
              <a:t>Imports can improve competitiveness</a:t>
            </a:r>
          </a:p>
          <a:p>
            <a:pPr lvl="2"/>
            <a:r>
              <a:rPr lang="en-GB" sz="2900" dirty="0" smtClean="0"/>
              <a:t>And imports increasingly embody value originally generated in the importing country.  </a:t>
            </a:r>
          </a:p>
        </p:txBody>
      </p:sp>
      <p:sp>
        <p:nvSpPr>
          <p:cNvPr id="30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D5ED8A-159B-439D-A696-59ED414E39F7}" type="slidenum">
              <a:rPr lang="en-GB"/>
              <a:pPr/>
              <a:t>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– What’s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96752"/>
            <a:ext cx="8136135" cy="4929411"/>
          </a:xfrm>
        </p:spPr>
        <p:txBody>
          <a:bodyPr/>
          <a:lstStyle/>
          <a:p>
            <a:r>
              <a:rPr lang="en-GB" dirty="0" smtClean="0"/>
              <a:t>New thinking on SU tables </a:t>
            </a:r>
          </a:p>
          <a:p>
            <a:endParaRPr lang="en-GB" dirty="0" smtClean="0"/>
          </a:p>
          <a:p>
            <a:r>
              <a:rPr lang="en-GB" dirty="0" smtClean="0"/>
              <a:t>Better gross trade data</a:t>
            </a:r>
          </a:p>
          <a:p>
            <a:endParaRPr lang="en-GB" dirty="0" smtClean="0"/>
          </a:p>
          <a:p>
            <a:r>
              <a:rPr lang="en-GB" dirty="0" smtClean="0"/>
              <a:t>Links to </a:t>
            </a:r>
            <a:r>
              <a:rPr lang="en-GB" dirty="0" err="1" smtClean="0"/>
              <a:t>microdata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r>
              <a:rPr lang="en-GB" dirty="0" smtClean="0"/>
              <a:t>Income, Ownership and FATS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BEFD-1EA3-4B05-8681-25BF106BA8DF}" type="slidenum">
              <a:rPr lang="en-GB" smtClean="0"/>
              <a:pPr/>
              <a:t>20</a:t>
            </a:fld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events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908720"/>
            <a:ext cx="8280151" cy="5217443"/>
          </a:xfrm>
        </p:spPr>
        <p:txBody>
          <a:bodyPr/>
          <a:lstStyle/>
          <a:p>
            <a:r>
              <a:rPr lang="en-GB" sz="2800" dirty="0" smtClean="0"/>
              <a:t>MCM May 2013: </a:t>
            </a:r>
          </a:p>
          <a:p>
            <a:pPr lvl="1"/>
            <a:r>
              <a:rPr lang="en-GB" sz="2000" dirty="0" smtClean="0"/>
              <a:t>Comprehensive report on policy implications of GVCs: covering trade policy, investment policies and other domestic policies aimed at drawing benefits from engagement in GVCs. </a:t>
            </a:r>
          </a:p>
          <a:p>
            <a:pPr lvl="1"/>
            <a:endParaRPr lang="en-GB" sz="2000" dirty="0" smtClean="0"/>
          </a:p>
          <a:p>
            <a:pPr lvl="1"/>
            <a:r>
              <a:rPr lang="en-GB" sz="2000" dirty="0" smtClean="0"/>
              <a:t>TiVA event and new data release including</a:t>
            </a:r>
          </a:p>
          <a:p>
            <a:pPr lvl="2"/>
            <a:r>
              <a:rPr lang="en-GB" sz="2000" dirty="0" smtClean="0"/>
              <a:t> Data on jobs (for some countries).</a:t>
            </a:r>
          </a:p>
          <a:p>
            <a:pPr lvl="2"/>
            <a:r>
              <a:rPr lang="en-GB" sz="2000" dirty="0" smtClean="0"/>
              <a:t>57 countries</a:t>
            </a:r>
          </a:p>
          <a:p>
            <a:pPr lvl="2"/>
            <a:r>
              <a:rPr lang="en-GB" sz="2000" dirty="0" smtClean="0"/>
              <a:t>1995, 2000. </a:t>
            </a:r>
          </a:p>
          <a:p>
            <a:pPr lvl="2"/>
            <a:r>
              <a:rPr lang="en-GB" sz="2000" dirty="0" smtClean="0"/>
              <a:t>And new indicators</a:t>
            </a:r>
          </a:p>
          <a:p>
            <a:pPr lvl="2"/>
            <a:endParaRPr lang="en-GB" sz="2000" dirty="0" smtClean="0"/>
          </a:p>
          <a:p>
            <a:r>
              <a:rPr lang="en-GB" sz="2800" dirty="0" smtClean="0"/>
              <a:t>Conference on measurement, Autumn 2013</a:t>
            </a:r>
          </a:p>
          <a:p>
            <a:pPr lvl="1"/>
            <a:endParaRPr lang="en-US" dirty="0" smtClean="0"/>
          </a:p>
          <a:p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BEFD-1EA3-4B05-8681-25BF106BA8DF}" type="slidenum">
              <a:rPr lang="en-GB" smtClean="0"/>
              <a:pPr/>
              <a:t>21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92696"/>
            <a:ext cx="8640961" cy="5433467"/>
          </a:xfrm>
        </p:spPr>
        <p:txBody>
          <a:bodyPr/>
          <a:lstStyle/>
          <a:p>
            <a:endParaRPr lang="en-GB" u="sng" dirty="0" smtClean="0">
              <a:hlinkClick r:id="rId2"/>
            </a:endParaRPr>
          </a:p>
          <a:p>
            <a:r>
              <a:rPr lang="en-GB" u="sng" dirty="0" smtClean="0">
                <a:hlinkClick r:id="rId2"/>
              </a:rPr>
              <a:t>www.oecd.org/trade/valueadded</a:t>
            </a:r>
            <a:endParaRPr lang="en-US" dirty="0" smtClean="0"/>
          </a:p>
          <a:p>
            <a:endParaRPr lang="en-US" dirty="0" smtClean="0"/>
          </a:p>
          <a:p>
            <a:r>
              <a:rPr lang="en-GB" u="sng" dirty="0" smtClean="0">
                <a:hlinkClick r:id="rId2"/>
              </a:rPr>
              <a:t>Video: http://www.youtube.com/watch?feature=player_embedded&amp;v=RZKX-0SK41U 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BEFD-1EA3-4B05-8681-25BF106BA8DF}" type="slidenum">
              <a:rPr lang="en-GB" smtClean="0"/>
              <a:pPr/>
              <a:t>22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Trade in Value-Added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Provides a means to better inform such policies  </a:t>
            </a:r>
          </a:p>
          <a:p>
            <a:r>
              <a:rPr lang="en-GB" dirty="0" smtClean="0"/>
              <a:t>And others………..</a:t>
            </a:r>
          </a:p>
          <a:p>
            <a:pPr lvl="1"/>
            <a:r>
              <a:rPr lang="en-GB" sz="2400" dirty="0" smtClean="0"/>
              <a:t>Systemic risks:- impact of macro-economic shocks on supply-chains</a:t>
            </a:r>
          </a:p>
          <a:p>
            <a:pPr lvl="1"/>
            <a:r>
              <a:rPr lang="en-GB" sz="2400" dirty="0" smtClean="0"/>
              <a:t>Integration of emerging economies in GVCs</a:t>
            </a:r>
          </a:p>
          <a:p>
            <a:pPr lvl="1"/>
            <a:r>
              <a:rPr lang="en-GB" sz="2400" dirty="0" smtClean="0"/>
              <a:t>Bilateral Trade Balances</a:t>
            </a:r>
          </a:p>
          <a:p>
            <a:pPr lvl="1"/>
            <a:endParaRPr lang="en-GB" sz="2400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BEFD-1EA3-4B05-8681-25BF106BA8DF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How do we measure </a:t>
            </a:r>
            <a:r>
              <a:rPr lang="en-GB" b="1" dirty="0" err="1" smtClean="0"/>
              <a:t>TiVA</a:t>
            </a:r>
            <a:r>
              <a:rPr lang="en-GB" b="1" dirty="0" smtClean="0"/>
              <a:t>?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50825" y="1052513"/>
            <a:ext cx="8424863" cy="5256212"/>
          </a:xfrm>
        </p:spPr>
        <p:txBody>
          <a:bodyPr/>
          <a:lstStyle/>
          <a:p>
            <a:endParaRPr lang="en-GB" dirty="0" smtClean="0"/>
          </a:p>
          <a:p>
            <a:r>
              <a:rPr lang="en-GB" sz="5400" dirty="0" smtClean="0"/>
              <a:t>Using a global IO table</a:t>
            </a:r>
          </a:p>
          <a:p>
            <a:endParaRPr lang="en-GB" sz="5400" u="sng" dirty="0" smtClean="0"/>
          </a:p>
          <a:p>
            <a:endParaRPr lang="en-GB" dirty="0" smtClean="0"/>
          </a:p>
        </p:txBody>
      </p:sp>
      <p:sp>
        <p:nvSpPr>
          <p:cNvPr id="512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GB" dirty="0"/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BB2B80-64F4-4B95-8535-66B54F6169C3}" type="slidenum">
              <a:rPr lang="en-GB"/>
              <a:pPr/>
              <a:t>4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are we doing?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1312863"/>
            <a:ext cx="9144000" cy="5545137"/>
          </a:xfrm>
        </p:spPr>
        <p:txBody>
          <a:bodyPr>
            <a:normAutofit/>
          </a:bodyPr>
          <a:lstStyle/>
          <a:p>
            <a:r>
              <a:rPr lang="en-GB" sz="2800" dirty="0" smtClean="0"/>
              <a:t>Using database on national IO tables to create a global IO table. </a:t>
            </a:r>
          </a:p>
          <a:p>
            <a:pPr lvl="2">
              <a:spcBef>
                <a:spcPts val="1200"/>
              </a:spcBef>
            </a:pPr>
            <a:r>
              <a:rPr lang="en-GB" dirty="0" smtClean="0">
                <a:latin typeface="Arial" pitchFamily="34" charset="0"/>
              </a:rPr>
              <a:t>OECD: IO tables for </a:t>
            </a:r>
            <a:r>
              <a:rPr lang="en-US" dirty="0" smtClean="0">
                <a:latin typeface="Arial" pitchFamily="34" charset="0"/>
              </a:rPr>
              <a:t>58 economies and 37 industries for </a:t>
            </a:r>
            <a:r>
              <a:rPr lang="en-US" i="1" dirty="0" smtClean="0">
                <a:latin typeface="Arial" pitchFamily="34" charset="0"/>
              </a:rPr>
              <a:t>1995/2000</a:t>
            </a:r>
            <a:r>
              <a:rPr lang="en-US" dirty="0" smtClean="0">
                <a:latin typeface="Arial" pitchFamily="34" charset="0"/>
              </a:rPr>
              <a:t>/2005/2008,2009, (</a:t>
            </a:r>
            <a:r>
              <a:rPr lang="en-GB" dirty="0" smtClean="0">
                <a:latin typeface="Arial" pitchFamily="34" charset="0"/>
              </a:rPr>
              <a:t>more than 95% of world GDP) </a:t>
            </a:r>
            <a:endParaRPr lang="en-US" dirty="0" smtClean="0">
              <a:latin typeface="Arial" pitchFamily="34" charset="0"/>
            </a:endParaRPr>
          </a:p>
          <a:p>
            <a:pPr lvl="2">
              <a:spcBef>
                <a:spcPts val="1200"/>
              </a:spcBef>
            </a:pPr>
            <a:r>
              <a:rPr lang="en-GB" dirty="0" smtClean="0">
                <a:latin typeface="Arial" pitchFamily="34" charset="0"/>
              </a:rPr>
              <a:t>Bilateral trade data for the flows; </a:t>
            </a:r>
          </a:p>
          <a:p>
            <a:r>
              <a:rPr lang="en-GB" sz="2800" dirty="0" smtClean="0"/>
              <a:t>Collaborating closely with: </a:t>
            </a:r>
          </a:p>
          <a:p>
            <a:pPr lvl="1"/>
            <a:r>
              <a:rPr lang="en-GB" sz="2400" dirty="0" smtClean="0"/>
              <a:t> other institutions/initiatives: USITC, IDE-JETRO, WIOD;  MOFCOM  and forging closer links with </a:t>
            </a:r>
            <a:r>
              <a:rPr lang="en-GB" sz="2400" dirty="0" smtClean="0"/>
              <a:t>others including </a:t>
            </a:r>
            <a:r>
              <a:rPr lang="en-GB" sz="2400" dirty="0" err="1" smtClean="0"/>
              <a:t>Eurostat</a:t>
            </a:r>
            <a:r>
              <a:rPr lang="en-GB" sz="2400" dirty="0" smtClean="0"/>
              <a:t>.</a:t>
            </a:r>
            <a:endParaRPr lang="en-GB" sz="2400" dirty="0" smtClean="0"/>
          </a:p>
          <a:p>
            <a:pPr>
              <a:buFontTx/>
              <a:buNone/>
            </a:pPr>
            <a:r>
              <a:rPr lang="en-GB" b="1" dirty="0" smtClean="0"/>
              <a:t>Launched OECD-WTO TiVA database on 16 January (40 countries 18 industries)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36D47B-DCC1-4AA2-B2C1-02FF51A46F76}" type="slidenum">
              <a:rPr lang="en-GB"/>
              <a:pPr/>
              <a:t>5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 database on OECD.Stat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With a number of indicators………….</a:t>
            </a:r>
          </a:p>
          <a:p>
            <a:pPr lvl="1"/>
            <a:r>
              <a:rPr lang="en-GB" sz="2000" dirty="0" smtClean="0"/>
              <a:t>Decompositions of gross exports by industries into their domestic and foreign content, with the domestic content split into three (direct, indirect and re-imported) components and the foreign content broken down by source country;</a:t>
            </a:r>
            <a:endParaRPr lang="en-US" sz="2000" dirty="0" smtClean="0"/>
          </a:p>
          <a:p>
            <a:pPr lvl="1"/>
            <a:r>
              <a:rPr lang="en-GB" sz="2000" dirty="0" smtClean="0"/>
              <a:t>The services content of gross exports by exporting industry (broken down by foreign/domestic origin);</a:t>
            </a:r>
            <a:endParaRPr lang="en-US" sz="2000" dirty="0" smtClean="0"/>
          </a:p>
          <a:p>
            <a:pPr lvl="1"/>
            <a:r>
              <a:rPr lang="en-GB" sz="2000" dirty="0" smtClean="0"/>
              <a:t>Bilateral trade balances based on flows of value-added embodied in domestic final demand;</a:t>
            </a:r>
            <a:endParaRPr lang="en-US" sz="2000" dirty="0" smtClean="0"/>
          </a:p>
          <a:p>
            <a:pPr lvl="1"/>
            <a:r>
              <a:rPr lang="en-GB" sz="2000" dirty="0" smtClean="0"/>
              <a:t>Intermediate imports embodied in exports, as a per cent of total intermediate imports.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BEFD-1EA3-4B05-8681-25BF106BA8DF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What does the first release tell us</a:t>
            </a:r>
            <a:r>
              <a:rPr lang="en-GB" b="1" dirty="0" smtClean="0"/>
              <a:t>? </a:t>
            </a:r>
            <a:br>
              <a:rPr lang="en-GB" b="1" dirty="0" smtClean="0"/>
            </a:br>
            <a:r>
              <a:rPr lang="en-GB" dirty="0" smtClean="0"/>
              <a:t>Domestic content of exports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BEFD-1EA3-4B05-8681-25BF106BA8DF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251734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 smtClean="0"/>
              <a:t>Exports require imports 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smtClean="0"/>
              <a:t>Transport equipment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2663402"/>
            <a:ext cx="4507120" cy="295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dirty="0" smtClean="0"/>
              <a:t>Electronics</a:t>
            </a:r>
            <a:endParaRPr lang="en-US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79504" y="2708920"/>
            <a:ext cx="4464496" cy="292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BEFD-1EA3-4B05-8681-25BF106BA8DF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With hubs playing an important role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BEFD-1EA3-4B05-8681-25BF106BA8DF}" type="slidenum">
              <a:rPr lang="en-GB" smtClean="0"/>
              <a:pPr/>
              <a:t>9</a:t>
            </a:fld>
            <a:endParaRPr lang="en-GB" dirty="0"/>
          </a:p>
        </p:txBody>
      </p: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323528" y="836712"/>
          <a:ext cx="403244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4788024" y="620688"/>
          <a:ext cx="374441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ontent Placeholder 14"/>
          <p:cNvGraphicFramePr>
            <a:graphicFrameLocks noGrp="1"/>
          </p:cNvGraphicFramePr>
          <p:nvPr>
            <p:ph sz="half" idx="2"/>
          </p:nvPr>
        </p:nvGraphicFramePr>
        <p:xfrm>
          <a:off x="539552" y="3573016"/>
          <a:ext cx="388843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15"/>
          <p:cNvGraphicFramePr>
            <a:graphicFrameLocks noGrp="1"/>
          </p:cNvGraphicFramePr>
          <p:nvPr>
            <p:ph sz="quarter" idx="4"/>
          </p:nvPr>
        </p:nvGraphicFramePr>
        <p:xfrm>
          <a:off x="4932040" y="3429000"/>
          <a:ext cx="3744416" cy="289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ecd_Eng_BD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ECD_English_whit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148794A4D003428283A077E87EAD51" ma:contentTypeVersion="7" ma:contentTypeDescription="Create a new document." ma:contentTypeScope="" ma:versionID="73f644d72ec67d16b0cff090a4f7974e">
  <xsd:schema xmlns:xsd="http://www.w3.org/2001/XMLSchema" xmlns:p="http://schemas.microsoft.com/office/2006/metadata/properties" xmlns:ns1="5d6c8b30-ddcd-4212-8034-fdbbfc7c8417" targetNamespace="http://schemas.microsoft.com/office/2006/metadata/properties" ma:root="true" ma:fieldsID="54d235bd111f8c81e0f514b209fe8126" ns1:_="">
    <xsd:import namespace="5d6c8b30-ddcd-4212-8034-fdbbfc7c8417"/>
    <xsd:element name="properties">
      <xsd:complexType>
        <xsd:sequence>
          <xsd:element name="documentManagement">
            <xsd:complexType>
              <xsd:all>
                <xsd:element ref="ns1:Group" minOccurs="0"/>
                <xsd:element ref="ns1:Division_x0020__x002d__x0020_Author_x0020__x002d__x0020_Year" minOccurs="0"/>
                <xsd:element ref="ns1:Author0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5d6c8b30-ddcd-4212-8034-fdbbfc7c8417" elementFormDefault="qualified">
    <xsd:import namespace="http://schemas.microsoft.com/office/2006/documentManagement/types"/>
    <xsd:element name="Group" ma:index="0" nillable="true" ma:displayName="Group" ma:list="{c240bc28-1f43-4485-8b3e-002dec3fc482}" ma:internalName="Group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ivision_x0020__x002d__x0020_Author_x0020__x002d__x0020_Year" ma:index="2" nillable="true" ma:displayName="Year" ma:default="" ma:internalName="Division_x0020__x002d__x0020_Author_x0020__x002d__x0020_Year">
      <xsd:simpleType>
        <xsd:restriction base="dms:Text">
          <xsd:maxLength value="255"/>
        </xsd:restriction>
      </xsd:simpleType>
    </xsd:element>
    <xsd:element name="Author0" ma:index="10" nillable="true" ma:displayName="Author" ma:internalName="Author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Division_x0020__x002d__x0020_Author_x0020__x002d__x0020_Year xmlns="5d6c8b30-ddcd-4212-8034-fdbbfc7c8417">2012</Division_x0020__x002d__x0020_Author_x0020__x002d__x0020_Year>
    <Group xmlns="5d6c8b30-ddcd-4212-8034-fdbbfc7c8417">
      <Value>1</Value>
    </Group>
    <Author0 xmlns="5d6c8b30-ddcd-4212-8034-fdbbfc7c8417" xsi:nil="true"/>
  </documentManagement>
</p:properties>
</file>

<file path=customXml/itemProps1.xml><?xml version="1.0" encoding="utf-8"?>
<ds:datastoreItem xmlns:ds="http://schemas.openxmlformats.org/officeDocument/2006/customXml" ds:itemID="{4A0F9088-62A2-43AE-845E-8883FB6608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6c8b30-ddcd-4212-8034-fdbbfc7c841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BCD238FA-811C-49AA-8BD0-595D8D3F78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9CCC3D-7B76-4243-8316-6732ACAA3C40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5d6c8b30-ddcd-4212-8034-fdbbfc7c8417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oecd_Eng_white</Template>
  <TotalTime>5152</TotalTime>
  <Words>966</Words>
  <Application>Microsoft Office PowerPoint</Application>
  <PresentationFormat>On-screen Show (4:3)</PresentationFormat>
  <Paragraphs>165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oecd_Eng_BD</vt:lpstr>
      <vt:lpstr>OECD_English_white</vt:lpstr>
      <vt:lpstr>Slide 1</vt:lpstr>
      <vt:lpstr>Background: Increasing international fragmentation of production</vt:lpstr>
      <vt:lpstr>Trade in Value-Added </vt:lpstr>
      <vt:lpstr>How do we measure TiVA?</vt:lpstr>
      <vt:lpstr>What are we doing?</vt:lpstr>
      <vt:lpstr>A database on OECD.Stat</vt:lpstr>
      <vt:lpstr>What does the first release tell us?  Domestic content of exports</vt:lpstr>
      <vt:lpstr>Exports require imports </vt:lpstr>
      <vt:lpstr>With hubs playing an important role</vt:lpstr>
      <vt:lpstr>And a significant share of total intermediate imports is used in exports</vt:lpstr>
      <vt:lpstr>Services matter  Services Value-Added: % of exports, 2009</vt:lpstr>
      <vt:lpstr>And have a high content in goods</vt:lpstr>
      <vt:lpstr>Who trades with who?  Japan’s trade balances</vt:lpstr>
      <vt:lpstr>Slide 14</vt:lpstr>
      <vt:lpstr>Slide 15</vt:lpstr>
      <vt:lpstr>A work in progress</vt:lpstr>
      <vt:lpstr>What can be done now?</vt:lpstr>
      <vt:lpstr>What else can be done…..now?</vt:lpstr>
      <vt:lpstr>Extensions</vt:lpstr>
      <vt:lpstr>Summary – What’s needed</vt:lpstr>
      <vt:lpstr>Future events </vt:lpstr>
      <vt:lpstr>Further information</vt:lpstr>
    </vt:vector>
  </TitlesOfParts>
  <Company>OECD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subject>OECD-WTO TiVA database</dc:subject>
  <dc:creator>curran_a</dc:creator>
  <cp:lastModifiedBy>ahmad_n</cp:lastModifiedBy>
  <cp:revision>264</cp:revision>
  <dcterms:created xsi:type="dcterms:W3CDTF">2012-01-12T13:14:25Z</dcterms:created>
  <dcterms:modified xsi:type="dcterms:W3CDTF">2013-04-17T10:24:25Z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0x01010097148794A4D003428283A077E87EAD51</vt:lpwstr>
  </property>
</Properties>
</file>