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0" r:id="rId2"/>
    <p:sldId id="270" r:id="rId3"/>
    <p:sldId id="262" r:id="rId4"/>
    <p:sldId id="271" r:id="rId5"/>
    <p:sldId id="268" r:id="rId6"/>
    <p:sldId id="261" r:id="rId7"/>
    <p:sldId id="264" r:id="rId8"/>
    <p:sldId id="266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CC"/>
    <a:srgbClr val="FFCC00"/>
    <a:srgbClr val="FFFF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86041" autoAdjust="0"/>
  </p:normalViewPr>
  <p:slideViewPr>
    <p:cSldViewPr>
      <p:cViewPr>
        <p:scale>
          <a:sx n="80" d="100"/>
          <a:sy n="80" d="100"/>
        </p:scale>
        <p:origin x="-2514" y="-5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A2F2C1-BE9B-4DF7-A89B-1794FA5A599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DE7BC67-6982-40A6-9656-D315C03E565F}">
      <dgm:prSet phldrT="[Text]" custT="1"/>
      <dgm:spPr/>
      <dgm:t>
        <a:bodyPr/>
        <a:lstStyle/>
        <a:p>
          <a:pPr algn="ctr"/>
          <a:r>
            <a:rPr lang="en-IE" sz="2000" dirty="0" smtClean="0">
              <a:solidFill>
                <a:schemeClr val="bg1"/>
              </a:solidFill>
            </a:rPr>
            <a:t>Departmental data</a:t>
          </a:r>
          <a:endParaRPr lang="en-IE" sz="2000" dirty="0">
            <a:solidFill>
              <a:schemeClr val="bg1"/>
            </a:solidFill>
          </a:endParaRPr>
        </a:p>
      </dgm:t>
    </dgm:pt>
    <dgm:pt modelId="{88837188-0817-4F93-98B3-EBEDBF842731}" type="parTrans" cxnId="{1F7700A3-A3E8-443C-9FDA-F033639912EB}">
      <dgm:prSet/>
      <dgm:spPr/>
      <dgm:t>
        <a:bodyPr/>
        <a:lstStyle/>
        <a:p>
          <a:endParaRPr lang="en-IE"/>
        </a:p>
      </dgm:t>
    </dgm:pt>
    <dgm:pt modelId="{5790B5D8-4166-4558-AF64-F15D2A32F5E7}" type="sibTrans" cxnId="{1F7700A3-A3E8-443C-9FDA-F033639912EB}">
      <dgm:prSet/>
      <dgm:spPr/>
      <dgm:t>
        <a:bodyPr/>
        <a:lstStyle/>
        <a:p>
          <a:endParaRPr lang="en-IE"/>
        </a:p>
      </dgm:t>
    </dgm:pt>
    <dgm:pt modelId="{B6C7BF32-4ACD-46AC-90DF-D530B06AA2A0}">
      <dgm:prSet phldrT="[Text]" custT="1"/>
      <dgm:spPr/>
      <dgm:t>
        <a:bodyPr/>
        <a:lstStyle/>
        <a:p>
          <a:pPr algn="ctr"/>
          <a:r>
            <a:rPr lang="en-IE" sz="2400" dirty="0" smtClean="0">
              <a:solidFill>
                <a:schemeClr val="bg1"/>
              </a:solidFill>
            </a:rPr>
            <a:t>Data integration</a:t>
          </a:r>
          <a:endParaRPr lang="en-IE" sz="2400" dirty="0">
            <a:solidFill>
              <a:schemeClr val="bg1"/>
            </a:solidFill>
          </a:endParaRPr>
        </a:p>
      </dgm:t>
    </dgm:pt>
    <dgm:pt modelId="{CA41F3B9-3214-4522-A600-7264327CFF51}" type="parTrans" cxnId="{05561D8E-0DA5-4AAC-B3F6-44CC3A00276C}">
      <dgm:prSet/>
      <dgm:spPr/>
      <dgm:t>
        <a:bodyPr/>
        <a:lstStyle/>
        <a:p>
          <a:endParaRPr lang="en-IE"/>
        </a:p>
      </dgm:t>
    </dgm:pt>
    <dgm:pt modelId="{754ED339-16B4-410D-8040-19CD6C0107A3}" type="sibTrans" cxnId="{05561D8E-0DA5-4AAC-B3F6-44CC3A00276C}">
      <dgm:prSet/>
      <dgm:spPr/>
      <dgm:t>
        <a:bodyPr/>
        <a:lstStyle/>
        <a:p>
          <a:endParaRPr lang="en-IE"/>
        </a:p>
      </dgm:t>
    </dgm:pt>
    <dgm:pt modelId="{67300D2A-20B2-4000-AE6F-2B470B5448CD}">
      <dgm:prSet phldrT="[Text]" custT="1"/>
      <dgm:spPr/>
      <dgm:t>
        <a:bodyPr/>
        <a:lstStyle/>
        <a:p>
          <a:r>
            <a:rPr lang="en-IE" sz="3200" dirty="0" smtClean="0">
              <a:solidFill>
                <a:schemeClr val="bg1"/>
              </a:solidFill>
            </a:rPr>
            <a:t>Analysis</a:t>
          </a:r>
          <a:endParaRPr lang="en-IE" sz="3200" dirty="0">
            <a:solidFill>
              <a:schemeClr val="bg1"/>
            </a:solidFill>
          </a:endParaRPr>
        </a:p>
      </dgm:t>
    </dgm:pt>
    <dgm:pt modelId="{9D7DB00B-C160-423E-9BDC-D185D1146191}" type="parTrans" cxnId="{11479B1E-3FCC-4B6F-8D52-03EFC488A0EB}">
      <dgm:prSet/>
      <dgm:spPr/>
      <dgm:t>
        <a:bodyPr/>
        <a:lstStyle/>
        <a:p>
          <a:endParaRPr lang="en-IE"/>
        </a:p>
      </dgm:t>
    </dgm:pt>
    <dgm:pt modelId="{00D9FAAD-C27C-4B8B-B845-9B4B457D6C7D}" type="sibTrans" cxnId="{11479B1E-3FCC-4B6F-8D52-03EFC488A0EB}">
      <dgm:prSet/>
      <dgm:spPr/>
      <dgm:t>
        <a:bodyPr/>
        <a:lstStyle/>
        <a:p>
          <a:endParaRPr lang="en-IE"/>
        </a:p>
      </dgm:t>
    </dgm:pt>
    <dgm:pt modelId="{4451FDAE-AA48-4941-9F71-72DAA2D90BB5}" type="pres">
      <dgm:prSet presAssocID="{A1A2F2C1-BE9B-4DF7-A89B-1794FA5A599D}" presName="arrowDiagram" presStyleCnt="0">
        <dgm:presLayoutVars>
          <dgm:chMax val="5"/>
          <dgm:dir/>
          <dgm:resizeHandles val="exact"/>
        </dgm:presLayoutVars>
      </dgm:prSet>
      <dgm:spPr/>
    </dgm:pt>
    <dgm:pt modelId="{D6D85DAD-B727-43D6-88BA-82D0EEB50852}" type="pres">
      <dgm:prSet presAssocID="{A1A2F2C1-BE9B-4DF7-A89B-1794FA5A599D}" presName="arrow" presStyleLbl="bgShp" presStyleIdx="0" presStyleCnt="1"/>
      <dgm:spPr/>
    </dgm:pt>
    <dgm:pt modelId="{0F34907C-FD9B-4B25-AD06-8188E672112D}" type="pres">
      <dgm:prSet presAssocID="{A1A2F2C1-BE9B-4DF7-A89B-1794FA5A599D}" presName="arrowDiagram3" presStyleCnt="0"/>
      <dgm:spPr/>
    </dgm:pt>
    <dgm:pt modelId="{450DC6E8-3096-43E3-B54C-C449EE15D884}" type="pres">
      <dgm:prSet presAssocID="{7DE7BC67-6982-40A6-9656-D315C03E565F}" presName="bullet3a" presStyleLbl="node1" presStyleIdx="0" presStyleCnt="3"/>
      <dgm:spPr/>
    </dgm:pt>
    <dgm:pt modelId="{62BE43B5-5AEF-435D-83F7-98A34A1A22DD}" type="pres">
      <dgm:prSet presAssocID="{7DE7BC67-6982-40A6-9656-D315C03E565F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184F3245-667C-4BF6-B368-42F71B14E6C3}" type="pres">
      <dgm:prSet presAssocID="{B6C7BF32-4ACD-46AC-90DF-D530B06AA2A0}" presName="bullet3b" presStyleLbl="node1" presStyleIdx="1" presStyleCnt="3"/>
      <dgm:spPr/>
    </dgm:pt>
    <dgm:pt modelId="{99DEC785-12DF-46D8-B8DB-39E1867DDCFD}" type="pres">
      <dgm:prSet presAssocID="{B6C7BF32-4ACD-46AC-90DF-D530B06AA2A0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  <dgm:pt modelId="{68D9460F-B801-4B6C-A7A4-6F760211EB91}" type="pres">
      <dgm:prSet presAssocID="{67300D2A-20B2-4000-AE6F-2B470B5448CD}" presName="bullet3c" presStyleLbl="node1" presStyleIdx="2" presStyleCnt="3"/>
      <dgm:spPr/>
    </dgm:pt>
    <dgm:pt modelId="{58E95DD5-A7D2-4D60-85AA-79F953D89790}" type="pres">
      <dgm:prSet presAssocID="{67300D2A-20B2-4000-AE6F-2B470B5448CD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IE"/>
        </a:p>
      </dgm:t>
    </dgm:pt>
  </dgm:ptLst>
  <dgm:cxnLst>
    <dgm:cxn modelId="{FDAC277D-B8B9-4258-9FBB-B3590589BF28}" type="presOf" srcId="{B6C7BF32-4ACD-46AC-90DF-D530B06AA2A0}" destId="{99DEC785-12DF-46D8-B8DB-39E1867DDCFD}" srcOrd="0" destOrd="0" presId="urn:microsoft.com/office/officeart/2005/8/layout/arrow2"/>
    <dgm:cxn modelId="{378BA7DB-1B57-4E1D-81E2-092CEF52DAA3}" type="presOf" srcId="{7DE7BC67-6982-40A6-9656-D315C03E565F}" destId="{62BE43B5-5AEF-435D-83F7-98A34A1A22DD}" srcOrd="0" destOrd="0" presId="urn:microsoft.com/office/officeart/2005/8/layout/arrow2"/>
    <dgm:cxn modelId="{05561D8E-0DA5-4AAC-B3F6-44CC3A00276C}" srcId="{A1A2F2C1-BE9B-4DF7-A89B-1794FA5A599D}" destId="{B6C7BF32-4ACD-46AC-90DF-D530B06AA2A0}" srcOrd="1" destOrd="0" parTransId="{CA41F3B9-3214-4522-A600-7264327CFF51}" sibTransId="{754ED339-16B4-410D-8040-19CD6C0107A3}"/>
    <dgm:cxn modelId="{2D1F31CE-6F2C-463D-93EE-2B197120BA85}" type="presOf" srcId="{A1A2F2C1-BE9B-4DF7-A89B-1794FA5A599D}" destId="{4451FDAE-AA48-4941-9F71-72DAA2D90BB5}" srcOrd="0" destOrd="0" presId="urn:microsoft.com/office/officeart/2005/8/layout/arrow2"/>
    <dgm:cxn modelId="{CE3ED66F-1E08-4E04-A70F-2A766AE39731}" type="presOf" srcId="{67300D2A-20B2-4000-AE6F-2B470B5448CD}" destId="{58E95DD5-A7D2-4D60-85AA-79F953D89790}" srcOrd="0" destOrd="0" presId="urn:microsoft.com/office/officeart/2005/8/layout/arrow2"/>
    <dgm:cxn modelId="{1F7700A3-A3E8-443C-9FDA-F033639912EB}" srcId="{A1A2F2C1-BE9B-4DF7-A89B-1794FA5A599D}" destId="{7DE7BC67-6982-40A6-9656-D315C03E565F}" srcOrd="0" destOrd="0" parTransId="{88837188-0817-4F93-98B3-EBEDBF842731}" sibTransId="{5790B5D8-4166-4558-AF64-F15D2A32F5E7}"/>
    <dgm:cxn modelId="{11479B1E-3FCC-4B6F-8D52-03EFC488A0EB}" srcId="{A1A2F2C1-BE9B-4DF7-A89B-1794FA5A599D}" destId="{67300D2A-20B2-4000-AE6F-2B470B5448CD}" srcOrd="2" destOrd="0" parTransId="{9D7DB00B-C160-423E-9BDC-D185D1146191}" sibTransId="{00D9FAAD-C27C-4B8B-B845-9B4B457D6C7D}"/>
    <dgm:cxn modelId="{B3B990DF-CA32-4C8C-B950-274AECD31955}" type="presParOf" srcId="{4451FDAE-AA48-4941-9F71-72DAA2D90BB5}" destId="{D6D85DAD-B727-43D6-88BA-82D0EEB50852}" srcOrd="0" destOrd="0" presId="urn:microsoft.com/office/officeart/2005/8/layout/arrow2"/>
    <dgm:cxn modelId="{B899D686-7155-4183-85FE-1159A3EFEF06}" type="presParOf" srcId="{4451FDAE-AA48-4941-9F71-72DAA2D90BB5}" destId="{0F34907C-FD9B-4B25-AD06-8188E672112D}" srcOrd="1" destOrd="0" presId="urn:microsoft.com/office/officeart/2005/8/layout/arrow2"/>
    <dgm:cxn modelId="{457D579E-14D7-4CD9-9214-89FB0527D5E4}" type="presParOf" srcId="{0F34907C-FD9B-4B25-AD06-8188E672112D}" destId="{450DC6E8-3096-43E3-B54C-C449EE15D884}" srcOrd="0" destOrd="0" presId="urn:microsoft.com/office/officeart/2005/8/layout/arrow2"/>
    <dgm:cxn modelId="{35E299DD-9F9B-40CA-A5A5-D8BEEC4B51AF}" type="presParOf" srcId="{0F34907C-FD9B-4B25-AD06-8188E672112D}" destId="{62BE43B5-5AEF-435D-83F7-98A34A1A22DD}" srcOrd="1" destOrd="0" presId="urn:microsoft.com/office/officeart/2005/8/layout/arrow2"/>
    <dgm:cxn modelId="{9B84A130-3A39-4360-86ED-6507A990DB85}" type="presParOf" srcId="{0F34907C-FD9B-4B25-AD06-8188E672112D}" destId="{184F3245-667C-4BF6-B368-42F71B14E6C3}" srcOrd="2" destOrd="0" presId="urn:microsoft.com/office/officeart/2005/8/layout/arrow2"/>
    <dgm:cxn modelId="{1019E83A-F721-4CA7-B493-067D643B5030}" type="presParOf" srcId="{0F34907C-FD9B-4B25-AD06-8188E672112D}" destId="{99DEC785-12DF-46D8-B8DB-39E1867DDCFD}" srcOrd="3" destOrd="0" presId="urn:microsoft.com/office/officeart/2005/8/layout/arrow2"/>
    <dgm:cxn modelId="{9BAE435F-FAEB-46CA-9368-F95015E2A771}" type="presParOf" srcId="{0F34907C-FD9B-4B25-AD06-8188E672112D}" destId="{68D9460F-B801-4B6C-A7A4-6F760211EB91}" srcOrd="4" destOrd="0" presId="urn:microsoft.com/office/officeart/2005/8/layout/arrow2"/>
    <dgm:cxn modelId="{343379FB-5249-41BF-B90A-84332EF775B9}" type="presParOf" srcId="{0F34907C-FD9B-4B25-AD06-8188E672112D}" destId="{58E95DD5-A7D2-4D60-85AA-79F953D89790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D85DAD-B727-43D6-88BA-82D0EEB50852}">
      <dsp:nvSpPr>
        <dsp:cNvPr id="0" name=""/>
        <dsp:cNvSpPr/>
      </dsp:nvSpPr>
      <dsp:spPr>
        <a:xfrm>
          <a:off x="632122" y="0"/>
          <a:ext cx="6965355" cy="435334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0DC6E8-3096-43E3-B54C-C449EE15D884}">
      <dsp:nvSpPr>
        <dsp:cNvPr id="0" name=""/>
        <dsp:cNvSpPr/>
      </dsp:nvSpPr>
      <dsp:spPr>
        <a:xfrm>
          <a:off x="1516722" y="3004680"/>
          <a:ext cx="181099" cy="18109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BE43B5-5AEF-435D-83F7-98A34A1A22DD}">
      <dsp:nvSpPr>
        <dsp:cNvPr id="0" name=""/>
        <dsp:cNvSpPr/>
      </dsp:nvSpPr>
      <dsp:spPr>
        <a:xfrm>
          <a:off x="1607272" y="3095229"/>
          <a:ext cx="1622927" cy="12581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961" tIns="0" rIns="0" bIns="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000" kern="1200" dirty="0" smtClean="0">
              <a:solidFill>
                <a:schemeClr val="bg1"/>
              </a:solidFill>
            </a:rPr>
            <a:t>Departmental data</a:t>
          </a:r>
          <a:endParaRPr lang="en-IE" sz="2000" kern="1200" dirty="0">
            <a:solidFill>
              <a:schemeClr val="bg1"/>
            </a:solidFill>
          </a:endParaRPr>
        </a:p>
      </dsp:txBody>
      <dsp:txXfrm>
        <a:off x="1607272" y="3095229"/>
        <a:ext cx="1622927" cy="1258117"/>
      </dsp:txXfrm>
    </dsp:sp>
    <dsp:sp modelId="{184F3245-667C-4BF6-B368-42F71B14E6C3}">
      <dsp:nvSpPr>
        <dsp:cNvPr id="0" name=""/>
        <dsp:cNvSpPr/>
      </dsp:nvSpPr>
      <dsp:spPr>
        <a:xfrm>
          <a:off x="3115271" y="1821440"/>
          <a:ext cx="327371" cy="3273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DEC785-12DF-46D8-B8DB-39E1867DDCFD}">
      <dsp:nvSpPr>
        <dsp:cNvPr id="0" name=""/>
        <dsp:cNvSpPr/>
      </dsp:nvSpPr>
      <dsp:spPr>
        <a:xfrm>
          <a:off x="3278957" y="1985126"/>
          <a:ext cx="1671685" cy="2368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3467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400" kern="1200" dirty="0" smtClean="0">
              <a:solidFill>
                <a:schemeClr val="bg1"/>
              </a:solidFill>
            </a:rPr>
            <a:t>Data integration</a:t>
          </a:r>
          <a:endParaRPr lang="en-IE" sz="2400" kern="1200" dirty="0">
            <a:solidFill>
              <a:schemeClr val="bg1"/>
            </a:solidFill>
          </a:endParaRPr>
        </a:p>
      </dsp:txBody>
      <dsp:txXfrm>
        <a:off x="3278957" y="1985126"/>
        <a:ext cx="1671685" cy="2368220"/>
      </dsp:txXfrm>
    </dsp:sp>
    <dsp:sp modelId="{68D9460F-B801-4B6C-A7A4-6F760211EB91}">
      <dsp:nvSpPr>
        <dsp:cNvPr id="0" name=""/>
        <dsp:cNvSpPr/>
      </dsp:nvSpPr>
      <dsp:spPr>
        <a:xfrm>
          <a:off x="5037709" y="1101396"/>
          <a:ext cx="452748" cy="4527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95DD5-A7D2-4D60-85AA-79F953D89790}">
      <dsp:nvSpPr>
        <dsp:cNvPr id="0" name=""/>
        <dsp:cNvSpPr/>
      </dsp:nvSpPr>
      <dsp:spPr>
        <a:xfrm>
          <a:off x="5264083" y="1327770"/>
          <a:ext cx="1671685" cy="3025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902" tIns="0" rIns="0" bIns="0" numCol="1" spcCol="1270" anchor="t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3200" kern="1200" dirty="0" smtClean="0">
              <a:solidFill>
                <a:schemeClr val="bg1"/>
              </a:solidFill>
            </a:rPr>
            <a:t>Analysis</a:t>
          </a:r>
          <a:endParaRPr lang="en-IE" sz="3200" kern="1200" dirty="0">
            <a:solidFill>
              <a:schemeClr val="bg1"/>
            </a:solidFill>
          </a:endParaRPr>
        </a:p>
      </dsp:txBody>
      <dsp:txXfrm>
        <a:off x="5264083" y="1327770"/>
        <a:ext cx="1671685" cy="3025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56EAC-8257-4DD8-8EA4-61EDD4BAEC10}" type="datetimeFigureOut">
              <a:rPr lang="en-IE" smtClean="0"/>
              <a:t>08/11/2016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F0C3A5-1AFD-4C29-B23B-86AB8D07BCF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55613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33199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2978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Can</a:t>
            </a:r>
            <a:r>
              <a:rPr lang="en-GB" baseline="0" dirty="0" smtClean="0"/>
              <a:t> drop if too much overlap with later presentations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2978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Mention</a:t>
            </a:r>
            <a:r>
              <a:rPr lang="en-IE" baseline="0" dirty="0" smtClean="0"/>
              <a:t> </a:t>
            </a:r>
            <a:r>
              <a:rPr lang="en-IE" b="1" i="1" baseline="0" dirty="0" smtClean="0"/>
              <a:t>Open Policy Debate</a:t>
            </a:r>
            <a:endParaRPr lang="en-IE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8051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52978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Mention</a:t>
            </a:r>
            <a:r>
              <a:rPr lang="en-IE" baseline="0" dirty="0" smtClean="0"/>
              <a:t> </a:t>
            </a:r>
            <a:r>
              <a:rPr lang="en-IE" b="1" i="1" baseline="0" dirty="0" smtClean="0"/>
              <a:t>Open Policy Debate</a:t>
            </a:r>
            <a:endParaRPr lang="en-IE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F0C3A5-1AFD-4C29-B23B-86AB8D07BCF1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58051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penin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403648" y="836712"/>
            <a:ext cx="6332240" cy="7200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subtitle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FB5BC1F-6754-40A1-B13A-DA4C8C4F9BC9}" type="datetime1">
              <a:rPr lang="en-IE" smtClean="0"/>
              <a:pPr/>
              <a:t>08/11/2016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064937-9B7B-4811-9BAE-B6C8D760F4B7}" type="slidenum">
              <a:rPr lang="en-IE" smtClean="0"/>
              <a:pPr/>
              <a:t>‹#›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13729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varie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319" y="274638"/>
            <a:ext cx="7602114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 smtClean="0"/>
              <a:t>Click to edit text styles or add spreadsheet Graph picture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4A5E3-6A05-4C0D-B750-6935F3FBC91B}" type="datetime1">
              <a:rPr lang="en-IE" smtClean="0"/>
              <a:t>08/11/2016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583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mbered Bullet 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3568" y="1073584"/>
            <a:ext cx="7772400" cy="3312368"/>
          </a:xfrm>
        </p:spPr>
        <p:txBody>
          <a:bodyPr anchor="b"/>
          <a:lstStyle>
            <a:lvl1pPr marL="457200" indent="-457200">
              <a:buFont typeface="+mj-lt"/>
              <a:buAutoNum type="arabicPeriod"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endParaRPr lang="en-IE" dirty="0" smtClean="0"/>
          </a:p>
          <a:p>
            <a:pPr lvl="0"/>
            <a:r>
              <a:rPr lang="en-IE" dirty="0" smtClean="0"/>
              <a:t>Example of numbered bullet point don’t forget to animate so as to build the page content!</a:t>
            </a:r>
          </a:p>
          <a:p>
            <a:pPr lvl="0"/>
            <a:endParaRPr lang="en-IE" dirty="0" smtClean="0"/>
          </a:p>
          <a:p>
            <a:pPr lvl="0"/>
            <a:endParaRPr lang="en-IE" dirty="0" smtClean="0"/>
          </a:p>
          <a:p>
            <a:pPr lvl="0"/>
            <a:r>
              <a:rPr lang="en-IE" dirty="0" smtClean="0"/>
              <a:t>Example of second numbered point</a:t>
            </a:r>
            <a:br>
              <a:rPr lang="en-IE" dirty="0" smtClean="0"/>
            </a:br>
            <a:r>
              <a:rPr lang="en-IE" dirty="0" smtClean="0"/>
              <a:t/>
            </a:r>
            <a:br>
              <a:rPr lang="en-IE" dirty="0" smtClean="0"/>
            </a:br>
            <a:endParaRPr lang="en-IE" dirty="0" smtClean="0"/>
          </a:p>
          <a:p>
            <a:pPr lvl="0"/>
            <a:r>
              <a:rPr lang="en-IE" dirty="0" smtClean="0"/>
              <a:t>Example of third numbered point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84B6D-7396-4366-B69F-9B3F96BD3F77}" type="datetime1">
              <a:rPr lang="en-IE" smtClean="0"/>
              <a:t>08/11/2016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0075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title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B6F65-E854-4254-88E9-EAC6A91CA2D6}" type="datetime1">
              <a:rPr lang="en-IE" smtClean="0"/>
              <a:t>08/11/2016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121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aragraph plus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0"/>
            <a:r>
              <a:rPr lang="en-US" dirty="0" smtClean="0"/>
              <a:t> Master text</a:t>
            </a:r>
            <a:endParaRPr lang="en-I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073584"/>
            <a:ext cx="3008313" cy="505257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paragraph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50E73-1990-4EAA-A4A5-2827A6C0E027}" type="datetime1">
              <a:rPr lang="en-IE" smtClean="0"/>
              <a:t>08/11/2016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dirty="0" smtClean="0"/>
              <a:t>www.cso.ie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128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FABC8-1CE5-4E9C-8A2B-B1F3BAA0DDB3}" type="datetime1">
              <a:rPr lang="en-IE" smtClean="0"/>
              <a:t>08/11/2016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IE" dirty="0" smtClean="0"/>
              <a:t>www.cso.ie</a:t>
            </a:r>
            <a:endParaRPr lang="en-I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702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12717-CC39-40A9-AA0B-7C5C749C875F}" type="datetime1">
              <a:rPr lang="en-IE" smtClean="0"/>
              <a:t>08/11/2016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‹#›</a:t>
            </a:fld>
            <a:endParaRPr lang="en-IE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534791" cy="81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575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AA7C445-2491-40D4-B573-F3581B6B054A}" type="datetime1">
              <a:rPr lang="en-IE" smtClean="0"/>
              <a:pPr/>
              <a:t>08/11/2016</a:t>
            </a:fld>
            <a:endParaRPr lang="en-I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31840" y="630932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IE" dirty="0" smtClean="0"/>
              <a:t>www.cso.ie</a:t>
            </a:r>
            <a:endParaRPr lang="en-I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064937-9B7B-4811-9BAE-B6C8D760F4B7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7"/>
            <a:ext cx="2376263" cy="97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210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6" r:id="rId5"/>
    <p:sldLayoutId id="2147483657" r:id="rId6"/>
    <p:sldLayoutId id="2147483655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ctrTitle"/>
          </p:nvPr>
        </p:nvSpPr>
        <p:spPr>
          <a:xfrm>
            <a:off x="899592" y="836712"/>
            <a:ext cx="7560840" cy="2592288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  <a:cs typeface="Arial" panose="020B0604020202020204" pitchFamily="34" charset="0"/>
              </a:rPr>
              <a:t>Health </a:t>
            </a:r>
            <a:r>
              <a:rPr lang="en-US" dirty="0" smtClean="0">
                <a:latin typeface="+mn-lt"/>
                <a:cs typeface="Arial" panose="020B0604020202020204" pitchFamily="34" charset="0"/>
              </a:rPr>
              <a:t>Accounts Seminar </a:t>
            </a:r>
            <a:br>
              <a:rPr lang="en-US" dirty="0" smtClean="0">
                <a:latin typeface="+mn-lt"/>
                <a:cs typeface="Arial" panose="020B0604020202020204" pitchFamily="34" charset="0"/>
              </a:rPr>
            </a:br>
            <a:r>
              <a:rPr lang="en-US" dirty="0" smtClean="0">
                <a:latin typeface="+mn-lt"/>
                <a:cs typeface="Arial" panose="020B0604020202020204" pitchFamily="34" charset="0"/>
              </a:rPr>
              <a:t/>
            </a:r>
            <a:br>
              <a:rPr lang="en-US" dirty="0" smtClean="0">
                <a:latin typeface="+mn-lt"/>
                <a:cs typeface="Arial" panose="020B0604020202020204" pitchFamily="34" charset="0"/>
              </a:rPr>
            </a:br>
            <a:r>
              <a:rPr lang="en-US" dirty="0" smtClean="0">
                <a:latin typeface="+mn-lt"/>
                <a:cs typeface="Arial" panose="020B0604020202020204" pitchFamily="34" charset="0"/>
              </a:rPr>
              <a:t>Welcome &amp; Introduction</a:t>
            </a:r>
            <a:endParaRPr lang="en-US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Subtitle 1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b="1" dirty="0" smtClean="0"/>
              <a:t>Jennifer </a:t>
            </a:r>
            <a:r>
              <a:rPr lang="en-US" b="1" dirty="0" err="1" smtClean="0"/>
              <a:t>Banim</a:t>
            </a:r>
            <a:r>
              <a:rPr lang="en-US" b="1" dirty="0" smtClean="0"/>
              <a:t>, </a:t>
            </a:r>
            <a:r>
              <a:rPr lang="en-US" b="1" dirty="0"/>
              <a:t>Central Statistics Office</a:t>
            </a:r>
          </a:p>
          <a:p>
            <a:r>
              <a:rPr lang="en-US" b="1" dirty="0" smtClean="0"/>
              <a:t> </a:t>
            </a:r>
            <a:r>
              <a:rPr lang="en-US" b="1" dirty="0" smtClean="0"/>
              <a:t>Health </a:t>
            </a:r>
            <a:r>
              <a:rPr lang="en-US" b="1" dirty="0"/>
              <a:t>Accounts Seminar</a:t>
            </a:r>
          </a:p>
          <a:p>
            <a:r>
              <a:rPr lang="en-US" b="1" dirty="0"/>
              <a:t>Royal College of Physicians</a:t>
            </a:r>
          </a:p>
          <a:p>
            <a:r>
              <a:rPr lang="en-US" b="1" dirty="0"/>
              <a:t>10 November 2016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467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b="1" dirty="0" smtClean="0">
                <a:latin typeface="+mn-lt"/>
              </a:rPr>
              <a:t>Irish System of Health Accounts</a:t>
            </a:r>
            <a:endParaRPr lang="en-IE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IE" b="1" u="sng" dirty="0" smtClean="0"/>
              <a:t>Today’s Programme</a:t>
            </a:r>
            <a:r>
              <a:rPr lang="en-IE" u="sng" dirty="0" smtClean="0"/>
              <a:t> </a:t>
            </a:r>
            <a:endParaRPr lang="en-IE" dirty="0"/>
          </a:p>
          <a:p>
            <a:pPr marL="0" indent="0">
              <a:buNone/>
            </a:pPr>
            <a:r>
              <a:rPr lang="en-IE" dirty="0" smtClean="0"/>
              <a:t> </a:t>
            </a:r>
          </a:p>
          <a:p>
            <a:pPr marL="0" indent="0">
              <a:buNone/>
            </a:pPr>
            <a:r>
              <a:rPr lang="en-IE" dirty="0" smtClean="0"/>
              <a:t>9.30	Introduction </a:t>
            </a:r>
            <a:r>
              <a:rPr lang="en-IE" b="1" dirty="0" smtClean="0"/>
              <a:t> </a:t>
            </a:r>
            <a:endParaRPr lang="en-IE" dirty="0" smtClean="0"/>
          </a:p>
          <a:p>
            <a:pPr marL="0" indent="0">
              <a:buNone/>
            </a:pPr>
            <a:r>
              <a:rPr lang="en-IE" dirty="0"/>
              <a:t> </a:t>
            </a:r>
          </a:p>
          <a:p>
            <a:pPr marL="0" indent="0">
              <a:buNone/>
            </a:pPr>
            <a:r>
              <a:rPr lang="en-IE" dirty="0" smtClean="0"/>
              <a:t>9.45	Overview </a:t>
            </a:r>
            <a:r>
              <a:rPr lang="en-IE" dirty="0"/>
              <a:t>of Published SHA Data and Possible Further Developments</a:t>
            </a:r>
          </a:p>
          <a:p>
            <a:pPr marL="0" indent="0">
              <a:buNone/>
            </a:pPr>
            <a:r>
              <a:rPr lang="en-IE" dirty="0"/>
              <a:t> </a:t>
            </a:r>
          </a:p>
          <a:p>
            <a:pPr marL="0" indent="0">
              <a:buNone/>
            </a:pPr>
            <a:r>
              <a:rPr lang="en-IE" dirty="0" smtClean="0"/>
              <a:t>10.15	Health </a:t>
            </a:r>
            <a:r>
              <a:rPr lang="en-IE" dirty="0"/>
              <a:t>Policy and Service Provider </a:t>
            </a:r>
            <a:r>
              <a:rPr lang="en-IE" dirty="0" smtClean="0"/>
              <a:t>Perspective</a:t>
            </a:r>
            <a:endParaRPr lang="en-IE" dirty="0"/>
          </a:p>
          <a:p>
            <a:pPr marL="0" indent="0">
              <a:buNone/>
            </a:pPr>
            <a:r>
              <a:rPr lang="en-IE" dirty="0"/>
              <a:t> </a:t>
            </a:r>
          </a:p>
          <a:p>
            <a:pPr marL="0" indent="0">
              <a:buNone/>
            </a:pPr>
            <a:r>
              <a:rPr lang="en-IE" dirty="0" smtClean="0"/>
              <a:t>11.00	Coffee</a:t>
            </a:r>
            <a:r>
              <a:rPr lang="en-IE" b="1" dirty="0" smtClean="0"/>
              <a:t> </a:t>
            </a:r>
            <a:endParaRPr lang="en-IE" dirty="0"/>
          </a:p>
          <a:p>
            <a:pPr marL="0" indent="0">
              <a:buNone/>
            </a:pPr>
            <a:r>
              <a:rPr lang="en-IE" b="1" dirty="0"/>
              <a:t> </a:t>
            </a:r>
            <a:endParaRPr lang="en-IE" dirty="0"/>
          </a:p>
          <a:p>
            <a:pPr marL="0" indent="0">
              <a:buNone/>
            </a:pPr>
            <a:r>
              <a:rPr lang="en-IE" dirty="0" smtClean="0"/>
              <a:t>11.30	Panel </a:t>
            </a:r>
            <a:r>
              <a:rPr lang="en-IE" dirty="0"/>
              <a:t>Discussion with Other User </a:t>
            </a:r>
            <a:r>
              <a:rPr lang="en-IE" dirty="0" smtClean="0"/>
              <a:t>Perspectives</a:t>
            </a:r>
            <a:endParaRPr lang="en-IE" dirty="0"/>
          </a:p>
          <a:p>
            <a:pPr marL="0" indent="0">
              <a:buNone/>
            </a:pPr>
            <a:r>
              <a:rPr lang="en-IE" b="1" dirty="0"/>
              <a:t>	</a:t>
            </a:r>
            <a:r>
              <a:rPr lang="en-IE" b="1" dirty="0" smtClean="0"/>
              <a:t> </a:t>
            </a:r>
            <a:endParaRPr lang="en-IE" dirty="0"/>
          </a:p>
          <a:p>
            <a:pPr marL="0" indent="0">
              <a:buNone/>
            </a:pPr>
            <a:r>
              <a:rPr lang="en-IE" dirty="0" smtClean="0"/>
              <a:t>12.15	Open </a:t>
            </a:r>
            <a:r>
              <a:rPr lang="en-IE" dirty="0"/>
              <a:t>Discussion with </a:t>
            </a:r>
            <a:r>
              <a:rPr lang="en-IE" dirty="0" smtClean="0"/>
              <a:t>Floor</a:t>
            </a:r>
            <a:endParaRPr lang="en-IE" dirty="0"/>
          </a:p>
          <a:p>
            <a:pPr marL="0" indent="0">
              <a:buNone/>
            </a:pPr>
            <a:r>
              <a:rPr lang="en-IE" b="1" dirty="0"/>
              <a:t> </a:t>
            </a:r>
            <a:endParaRPr lang="en-IE" dirty="0"/>
          </a:p>
          <a:p>
            <a:pPr marL="0" indent="0">
              <a:buNone/>
            </a:pPr>
            <a:r>
              <a:rPr lang="en-IE" dirty="0" smtClean="0"/>
              <a:t>1.00	Close </a:t>
            </a:r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99304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b="1" dirty="0" smtClean="0">
                <a:latin typeface="+mn-lt"/>
              </a:rPr>
              <a:t>Irish System of Health Accounts</a:t>
            </a:r>
            <a:endParaRPr lang="en-IE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i="1" dirty="0">
                <a:latin typeface="+mn-lt"/>
              </a:rPr>
              <a:t>What is the System of Health Accounts?</a:t>
            </a:r>
            <a:endParaRPr lang="en-IE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System </a:t>
            </a:r>
            <a:r>
              <a:rPr lang="en-US" dirty="0">
                <a:latin typeface="+mn-lt"/>
              </a:rPr>
              <a:t>of Health Accounts (SHA) is designed to provide information about health care systems:</a:t>
            </a:r>
            <a:endParaRPr lang="en-IE" dirty="0"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How much is spent on health care provision?</a:t>
            </a:r>
            <a:endParaRPr lang="en-IE" dirty="0"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Where does the money to finance the health system come </a:t>
            </a:r>
            <a:r>
              <a:rPr lang="en-US" dirty="0" smtClean="0">
                <a:latin typeface="+mn-lt"/>
              </a:rPr>
              <a:t>from?</a:t>
            </a:r>
          </a:p>
          <a:p>
            <a:pPr lvl="1"/>
            <a:r>
              <a:rPr lang="en-US" dirty="0" smtClean="0">
                <a:latin typeface="+mn-lt"/>
              </a:rPr>
              <a:t>Who do we pay to provide the services?</a:t>
            </a:r>
            <a:endParaRPr lang="en-IE" dirty="0"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What kinds of services are performed </a:t>
            </a:r>
            <a:r>
              <a:rPr lang="en-US" dirty="0" smtClean="0">
                <a:latin typeface="+mn-lt"/>
              </a:rPr>
              <a:t>&amp; </a:t>
            </a:r>
            <a:r>
              <a:rPr lang="en-US" dirty="0">
                <a:latin typeface="+mn-lt"/>
              </a:rPr>
              <a:t>what type of goods are purchased?</a:t>
            </a:r>
            <a:endParaRPr lang="en-IE" dirty="0">
              <a:latin typeface="+mn-lt"/>
            </a:endParaRPr>
          </a:p>
          <a:p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1568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latin typeface="+mn-lt"/>
              </a:rPr>
              <a:t>Irish System of Health Accounts </a:t>
            </a:r>
            <a:endParaRPr lang="en-IE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453955"/>
          </a:xfrm>
        </p:spPr>
        <p:txBody>
          <a:bodyPr>
            <a:normAutofit/>
          </a:bodyPr>
          <a:lstStyle/>
          <a:p>
            <a:endParaRPr lang="en-US" sz="3600" dirty="0">
              <a:latin typeface="+mn-lt"/>
            </a:endParaRPr>
          </a:p>
          <a:p>
            <a:pPr marL="0" indent="0">
              <a:buNone/>
            </a:pPr>
            <a:endParaRPr lang="en-IE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4</a:t>
            </a:fld>
            <a:endParaRPr lang="en-IE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861070"/>
            <a:ext cx="4448175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700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b="1" dirty="0" smtClean="0">
                <a:latin typeface="+mn-lt"/>
              </a:rPr>
              <a:t>Irish System of Health Accounts</a:t>
            </a:r>
            <a:endParaRPr lang="en-IE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500" b="1" i="1" dirty="0">
                <a:latin typeface="+mn-lt"/>
              </a:rPr>
              <a:t>Who sets </a:t>
            </a:r>
            <a:r>
              <a:rPr lang="en-US" sz="3500" b="1" i="1" dirty="0" smtClean="0">
                <a:latin typeface="+mn-lt"/>
              </a:rPr>
              <a:t>the standards for SHA</a:t>
            </a:r>
            <a:r>
              <a:rPr lang="en-US" sz="3500" b="1" i="1" dirty="0">
                <a:latin typeface="+mn-lt"/>
              </a:rPr>
              <a:t>?</a:t>
            </a:r>
            <a:endParaRPr lang="en-IE" sz="3500" dirty="0">
              <a:latin typeface="+mn-lt"/>
            </a:endParaRPr>
          </a:p>
          <a:p>
            <a:r>
              <a:rPr lang="en-US" sz="3000" dirty="0">
                <a:latin typeface="+mn-lt"/>
              </a:rPr>
              <a:t>D</a:t>
            </a:r>
            <a:r>
              <a:rPr lang="en-US" sz="3000" dirty="0" smtClean="0">
                <a:latin typeface="+mn-lt"/>
              </a:rPr>
              <a:t>evised </a:t>
            </a:r>
            <a:r>
              <a:rPr lang="en-US" sz="3000" dirty="0">
                <a:latin typeface="+mn-lt"/>
              </a:rPr>
              <a:t>by </a:t>
            </a:r>
            <a:r>
              <a:rPr lang="en-US" sz="3000" dirty="0" smtClean="0">
                <a:latin typeface="+mn-lt"/>
              </a:rPr>
              <a:t>OECD </a:t>
            </a:r>
            <a:r>
              <a:rPr lang="en-US" sz="3000" dirty="0">
                <a:latin typeface="+mn-lt"/>
              </a:rPr>
              <a:t>&amp;</a:t>
            </a:r>
            <a:r>
              <a:rPr lang="en-US" sz="3000" dirty="0" smtClean="0">
                <a:latin typeface="+mn-lt"/>
              </a:rPr>
              <a:t> built around a set </a:t>
            </a:r>
            <a:r>
              <a:rPr lang="en-US" sz="3000" dirty="0">
                <a:latin typeface="+mn-lt"/>
              </a:rPr>
              <a:t>of tables for reporting on health care </a:t>
            </a:r>
            <a:r>
              <a:rPr lang="en-US" sz="3000" dirty="0" smtClean="0">
                <a:latin typeface="+mn-lt"/>
              </a:rPr>
              <a:t>expenditure</a:t>
            </a:r>
          </a:p>
          <a:p>
            <a:r>
              <a:rPr lang="en-US" sz="3000" dirty="0" smtClean="0">
                <a:latin typeface="+mn-lt"/>
              </a:rPr>
              <a:t>Aims to provide </a:t>
            </a:r>
            <a:r>
              <a:rPr lang="en-US" sz="3000" dirty="0">
                <a:latin typeface="+mn-lt"/>
              </a:rPr>
              <a:t>comparable international data </a:t>
            </a:r>
            <a:r>
              <a:rPr lang="en-US" sz="3000" dirty="0" smtClean="0">
                <a:latin typeface="+mn-lt"/>
              </a:rPr>
              <a:t>&amp; to support </a:t>
            </a:r>
            <a:r>
              <a:rPr lang="en-US" sz="3000" dirty="0">
                <a:latin typeface="+mn-lt"/>
              </a:rPr>
              <a:t>national policy </a:t>
            </a:r>
            <a:r>
              <a:rPr lang="en-US" sz="3000" dirty="0" smtClean="0">
                <a:latin typeface="+mn-lt"/>
              </a:rPr>
              <a:t>making </a:t>
            </a:r>
          </a:p>
          <a:p>
            <a:pPr lvl="1"/>
            <a:r>
              <a:rPr lang="en-US" dirty="0" smtClean="0">
                <a:latin typeface="+mn-lt"/>
              </a:rPr>
              <a:t>Standard approach to </a:t>
            </a:r>
            <a:r>
              <a:rPr lang="en-US" dirty="0">
                <a:latin typeface="+mn-lt"/>
              </a:rPr>
              <a:t>compiling the tables enables comparability over time and across </a:t>
            </a:r>
            <a:r>
              <a:rPr lang="en-US" dirty="0" smtClean="0">
                <a:latin typeface="+mn-lt"/>
              </a:rPr>
              <a:t>countries</a:t>
            </a:r>
          </a:p>
          <a:p>
            <a:r>
              <a:rPr lang="en-US" sz="3000" dirty="0">
                <a:latin typeface="+mn-lt"/>
              </a:rPr>
              <a:t>D</a:t>
            </a:r>
            <a:r>
              <a:rPr lang="en-US" sz="3000" dirty="0" smtClean="0">
                <a:latin typeface="+mn-lt"/>
              </a:rPr>
              <a:t>etailed </a:t>
            </a:r>
            <a:r>
              <a:rPr lang="en-US" sz="3000" dirty="0">
                <a:latin typeface="+mn-lt"/>
              </a:rPr>
              <a:t>manual sets out the definitions </a:t>
            </a:r>
            <a:r>
              <a:rPr lang="en-US" sz="3000" dirty="0" smtClean="0">
                <a:latin typeface="+mn-lt"/>
              </a:rPr>
              <a:t>&amp; concepts </a:t>
            </a:r>
          </a:p>
          <a:p>
            <a:r>
              <a:rPr lang="en-US" sz="3000" dirty="0" smtClean="0">
                <a:latin typeface="+mn-lt"/>
              </a:rPr>
              <a:t>Manual agreed </a:t>
            </a:r>
            <a:r>
              <a:rPr lang="en-US" sz="3000" dirty="0">
                <a:latin typeface="+mn-lt"/>
              </a:rPr>
              <a:t>among the OECD, Eurostat and </a:t>
            </a:r>
            <a:r>
              <a:rPr lang="en-US" sz="3000" dirty="0" smtClean="0">
                <a:latin typeface="+mn-lt"/>
              </a:rPr>
              <a:t>the WHO</a:t>
            </a:r>
            <a:endParaRPr lang="en-IE" sz="3000" dirty="0">
              <a:latin typeface="+mn-lt"/>
            </a:endParaRPr>
          </a:p>
          <a:p>
            <a:endParaRPr lang="en-I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0224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 smtClean="0">
                <a:latin typeface="+mn-lt"/>
              </a:rPr>
              <a:t>Irish System of Health Accounts</a:t>
            </a:r>
            <a:endParaRPr lang="en-IE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latin typeface="+mn-lt"/>
              </a:rPr>
              <a:t>How has the Irish SHA developed?</a:t>
            </a:r>
          </a:p>
          <a:p>
            <a:r>
              <a:rPr lang="en-US" sz="2800" dirty="0" smtClean="0">
                <a:latin typeface="+mn-lt"/>
              </a:rPr>
              <a:t>Reporting </a:t>
            </a:r>
            <a:r>
              <a:rPr lang="en-US" sz="2800" dirty="0">
                <a:latin typeface="+mn-lt"/>
              </a:rPr>
              <a:t>of health expenditure aligned with SHA standard from 2000</a:t>
            </a:r>
          </a:p>
          <a:p>
            <a:pPr lvl="1"/>
            <a:r>
              <a:rPr lang="en-US" dirty="0" smtClean="0">
                <a:latin typeface="+mn-lt"/>
              </a:rPr>
              <a:t>Limited to high </a:t>
            </a:r>
            <a:r>
              <a:rPr lang="en-US" dirty="0">
                <a:latin typeface="+mn-lt"/>
              </a:rPr>
              <a:t>level </a:t>
            </a:r>
            <a:r>
              <a:rPr lang="en-US" dirty="0" smtClean="0">
                <a:latin typeface="+mn-lt"/>
              </a:rPr>
              <a:t>estimates </a:t>
            </a:r>
          </a:p>
          <a:p>
            <a:r>
              <a:rPr lang="en-US" sz="2800" dirty="0" smtClean="0">
                <a:latin typeface="+mn-lt"/>
              </a:rPr>
              <a:t>In 2012 </a:t>
            </a:r>
            <a:r>
              <a:rPr lang="en-US" sz="2800" dirty="0">
                <a:latin typeface="+mn-lt"/>
              </a:rPr>
              <a:t>EU regulation </a:t>
            </a:r>
            <a:r>
              <a:rPr lang="en-US" sz="2800" dirty="0" smtClean="0">
                <a:latin typeface="+mn-lt"/>
              </a:rPr>
              <a:t>put </a:t>
            </a:r>
            <a:r>
              <a:rPr lang="en-US" sz="2800" dirty="0">
                <a:latin typeface="+mn-lt"/>
              </a:rPr>
              <a:t>reporting on a mandatory basis from 2016 </a:t>
            </a:r>
            <a:r>
              <a:rPr lang="en-US" sz="2800" dirty="0" smtClean="0">
                <a:latin typeface="+mn-lt"/>
              </a:rPr>
              <a:t>for </a:t>
            </a:r>
            <a:r>
              <a:rPr lang="en-US" sz="2800" dirty="0">
                <a:latin typeface="+mn-lt"/>
              </a:rPr>
              <a:t>2014 data</a:t>
            </a:r>
          </a:p>
          <a:p>
            <a:r>
              <a:rPr lang="en-US" sz="2800" dirty="0">
                <a:latin typeface="+mn-lt"/>
              </a:rPr>
              <a:t>Joint </a:t>
            </a:r>
            <a:r>
              <a:rPr lang="en-US" sz="2800" dirty="0" smtClean="0">
                <a:latin typeface="+mn-lt"/>
              </a:rPr>
              <a:t>CSO/HSE/Department </a:t>
            </a:r>
            <a:r>
              <a:rPr lang="en-US" sz="2800" dirty="0">
                <a:latin typeface="+mn-lt"/>
              </a:rPr>
              <a:t>of </a:t>
            </a:r>
            <a:r>
              <a:rPr lang="en-US" sz="2800" dirty="0" smtClean="0">
                <a:latin typeface="+mn-lt"/>
              </a:rPr>
              <a:t>Health </a:t>
            </a:r>
            <a:r>
              <a:rPr lang="en-US" sz="2800" dirty="0">
                <a:latin typeface="+mn-lt"/>
              </a:rPr>
              <a:t>project </a:t>
            </a:r>
            <a:r>
              <a:rPr lang="en-US" sz="2800" dirty="0" smtClean="0">
                <a:latin typeface="+mn-lt"/>
              </a:rPr>
              <a:t>operated from 2013-2016 to </a:t>
            </a:r>
            <a:r>
              <a:rPr lang="en-US" sz="2800" dirty="0">
                <a:latin typeface="+mn-lt"/>
              </a:rPr>
              <a:t>meet mandatory reporting requirements</a:t>
            </a:r>
          </a:p>
          <a:p>
            <a:endParaRPr lang="en-IE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57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7</a:t>
            </a:fld>
            <a:endParaRPr lang="en-IE"/>
          </a:p>
        </p:txBody>
      </p:sp>
      <p:sp>
        <p:nvSpPr>
          <p:cNvPr id="4" name="Rounded Rectangle 3"/>
          <p:cNvSpPr/>
          <p:nvPr/>
        </p:nvSpPr>
        <p:spPr>
          <a:xfrm>
            <a:off x="2889151" y="1484784"/>
            <a:ext cx="3600400" cy="720080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/>
              <a:t>SHA Reporting Database</a:t>
            </a:r>
            <a:endParaRPr lang="en-IE" sz="2000" b="1" dirty="0"/>
          </a:p>
        </p:txBody>
      </p:sp>
      <p:sp>
        <p:nvSpPr>
          <p:cNvPr id="5" name="Hexagon 4"/>
          <p:cNvSpPr/>
          <p:nvPr/>
        </p:nvSpPr>
        <p:spPr>
          <a:xfrm>
            <a:off x="3357203" y="2780928"/>
            <a:ext cx="2664296" cy="1584176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b="1" dirty="0" smtClean="0"/>
              <a:t> CSO: Data Compilation,</a:t>
            </a:r>
          </a:p>
          <a:p>
            <a:pPr algn="ctr"/>
            <a:r>
              <a:rPr lang="en-IE" sz="2000" b="1" dirty="0" smtClean="0"/>
              <a:t>Processing and </a:t>
            </a:r>
          </a:p>
          <a:p>
            <a:pPr algn="ctr"/>
            <a:r>
              <a:rPr lang="en-IE" sz="2000" b="1" dirty="0" smtClean="0"/>
              <a:t>Triangulation</a:t>
            </a:r>
            <a:endParaRPr lang="en-IE" sz="2000" b="1" dirty="0"/>
          </a:p>
        </p:txBody>
      </p:sp>
      <p:sp>
        <p:nvSpPr>
          <p:cNvPr id="6" name="Oval 5"/>
          <p:cNvSpPr/>
          <p:nvPr/>
        </p:nvSpPr>
        <p:spPr>
          <a:xfrm>
            <a:off x="267635" y="2859606"/>
            <a:ext cx="2238804" cy="1003337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bg1"/>
                </a:solidFill>
              </a:rPr>
              <a:t>HSE Financial Data and other Gov. Data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51520" y="4365104"/>
            <a:ext cx="2637631" cy="1152128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bg1"/>
                </a:solidFill>
              </a:rPr>
              <a:t>Survey of Private Health Insurers &amp; Private Hospitals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307190" y="4941168"/>
            <a:ext cx="2664296" cy="144016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bg1"/>
                </a:solidFill>
              </a:rPr>
              <a:t>CSO Data Sources: Revenue Tax Files, HBS, ASI, CPI, Census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6300192" y="4757514"/>
            <a:ext cx="2045146" cy="1219944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smtClean="0">
                <a:solidFill>
                  <a:schemeClr val="bg1"/>
                </a:solidFill>
              </a:rPr>
              <a:t>Analysis of Company Accounts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716191" y="2859606"/>
            <a:ext cx="2258913" cy="1080120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dirty="0" err="1" smtClean="0">
                <a:solidFill>
                  <a:schemeClr val="bg1"/>
                </a:solidFill>
              </a:rPr>
              <a:t>Benefacts</a:t>
            </a:r>
            <a:r>
              <a:rPr lang="en-IE" dirty="0" smtClean="0">
                <a:solidFill>
                  <a:schemeClr val="bg1"/>
                </a:solidFill>
              </a:rPr>
              <a:t> NPI Database (development)</a:t>
            </a:r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87037" y="476672"/>
            <a:ext cx="66159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sz="3600" b="1" dirty="0" smtClean="0">
                <a:solidFill>
                  <a:schemeClr val="bg1"/>
                </a:solidFill>
              </a:rPr>
              <a:t>Irish System of Health Accounts</a:t>
            </a:r>
            <a:endParaRPr lang="en-IE" sz="3600" b="1" dirty="0">
              <a:solidFill>
                <a:schemeClr val="bg1"/>
              </a:solidFill>
            </a:endParaRPr>
          </a:p>
        </p:txBody>
      </p:sp>
      <p:sp>
        <p:nvSpPr>
          <p:cNvPr id="14" name="Up Arrow 13"/>
          <p:cNvSpPr/>
          <p:nvPr/>
        </p:nvSpPr>
        <p:spPr>
          <a:xfrm>
            <a:off x="4468949" y="4411538"/>
            <a:ext cx="314697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Arrow 14"/>
          <p:cNvSpPr/>
          <p:nvPr/>
        </p:nvSpPr>
        <p:spPr>
          <a:xfrm>
            <a:off x="2699792" y="3248979"/>
            <a:ext cx="657411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ight Arrow 15"/>
          <p:cNvSpPr/>
          <p:nvPr/>
        </p:nvSpPr>
        <p:spPr>
          <a:xfrm rot="19882645">
            <a:off x="2576029" y="4142486"/>
            <a:ext cx="999833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7" name="Right Arrow 16"/>
          <p:cNvSpPr/>
          <p:nvPr/>
        </p:nvSpPr>
        <p:spPr>
          <a:xfrm rot="10800000">
            <a:off x="5971486" y="3247362"/>
            <a:ext cx="657411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8" name="Right Arrow 17"/>
          <p:cNvSpPr/>
          <p:nvPr/>
        </p:nvSpPr>
        <p:spPr>
          <a:xfrm rot="13133933">
            <a:off x="5627967" y="4431286"/>
            <a:ext cx="999833" cy="288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9" name="Up Arrow 18"/>
          <p:cNvSpPr/>
          <p:nvPr/>
        </p:nvSpPr>
        <p:spPr>
          <a:xfrm>
            <a:off x="4468949" y="2254027"/>
            <a:ext cx="314697" cy="43204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0" name="Rounded Rectangle 19"/>
          <p:cNvSpPr/>
          <p:nvPr/>
        </p:nvSpPr>
        <p:spPr>
          <a:xfrm>
            <a:off x="7030888" y="1314128"/>
            <a:ext cx="1944216" cy="86408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SHA Publication, Seminar and other analysis</a:t>
            </a:r>
            <a:endParaRPr lang="en-IE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267635" y="1301205"/>
            <a:ext cx="1944216" cy="8374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b="1" dirty="0" smtClean="0"/>
              <a:t>International Data Transmission</a:t>
            </a:r>
            <a:endParaRPr lang="en-IE" b="1" dirty="0"/>
          </a:p>
        </p:txBody>
      </p:sp>
      <p:sp>
        <p:nvSpPr>
          <p:cNvPr id="22" name="Right Arrow 21"/>
          <p:cNvSpPr/>
          <p:nvPr/>
        </p:nvSpPr>
        <p:spPr>
          <a:xfrm>
            <a:off x="6542373" y="1674168"/>
            <a:ext cx="405891" cy="288000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3" name="Right Arrow 22"/>
          <p:cNvSpPr/>
          <p:nvPr/>
        </p:nvSpPr>
        <p:spPr>
          <a:xfrm rot="10800000">
            <a:off x="2278502" y="1637184"/>
            <a:ext cx="579276" cy="288000"/>
          </a:xfrm>
          <a:prstGeom prst="rightArrow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684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8318" y="274638"/>
            <a:ext cx="7890145" cy="1143000"/>
          </a:xfrm>
        </p:spPr>
        <p:txBody>
          <a:bodyPr>
            <a:noAutofit/>
          </a:bodyPr>
          <a:lstStyle/>
          <a:p>
            <a:r>
              <a:rPr lang="en-IE" sz="3200" b="1" dirty="0" smtClean="0">
                <a:latin typeface="+mn-lt"/>
              </a:rPr>
              <a:t>Working together …</a:t>
            </a:r>
            <a:br>
              <a:rPr lang="en-IE" sz="3200" b="1" dirty="0" smtClean="0">
                <a:latin typeface="+mn-lt"/>
              </a:rPr>
            </a:br>
            <a:r>
              <a:rPr lang="en-IE" sz="3200" b="1" dirty="0" smtClean="0">
                <a:latin typeface="+mn-lt"/>
              </a:rPr>
              <a:t>System Health Accounts is an example of what’s possible</a:t>
            </a:r>
            <a:endParaRPr lang="en-IE" sz="3200" b="1" dirty="0"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2740522"/>
              </p:ext>
            </p:extLst>
          </p:nvPr>
        </p:nvGraphicFramePr>
        <p:xfrm>
          <a:off x="467544" y="1628800"/>
          <a:ext cx="8229600" cy="4353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244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latin typeface="+mn-lt"/>
              </a:rPr>
              <a:t>Irish System of Health Accounts -</a:t>
            </a:r>
            <a:br>
              <a:rPr lang="en-GB" b="1" dirty="0" smtClean="0">
                <a:latin typeface="+mn-lt"/>
              </a:rPr>
            </a:br>
            <a:r>
              <a:rPr lang="en-GB" b="1" dirty="0" smtClean="0">
                <a:latin typeface="+mn-lt"/>
              </a:rPr>
              <a:t>Your Input</a:t>
            </a:r>
            <a:endParaRPr lang="en-IE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453955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SHA tables published </a:t>
            </a:r>
            <a:r>
              <a:rPr lang="en-US" smtClean="0">
                <a:latin typeface="+mn-lt"/>
              </a:rPr>
              <a:t>for 2013 &amp; 2014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Outputs follow the OECD structure for tables</a:t>
            </a:r>
          </a:p>
          <a:p>
            <a:r>
              <a:rPr lang="en-US" dirty="0" smtClean="0">
                <a:latin typeface="+mn-lt"/>
              </a:rPr>
              <a:t>Consistent with broader National Accounts</a:t>
            </a:r>
          </a:p>
          <a:p>
            <a:r>
              <a:rPr lang="en-US" dirty="0" smtClean="0">
                <a:latin typeface="+mn-lt"/>
              </a:rPr>
              <a:t>Other analyses possible </a:t>
            </a:r>
          </a:p>
          <a:p>
            <a:r>
              <a:rPr lang="en-US" b="1" i="1" dirty="0">
                <a:latin typeface="+mn-lt"/>
              </a:rPr>
              <a:t>I</a:t>
            </a:r>
            <a:r>
              <a:rPr lang="en-US" b="1" i="1" dirty="0" smtClean="0">
                <a:latin typeface="+mn-lt"/>
              </a:rPr>
              <a:t>nput very welcome</a:t>
            </a:r>
            <a:r>
              <a:rPr lang="en-US" sz="3600" b="1" i="1" dirty="0" smtClean="0">
                <a:latin typeface="+mn-lt"/>
              </a:rPr>
              <a:t> </a:t>
            </a:r>
          </a:p>
          <a:p>
            <a:endParaRPr lang="en-US" sz="3600" dirty="0">
              <a:latin typeface="+mn-lt"/>
            </a:endParaRPr>
          </a:p>
          <a:p>
            <a:pPr marL="0" indent="0">
              <a:buNone/>
            </a:pPr>
            <a:endParaRPr lang="en-IE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E" smtClean="0"/>
              <a:t>www.cso.ie</a:t>
            </a:r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64937-9B7B-4811-9BAE-B6C8D760F4B7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86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O Standard Text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cso theme</Template>
  <TotalTime>1186</TotalTime>
  <Words>380</Words>
  <Application>Microsoft Office PowerPoint</Application>
  <PresentationFormat>On-screen Show (4:3)</PresentationFormat>
  <Paragraphs>92</Paragraphs>
  <Slides>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CSO Standard Text 2</vt:lpstr>
      <vt:lpstr>Health Accounts Seminar   Welcome &amp; Introduction</vt:lpstr>
      <vt:lpstr>Irish System of Health Accounts</vt:lpstr>
      <vt:lpstr>Irish System of Health Accounts</vt:lpstr>
      <vt:lpstr>Irish System of Health Accounts </vt:lpstr>
      <vt:lpstr>Irish System of Health Accounts</vt:lpstr>
      <vt:lpstr>Irish System of Health Accounts</vt:lpstr>
      <vt:lpstr>PowerPoint Presentation</vt:lpstr>
      <vt:lpstr>Working together … System Health Accounts is an example of what’s possible</vt:lpstr>
      <vt:lpstr>Irish System of Health Accounts - Your Input</vt:lpstr>
    </vt:vector>
  </TitlesOfParts>
  <Company>CSO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Sharon Coleman</dc:creator>
  <cp:lastModifiedBy>Mary Sheridan</cp:lastModifiedBy>
  <cp:revision>129</cp:revision>
  <dcterms:created xsi:type="dcterms:W3CDTF">2014-08-26T14:33:35Z</dcterms:created>
  <dcterms:modified xsi:type="dcterms:W3CDTF">2016-11-08T14:27:44Z</dcterms:modified>
</cp:coreProperties>
</file>