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6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75537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8645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05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234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124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5326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6920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8396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2171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6552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5130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DD5CE-5860-48DA-8593-8B84894414DF}" type="datetimeFigureOut">
              <a:rPr lang="en-IE" smtClean="0"/>
              <a:t>17/04/2013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988AD-6F9D-4E9A-8F79-6099E9216F4A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0738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304255"/>
          </a:xfrm>
        </p:spPr>
        <p:txBody>
          <a:bodyPr/>
          <a:lstStyle/>
          <a:p>
            <a:r>
              <a:rPr lang="en-IE" dirty="0" smtClean="0">
                <a:solidFill>
                  <a:srgbClr val="FF0000"/>
                </a:solidFill>
              </a:rPr>
              <a:t>Evolution in Ireland’s </a:t>
            </a:r>
            <a:br>
              <a:rPr lang="en-IE" dirty="0" smtClean="0">
                <a:solidFill>
                  <a:srgbClr val="FF0000"/>
                </a:solidFill>
              </a:rPr>
            </a:br>
            <a:r>
              <a:rPr lang="en-IE" dirty="0" smtClean="0">
                <a:solidFill>
                  <a:srgbClr val="FF0000"/>
                </a:solidFill>
              </a:rPr>
              <a:t>FDI Intensity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365104"/>
            <a:ext cx="8640960" cy="1800200"/>
          </a:xfrm>
        </p:spPr>
        <p:txBody>
          <a:bodyPr>
            <a:normAutofit fontScale="92500" lnSpcReduction="10000"/>
          </a:bodyPr>
          <a:lstStyle/>
          <a:p>
            <a:r>
              <a:rPr lang="en-IE" dirty="0" smtClean="0"/>
              <a:t>Frank Barry</a:t>
            </a:r>
          </a:p>
          <a:p>
            <a:r>
              <a:rPr lang="en-IE" sz="2600" dirty="0" smtClean="0"/>
              <a:t>Professor of International Business </a:t>
            </a:r>
          </a:p>
          <a:p>
            <a:r>
              <a:rPr lang="en-IE" sz="2600" dirty="0" smtClean="0"/>
              <a:t>and Development</a:t>
            </a:r>
          </a:p>
          <a:p>
            <a:r>
              <a:rPr lang="en-IE" sz="2600" dirty="0" smtClean="0"/>
              <a:t>Trinity College Dublin</a:t>
            </a:r>
            <a:endParaRPr lang="en-IE" sz="2600" dirty="0"/>
          </a:p>
        </p:txBody>
      </p:sp>
    </p:spTree>
    <p:extLst>
      <p:ext uri="{BB962C8B-B14F-4D97-AF65-F5344CB8AC3E}">
        <p14:creationId xmlns:p14="http://schemas.microsoft.com/office/powerpoint/2010/main" val="142917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rgbClr val="FF0000"/>
                </a:solidFill>
              </a:rPr>
              <a:t>Sectoral distribution of foreign-firm manufacturing employment</a:t>
            </a:r>
            <a:endParaRPr lang="en-IE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51351"/>
              </p:ext>
            </p:extLst>
          </p:nvPr>
        </p:nvGraphicFramePr>
        <p:xfrm>
          <a:off x="467544" y="2956401"/>
          <a:ext cx="8219256" cy="3302322"/>
        </p:xfrm>
        <a:graphic>
          <a:graphicData uri="http://schemas.openxmlformats.org/drawingml/2006/table">
            <a:tbl>
              <a:tblPr firstRow="1" firstCol="1" bandRow="1"/>
              <a:tblGrid>
                <a:gridCol w="4392488"/>
                <a:gridCol w="1872208"/>
                <a:gridCol w="1954560"/>
              </a:tblGrid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1973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2010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Food, Beverages and Tobacco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Textiles, Clothing and Footwear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Chemicals (including Pharma)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Machinery and Equipment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Electrical and Electronic (including Office and Data Processing)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Medical Devices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Transport Equipment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Remainder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6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rgbClr val="FF0000"/>
                </a:solidFill>
              </a:rPr>
              <a:t>Employment in foreign-owned manufacturing and foreign-owned internationally-traded services</a:t>
            </a:r>
            <a:endParaRPr lang="en-IE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076245"/>
              </p:ext>
            </p:extLst>
          </p:nvPr>
        </p:nvGraphicFramePr>
        <p:xfrm>
          <a:off x="971600" y="2636911"/>
          <a:ext cx="7416824" cy="2027664"/>
        </p:xfrm>
        <a:graphic>
          <a:graphicData uri="http://schemas.openxmlformats.org/drawingml/2006/table">
            <a:tbl>
              <a:tblPr firstRow="1" firstCol="1" bandRow="1"/>
              <a:tblGrid>
                <a:gridCol w="5102347"/>
                <a:gridCol w="1031875"/>
                <a:gridCol w="1282602"/>
              </a:tblGrid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IE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</a:rPr>
                        <a:t>1991</a:t>
                      </a:r>
                      <a:endParaRPr lang="en-IE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b="1" dirty="0">
                          <a:effectLst/>
                          <a:latin typeface="Times New Roman"/>
                          <a:ea typeface="Times New Roman"/>
                        </a:rPr>
                        <a:t>2010</a:t>
                      </a:r>
                      <a:endParaRPr lang="en-IE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  <a:latin typeface="Times New Roman"/>
                          <a:ea typeface="Times New Roman"/>
                        </a:rPr>
                        <a:t>Foreign-owned manufacturing</a:t>
                      </a:r>
                      <a:endParaRPr lang="en-IE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/>
                          <a:ea typeface="Times New Roman"/>
                        </a:rPr>
                        <a:t>89,167</a:t>
                      </a:r>
                      <a:endParaRPr lang="en-IE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/>
                          <a:ea typeface="Times New Roman"/>
                        </a:rPr>
                        <a:t>80,089</a:t>
                      </a:r>
                      <a:endParaRPr lang="en-IE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b="0" dirty="0">
                          <a:effectLst/>
                          <a:latin typeface="Times New Roman"/>
                          <a:ea typeface="Times New Roman"/>
                        </a:rPr>
                        <a:t>Foreign-owned </a:t>
                      </a:r>
                      <a:endParaRPr lang="en-GB" sz="2400" b="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b="0" dirty="0" smtClean="0">
                          <a:effectLst/>
                          <a:latin typeface="Times New Roman"/>
                          <a:ea typeface="Times New Roman"/>
                        </a:rPr>
                        <a:t>internationally-traded </a:t>
                      </a:r>
                      <a:r>
                        <a:rPr lang="en-GB" sz="2400" b="0" dirty="0">
                          <a:effectLst/>
                          <a:latin typeface="Times New Roman"/>
                          <a:ea typeface="Times New Roman"/>
                        </a:rPr>
                        <a:t>services</a:t>
                      </a:r>
                      <a:endParaRPr lang="en-IE" sz="2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/>
                          <a:ea typeface="Times New Roman"/>
                        </a:rPr>
                        <a:t>7,398</a:t>
                      </a:r>
                      <a:endParaRPr lang="en-IE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Times New Roman"/>
                          <a:ea typeface="Times New Roman"/>
                        </a:rPr>
                        <a:t>59,110</a:t>
                      </a:r>
                      <a:endParaRPr lang="en-IE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7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en-IE" sz="4000" dirty="0" smtClean="0">
                <a:solidFill>
                  <a:srgbClr val="FF0000"/>
                </a:solidFill>
              </a:rPr>
              <a:t>Interactions </a:t>
            </a:r>
            <a:r>
              <a:rPr lang="en-IE" sz="4000" dirty="0" smtClean="0">
                <a:solidFill>
                  <a:srgbClr val="FF0000"/>
                </a:solidFill>
              </a:rPr>
              <a:t>between different tax jurisdictions have become </a:t>
            </a:r>
            <a:br>
              <a:rPr lang="en-IE" sz="4000" dirty="0" smtClean="0">
                <a:solidFill>
                  <a:srgbClr val="FF0000"/>
                </a:solidFill>
              </a:rPr>
            </a:br>
            <a:r>
              <a:rPr lang="en-IE" sz="4000" dirty="0" smtClean="0">
                <a:solidFill>
                  <a:srgbClr val="FF0000"/>
                </a:solidFill>
              </a:rPr>
              <a:t>increasingly complex</a:t>
            </a:r>
            <a:endParaRPr lang="en-IE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MNC transfer pricing issues</a:t>
            </a:r>
          </a:p>
          <a:p>
            <a:r>
              <a:rPr lang="en-IE" dirty="0" smtClean="0"/>
              <a:t>Increasing importance of intellectual property</a:t>
            </a:r>
          </a:p>
          <a:p>
            <a:r>
              <a:rPr lang="en-IE" dirty="0" smtClean="0"/>
              <a:t>Rival tax philosophies of Democrats and Republicans in the US</a:t>
            </a:r>
          </a:p>
          <a:p>
            <a:r>
              <a:rPr lang="en-IE" dirty="0" smtClean="0"/>
              <a:t>Caribbean tax havens and the geographic architecture of US MNCs</a:t>
            </a:r>
          </a:p>
        </p:txBody>
      </p:sp>
    </p:spTree>
    <p:extLst>
      <p:ext uri="{BB962C8B-B14F-4D97-AF65-F5344CB8AC3E}">
        <p14:creationId xmlns:p14="http://schemas.microsoft.com/office/powerpoint/2010/main" val="173858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Notwithstanding the fact that foreign MNCs use substantial inputs of Irish services, they are also huge </a:t>
            </a:r>
            <a:r>
              <a:rPr lang="en-GB" dirty="0"/>
              <a:t>importers of intermediate goods and make huge royalty and licence payments abroad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For Ireland, royalty and licence payments abroad are about as large as computer services exports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9234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</a:rPr>
              <a:t>Conclusions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Because of the huge import content associated with global production sharing, export data are </a:t>
            </a:r>
            <a:r>
              <a:rPr lang="en-GB" dirty="0" smtClean="0"/>
              <a:t>much less revealing than they </a:t>
            </a:r>
            <a:r>
              <a:rPr lang="en-GB" dirty="0"/>
              <a:t>once </a:t>
            </a:r>
            <a:r>
              <a:rPr lang="en-GB" dirty="0" smtClean="0"/>
              <a:t>were 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rules of how </a:t>
            </a:r>
            <a:r>
              <a:rPr lang="en-GB" dirty="0" smtClean="0"/>
              <a:t>we measure </a:t>
            </a:r>
            <a:r>
              <a:rPr lang="en-GB" i="1" dirty="0" smtClean="0">
                <a:solidFill>
                  <a:srgbClr val="FF0000"/>
                </a:solidFill>
              </a:rPr>
              <a:t>revealed </a:t>
            </a:r>
            <a:r>
              <a:rPr lang="en-GB" i="1" dirty="0">
                <a:solidFill>
                  <a:srgbClr val="FF0000"/>
                </a:solidFill>
              </a:rPr>
              <a:t>comparative advantage</a:t>
            </a:r>
            <a:r>
              <a:rPr lang="en-GB" dirty="0"/>
              <a:t> </a:t>
            </a:r>
            <a:r>
              <a:rPr lang="en-GB" dirty="0" smtClean="0"/>
              <a:t>need </a:t>
            </a:r>
            <a:r>
              <a:rPr lang="en-GB" dirty="0"/>
              <a:t>to be </a:t>
            </a:r>
            <a:r>
              <a:rPr lang="en-GB" dirty="0" smtClean="0"/>
              <a:t>rewritten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894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Ireland’s current FDI intensity in international comparative context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144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But Ireland has a longer history of FDI that most people suppose!</a:t>
            </a:r>
          </a:p>
          <a:p>
            <a:endParaRPr lang="en-IE" dirty="0" smtClean="0"/>
          </a:p>
          <a:p>
            <a:r>
              <a:rPr lang="en-IE" dirty="0" smtClean="0">
                <a:solidFill>
                  <a:srgbClr val="FF0000"/>
                </a:solidFill>
              </a:rPr>
              <a:t>Ireland’s first major FDI success</a:t>
            </a:r>
          </a:p>
          <a:p>
            <a:pPr lvl="1"/>
            <a:r>
              <a:rPr lang="en-IE" dirty="0" smtClean="0"/>
              <a:t>Ford Motor Company began tractor production for export in Cork in 1919</a:t>
            </a:r>
          </a:p>
          <a:p>
            <a:pPr lvl="2"/>
            <a:r>
              <a:rPr lang="en-IE" dirty="0" smtClean="0"/>
              <a:t>Employed almost 6,000 in 1929</a:t>
            </a:r>
          </a:p>
          <a:p>
            <a:pPr lvl="2"/>
            <a:r>
              <a:rPr lang="en-IE" dirty="0" smtClean="0"/>
              <a:t>Still employed 1,000 in the 1950s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3288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rgbClr val="FF0000"/>
                </a:solidFill>
              </a:rPr>
              <a:t>Substantial Tariff-Jumping FDI from 1920s to 1950s</a:t>
            </a:r>
            <a:endParaRPr lang="en-IE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727431" y="1844824"/>
            <a:ext cx="5731510" cy="4274185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3804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 smtClean="0"/>
              <a:t>Players and Wills (cigarettes) set up Irish factories in the early 1920s</a:t>
            </a:r>
          </a:p>
          <a:p>
            <a:pPr lvl="1"/>
            <a:r>
              <a:rPr lang="en-IE" dirty="0" smtClean="0"/>
              <a:t>1,500 </a:t>
            </a:r>
            <a:r>
              <a:rPr lang="en-IE" dirty="0"/>
              <a:t>e</a:t>
            </a:r>
            <a:r>
              <a:rPr lang="en-IE" dirty="0" smtClean="0"/>
              <a:t>mployed between them c. 1960</a:t>
            </a:r>
          </a:p>
          <a:p>
            <a:endParaRPr lang="en-IE" dirty="0"/>
          </a:p>
          <a:p>
            <a:r>
              <a:rPr lang="en-IE" dirty="0" smtClean="0"/>
              <a:t>Cadburys (1932)</a:t>
            </a:r>
          </a:p>
          <a:p>
            <a:pPr lvl="1"/>
            <a:r>
              <a:rPr lang="en-IE" dirty="0" smtClean="0"/>
              <a:t>2,000 employed c. 1960 </a:t>
            </a:r>
          </a:p>
          <a:p>
            <a:endParaRPr lang="en-IE" dirty="0"/>
          </a:p>
          <a:p>
            <a:r>
              <a:rPr lang="en-IE" dirty="0" smtClean="0"/>
              <a:t>Irish Dunlop (1934/5)</a:t>
            </a:r>
          </a:p>
          <a:p>
            <a:pPr lvl="1"/>
            <a:r>
              <a:rPr lang="en-IE" dirty="0" smtClean="0"/>
              <a:t>1,300 employed c. 1960 </a:t>
            </a:r>
          </a:p>
          <a:p>
            <a:endParaRPr lang="en-IE" dirty="0"/>
          </a:p>
          <a:p>
            <a:r>
              <a:rPr lang="en-IE" dirty="0" smtClean="0"/>
              <a:t>Clarks Shoes (1938)</a:t>
            </a:r>
          </a:p>
          <a:p>
            <a:pPr lvl="1"/>
            <a:r>
              <a:rPr lang="en-IE" dirty="0" smtClean="0"/>
              <a:t>1,000 employed </a:t>
            </a:r>
            <a:r>
              <a:rPr lang="en-IE" dirty="0" smtClean="0"/>
              <a:t>in Irish partner firm c</a:t>
            </a:r>
            <a:r>
              <a:rPr lang="en-IE" dirty="0" smtClean="0"/>
              <a:t>. 1960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8948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rgbClr val="FF0000"/>
                </a:solidFill>
              </a:rPr>
              <a:t>What was the sectoral distribution of FDI under protectionism?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“Evidence suggests no general principle in sectors attracting outside penetration”</a:t>
            </a:r>
          </a:p>
          <a:p>
            <a:pPr lvl="1"/>
            <a:r>
              <a:rPr lang="en-US" sz="2600" dirty="0" smtClean="0"/>
              <a:t>1928 </a:t>
            </a:r>
            <a:r>
              <a:rPr lang="en-US" sz="2600" dirty="0"/>
              <a:t>report on foreign ownership by </a:t>
            </a:r>
            <a:r>
              <a:rPr lang="en-US" sz="2600" dirty="0" smtClean="0"/>
              <a:t>Department of Industry </a:t>
            </a:r>
            <a:r>
              <a:rPr lang="en-US" sz="2600" dirty="0"/>
              <a:t>and </a:t>
            </a:r>
            <a:r>
              <a:rPr lang="en-US" sz="2600" dirty="0" smtClean="0"/>
              <a:t>Commerce</a:t>
            </a:r>
          </a:p>
          <a:p>
            <a:pPr marL="457200" lvl="1" indent="0">
              <a:buNone/>
            </a:pPr>
            <a:endParaRPr lang="en-IE" dirty="0" smtClean="0"/>
          </a:p>
          <a:p>
            <a:r>
              <a:rPr lang="en-GB" dirty="0" smtClean="0"/>
              <a:t>“Expansion </a:t>
            </a:r>
            <a:r>
              <a:rPr lang="en-GB" dirty="0"/>
              <a:t>of foreign-owned industry in the </a:t>
            </a:r>
            <a:r>
              <a:rPr lang="en-GB" dirty="0" smtClean="0"/>
              <a:t>1920s resulted </a:t>
            </a:r>
            <a:r>
              <a:rPr lang="en-GB" dirty="0"/>
              <a:t>from changing market demand, in particular the growing importance of advertising, which led to the emergence of large conglomerates in consumer industries</a:t>
            </a:r>
            <a:r>
              <a:rPr lang="en-GB" dirty="0" smtClean="0"/>
              <a:t>”</a:t>
            </a:r>
          </a:p>
          <a:p>
            <a:pPr lvl="1"/>
            <a:r>
              <a:rPr lang="en-GB" sz="2600" dirty="0" smtClean="0"/>
              <a:t>Historian </a:t>
            </a:r>
            <a:r>
              <a:rPr lang="en-US" sz="2600" dirty="0" smtClean="0"/>
              <a:t>Mary Daly (1992) </a:t>
            </a:r>
            <a:endParaRPr lang="en-IE" sz="2600" dirty="0"/>
          </a:p>
        </p:txBody>
      </p:sp>
    </p:spTree>
    <p:extLst>
      <p:ext uri="{BB962C8B-B14F-4D97-AF65-F5344CB8AC3E}">
        <p14:creationId xmlns:p14="http://schemas.microsoft.com/office/powerpoint/2010/main" val="117234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In fact, exactly as today, FDI congregated in </a:t>
            </a:r>
            <a:r>
              <a:rPr lang="en-IE" i="1" dirty="0" smtClean="0"/>
              <a:t>advertising-intensive </a:t>
            </a:r>
            <a:r>
              <a:rPr lang="en-IE" dirty="0" smtClean="0"/>
              <a:t>and </a:t>
            </a:r>
            <a:r>
              <a:rPr lang="en-IE" i="1" dirty="0" smtClean="0"/>
              <a:t>R&amp;D-intensive</a:t>
            </a:r>
            <a:r>
              <a:rPr lang="en-IE" dirty="0" smtClean="0"/>
              <a:t> industrial sectors </a:t>
            </a:r>
          </a:p>
          <a:p>
            <a:pPr marL="0" indent="0">
              <a:buNone/>
            </a:pPr>
            <a:endParaRPr lang="en-IE" dirty="0" smtClean="0"/>
          </a:p>
          <a:p>
            <a:pPr lvl="0"/>
            <a:r>
              <a:rPr lang="en-GB" dirty="0" smtClean="0"/>
              <a:t>Even in the protectionist era</a:t>
            </a:r>
          </a:p>
          <a:p>
            <a:pPr lvl="1"/>
            <a:r>
              <a:rPr lang="en-GB" dirty="0" smtClean="0"/>
              <a:t>Foreign </a:t>
            </a:r>
            <a:r>
              <a:rPr lang="en-GB" dirty="0"/>
              <a:t>firms accounted for </a:t>
            </a:r>
            <a:r>
              <a:rPr lang="en-GB" i="1" dirty="0" smtClean="0">
                <a:solidFill>
                  <a:srgbClr val="FF0000"/>
                </a:solidFill>
              </a:rPr>
              <a:t>insignificant shares </a:t>
            </a:r>
            <a:r>
              <a:rPr lang="en-GB" dirty="0" smtClean="0"/>
              <a:t>of employment </a:t>
            </a:r>
            <a:r>
              <a:rPr lang="en-GB" dirty="0"/>
              <a:t>in sectors such as Wood and Furniture, Paper and Printing, </a:t>
            </a:r>
            <a:r>
              <a:rPr lang="en-GB" dirty="0" smtClean="0"/>
              <a:t>Non-Metallic </a:t>
            </a:r>
            <a:r>
              <a:rPr lang="en-GB" dirty="0"/>
              <a:t>Minerals, Iron and Steel </a:t>
            </a:r>
            <a:r>
              <a:rPr lang="en-GB" dirty="0" smtClean="0"/>
              <a:t>Manufactures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Accounted </a:t>
            </a:r>
            <a:r>
              <a:rPr lang="en-GB" dirty="0"/>
              <a:t>for the </a:t>
            </a:r>
            <a:r>
              <a:rPr lang="en-GB" i="1" dirty="0">
                <a:solidFill>
                  <a:srgbClr val="FF0000"/>
                </a:solidFill>
              </a:rPr>
              <a:t>bulk of employment </a:t>
            </a:r>
            <a:r>
              <a:rPr lang="en-GB" dirty="0"/>
              <a:t>in sectors such as Chemicals, Electrical Equipment and Apparatus, Wireless TV and Telecommunications </a:t>
            </a:r>
            <a:r>
              <a:rPr lang="en-GB" dirty="0" smtClean="0"/>
              <a:t>Equipment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1142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IE" sz="3200" dirty="0" smtClean="0"/>
              <a:t>In the </a:t>
            </a:r>
            <a:r>
              <a:rPr lang="en-IE" sz="3200" dirty="0" smtClean="0"/>
              <a:t>mid-1950s (before </a:t>
            </a:r>
            <a:r>
              <a:rPr lang="en-IE" sz="3200" dirty="0" smtClean="0"/>
              <a:t>trade </a:t>
            </a:r>
            <a:r>
              <a:rPr lang="en-IE" sz="3200" dirty="0" smtClean="0"/>
              <a:t>liberalisation), </a:t>
            </a:r>
            <a:r>
              <a:rPr lang="en-IE" sz="3200" dirty="0" smtClean="0"/>
              <a:t>Ireland stumbled on its low corporation tax strategy </a:t>
            </a:r>
            <a:r>
              <a:rPr lang="en-IE" sz="3200" dirty="0" smtClean="0"/>
              <a:t>of attracting export-oriented industry: “export </a:t>
            </a:r>
            <a:r>
              <a:rPr lang="en-IE" sz="3200" dirty="0" smtClean="0"/>
              <a:t>profits tax </a:t>
            </a:r>
            <a:r>
              <a:rPr lang="en-IE" sz="3200" dirty="0" smtClean="0"/>
              <a:t>relief”</a:t>
            </a:r>
            <a:endParaRPr lang="en-IE" sz="3200" dirty="0"/>
          </a:p>
        </p:txBody>
      </p:sp>
      <p:pic>
        <p:nvPicPr>
          <p:cNvPr id="25602" name="Picture 2" descr="C:\Users\barryfg\Desktop\Documents\papers.ireland\IDA project\John Hinde Irelan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2439988"/>
            <a:ext cx="4038600" cy="2846387"/>
          </a:xfrm>
        </p:spPr>
      </p:pic>
      <p:pic>
        <p:nvPicPr>
          <p:cNvPr id="25603" name="Picture 3" descr="C:\Users\barryfg\Desktop\Documents\papers.ireland\IDA project\P Rico bananas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23875" y="2636838"/>
            <a:ext cx="3625850" cy="252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E" sz="3600" dirty="0" smtClean="0">
                <a:solidFill>
                  <a:srgbClr val="FF0000"/>
                </a:solidFill>
              </a:rPr>
              <a:t>New Faber-Castell Factory in Fermoy, </a:t>
            </a:r>
            <a:r>
              <a:rPr lang="en-IE" sz="3600" dirty="0" smtClean="0">
                <a:solidFill>
                  <a:srgbClr val="FF0000"/>
                </a:solidFill>
              </a:rPr>
              <a:t> </a:t>
            </a:r>
            <a:br>
              <a:rPr lang="en-IE" sz="3600" dirty="0" smtClean="0">
                <a:solidFill>
                  <a:srgbClr val="FF0000"/>
                </a:solidFill>
              </a:rPr>
            </a:br>
            <a:r>
              <a:rPr lang="en-IE" sz="3600" dirty="0" smtClean="0">
                <a:solidFill>
                  <a:srgbClr val="FF0000"/>
                </a:solidFill>
              </a:rPr>
              <a:t>mid-1950s</a:t>
            </a:r>
            <a:endParaRPr lang="en-IE" sz="3600" dirty="0">
              <a:solidFill>
                <a:srgbClr val="FF0000"/>
              </a:solidFill>
            </a:endParaRPr>
          </a:p>
        </p:txBody>
      </p:sp>
      <p:pic>
        <p:nvPicPr>
          <p:cNvPr id="26626" name="Picture 2" descr="C:\Users\barryfg\Desktop\Documents\papers.ireland\IDA project\Faber Castell May 1956 from Irish Examin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40050" y="1268413"/>
            <a:ext cx="3287713" cy="5229225"/>
          </a:xfrm>
        </p:spPr>
      </p:pic>
    </p:spTree>
    <p:extLst>
      <p:ext uri="{BB962C8B-B14F-4D97-AF65-F5344CB8AC3E}">
        <p14:creationId xmlns:p14="http://schemas.microsoft.com/office/powerpoint/2010/main" val="1847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493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Evolution in Ireland’s  FDI Intensity</vt:lpstr>
      <vt:lpstr>PowerPoint Presentation</vt:lpstr>
      <vt:lpstr>PowerPoint Presentation</vt:lpstr>
      <vt:lpstr>Substantial Tariff-Jumping FDI from 1920s to 1950s</vt:lpstr>
      <vt:lpstr>PowerPoint Presentation</vt:lpstr>
      <vt:lpstr>What was the sectoral distribution of FDI under protectionism?</vt:lpstr>
      <vt:lpstr>PowerPoint Presentation</vt:lpstr>
      <vt:lpstr>In the mid-1950s (before trade liberalisation), Ireland stumbled on its low corporation tax strategy of attracting export-oriented industry: “export profits tax relief”</vt:lpstr>
      <vt:lpstr>New Faber-Castell Factory in Fermoy,   mid-1950s</vt:lpstr>
      <vt:lpstr>Sectoral distribution of foreign-firm manufacturing employment</vt:lpstr>
      <vt:lpstr>Employment in foreign-owned manufacturing and foreign-owned internationally-traded services</vt:lpstr>
      <vt:lpstr>Interactions between different tax jurisdictions have become  increasingly complex</vt:lpstr>
      <vt:lpstr>PowerPoint Presentation</vt:lpstr>
      <vt:lpstr>Conclusions</vt:lpstr>
    </vt:vector>
  </TitlesOfParts>
  <Company>Trinity College Dublin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in Ireland’s FDI Intensity</dc:title>
  <dc:subject>Evolution in Ireland’s FDI Intensity</dc:subject>
  <dc:creator>Administrator</dc:creator>
  <cp:lastModifiedBy>Administrator</cp:lastModifiedBy>
  <cp:revision>11</cp:revision>
  <dcterms:created xsi:type="dcterms:W3CDTF">2013-04-16T16:15:16Z</dcterms:created>
  <dcterms:modified xsi:type="dcterms:W3CDTF">2013-04-17T11:12:02Z</dcterms:modified>
</cp:coreProperties>
</file>