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2" r:id="rId2"/>
    <p:sldId id="270" r:id="rId3"/>
    <p:sldId id="271" r:id="rId4"/>
    <p:sldId id="361" r:id="rId5"/>
    <p:sldId id="272" r:id="rId6"/>
    <p:sldId id="277" r:id="rId7"/>
    <p:sldId id="278" r:id="rId8"/>
    <p:sldId id="333" r:id="rId9"/>
    <p:sldId id="294" r:id="rId10"/>
    <p:sldId id="299" r:id="rId11"/>
    <p:sldId id="300" r:id="rId12"/>
    <p:sldId id="302" r:id="rId13"/>
    <p:sldId id="355" r:id="rId14"/>
    <p:sldId id="304" r:id="rId15"/>
    <p:sldId id="305" r:id="rId16"/>
    <p:sldId id="349" r:id="rId17"/>
    <p:sldId id="283" r:id="rId18"/>
    <p:sldId id="284" r:id="rId19"/>
    <p:sldId id="279" r:id="rId20"/>
    <p:sldId id="282" r:id="rId21"/>
    <p:sldId id="286" r:id="rId22"/>
    <p:sldId id="287" r:id="rId23"/>
    <p:sldId id="280" r:id="rId24"/>
    <p:sldId id="360" r:id="rId25"/>
    <p:sldId id="268" r:id="rId26"/>
    <p:sldId id="306" r:id="rId27"/>
    <p:sldId id="334" r:id="rId28"/>
    <p:sldId id="329" r:id="rId29"/>
    <p:sldId id="365" r:id="rId30"/>
    <p:sldId id="309" r:id="rId31"/>
    <p:sldId id="327" r:id="rId32"/>
    <p:sldId id="340" r:id="rId33"/>
    <p:sldId id="362" r:id="rId34"/>
    <p:sldId id="291" r:id="rId35"/>
    <p:sldId id="292" r:id="rId36"/>
    <p:sldId id="339" r:id="rId37"/>
    <p:sldId id="348" r:id="rId38"/>
    <p:sldId id="330" r:id="rId39"/>
    <p:sldId id="367" r:id="rId40"/>
    <p:sldId id="35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69" d="100"/>
          <a:sy n="69" d="100"/>
        </p:scale>
        <p:origin x="-558" y="-9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C079D-0A44-44DC-AC5B-B9F9409937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310D432-619A-489A-8374-3A7D49CEC117}">
      <dgm:prSet phldrT="[Text]"/>
      <dgm:spPr/>
      <dgm:t>
        <a:bodyPr/>
        <a:lstStyle/>
        <a:p>
          <a:r>
            <a:rPr lang="en-US" dirty="0" smtClean="0">
              <a:latin typeface="+mn-lt"/>
              <a:cs typeface="Times New Roman" pitchFamily="18" charset="0"/>
            </a:rPr>
            <a:t>North</a:t>
          </a:r>
          <a:endParaRPr lang="en-US" dirty="0">
            <a:latin typeface="+mn-lt"/>
            <a:cs typeface="Times New Roman" pitchFamily="18" charset="0"/>
          </a:endParaRPr>
        </a:p>
      </dgm:t>
    </dgm:pt>
    <dgm:pt modelId="{70C4864F-701C-4C4F-8D7B-B2A5C0050C68}" type="parTrans" cxnId="{10708FBB-2D43-4891-B2EF-0FC60D2B42CA}">
      <dgm:prSet/>
      <dgm:spPr/>
      <dgm:t>
        <a:bodyPr/>
        <a:lstStyle/>
        <a:p>
          <a:endParaRPr lang="en-US">
            <a:latin typeface="Times New Roman" pitchFamily="18" charset="0"/>
            <a:cs typeface="Times New Roman" pitchFamily="18" charset="0"/>
          </a:endParaRPr>
        </a:p>
      </dgm:t>
    </dgm:pt>
    <dgm:pt modelId="{18D45FDF-4DEA-48A7-A7F2-1DBEDBB6FE07}" type="sibTrans" cxnId="{10708FBB-2D43-4891-B2EF-0FC60D2B42CA}">
      <dgm:prSet/>
      <dgm:spPr/>
      <dgm:t>
        <a:bodyPr/>
        <a:lstStyle/>
        <a:p>
          <a:endParaRPr lang="en-US">
            <a:latin typeface="Times New Roman" pitchFamily="18" charset="0"/>
            <a:cs typeface="Times New Roman" pitchFamily="18" charset="0"/>
          </a:endParaRPr>
        </a:p>
      </dgm:t>
    </dgm:pt>
    <dgm:pt modelId="{5DA447DD-D976-41A4-91AE-34104C18BDD4}">
      <dgm:prSet phldrT="[Text]"/>
      <dgm:spPr/>
      <dgm:t>
        <a:bodyPr/>
        <a:lstStyle/>
        <a:p>
          <a:endParaRPr lang="en-US" dirty="0" smtClean="0">
            <a:latin typeface="Times New Roman" pitchFamily="18" charset="0"/>
            <a:cs typeface="Times New Roman" pitchFamily="18" charset="0"/>
          </a:endParaRPr>
        </a:p>
        <a:p>
          <a:r>
            <a:rPr lang="en-US" dirty="0" smtClean="0">
              <a:latin typeface="+mn-lt"/>
              <a:cs typeface="Times New Roman" pitchFamily="18" charset="0"/>
            </a:rPr>
            <a:t>South</a:t>
          </a:r>
          <a:endParaRPr lang="en-US" dirty="0">
            <a:latin typeface="+mn-lt"/>
            <a:cs typeface="Times New Roman" pitchFamily="18" charset="0"/>
          </a:endParaRPr>
        </a:p>
      </dgm:t>
    </dgm:pt>
    <dgm:pt modelId="{54691510-7D0F-4B08-BD44-187C0FCC8BEF}" type="parTrans" cxnId="{A133F2BC-D91A-4FB3-B817-AC935CB22D69}">
      <dgm:prSet/>
      <dgm:spPr/>
      <dgm:t>
        <a:bodyPr/>
        <a:lstStyle/>
        <a:p>
          <a:endParaRPr lang="en-US">
            <a:latin typeface="Times New Roman" pitchFamily="18" charset="0"/>
            <a:cs typeface="Times New Roman" pitchFamily="18" charset="0"/>
          </a:endParaRPr>
        </a:p>
      </dgm:t>
    </dgm:pt>
    <dgm:pt modelId="{ACDB53D8-4720-4FD7-BD34-A3FF0F356264}" type="sibTrans" cxnId="{A133F2BC-D91A-4FB3-B817-AC935CB22D69}">
      <dgm:prSet/>
      <dgm:spPr/>
      <dgm:t>
        <a:bodyPr/>
        <a:lstStyle/>
        <a:p>
          <a:endParaRPr lang="en-US">
            <a:latin typeface="Times New Roman" pitchFamily="18" charset="0"/>
            <a:cs typeface="Times New Roman" pitchFamily="18" charset="0"/>
          </a:endParaRPr>
        </a:p>
      </dgm:t>
    </dgm:pt>
    <dgm:pt modelId="{7A42CD25-00C6-4D05-803E-66A22AA5FDC9}">
      <dgm:prSet phldrT="[Text]"/>
      <dgm:spPr/>
      <dgm:t>
        <a:bodyPr/>
        <a:lstStyle/>
        <a:p>
          <a:endParaRPr lang="en-US" dirty="0">
            <a:latin typeface="Times New Roman" pitchFamily="18" charset="0"/>
            <a:cs typeface="Times New Roman" pitchFamily="18" charset="0"/>
          </a:endParaRPr>
        </a:p>
      </dgm:t>
    </dgm:pt>
    <dgm:pt modelId="{2079F004-0F67-4E42-B4BB-C3BC74E06D61}" type="parTrans" cxnId="{42D5B7FD-00F0-40D9-AC28-B23505C4D6F4}">
      <dgm:prSet/>
      <dgm:spPr/>
      <dgm:t>
        <a:bodyPr/>
        <a:lstStyle/>
        <a:p>
          <a:endParaRPr lang="en-US">
            <a:latin typeface="Times New Roman" pitchFamily="18" charset="0"/>
            <a:cs typeface="Times New Roman" pitchFamily="18" charset="0"/>
          </a:endParaRPr>
        </a:p>
      </dgm:t>
    </dgm:pt>
    <dgm:pt modelId="{828CB00B-EB58-4529-9EAA-D1EABE1E3727}" type="sibTrans" cxnId="{42D5B7FD-00F0-40D9-AC28-B23505C4D6F4}">
      <dgm:prSet/>
      <dgm:spPr/>
      <dgm:t>
        <a:bodyPr/>
        <a:lstStyle/>
        <a:p>
          <a:endParaRPr lang="en-US">
            <a:latin typeface="Times New Roman" pitchFamily="18" charset="0"/>
            <a:cs typeface="Times New Roman" pitchFamily="18" charset="0"/>
          </a:endParaRPr>
        </a:p>
      </dgm:t>
    </dgm:pt>
    <dgm:pt modelId="{694BE34E-20A9-40B1-84E0-B89B2CF85C98}">
      <dgm:prSet phldrT="[Text]"/>
      <dgm:spPr/>
      <dgm:t>
        <a:bodyPr/>
        <a:lstStyle/>
        <a:p>
          <a:r>
            <a:rPr lang="en-US" dirty="0" smtClean="0">
              <a:latin typeface="+mn-lt"/>
              <a:cs typeface="Times New Roman" pitchFamily="18" charset="0"/>
            </a:rPr>
            <a:t>South</a:t>
          </a:r>
          <a:endParaRPr lang="en-US" dirty="0">
            <a:latin typeface="+mn-lt"/>
            <a:cs typeface="Times New Roman" pitchFamily="18" charset="0"/>
          </a:endParaRPr>
        </a:p>
      </dgm:t>
    </dgm:pt>
    <dgm:pt modelId="{2CCC8473-7274-4D86-BD17-EA63AEA7BD06}" type="parTrans" cxnId="{835B4F6D-B2F1-48C8-9462-5CA3F86BC769}">
      <dgm:prSet/>
      <dgm:spPr/>
      <dgm:t>
        <a:bodyPr/>
        <a:lstStyle/>
        <a:p>
          <a:endParaRPr lang="en-US">
            <a:latin typeface="Times New Roman" pitchFamily="18" charset="0"/>
            <a:cs typeface="Times New Roman" pitchFamily="18" charset="0"/>
          </a:endParaRPr>
        </a:p>
      </dgm:t>
    </dgm:pt>
    <dgm:pt modelId="{E627642F-1880-4D87-A82E-CE84483B0C4D}" type="sibTrans" cxnId="{835B4F6D-B2F1-48C8-9462-5CA3F86BC769}">
      <dgm:prSet/>
      <dgm:spPr/>
      <dgm:t>
        <a:bodyPr/>
        <a:lstStyle/>
        <a:p>
          <a:endParaRPr lang="en-US">
            <a:latin typeface="Times New Roman" pitchFamily="18" charset="0"/>
            <a:cs typeface="Times New Roman" pitchFamily="18" charset="0"/>
          </a:endParaRPr>
        </a:p>
      </dgm:t>
    </dgm:pt>
    <dgm:pt modelId="{228A77BC-E9D7-4EA1-8AEA-52F9FE7EFDC2}">
      <dgm:prSet phldrT="[Text]"/>
      <dgm:spPr/>
      <dgm:t>
        <a:bodyPr/>
        <a:lstStyle/>
        <a:p>
          <a:r>
            <a:rPr lang="en-US" dirty="0" smtClean="0">
              <a:latin typeface="+mn-lt"/>
              <a:cs typeface="Times New Roman" pitchFamily="18" charset="0"/>
            </a:rPr>
            <a:t>North</a:t>
          </a:r>
          <a:endParaRPr lang="en-US" dirty="0">
            <a:latin typeface="+mn-lt"/>
            <a:cs typeface="Times New Roman" pitchFamily="18" charset="0"/>
          </a:endParaRPr>
        </a:p>
      </dgm:t>
    </dgm:pt>
    <dgm:pt modelId="{20187050-F157-4089-A78F-B8F0DFA728D7}" type="parTrans" cxnId="{CDFAADB4-742D-4945-BFD8-590D667E96E2}">
      <dgm:prSet/>
      <dgm:spPr/>
      <dgm:t>
        <a:bodyPr/>
        <a:lstStyle/>
        <a:p>
          <a:endParaRPr lang="en-US">
            <a:latin typeface="Times New Roman" pitchFamily="18" charset="0"/>
            <a:cs typeface="Times New Roman" pitchFamily="18" charset="0"/>
          </a:endParaRPr>
        </a:p>
      </dgm:t>
    </dgm:pt>
    <dgm:pt modelId="{C7556042-60CB-4268-8FED-413D30CAE435}" type="sibTrans" cxnId="{CDFAADB4-742D-4945-BFD8-590D667E96E2}">
      <dgm:prSet/>
      <dgm:spPr/>
      <dgm:t>
        <a:bodyPr/>
        <a:lstStyle/>
        <a:p>
          <a:endParaRPr lang="en-US">
            <a:latin typeface="Times New Roman" pitchFamily="18" charset="0"/>
            <a:cs typeface="Times New Roman" pitchFamily="18" charset="0"/>
          </a:endParaRPr>
        </a:p>
      </dgm:t>
    </dgm:pt>
    <dgm:pt modelId="{D035DBCC-DA8A-4076-86B0-3DDF699F3DFF}" type="pres">
      <dgm:prSet presAssocID="{88BC079D-0A44-44DC-AC5B-B9F9409937A8}" presName="cycle" presStyleCnt="0">
        <dgm:presLayoutVars>
          <dgm:dir/>
          <dgm:resizeHandles val="exact"/>
        </dgm:presLayoutVars>
      </dgm:prSet>
      <dgm:spPr/>
      <dgm:t>
        <a:bodyPr/>
        <a:lstStyle/>
        <a:p>
          <a:endParaRPr lang="en-US"/>
        </a:p>
      </dgm:t>
    </dgm:pt>
    <dgm:pt modelId="{5B05C05D-46E6-41C5-9888-C650EE6DEE19}" type="pres">
      <dgm:prSet presAssocID="{8310D432-619A-489A-8374-3A7D49CEC117}" presName="dummy" presStyleCnt="0"/>
      <dgm:spPr/>
    </dgm:pt>
    <dgm:pt modelId="{9D8A1ACD-3D59-4EEB-A62E-444836FAF85C}" type="pres">
      <dgm:prSet presAssocID="{8310D432-619A-489A-8374-3A7D49CEC117}" presName="node" presStyleLbl="revTx" presStyleIdx="0" presStyleCnt="4">
        <dgm:presLayoutVars>
          <dgm:bulletEnabled val="1"/>
        </dgm:presLayoutVars>
      </dgm:prSet>
      <dgm:spPr/>
      <dgm:t>
        <a:bodyPr/>
        <a:lstStyle/>
        <a:p>
          <a:endParaRPr lang="en-US"/>
        </a:p>
      </dgm:t>
    </dgm:pt>
    <dgm:pt modelId="{60FF2FC2-2D69-4BC9-AFA1-A1AC4E09C27F}" type="pres">
      <dgm:prSet presAssocID="{18D45FDF-4DEA-48A7-A7F2-1DBEDBB6FE07}" presName="sibTrans" presStyleLbl="node1" presStyleIdx="0" presStyleCnt="4" custLinFactNeighborX="-621" custLinFactNeighborY="3129"/>
      <dgm:spPr/>
      <dgm:t>
        <a:bodyPr/>
        <a:lstStyle/>
        <a:p>
          <a:endParaRPr lang="en-US"/>
        </a:p>
      </dgm:t>
    </dgm:pt>
    <dgm:pt modelId="{9C596756-01F0-4D03-9AC5-4A6941DF6326}" type="pres">
      <dgm:prSet presAssocID="{5DA447DD-D976-41A4-91AE-34104C18BDD4}" presName="dummy" presStyleCnt="0"/>
      <dgm:spPr/>
    </dgm:pt>
    <dgm:pt modelId="{E2654B87-E98F-499A-90FB-3DA327934E77}" type="pres">
      <dgm:prSet presAssocID="{5DA447DD-D976-41A4-91AE-34104C18BDD4}" presName="node" presStyleLbl="revTx" presStyleIdx="1" presStyleCnt="4">
        <dgm:presLayoutVars>
          <dgm:bulletEnabled val="1"/>
        </dgm:presLayoutVars>
      </dgm:prSet>
      <dgm:spPr/>
      <dgm:t>
        <a:bodyPr/>
        <a:lstStyle/>
        <a:p>
          <a:endParaRPr lang="en-US"/>
        </a:p>
      </dgm:t>
    </dgm:pt>
    <dgm:pt modelId="{4F342592-232D-4B03-999E-A4720910B91C}" type="pres">
      <dgm:prSet presAssocID="{ACDB53D8-4720-4FD7-BD34-A3FF0F356264}" presName="sibTrans" presStyleLbl="node1" presStyleIdx="1" presStyleCnt="4"/>
      <dgm:spPr/>
      <dgm:t>
        <a:bodyPr/>
        <a:lstStyle/>
        <a:p>
          <a:endParaRPr lang="en-US"/>
        </a:p>
      </dgm:t>
    </dgm:pt>
    <dgm:pt modelId="{9077A023-8377-4472-AFD8-F1D390E7EAB5}" type="pres">
      <dgm:prSet presAssocID="{694BE34E-20A9-40B1-84E0-B89B2CF85C98}" presName="dummy" presStyleCnt="0"/>
      <dgm:spPr/>
    </dgm:pt>
    <dgm:pt modelId="{90D98EF7-D3B9-4458-97E7-4E3C62988F1A}" type="pres">
      <dgm:prSet presAssocID="{694BE34E-20A9-40B1-84E0-B89B2CF85C98}" presName="node" presStyleLbl="revTx" presStyleIdx="2" presStyleCnt="4">
        <dgm:presLayoutVars>
          <dgm:bulletEnabled val="1"/>
        </dgm:presLayoutVars>
      </dgm:prSet>
      <dgm:spPr/>
      <dgm:t>
        <a:bodyPr/>
        <a:lstStyle/>
        <a:p>
          <a:endParaRPr lang="en-US"/>
        </a:p>
      </dgm:t>
    </dgm:pt>
    <dgm:pt modelId="{63CB4E89-B386-4D5B-B35D-249C09C5842D}" type="pres">
      <dgm:prSet presAssocID="{E627642F-1880-4D87-A82E-CE84483B0C4D}" presName="sibTrans" presStyleLbl="node1" presStyleIdx="2" presStyleCnt="4" custLinFactNeighborX="1982" custLinFactNeighborY="3983"/>
      <dgm:spPr/>
      <dgm:t>
        <a:bodyPr/>
        <a:lstStyle/>
        <a:p>
          <a:endParaRPr lang="en-US"/>
        </a:p>
      </dgm:t>
    </dgm:pt>
    <dgm:pt modelId="{86CE8255-29C6-4121-917D-E75934E54D76}" type="pres">
      <dgm:prSet presAssocID="{228A77BC-E9D7-4EA1-8AEA-52F9FE7EFDC2}" presName="dummy" presStyleCnt="0"/>
      <dgm:spPr/>
    </dgm:pt>
    <dgm:pt modelId="{9CDADE96-4301-4B9F-9713-7F00B60E3395}" type="pres">
      <dgm:prSet presAssocID="{228A77BC-E9D7-4EA1-8AEA-52F9FE7EFDC2}" presName="node" presStyleLbl="revTx" presStyleIdx="3" presStyleCnt="4">
        <dgm:presLayoutVars>
          <dgm:bulletEnabled val="1"/>
        </dgm:presLayoutVars>
      </dgm:prSet>
      <dgm:spPr/>
      <dgm:t>
        <a:bodyPr/>
        <a:lstStyle/>
        <a:p>
          <a:endParaRPr lang="en-US"/>
        </a:p>
      </dgm:t>
    </dgm:pt>
    <dgm:pt modelId="{07A8F99E-3425-493D-85A9-1934BA4DBD1C}" type="pres">
      <dgm:prSet presAssocID="{C7556042-60CB-4268-8FED-413D30CAE435}" presName="sibTrans" presStyleLbl="node1" presStyleIdx="3" presStyleCnt="4" custLinFactNeighborX="-19" custLinFactNeighborY="7984"/>
      <dgm:spPr/>
      <dgm:t>
        <a:bodyPr/>
        <a:lstStyle/>
        <a:p>
          <a:endParaRPr lang="en-US"/>
        </a:p>
      </dgm:t>
    </dgm:pt>
  </dgm:ptLst>
  <dgm:cxnLst>
    <dgm:cxn modelId="{9D3B6F60-CCFD-43E8-B27F-45409DA759E4}" type="presOf" srcId="{8310D432-619A-489A-8374-3A7D49CEC117}" destId="{9D8A1ACD-3D59-4EEB-A62E-444836FAF85C}" srcOrd="0" destOrd="0" presId="urn:microsoft.com/office/officeart/2005/8/layout/cycle1"/>
    <dgm:cxn modelId="{E3A12F94-AC8D-4383-9AD1-B368420D8C57}" type="presOf" srcId="{C7556042-60CB-4268-8FED-413D30CAE435}" destId="{07A8F99E-3425-493D-85A9-1934BA4DBD1C}" srcOrd="0" destOrd="0" presId="urn:microsoft.com/office/officeart/2005/8/layout/cycle1"/>
    <dgm:cxn modelId="{DA2545DF-A88E-4F5F-931F-35A3884AA85F}" type="presOf" srcId="{E627642F-1880-4D87-A82E-CE84483B0C4D}" destId="{63CB4E89-B386-4D5B-B35D-249C09C5842D}" srcOrd="0" destOrd="0" presId="urn:microsoft.com/office/officeart/2005/8/layout/cycle1"/>
    <dgm:cxn modelId="{3E3BBAE5-DCC3-47C7-A245-BE6DB2825D3F}" type="presOf" srcId="{694BE34E-20A9-40B1-84E0-B89B2CF85C98}" destId="{90D98EF7-D3B9-4458-97E7-4E3C62988F1A}" srcOrd="0" destOrd="0" presId="urn:microsoft.com/office/officeart/2005/8/layout/cycle1"/>
    <dgm:cxn modelId="{C23B6BDA-856D-4173-892E-B909EE15FB70}" type="presOf" srcId="{5DA447DD-D976-41A4-91AE-34104C18BDD4}" destId="{E2654B87-E98F-499A-90FB-3DA327934E77}" srcOrd="0" destOrd="0" presId="urn:microsoft.com/office/officeart/2005/8/layout/cycle1"/>
    <dgm:cxn modelId="{108E7767-9BC0-4919-B332-863E258FD8A6}" type="presOf" srcId="{18D45FDF-4DEA-48A7-A7F2-1DBEDBB6FE07}" destId="{60FF2FC2-2D69-4BC9-AFA1-A1AC4E09C27F}" srcOrd="0" destOrd="0" presId="urn:microsoft.com/office/officeart/2005/8/layout/cycle1"/>
    <dgm:cxn modelId="{10708FBB-2D43-4891-B2EF-0FC60D2B42CA}" srcId="{88BC079D-0A44-44DC-AC5B-B9F9409937A8}" destId="{8310D432-619A-489A-8374-3A7D49CEC117}" srcOrd="0" destOrd="0" parTransId="{70C4864F-701C-4C4F-8D7B-B2A5C0050C68}" sibTransId="{18D45FDF-4DEA-48A7-A7F2-1DBEDBB6FE07}"/>
    <dgm:cxn modelId="{835B4F6D-B2F1-48C8-9462-5CA3F86BC769}" srcId="{88BC079D-0A44-44DC-AC5B-B9F9409937A8}" destId="{694BE34E-20A9-40B1-84E0-B89B2CF85C98}" srcOrd="2" destOrd="0" parTransId="{2CCC8473-7274-4D86-BD17-EA63AEA7BD06}" sibTransId="{E627642F-1880-4D87-A82E-CE84483B0C4D}"/>
    <dgm:cxn modelId="{8255A54B-8AF8-4F35-AB49-B58D7ECFE83D}" type="presOf" srcId="{228A77BC-E9D7-4EA1-8AEA-52F9FE7EFDC2}" destId="{9CDADE96-4301-4B9F-9713-7F00B60E3395}" srcOrd="0" destOrd="0" presId="urn:microsoft.com/office/officeart/2005/8/layout/cycle1"/>
    <dgm:cxn modelId="{BCAD79DA-E09A-43AC-B66D-BC5177510B3A}" type="presOf" srcId="{88BC079D-0A44-44DC-AC5B-B9F9409937A8}" destId="{D035DBCC-DA8A-4076-86B0-3DDF699F3DFF}" srcOrd="0" destOrd="0" presId="urn:microsoft.com/office/officeart/2005/8/layout/cycle1"/>
    <dgm:cxn modelId="{42D5B7FD-00F0-40D9-AC28-B23505C4D6F4}" srcId="{5DA447DD-D976-41A4-91AE-34104C18BDD4}" destId="{7A42CD25-00C6-4D05-803E-66A22AA5FDC9}" srcOrd="0" destOrd="0" parTransId="{2079F004-0F67-4E42-B4BB-C3BC74E06D61}" sibTransId="{828CB00B-EB58-4529-9EAA-D1EABE1E3727}"/>
    <dgm:cxn modelId="{6DED84CA-0890-450D-9228-95062998531A}" type="presOf" srcId="{ACDB53D8-4720-4FD7-BD34-A3FF0F356264}" destId="{4F342592-232D-4B03-999E-A4720910B91C}" srcOrd="0" destOrd="0" presId="urn:microsoft.com/office/officeart/2005/8/layout/cycle1"/>
    <dgm:cxn modelId="{9EC730A3-C524-49B7-8301-7C9F10C38FCD}" type="presOf" srcId="{7A42CD25-00C6-4D05-803E-66A22AA5FDC9}" destId="{E2654B87-E98F-499A-90FB-3DA327934E77}" srcOrd="0" destOrd="1" presId="urn:microsoft.com/office/officeart/2005/8/layout/cycle1"/>
    <dgm:cxn modelId="{A133F2BC-D91A-4FB3-B817-AC935CB22D69}" srcId="{88BC079D-0A44-44DC-AC5B-B9F9409937A8}" destId="{5DA447DD-D976-41A4-91AE-34104C18BDD4}" srcOrd="1" destOrd="0" parTransId="{54691510-7D0F-4B08-BD44-187C0FCC8BEF}" sibTransId="{ACDB53D8-4720-4FD7-BD34-A3FF0F356264}"/>
    <dgm:cxn modelId="{CDFAADB4-742D-4945-BFD8-590D667E96E2}" srcId="{88BC079D-0A44-44DC-AC5B-B9F9409937A8}" destId="{228A77BC-E9D7-4EA1-8AEA-52F9FE7EFDC2}" srcOrd="3" destOrd="0" parTransId="{20187050-F157-4089-A78F-B8F0DFA728D7}" sibTransId="{C7556042-60CB-4268-8FED-413D30CAE435}"/>
    <dgm:cxn modelId="{04C07790-37EF-41A0-BCBE-E4AF815A00B7}" type="presParOf" srcId="{D035DBCC-DA8A-4076-86B0-3DDF699F3DFF}" destId="{5B05C05D-46E6-41C5-9888-C650EE6DEE19}" srcOrd="0" destOrd="0" presId="urn:microsoft.com/office/officeart/2005/8/layout/cycle1"/>
    <dgm:cxn modelId="{F336AC16-6AF6-4898-BB17-3E04A3190844}" type="presParOf" srcId="{D035DBCC-DA8A-4076-86B0-3DDF699F3DFF}" destId="{9D8A1ACD-3D59-4EEB-A62E-444836FAF85C}" srcOrd="1" destOrd="0" presId="urn:microsoft.com/office/officeart/2005/8/layout/cycle1"/>
    <dgm:cxn modelId="{2557D6E0-B7CC-467E-ABB4-D462E8296E32}" type="presParOf" srcId="{D035DBCC-DA8A-4076-86B0-3DDF699F3DFF}" destId="{60FF2FC2-2D69-4BC9-AFA1-A1AC4E09C27F}" srcOrd="2" destOrd="0" presId="urn:microsoft.com/office/officeart/2005/8/layout/cycle1"/>
    <dgm:cxn modelId="{22812B70-2C04-4F53-805E-9931315940BD}" type="presParOf" srcId="{D035DBCC-DA8A-4076-86B0-3DDF699F3DFF}" destId="{9C596756-01F0-4D03-9AC5-4A6941DF6326}" srcOrd="3" destOrd="0" presId="urn:microsoft.com/office/officeart/2005/8/layout/cycle1"/>
    <dgm:cxn modelId="{9A265A94-8490-497E-B136-929250F948F6}" type="presParOf" srcId="{D035DBCC-DA8A-4076-86B0-3DDF699F3DFF}" destId="{E2654B87-E98F-499A-90FB-3DA327934E77}" srcOrd="4" destOrd="0" presId="urn:microsoft.com/office/officeart/2005/8/layout/cycle1"/>
    <dgm:cxn modelId="{E235B9F9-61AC-4FBA-895D-5CF78C7AD9A5}" type="presParOf" srcId="{D035DBCC-DA8A-4076-86B0-3DDF699F3DFF}" destId="{4F342592-232D-4B03-999E-A4720910B91C}" srcOrd="5" destOrd="0" presId="urn:microsoft.com/office/officeart/2005/8/layout/cycle1"/>
    <dgm:cxn modelId="{C9CDCAF3-02D9-4912-B646-671FAA29AF01}" type="presParOf" srcId="{D035DBCC-DA8A-4076-86B0-3DDF699F3DFF}" destId="{9077A023-8377-4472-AFD8-F1D390E7EAB5}" srcOrd="6" destOrd="0" presId="urn:microsoft.com/office/officeart/2005/8/layout/cycle1"/>
    <dgm:cxn modelId="{0F8E101E-7751-4F41-B98A-E4125C56435B}" type="presParOf" srcId="{D035DBCC-DA8A-4076-86B0-3DDF699F3DFF}" destId="{90D98EF7-D3B9-4458-97E7-4E3C62988F1A}" srcOrd="7" destOrd="0" presId="urn:microsoft.com/office/officeart/2005/8/layout/cycle1"/>
    <dgm:cxn modelId="{2F7D00F5-492D-4A87-907B-A98D2DCDBB63}" type="presParOf" srcId="{D035DBCC-DA8A-4076-86B0-3DDF699F3DFF}" destId="{63CB4E89-B386-4D5B-B35D-249C09C5842D}" srcOrd="8" destOrd="0" presId="urn:microsoft.com/office/officeart/2005/8/layout/cycle1"/>
    <dgm:cxn modelId="{3A3BF550-3BB9-41CE-829E-7831D4EAA42C}" type="presParOf" srcId="{D035DBCC-DA8A-4076-86B0-3DDF699F3DFF}" destId="{86CE8255-29C6-4121-917D-E75934E54D76}" srcOrd="9" destOrd="0" presId="urn:microsoft.com/office/officeart/2005/8/layout/cycle1"/>
    <dgm:cxn modelId="{F793E057-2B08-4952-A92B-01EB3EE7CE49}" type="presParOf" srcId="{D035DBCC-DA8A-4076-86B0-3DDF699F3DFF}" destId="{9CDADE96-4301-4B9F-9713-7F00B60E3395}" srcOrd="10" destOrd="0" presId="urn:microsoft.com/office/officeart/2005/8/layout/cycle1"/>
    <dgm:cxn modelId="{FE24FF03-B3F4-4138-8EF1-0EB97A821097}" type="presParOf" srcId="{D035DBCC-DA8A-4076-86B0-3DDF699F3DFF}" destId="{07A8F99E-3425-493D-85A9-1934BA4DBD1C}"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8A1ACD-3D59-4EEB-A62E-444836FAF85C}">
      <dsp:nvSpPr>
        <dsp:cNvPr id="0" name=""/>
        <dsp:cNvSpPr/>
      </dsp:nvSpPr>
      <dsp:spPr>
        <a:xfrm>
          <a:off x="3376168" y="80495"/>
          <a:ext cx="1267736" cy="126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mn-lt"/>
              <a:cs typeface="Times New Roman" pitchFamily="18" charset="0"/>
            </a:rPr>
            <a:t>North</a:t>
          </a:r>
          <a:endParaRPr lang="en-US" sz="2500" kern="1200" dirty="0">
            <a:latin typeface="+mn-lt"/>
            <a:cs typeface="Times New Roman" pitchFamily="18" charset="0"/>
          </a:endParaRPr>
        </a:p>
      </dsp:txBody>
      <dsp:txXfrm>
        <a:off x="3376168" y="80495"/>
        <a:ext cx="1267736" cy="1267736"/>
      </dsp:txXfrm>
    </dsp:sp>
    <dsp:sp modelId="{60FF2FC2-2D69-4BC9-AFA1-A1AC4E09C27F}">
      <dsp:nvSpPr>
        <dsp:cNvPr id="0" name=""/>
        <dsp:cNvSpPr/>
      </dsp:nvSpPr>
      <dsp:spPr>
        <a:xfrm>
          <a:off x="1121489" y="112737"/>
          <a:ext cx="3579957" cy="3579957"/>
        </a:xfrm>
        <a:prstGeom prst="circularArrow">
          <a:avLst>
            <a:gd name="adj1" fmla="val 6905"/>
            <a:gd name="adj2" fmla="val 465613"/>
            <a:gd name="adj3" fmla="val 548316"/>
            <a:gd name="adj4" fmla="val 2058607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54B87-E98F-499A-90FB-3DA327934E77}">
      <dsp:nvSpPr>
        <dsp:cNvPr id="0" name=""/>
        <dsp:cNvSpPr/>
      </dsp:nvSpPr>
      <dsp:spPr>
        <a:xfrm>
          <a:off x="3376168" y="2233168"/>
          <a:ext cx="1267736" cy="126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l" defTabSz="1111250">
            <a:lnSpc>
              <a:spcPct val="90000"/>
            </a:lnSpc>
            <a:spcBef>
              <a:spcPct val="0"/>
            </a:spcBef>
            <a:spcAft>
              <a:spcPct val="35000"/>
            </a:spcAft>
          </a:pPr>
          <a:endParaRPr lang="en-US" sz="2500" kern="1200" dirty="0" smtClean="0">
            <a:latin typeface="Times New Roman" pitchFamily="18" charset="0"/>
            <a:cs typeface="Times New Roman" pitchFamily="18" charset="0"/>
          </a:endParaRPr>
        </a:p>
        <a:p>
          <a:pPr lvl="0" algn="l" defTabSz="1111250">
            <a:lnSpc>
              <a:spcPct val="90000"/>
            </a:lnSpc>
            <a:spcBef>
              <a:spcPct val="0"/>
            </a:spcBef>
            <a:spcAft>
              <a:spcPct val="35000"/>
            </a:spcAft>
          </a:pPr>
          <a:r>
            <a:rPr lang="en-US" sz="2500" kern="1200" dirty="0" smtClean="0">
              <a:latin typeface="+mn-lt"/>
              <a:cs typeface="Times New Roman" pitchFamily="18" charset="0"/>
            </a:rPr>
            <a:t>South</a:t>
          </a:r>
          <a:endParaRPr lang="en-US" sz="2500" kern="1200" dirty="0">
            <a:latin typeface="+mn-lt"/>
            <a:cs typeface="Times New Roman" pitchFamily="18" charset="0"/>
          </a:endParaRPr>
        </a:p>
        <a:p>
          <a:pPr marL="228600" lvl="1" indent="-228600" algn="l" defTabSz="889000">
            <a:lnSpc>
              <a:spcPct val="90000"/>
            </a:lnSpc>
            <a:spcBef>
              <a:spcPct val="0"/>
            </a:spcBef>
            <a:spcAft>
              <a:spcPct val="15000"/>
            </a:spcAft>
            <a:buChar char="••"/>
          </a:pPr>
          <a:endParaRPr lang="en-US" sz="2000" kern="1200" dirty="0">
            <a:latin typeface="Times New Roman" pitchFamily="18" charset="0"/>
            <a:cs typeface="Times New Roman" pitchFamily="18" charset="0"/>
          </a:endParaRPr>
        </a:p>
      </dsp:txBody>
      <dsp:txXfrm>
        <a:off x="3376168" y="2233168"/>
        <a:ext cx="1267736" cy="1267736"/>
      </dsp:txXfrm>
    </dsp:sp>
    <dsp:sp modelId="{4F342592-232D-4B03-999E-A4720910B91C}">
      <dsp:nvSpPr>
        <dsp:cNvPr id="0" name=""/>
        <dsp:cNvSpPr/>
      </dsp:nvSpPr>
      <dsp:spPr>
        <a:xfrm>
          <a:off x="1143721" y="721"/>
          <a:ext cx="3579957" cy="3579957"/>
        </a:xfrm>
        <a:prstGeom prst="circularArrow">
          <a:avLst>
            <a:gd name="adj1" fmla="val 6905"/>
            <a:gd name="adj2" fmla="val 465613"/>
            <a:gd name="adj3" fmla="val 5948316"/>
            <a:gd name="adj4" fmla="val 438607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98EF7-D3B9-4458-97E7-4E3C62988F1A}">
      <dsp:nvSpPr>
        <dsp:cNvPr id="0" name=""/>
        <dsp:cNvSpPr/>
      </dsp:nvSpPr>
      <dsp:spPr>
        <a:xfrm>
          <a:off x="1223495" y="2233168"/>
          <a:ext cx="1267736" cy="126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mn-lt"/>
              <a:cs typeface="Times New Roman" pitchFamily="18" charset="0"/>
            </a:rPr>
            <a:t>South</a:t>
          </a:r>
          <a:endParaRPr lang="en-US" sz="2500" kern="1200" dirty="0">
            <a:latin typeface="+mn-lt"/>
            <a:cs typeface="Times New Roman" pitchFamily="18" charset="0"/>
          </a:endParaRPr>
        </a:p>
      </dsp:txBody>
      <dsp:txXfrm>
        <a:off x="1223495" y="2233168"/>
        <a:ext cx="1267736" cy="1267736"/>
      </dsp:txXfrm>
    </dsp:sp>
    <dsp:sp modelId="{63CB4E89-B386-4D5B-B35D-249C09C5842D}">
      <dsp:nvSpPr>
        <dsp:cNvPr id="0" name=""/>
        <dsp:cNvSpPr/>
      </dsp:nvSpPr>
      <dsp:spPr>
        <a:xfrm>
          <a:off x="1214675" y="143310"/>
          <a:ext cx="3579957" cy="3579957"/>
        </a:xfrm>
        <a:prstGeom prst="circularArrow">
          <a:avLst>
            <a:gd name="adj1" fmla="val 6905"/>
            <a:gd name="adj2" fmla="val 465613"/>
            <a:gd name="adj3" fmla="val 11348316"/>
            <a:gd name="adj4" fmla="val 978607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ADE96-4301-4B9F-9713-7F00B60E3395}">
      <dsp:nvSpPr>
        <dsp:cNvPr id="0" name=""/>
        <dsp:cNvSpPr/>
      </dsp:nvSpPr>
      <dsp:spPr>
        <a:xfrm>
          <a:off x="1223495" y="80495"/>
          <a:ext cx="1267736" cy="126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mn-lt"/>
              <a:cs typeface="Times New Roman" pitchFamily="18" charset="0"/>
            </a:rPr>
            <a:t>North</a:t>
          </a:r>
          <a:endParaRPr lang="en-US" sz="2500" kern="1200" dirty="0">
            <a:latin typeface="+mn-lt"/>
            <a:cs typeface="Times New Roman" pitchFamily="18" charset="0"/>
          </a:endParaRPr>
        </a:p>
      </dsp:txBody>
      <dsp:txXfrm>
        <a:off x="1223495" y="80495"/>
        <a:ext cx="1267736" cy="1267736"/>
      </dsp:txXfrm>
    </dsp:sp>
    <dsp:sp modelId="{07A8F99E-3425-493D-85A9-1934BA4DBD1C}">
      <dsp:nvSpPr>
        <dsp:cNvPr id="0" name=""/>
        <dsp:cNvSpPr/>
      </dsp:nvSpPr>
      <dsp:spPr>
        <a:xfrm>
          <a:off x="1143040" y="286544"/>
          <a:ext cx="3579957" cy="3579957"/>
        </a:xfrm>
        <a:prstGeom prst="circularArrow">
          <a:avLst>
            <a:gd name="adj1" fmla="val 6905"/>
            <a:gd name="adj2" fmla="val 465613"/>
            <a:gd name="adj3" fmla="val 16748316"/>
            <a:gd name="adj4" fmla="val 15186071"/>
            <a:gd name="adj5" fmla="val 80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C7CAB-8043-4851-9A12-A18CDD4F7BF6}" type="datetimeFigureOut">
              <a:rPr lang="en-IE" smtClean="0"/>
              <a:pPr/>
              <a:t>17/04/2013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81CFE-63A7-4A3D-B1E6-7D29EA69B768}"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945F2858-AF05-4641-A99C-C252E937EB3A}" type="slidenum">
              <a:rPr lang="en-US"/>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1143000" y="685800"/>
            <a:ext cx="4573588" cy="3429000"/>
          </a:xfrm>
          <a:ln/>
        </p:spPr>
      </p:sp>
      <p:sp>
        <p:nvSpPr>
          <p:cNvPr id="168963"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txBox="1">
            <a:spLocks noGrp="1"/>
          </p:cNvSpPr>
          <p:nvPr/>
        </p:nvSpPr>
        <p:spPr bwMode="auto">
          <a:xfrm>
            <a:off x="3884613" y="8684862"/>
            <a:ext cx="2971800" cy="457648"/>
          </a:xfrm>
          <a:prstGeom prst="rect">
            <a:avLst/>
          </a:prstGeom>
          <a:noFill/>
          <a:ln>
            <a:miter lim="800000"/>
            <a:headEnd/>
            <a:tailEnd/>
          </a:ln>
        </p:spPr>
        <p:txBody>
          <a:bodyPr anchor="b"/>
          <a:lstStyle/>
          <a:p>
            <a:pPr algn="r">
              <a:defRPr/>
            </a:pPr>
            <a:fld id="{A415F4EE-F828-4BE3-8ED8-9DE9FCD11334}" type="slidenum">
              <a:rPr lang="en-IE" sz="1200">
                <a:latin typeface="Arial" charset="0"/>
                <a:cs typeface="+mn-cs"/>
              </a:rPr>
              <a:pPr algn="r">
                <a:defRPr/>
              </a:pPr>
              <a:t>17</a:t>
            </a:fld>
            <a:endParaRPr lang="en-IE" sz="1200">
              <a:latin typeface="Arial"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GB" smtClean="0">
              <a:latin typeface="Arial" pitchFamily="34" charset="0"/>
            </a:endParaRPr>
          </a:p>
        </p:txBody>
      </p:sp>
      <p:sp>
        <p:nvSpPr>
          <p:cNvPr id="4" name="Slide Number Placeholder 3"/>
          <p:cNvSpPr txBox="1">
            <a:spLocks noGrp="1"/>
          </p:cNvSpPr>
          <p:nvPr/>
        </p:nvSpPr>
        <p:spPr bwMode="auto">
          <a:xfrm>
            <a:off x="3884613" y="8684862"/>
            <a:ext cx="2971800" cy="457648"/>
          </a:xfrm>
          <a:prstGeom prst="rect">
            <a:avLst/>
          </a:prstGeom>
          <a:noFill/>
          <a:ln>
            <a:miter lim="800000"/>
            <a:headEnd/>
            <a:tailEnd/>
          </a:ln>
        </p:spPr>
        <p:txBody>
          <a:bodyPr anchor="b"/>
          <a:lstStyle/>
          <a:p>
            <a:pPr algn="r">
              <a:defRPr/>
            </a:pPr>
            <a:fld id="{7963A21B-3C18-4AF7-9C78-51A2ED7F72FD}" type="slidenum">
              <a:rPr lang="en-IE" sz="1200">
                <a:latin typeface="Arial" charset="0"/>
                <a:cs typeface="+mn-cs"/>
              </a:rPr>
              <a:pPr algn="r">
                <a:defRPr/>
              </a:pPr>
              <a:t>18</a:t>
            </a:fld>
            <a:endParaRPr lang="en-IE" sz="1200">
              <a:latin typeface="Arial"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AD59848-9073-4EEE-9E34-945E351A43AA}" type="slidenum">
              <a:rPr lang="en-GB"/>
              <a:pPr/>
              <a:t>22</a:t>
            </a:fld>
            <a:endParaRPr lang="en-GB"/>
          </a:p>
        </p:txBody>
      </p:sp>
      <p:sp>
        <p:nvSpPr>
          <p:cNvPr id="89091" name="Rectangle 2"/>
          <p:cNvSpPr>
            <a:spLocks noGrp="1" noRot="1" noChangeAspect="1" noChangeArrowheads="1" noTextEdit="1"/>
          </p:cNvSpPr>
          <p:nvPr>
            <p:ph type="sldImg"/>
          </p:nvPr>
        </p:nvSpPr>
        <p:spPr>
          <a:xfrm>
            <a:off x="1143000" y="304800"/>
            <a:ext cx="4572000" cy="3429000"/>
          </a:xfrm>
          <a:ln/>
        </p:spPr>
      </p:sp>
      <p:sp>
        <p:nvSpPr>
          <p:cNvPr id="89092" name="Rectangle 3"/>
          <p:cNvSpPr>
            <a:spLocks noGrp="1" noChangeArrowheads="1"/>
          </p:cNvSpPr>
          <p:nvPr>
            <p:ph type="body" idx="1"/>
          </p:nvPr>
        </p:nvSpPr>
        <p:spPr>
          <a:xfrm>
            <a:off x="381000" y="4038600"/>
            <a:ext cx="6172200" cy="4800600"/>
          </a:xfrm>
          <a:noFill/>
          <a:ln/>
        </p:spPr>
        <p:txBody>
          <a:bodyPr/>
          <a:lstStyle/>
          <a:p>
            <a:pPr eaLnBrk="1" hangingPunct="1"/>
            <a:endParaRPr lang="en-I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9881CFE-63A7-4A3D-B1E6-7D29EA69B768}" type="slidenum">
              <a:rPr lang="en-IE" smtClean="0"/>
              <a:pPr/>
              <a:t>35</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E"/>
          </a:p>
        </p:txBody>
      </p:sp>
      <p:sp>
        <p:nvSpPr>
          <p:cNvPr id="3" name="Table Placeholder 2"/>
          <p:cNvSpPr>
            <a:spLocks noGrp="1"/>
          </p:cNvSpPr>
          <p:nvPr>
            <p:ph type="tbl" idx="1"/>
          </p:nvPr>
        </p:nvSpPr>
        <p:spPr>
          <a:xfrm>
            <a:off x="566738" y="1752600"/>
            <a:ext cx="8001000" cy="4267200"/>
          </a:xfrm>
        </p:spPr>
        <p:txBody>
          <a:bodyPr/>
          <a:lstStyle/>
          <a:p>
            <a:pPr lvl="0"/>
            <a:endParaRPr lang="en-IE" noProof="0" smtClean="0"/>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70BBB204-E882-484F-BA1A-9CB2842085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B00F4-DE20-42A6-BCE2-0950B57C94D5}" type="datetimeFigureOut">
              <a:rPr lang="en-IE" smtClean="0"/>
              <a:pPr/>
              <a:t>17/04/2013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EDAEA60-9F10-4A31-BD2E-D37F05C36336}"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B00F4-DE20-42A6-BCE2-0950B57C94D5}" type="datetimeFigureOut">
              <a:rPr lang="en-IE" smtClean="0"/>
              <a:pPr/>
              <a:t>17/04/2013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AEA60-9F10-4A31-BD2E-D37F05C36336}"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1656183"/>
          </a:xfrm>
        </p:spPr>
        <p:txBody>
          <a:bodyPr/>
          <a:lstStyle/>
          <a:p>
            <a:r>
              <a:rPr lang="en-IE" dirty="0" smtClean="0"/>
              <a:t>Economic Globalization </a:t>
            </a:r>
            <a:br>
              <a:rPr lang="en-IE" dirty="0" smtClean="0"/>
            </a:br>
            <a:r>
              <a:rPr lang="en-IE" dirty="0" smtClean="0"/>
              <a:t>– scene setting</a:t>
            </a:r>
            <a:endParaRPr lang="en-IE" dirty="0"/>
          </a:p>
        </p:txBody>
      </p:sp>
      <p:sp>
        <p:nvSpPr>
          <p:cNvPr id="3" name="Subtitle 2"/>
          <p:cNvSpPr>
            <a:spLocks noGrp="1"/>
          </p:cNvSpPr>
          <p:nvPr>
            <p:ph type="subTitle" idx="1"/>
          </p:nvPr>
        </p:nvSpPr>
        <p:spPr/>
        <p:txBody>
          <a:bodyPr>
            <a:normAutofit fontScale="92500" lnSpcReduction="20000"/>
          </a:bodyPr>
          <a:lstStyle/>
          <a:p>
            <a:r>
              <a:rPr lang="en-IE" dirty="0" smtClean="0"/>
              <a:t>Professor Louis Brennan</a:t>
            </a:r>
          </a:p>
          <a:p>
            <a:r>
              <a:rPr lang="en-IE" dirty="0" smtClean="0"/>
              <a:t>Director Institute for International Integration Studies,</a:t>
            </a:r>
          </a:p>
          <a:p>
            <a:r>
              <a:rPr lang="en-IE" dirty="0" smtClean="0"/>
              <a:t>Trinity College Dublin</a:t>
            </a: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460375"/>
          </a:xfrm>
        </p:spPr>
        <p:txBody>
          <a:bodyPr>
            <a:normAutofit fontScale="90000"/>
          </a:bodyPr>
          <a:lstStyle/>
          <a:p>
            <a:pPr eaLnBrk="1" hangingPunct="1"/>
            <a:r>
              <a:rPr lang="en-IE" dirty="0" smtClean="0"/>
              <a:t>GLOBAL VALUE CHAINS</a:t>
            </a:r>
            <a:endParaRPr lang="en-GB" dirty="0" smtClean="0"/>
          </a:p>
        </p:txBody>
      </p:sp>
      <p:sp>
        <p:nvSpPr>
          <p:cNvPr id="59395" name="Rectangle 3"/>
          <p:cNvSpPr>
            <a:spLocks noGrp="1" noChangeArrowheads="1"/>
          </p:cNvSpPr>
          <p:nvPr>
            <p:ph type="body" idx="1"/>
          </p:nvPr>
        </p:nvSpPr>
        <p:spPr>
          <a:xfrm>
            <a:off x="685800" y="981075"/>
            <a:ext cx="7772400" cy="5616575"/>
          </a:xfrm>
        </p:spPr>
        <p:txBody>
          <a:bodyPr/>
          <a:lstStyle/>
          <a:p>
            <a:pPr eaLnBrk="1" hangingPunct="1"/>
            <a:r>
              <a:rPr lang="en-US" sz="2000" dirty="0" smtClean="0">
                <a:cs typeface="Times" pitchFamily="18" charset="0"/>
              </a:rPr>
              <a:t>Global value chains make it possible </a:t>
            </a:r>
            <a:r>
              <a:rPr lang="en-US" sz="2000" b="1" dirty="0" smtClean="0">
                <a:cs typeface="Times" pitchFamily="18" charset="0"/>
              </a:rPr>
              <a:t>to bring together </a:t>
            </a:r>
            <a:r>
              <a:rPr lang="en-US" sz="2000" dirty="0" smtClean="0">
                <a:cs typeface="Times" pitchFamily="18" charset="0"/>
              </a:rPr>
              <a:t>all the raw materials &amp; components that combine to make a product or service; </a:t>
            </a:r>
            <a:r>
              <a:rPr lang="en-US" sz="2000" b="1" dirty="0" smtClean="0">
                <a:cs typeface="Times" pitchFamily="18" charset="0"/>
              </a:rPr>
              <a:t>to deliver </a:t>
            </a:r>
            <a:r>
              <a:rPr lang="en-US" sz="2000" dirty="0" smtClean="0">
                <a:cs typeface="Times" pitchFamily="18" charset="0"/>
              </a:rPr>
              <a:t>it into use through distribution systems; </a:t>
            </a:r>
            <a:r>
              <a:rPr lang="en-US" sz="2000" b="1" dirty="0" smtClean="0">
                <a:cs typeface="Times" pitchFamily="18" charset="0"/>
              </a:rPr>
              <a:t>to support </a:t>
            </a:r>
            <a:r>
              <a:rPr lang="en-US" sz="2000" dirty="0" smtClean="0">
                <a:cs typeface="Times" pitchFamily="18" charset="0"/>
              </a:rPr>
              <a:t>users on a 24 hour basis; and </a:t>
            </a:r>
            <a:r>
              <a:rPr lang="en-US" sz="2000" b="1" dirty="0" smtClean="0">
                <a:cs typeface="Times" pitchFamily="18" charset="0"/>
              </a:rPr>
              <a:t>to recover and integrate </a:t>
            </a:r>
            <a:r>
              <a:rPr lang="en-US" sz="2000" dirty="0" smtClean="0">
                <a:cs typeface="Times" pitchFamily="18" charset="0"/>
              </a:rPr>
              <a:t>residue into a waste stream. </a:t>
            </a:r>
          </a:p>
          <a:p>
            <a:pPr eaLnBrk="1" hangingPunct="1"/>
            <a:r>
              <a:rPr lang="en-US" sz="2000" dirty="0" smtClean="0">
                <a:cs typeface="Times" pitchFamily="18" charset="0"/>
              </a:rPr>
              <a:t>These chains span the world, so that even mundane items now commonly involve </a:t>
            </a:r>
            <a:r>
              <a:rPr lang="en-US" sz="2000" b="1" dirty="0" smtClean="0">
                <a:cs typeface="Times" pitchFamily="18" charset="0"/>
              </a:rPr>
              <a:t>the coordination of flows </a:t>
            </a:r>
            <a:r>
              <a:rPr lang="en-US" sz="2000" dirty="0" smtClean="0">
                <a:cs typeface="Times" pitchFamily="18" charset="0"/>
              </a:rPr>
              <a:t>of goods, information, finance and people across several continents </a:t>
            </a:r>
            <a:r>
              <a:rPr lang="en-US" sz="2000" b="1" dirty="0" smtClean="0">
                <a:cs typeface="Times" pitchFamily="18" charset="0"/>
              </a:rPr>
              <a:t>while navigating </a:t>
            </a:r>
            <a:r>
              <a:rPr lang="en-US" sz="2000" dirty="0" smtClean="0">
                <a:cs typeface="Times" pitchFamily="18" charset="0"/>
              </a:rPr>
              <a:t>customs crossings, security screenings and identity verification.</a:t>
            </a:r>
          </a:p>
          <a:p>
            <a:pPr eaLnBrk="1" hangingPunct="1"/>
            <a:r>
              <a:rPr lang="en-US" sz="2000" dirty="0" smtClean="0">
                <a:cs typeface="Times" pitchFamily="18" charset="0"/>
              </a:rPr>
              <a:t>A global value chain may involve American designers, Indian software writers, Asian manufacturers and European system integrators and support provision</a:t>
            </a:r>
          </a:p>
          <a:p>
            <a:pPr eaLnBrk="1" hangingPunct="1">
              <a:buFontTx/>
              <a:buNone/>
            </a:pPr>
            <a:endParaRPr lang="en-US" sz="1800" dirty="0" smtClean="0">
              <a:cs typeface="Times" pitchFamily="18" charset="0"/>
            </a:endParaRPr>
          </a:p>
          <a:p>
            <a:pPr eaLnBrk="1" hangingPunct="1"/>
            <a:endParaRPr lang="en-GB"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IE" smtClean="0"/>
              <a:t>Global Flows – A DVD Player</a:t>
            </a:r>
          </a:p>
        </p:txBody>
      </p:sp>
      <p:sp>
        <p:nvSpPr>
          <p:cNvPr id="60419" name="Slide Number Placeholder 2"/>
          <p:cNvSpPr>
            <a:spLocks noGrp="1"/>
          </p:cNvSpPr>
          <p:nvPr>
            <p:ph type="sldNum" sz="quarter" idx="12"/>
          </p:nvPr>
        </p:nvSpPr>
        <p:spPr>
          <a:noFill/>
        </p:spPr>
        <p:txBody>
          <a:bodyPr/>
          <a:lstStyle/>
          <a:p>
            <a:fld id="{FFF1057E-7D3F-4BFA-BACD-BB2E5CF9F6CD}" type="slidenum">
              <a:rPr lang="en-US"/>
              <a:pPr/>
              <a:t>11</a:t>
            </a:fld>
            <a:endParaRPr lang="en-US"/>
          </a:p>
        </p:txBody>
      </p:sp>
      <p:pic>
        <p:nvPicPr>
          <p:cNvPr id="60420" name="Picture 2"/>
          <p:cNvPicPr>
            <a:picLocks noChangeAspect="1" noChangeArrowheads="1"/>
          </p:cNvPicPr>
          <p:nvPr/>
        </p:nvPicPr>
        <p:blipFill>
          <a:blip r:embed="rId2" cstate="print"/>
          <a:srcRect/>
          <a:stretch>
            <a:fillRect/>
          </a:stretch>
        </p:blipFill>
        <p:spPr bwMode="auto">
          <a:xfrm>
            <a:off x="1763713" y="2349500"/>
            <a:ext cx="4762500" cy="2733675"/>
          </a:xfrm>
          <a:prstGeom prst="rect">
            <a:avLst/>
          </a:prstGeom>
          <a:noFill/>
          <a:ln w="9525">
            <a:noFill/>
            <a:miter lim="800000"/>
            <a:headEnd/>
            <a:tailEnd/>
          </a:ln>
        </p:spPr>
      </p:pic>
      <p:sp>
        <p:nvSpPr>
          <p:cNvPr id="5" name="TextBox 4"/>
          <p:cNvSpPr txBox="1"/>
          <p:nvPr/>
        </p:nvSpPr>
        <p:spPr>
          <a:xfrm>
            <a:off x="1187624" y="5733256"/>
            <a:ext cx="2448272" cy="246221"/>
          </a:xfrm>
          <a:prstGeom prst="rect">
            <a:avLst/>
          </a:prstGeom>
          <a:noFill/>
        </p:spPr>
        <p:txBody>
          <a:bodyPr wrap="square" rtlCol="0">
            <a:spAutoFit/>
          </a:bodyPr>
          <a:lstStyle/>
          <a:p>
            <a:r>
              <a:rPr lang="en-IE" sz="1000" dirty="0" smtClean="0"/>
              <a:t>Source: Wall Street Journal, May 18, 2009</a:t>
            </a:r>
            <a:endParaRPr lang="en-IE"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152400"/>
            <a:ext cx="7772400" cy="1189038"/>
          </a:xfrm>
        </p:spPr>
        <p:txBody>
          <a:bodyPr/>
          <a:lstStyle/>
          <a:p>
            <a:pPr eaLnBrk="1" hangingPunct="1"/>
            <a:r>
              <a:rPr lang="en-IE" dirty="0" smtClean="0"/>
              <a:t>Global Value Chains</a:t>
            </a:r>
            <a:endParaRPr lang="en-GB" dirty="0" smtClean="0"/>
          </a:p>
        </p:txBody>
      </p:sp>
      <p:sp>
        <p:nvSpPr>
          <p:cNvPr id="62467" name="Rectangle 3"/>
          <p:cNvSpPr>
            <a:spLocks noGrp="1" noChangeArrowheads="1"/>
          </p:cNvSpPr>
          <p:nvPr>
            <p:ph type="body" idx="1"/>
          </p:nvPr>
        </p:nvSpPr>
        <p:spPr>
          <a:xfrm>
            <a:off x="685800" y="1773238"/>
            <a:ext cx="7772400" cy="4703762"/>
          </a:xfrm>
        </p:spPr>
        <p:txBody>
          <a:bodyPr>
            <a:normAutofit lnSpcReduction="10000"/>
          </a:bodyPr>
          <a:lstStyle/>
          <a:p>
            <a:pPr eaLnBrk="1" hangingPunct="1">
              <a:lnSpc>
                <a:spcPct val="90000"/>
              </a:lnSpc>
            </a:pPr>
            <a:r>
              <a:rPr lang="en-US" sz="2000" dirty="0" smtClean="0">
                <a:solidFill>
                  <a:srgbClr val="000000"/>
                </a:solidFill>
                <a:cs typeface="Times New Roman" pitchFamily="18" charset="0"/>
              </a:rPr>
              <a:t>Global value chains (GVCs) are  ‘</a:t>
            </a:r>
            <a:r>
              <a:rPr lang="en-US" sz="2000" b="1" dirty="0" smtClean="0">
                <a:solidFill>
                  <a:srgbClr val="000000"/>
                </a:solidFill>
                <a:cs typeface="Times New Roman" pitchFamily="18" charset="0"/>
              </a:rPr>
              <a:t>organizational systems</a:t>
            </a:r>
            <a:r>
              <a:rPr lang="en-US" sz="2000" dirty="0" smtClean="0">
                <a:solidFill>
                  <a:srgbClr val="000000"/>
                </a:solidFill>
                <a:cs typeface="Times New Roman" pitchFamily="18" charset="0"/>
              </a:rPr>
              <a:t>’</a:t>
            </a:r>
          </a:p>
          <a:p>
            <a:pPr eaLnBrk="1" hangingPunct="1">
              <a:lnSpc>
                <a:spcPct val="90000"/>
              </a:lnSpc>
              <a:buNone/>
            </a:pPr>
            <a:r>
              <a:rPr lang="en-US" sz="2000" dirty="0" smtClean="0">
                <a:solidFill>
                  <a:srgbClr val="000000"/>
                </a:solidFill>
                <a:cs typeface="Times New Roman" pitchFamily="18" charset="0"/>
              </a:rPr>
              <a:t>	a.  that operate across multiple nations; </a:t>
            </a:r>
          </a:p>
          <a:p>
            <a:pPr eaLnBrk="1" hangingPunct="1">
              <a:lnSpc>
                <a:spcPct val="90000"/>
              </a:lnSpc>
              <a:buNone/>
            </a:pPr>
            <a:r>
              <a:rPr lang="en-US" sz="2000" dirty="0" smtClean="0">
                <a:solidFill>
                  <a:srgbClr val="000000"/>
                </a:solidFill>
                <a:cs typeface="Times New Roman" pitchFamily="18" charset="0"/>
              </a:rPr>
              <a:t>	b.  that are integrated</a:t>
            </a:r>
          </a:p>
          <a:p>
            <a:pPr eaLnBrk="1" hangingPunct="1">
              <a:lnSpc>
                <a:spcPct val="90000"/>
              </a:lnSpc>
              <a:buNone/>
            </a:pPr>
            <a:r>
              <a:rPr lang="en-US" sz="2000" dirty="0" smtClean="0">
                <a:solidFill>
                  <a:srgbClr val="000000"/>
                </a:solidFill>
                <a:cs typeface="Times New Roman" pitchFamily="18" charset="0"/>
              </a:rPr>
              <a:t>	c.  whose global integration is complex</a:t>
            </a:r>
          </a:p>
          <a:p>
            <a:pPr eaLnBrk="1" hangingPunct="1">
              <a:lnSpc>
                <a:spcPct val="90000"/>
              </a:lnSpc>
              <a:buNone/>
            </a:pPr>
            <a:r>
              <a:rPr lang="en-US" sz="2000" dirty="0" smtClean="0">
                <a:solidFill>
                  <a:srgbClr val="000000"/>
                </a:solidFill>
                <a:cs typeface="Times New Roman" pitchFamily="18" charset="0"/>
              </a:rPr>
              <a:t>	d.  whose technology base, or ‘engine’, is Information &amp; Communication Technologies</a:t>
            </a:r>
          </a:p>
          <a:p>
            <a:pPr>
              <a:lnSpc>
                <a:spcPct val="90000"/>
              </a:lnSpc>
              <a:buNone/>
            </a:pPr>
            <a:r>
              <a:rPr lang="en-US" sz="1900" dirty="0" smtClean="0">
                <a:solidFill>
                  <a:srgbClr val="000000"/>
                </a:solidFill>
                <a:cs typeface="Times New Roman" pitchFamily="18" charset="0"/>
              </a:rPr>
              <a:t>	e.  </a:t>
            </a:r>
            <a:r>
              <a:rPr lang="en-US" sz="2000" dirty="0" smtClean="0">
                <a:solidFill>
                  <a:srgbClr val="000000"/>
                </a:solidFill>
                <a:cs typeface="Times New Roman" pitchFamily="18" charset="0"/>
              </a:rPr>
              <a:t>that drive firm-level competitive advantage through integrating global and local competitive and comparative advantages (firm specific &amp; location specific advantages)</a:t>
            </a:r>
          </a:p>
          <a:p>
            <a:pPr>
              <a:lnSpc>
                <a:spcPct val="90000"/>
              </a:lnSpc>
            </a:pPr>
            <a:r>
              <a:rPr lang="en-US" sz="2000" dirty="0" smtClean="0">
                <a:solidFill>
                  <a:srgbClr val="000000"/>
                </a:solidFill>
                <a:cs typeface="Times New Roman" pitchFamily="18" charset="0"/>
              </a:rPr>
              <a:t>f.   that build &amp; defend longer term competitive advantage through complex and hard to imitate firm-level assets / capabilities</a:t>
            </a:r>
          </a:p>
          <a:p>
            <a:pPr>
              <a:lnSpc>
                <a:spcPct val="90000"/>
              </a:lnSpc>
            </a:pPr>
            <a:r>
              <a:rPr lang="en-US" sz="2000" dirty="0" smtClean="0">
                <a:solidFill>
                  <a:srgbClr val="000000"/>
                </a:solidFill>
                <a:cs typeface="Times New Roman" pitchFamily="18" charset="0"/>
              </a:rPr>
              <a:t>g.  that evolve through stages of development, or may be ‘born global’</a:t>
            </a:r>
          </a:p>
          <a:p>
            <a:pPr>
              <a:lnSpc>
                <a:spcPct val="90000"/>
              </a:lnSpc>
            </a:pPr>
            <a:r>
              <a:rPr lang="en-US" sz="2000" dirty="0" smtClean="0">
                <a:solidFill>
                  <a:srgbClr val="000000"/>
                </a:solidFill>
                <a:cs typeface="Times New Roman" pitchFamily="18" charset="0"/>
              </a:rPr>
              <a:t>h.  that incorporate ‘traditional’ or ‘conventional’ activities and functions but also involve ‘whole system’ activities from sourcing to customer support and embody materials, information, financial and people flows and assets</a:t>
            </a:r>
          </a:p>
          <a:p>
            <a:pPr eaLnBrk="1" hangingPunct="1">
              <a:lnSpc>
                <a:spcPct val="90000"/>
              </a:lnSpc>
            </a:pPr>
            <a:endParaRPr lang="en-US" sz="2000" dirty="0" smtClean="0">
              <a:solidFill>
                <a:srgbClr val="000000"/>
              </a:solidFill>
              <a:cs typeface="Times New Roman" pitchFamily="18" charset="0"/>
            </a:endParaRPr>
          </a:p>
          <a:p>
            <a:pPr eaLnBrk="1" hangingPunct="1">
              <a:lnSpc>
                <a:spcPct val="90000"/>
              </a:lnSpc>
              <a:buFont typeface="Wingdings" pitchFamily="2" charset="2"/>
              <a:buNone/>
            </a:pPr>
            <a:endParaRPr lang="en-GB"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Complexity – the case of Findus UK</a:t>
            </a:r>
            <a:endParaRPr lang="en-IE" dirty="0"/>
          </a:p>
        </p:txBody>
      </p:sp>
      <p:pic>
        <p:nvPicPr>
          <p:cNvPr id="1026" name="Picture 2"/>
          <p:cNvPicPr>
            <a:picLocks noChangeAspect="1" noChangeArrowheads="1"/>
          </p:cNvPicPr>
          <p:nvPr/>
        </p:nvPicPr>
        <p:blipFill>
          <a:blip r:embed="rId2" cstate="print"/>
          <a:srcRect/>
          <a:stretch>
            <a:fillRect/>
          </a:stretch>
        </p:blipFill>
        <p:spPr bwMode="auto">
          <a:xfrm>
            <a:off x="1475656" y="2481263"/>
            <a:ext cx="6696743" cy="2747937"/>
          </a:xfrm>
          <a:prstGeom prst="rect">
            <a:avLst/>
          </a:prstGeom>
          <a:noFill/>
          <a:ln w="9525">
            <a:noFill/>
            <a:miter lim="800000"/>
            <a:headEnd/>
            <a:tailEnd/>
          </a:ln>
        </p:spPr>
      </p:pic>
      <p:sp>
        <p:nvSpPr>
          <p:cNvPr id="4" name="TextBox 3"/>
          <p:cNvSpPr txBox="1"/>
          <p:nvPr/>
        </p:nvSpPr>
        <p:spPr>
          <a:xfrm>
            <a:off x="1043608" y="5805264"/>
            <a:ext cx="2016224" cy="246221"/>
          </a:xfrm>
          <a:prstGeom prst="rect">
            <a:avLst/>
          </a:prstGeom>
          <a:noFill/>
        </p:spPr>
        <p:txBody>
          <a:bodyPr wrap="square" rtlCol="0">
            <a:spAutoFit/>
          </a:bodyPr>
          <a:lstStyle/>
          <a:p>
            <a:r>
              <a:rPr lang="en-IE" sz="1000" dirty="0" smtClean="0"/>
              <a:t>Source: FT, February 11, 2013</a:t>
            </a:r>
            <a:endParaRPr lang="en-IE"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IE" sz="3600" dirty="0" smtClean="0"/>
              <a:t>Complexity of  Global Value Chains</a:t>
            </a:r>
            <a:endParaRPr lang="en-GB" sz="3600" dirty="0" smtClean="0"/>
          </a:p>
        </p:txBody>
      </p:sp>
      <p:sp>
        <p:nvSpPr>
          <p:cNvPr id="65539" name="Rectangle 3"/>
          <p:cNvSpPr>
            <a:spLocks noGrp="1" noChangeArrowheads="1"/>
          </p:cNvSpPr>
          <p:nvPr>
            <p:ph type="body" idx="1"/>
          </p:nvPr>
        </p:nvSpPr>
        <p:spPr>
          <a:xfrm>
            <a:off x="457200" y="1844824"/>
            <a:ext cx="8229600" cy="4824536"/>
          </a:xfrm>
        </p:spPr>
        <p:txBody>
          <a:bodyPr/>
          <a:lstStyle/>
          <a:p>
            <a:pPr eaLnBrk="1" hangingPunct="1"/>
            <a:r>
              <a:rPr lang="en-US" sz="2000" dirty="0" smtClean="0">
                <a:solidFill>
                  <a:srgbClr val="000000"/>
                </a:solidFill>
                <a:cs typeface="Times New Roman" pitchFamily="18" charset="0"/>
              </a:rPr>
              <a:t>The complexity of these chains may be seen, for example, in </a:t>
            </a:r>
            <a:r>
              <a:rPr lang="en-US" sz="2000" b="1" dirty="0" smtClean="0">
                <a:solidFill>
                  <a:srgbClr val="000000"/>
                </a:solidFill>
                <a:cs typeface="Times New Roman" pitchFamily="18" charset="0"/>
              </a:rPr>
              <a:t>the activities necessary to bring a new automobile to market.</a:t>
            </a:r>
            <a:r>
              <a:rPr lang="en-US" sz="2000" dirty="0" smtClean="0">
                <a:solidFill>
                  <a:srgbClr val="000000"/>
                </a:solidFill>
                <a:cs typeface="Times New Roman" pitchFamily="18" charset="0"/>
              </a:rPr>
              <a:t>  </a:t>
            </a:r>
          </a:p>
          <a:p>
            <a:pPr eaLnBrk="1" hangingPunct="1"/>
            <a:r>
              <a:rPr lang="en-US" sz="2000" dirty="0" smtClean="0">
                <a:solidFill>
                  <a:srgbClr val="000000"/>
                </a:solidFill>
                <a:cs typeface="Times New Roman" pitchFamily="18" charset="0"/>
              </a:rPr>
              <a:t>Flows of ore, steel, petrochemicals, performance plastics, glass, paint, rubber, mechanics, electrics, electronics, software, upholstery, to name just some elements, </a:t>
            </a:r>
            <a:r>
              <a:rPr lang="en-US" sz="2000" b="1" dirty="0" smtClean="0">
                <a:solidFill>
                  <a:srgbClr val="000000"/>
                </a:solidFill>
                <a:cs typeface="Times New Roman" pitchFamily="18" charset="0"/>
              </a:rPr>
              <a:t>must be coordinated </a:t>
            </a:r>
            <a:r>
              <a:rPr lang="en-US" sz="2000" dirty="0" smtClean="0">
                <a:solidFill>
                  <a:srgbClr val="000000"/>
                </a:solidFill>
                <a:cs typeface="Times New Roman" pitchFamily="18" charset="0"/>
              </a:rPr>
              <a:t>to take the form of automobile parts, components and sub-systems</a:t>
            </a:r>
          </a:p>
          <a:p>
            <a:pPr eaLnBrk="1" hangingPunct="1"/>
            <a:r>
              <a:rPr lang="en-US" sz="2000" dirty="0" smtClean="0">
                <a:solidFill>
                  <a:srgbClr val="000000"/>
                </a:solidFill>
                <a:cs typeface="Times New Roman" pitchFamily="18" charset="0"/>
              </a:rPr>
              <a:t> </a:t>
            </a:r>
            <a:r>
              <a:rPr lang="en-US" sz="2000" b="1" dirty="0" smtClean="0">
                <a:solidFill>
                  <a:srgbClr val="000000"/>
                </a:solidFill>
                <a:cs typeface="Times New Roman" pitchFamily="18" charset="0"/>
              </a:rPr>
              <a:t>And must all converge just-in-time </a:t>
            </a:r>
            <a:r>
              <a:rPr lang="en-US" sz="2000" dirty="0" smtClean="0">
                <a:solidFill>
                  <a:srgbClr val="000000"/>
                </a:solidFill>
                <a:cs typeface="Times New Roman" pitchFamily="18" charset="0"/>
              </a:rPr>
              <a:t>in an assembly plant to be fashioned into an automobile</a:t>
            </a:r>
          </a:p>
          <a:p>
            <a:pPr eaLnBrk="1" hangingPunct="1"/>
            <a:r>
              <a:rPr lang="en-US" sz="2000" b="1" dirty="0" smtClean="0">
                <a:solidFill>
                  <a:srgbClr val="000000"/>
                </a:solidFill>
                <a:cs typeface="Times New Roman" pitchFamily="18" charset="0"/>
              </a:rPr>
              <a:t>And then dispersed geographically </a:t>
            </a:r>
            <a:r>
              <a:rPr lang="en-US" sz="2000" dirty="0" smtClean="0">
                <a:solidFill>
                  <a:srgbClr val="000000"/>
                </a:solidFill>
                <a:cs typeface="Times New Roman" pitchFamily="18" charset="0"/>
              </a:rPr>
              <a:t>again through distributors, dealerships and internet vendors into final ownership and continuing service in the hands of individuals throughout the world</a:t>
            </a:r>
            <a:endParaRPr lang="en-GB"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000" smtClean="0"/>
              <a:t>The Global Component Network for Ford’s European Manufacturing of the Escort</a:t>
            </a:r>
          </a:p>
        </p:txBody>
      </p:sp>
      <p:pic>
        <p:nvPicPr>
          <p:cNvPr id="66563" name="Picture 3" descr="Fig17"/>
          <p:cNvPicPr>
            <a:picLocks noChangeAspect="1" noChangeArrowheads="1"/>
          </p:cNvPicPr>
          <p:nvPr/>
        </p:nvPicPr>
        <p:blipFill>
          <a:blip r:embed="rId2" cstate="print"/>
          <a:srcRect/>
          <a:stretch>
            <a:fillRect/>
          </a:stretch>
        </p:blipFill>
        <p:spPr bwMode="auto">
          <a:xfrm>
            <a:off x="1066800" y="1600200"/>
            <a:ext cx="7086600" cy="4724400"/>
          </a:xfrm>
          <a:prstGeom prst="rect">
            <a:avLst/>
          </a:prstGeom>
          <a:noFill/>
          <a:ln w="9525">
            <a:noFill/>
            <a:miter lim="800000"/>
            <a:headEnd/>
            <a:tailEnd/>
          </a:ln>
        </p:spPr>
      </p:pic>
      <p:sp>
        <p:nvSpPr>
          <p:cNvPr id="4" name="TextBox 3"/>
          <p:cNvSpPr txBox="1"/>
          <p:nvPr/>
        </p:nvSpPr>
        <p:spPr>
          <a:xfrm>
            <a:off x="251520" y="6309320"/>
            <a:ext cx="2736304" cy="246221"/>
          </a:xfrm>
          <a:prstGeom prst="rect">
            <a:avLst/>
          </a:prstGeom>
          <a:noFill/>
        </p:spPr>
        <p:txBody>
          <a:bodyPr wrap="square" rtlCol="0">
            <a:spAutoFit/>
          </a:bodyPr>
          <a:lstStyle/>
          <a:p>
            <a:r>
              <a:rPr lang="en-IE" sz="1000" dirty="0" smtClean="0"/>
              <a:t>Source: International Business, Daniels et al.</a:t>
            </a:r>
            <a:endParaRPr lang="en-IE"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UNCTAD’s “Global Value Chains and Development” reports that ..</a:t>
            </a:r>
            <a:endParaRPr lang="en-IE" dirty="0"/>
          </a:p>
        </p:txBody>
      </p:sp>
      <p:sp>
        <p:nvSpPr>
          <p:cNvPr id="3" name="Content Placeholder 2"/>
          <p:cNvSpPr>
            <a:spLocks noGrp="1"/>
          </p:cNvSpPr>
          <p:nvPr>
            <p:ph idx="1"/>
          </p:nvPr>
        </p:nvSpPr>
        <p:spPr/>
        <p:txBody>
          <a:bodyPr>
            <a:normAutofit fontScale="92500" lnSpcReduction="20000"/>
          </a:bodyPr>
          <a:lstStyle/>
          <a:p>
            <a:r>
              <a:rPr lang="en-IE" i="1" dirty="0" smtClean="0"/>
              <a:t>Some </a:t>
            </a:r>
            <a:r>
              <a:rPr lang="en-IE" b="1" i="1" dirty="0" smtClean="0"/>
              <a:t>28% </a:t>
            </a:r>
            <a:r>
              <a:rPr lang="en-IE" i="1" dirty="0" smtClean="0"/>
              <a:t>of the value of cross-border trade in goods and services  is </a:t>
            </a:r>
            <a:r>
              <a:rPr lang="en-IE" b="1" i="1" dirty="0" smtClean="0"/>
              <a:t>overstated</a:t>
            </a:r>
            <a:r>
              <a:rPr lang="en-IE" i="1" dirty="0" smtClean="0"/>
              <a:t> as a result of double or multiple counting</a:t>
            </a:r>
          </a:p>
          <a:p>
            <a:r>
              <a:rPr lang="en-IE" b="1" i="1" dirty="0" smtClean="0"/>
              <a:t>80%</a:t>
            </a:r>
            <a:r>
              <a:rPr lang="en-IE" i="1" dirty="0" smtClean="0"/>
              <a:t> of global trade is accounted for by value chains administered by </a:t>
            </a:r>
            <a:r>
              <a:rPr lang="en-IE" b="1" i="1" dirty="0" smtClean="0"/>
              <a:t>MNEs</a:t>
            </a:r>
            <a:r>
              <a:rPr lang="en-IE" dirty="0" smtClean="0"/>
              <a:t> such that global investment and trade “are thoroughly entwined international production networks”</a:t>
            </a:r>
          </a:p>
          <a:p>
            <a:r>
              <a:rPr lang="en-IE" i="1" dirty="0" smtClean="0"/>
              <a:t>Almost half the value added inputs to exports are from service sector activities</a:t>
            </a:r>
            <a:r>
              <a:rPr lang="en-IE" dirty="0" smtClean="0"/>
              <a:t>, although the data on exports lists services as contributing to only 20% of gross exports worldwide</a:t>
            </a:r>
            <a:endParaRPr lang="en-I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ontent Placeholder 2"/>
          <p:cNvSpPr>
            <a:spLocks noGrp="1"/>
          </p:cNvSpPr>
          <p:nvPr>
            <p:ph idx="4294967295"/>
          </p:nvPr>
        </p:nvSpPr>
        <p:spPr>
          <a:xfrm>
            <a:off x="1114425" y="2654300"/>
            <a:ext cx="6900863" cy="1384300"/>
          </a:xfrm>
        </p:spPr>
        <p:txBody>
          <a:bodyPr/>
          <a:lstStyle/>
          <a:p>
            <a:pPr marL="0" indent="0" algn="ctr">
              <a:buFont typeface="Wingdings" pitchFamily="2" charset="2"/>
              <a:buNone/>
            </a:pPr>
            <a:r>
              <a:rPr lang="en-IE" sz="7200" b="1" smtClean="0"/>
              <a:t>Value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a:xfrm>
            <a:off x="874713" y="514350"/>
            <a:ext cx="8007350" cy="239713"/>
          </a:xfrm>
        </p:spPr>
        <p:txBody>
          <a:bodyPr>
            <a:normAutofit fontScale="90000"/>
          </a:bodyPr>
          <a:lstStyle/>
          <a:p>
            <a:r>
              <a:rPr lang="en-IE" dirty="0" smtClean="0"/>
              <a:t>Value Creation and Capture</a:t>
            </a:r>
          </a:p>
        </p:txBody>
      </p:sp>
      <p:sp>
        <p:nvSpPr>
          <p:cNvPr id="7" name="Rectangle 6"/>
          <p:cNvSpPr/>
          <p:nvPr/>
        </p:nvSpPr>
        <p:spPr bwMode="auto">
          <a:xfrm>
            <a:off x="2246313" y="2817813"/>
            <a:ext cx="1770062" cy="1762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00" b="1" dirty="0" smtClean="0">
              <a:solidFill>
                <a:schemeClr val="tx1"/>
              </a:solidFill>
              <a:latin typeface="Verdana" pitchFamily="34" charset="0"/>
              <a:ea typeface="Verdana" pitchFamily="34" charset="0"/>
              <a:cs typeface="Verdana" pitchFamily="34" charset="0"/>
            </a:endParaRPr>
          </a:p>
          <a:p>
            <a:pPr algn="ctr">
              <a:defRPr/>
            </a:pPr>
            <a:endParaRPr lang="en-IE" sz="1300" b="1" dirty="0" smtClean="0">
              <a:solidFill>
                <a:schemeClr val="tx1"/>
              </a:solidFill>
              <a:latin typeface="Verdana" pitchFamily="34" charset="0"/>
              <a:ea typeface="Verdana" pitchFamily="34" charset="0"/>
              <a:cs typeface="Verdana" pitchFamily="34" charset="0"/>
            </a:endParaRPr>
          </a:p>
          <a:p>
            <a:pPr algn="ctr">
              <a:defRPr/>
            </a:pPr>
            <a:endParaRPr lang="en-IE" sz="1300" b="1" dirty="0" smtClean="0">
              <a:solidFill>
                <a:schemeClr val="tx1"/>
              </a:solidFill>
              <a:latin typeface="Verdana" pitchFamily="34" charset="0"/>
              <a:ea typeface="Verdana" pitchFamily="34" charset="0"/>
              <a:cs typeface="Verdana" pitchFamily="34" charset="0"/>
            </a:endParaRPr>
          </a:p>
          <a:p>
            <a:pPr algn="ctr">
              <a:defRPr/>
            </a:pPr>
            <a:r>
              <a:rPr lang="en-IE" sz="1300" b="1" dirty="0" smtClean="0">
                <a:solidFill>
                  <a:schemeClr val="tx1"/>
                </a:solidFill>
                <a:latin typeface="Verdana" pitchFamily="34" charset="0"/>
                <a:ea typeface="Verdana" pitchFamily="34" charset="0"/>
                <a:cs typeface="Verdana" pitchFamily="34" charset="0"/>
              </a:rPr>
              <a:t>Profit</a:t>
            </a:r>
            <a:endParaRPr lang="en-IE" sz="1300" b="1" dirty="0">
              <a:solidFill>
                <a:schemeClr val="tx1"/>
              </a:solidFill>
              <a:latin typeface="Verdana" pitchFamily="34" charset="0"/>
              <a:ea typeface="Verdana" pitchFamily="34" charset="0"/>
              <a:cs typeface="Verdana" pitchFamily="34" charset="0"/>
            </a:endParaRPr>
          </a:p>
          <a:p>
            <a:pPr algn="ctr">
              <a:defRPr/>
            </a:pPr>
            <a:endParaRPr lang="en-IE" sz="1300" dirty="0">
              <a:solidFill>
                <a:schemeClr val="tx1"/>
              </a:solidFill>
              <a:latin typeface="Verdana" pitchFamily="34" charset="0"/>
              <a:ea typeface="Verdana" pitchFamily="34" charset="0"/>
              <a:cs typeface="Verdana" pitchFamily="34" charset="0"/>
            </a:endParaRPr>
          </a:p>
          <a:p>
            <a:pPr algn="ctr">
              <a:defRPr/>
            </a:pPr>
            <a:r>
              <a:rPr lang="en-IE" sz="1300" b="1" dirty="0" smtClean="0">
                <a:solidFill>
                  <a:schemeClr val="tx1"/>
                </a:solidFill>
                <a:latin typeface="Verdana" pitchFamily="34" charset="0"/>
                <a:ea typeface="Verdana" pitchFamily="34" charset="0"/>
                <a:cs typeface="Verdana" pitchFamily="34" charset="0"/>
              </a:rPr>
              <a:t>Value capture</a:t>
            </a:r>
          </a:p>
          <a:p>
            <a:pPr algn="ctr">
              <a:defRPr/>
            </a:pPr>
            <a:r>
              <a:rPr lang="en-IE" sz="1300" dirty="0" smtClean="0">
                <a:solidFill>
                  <a:schemeClr val="tx1"/>
                </a:solidFill>
                <a:latin typeface="Verdana" pitchFamily="34" charset="0"/>
                <a:ea typeface="Verdana" pitchFamily="34" charset="0"/>
                <a:cs typeface="Verdana" pitchFamily="34" charset="0"/>
              </a:rPr>
              <a:t>Contributing to operating profits by charging for firm’s value proposition </a:t>
            </a:r>
          </a:p>
          <a:p>
            <a:pPr algn="ctr">
              <a:defRPr/>
            </a:pPr>
            <a:endParaRPr lang="en-IE" sz="1300" dirty="0" smtClean="0">
              <a:solidFill>
                <a:schemeClr val="tx1"/>
              </a:solidFill>
              <a:latin typeface="Verdana" pitchFamily="34" charset="0"/>
              <a:ea typeface="Verdana" pitchFamily="34" charset="0"/>
              <a:cs typeface="Verdana" pitchFamily="34" charset="0"/>
            </a:endParaRPr>
          </a:p>
          <a:p>
            <a:pPr algn="ctr">
              <a:defRPr/>
            </a:pPr>
            <a:r>
              <a:rPr lang="en-IE" sz="1300" dirty="0" smtClean="0">
                <a:solidFill>
                  <a:schemeClr val="tx1"/>
                </a:solidFill>
                <a:latin typeface="Verdana" pitchFamily="34" charset="0"/>
                <a:ea typeface="Verdana" pitchFamily="34" charset="0"/>
                <a:cs typeface="Verdana" pitchFamily="34" charset="0"/>
              </a:rPr>
              <a:t/>
            </a:r>
            <a:br>
              <a:rPr lang="en-IE" sz="1300" dirty="0" smtClean="0">
                <a:solidFill>
                  <a:schemeClr val="tx1"/>
                </a:solidFill>
                <a:latin typeface="Verdana" pitchFamily="34" charset="0"/>
                <a:ea typeface="Verdana" pitchFamily="34" charset="0"/>
                <a:cs typeface="Verdana" pitchFamily="34" charset="0"/>
              </a:rPr>
            </a:br>
            <a:endParaRPr lang="en-IE" sz="1300" dirty="0">
              <a:solidFill>
                <a:schemeClr val="tx1"/>
              </a:solidFill>
              <a:latin typeface="Verdana" pitchFamily="34" charset="0"/>
              <a:ea typeface="Verdana" pitchFamily="34" charset="0"/>
              <a:cs typeface="Verdana" pitchFamily="34" charset="0"/>
            </a:endParaRPr>
          </a:p>
        </p:txBody>
      </p:sp>
      <p:grpSp>
        <p:nvGrpSpPr>
          <p:cNvPr id="2" name="Group 11"/>
          <p:cNvGrpSpPr>
            <a:grpSpLocks/>
          </p:cNvGrpSpPr>
          <p:nvPr/>
        </p:nvGrpSpPr>
        <p:grpSpPr bwMode="auto">
          <a:xfrm>
            <a:off x="2246313" y="965200"/>
            <a:ext cx="3045767" cy="3614738"/>
            <a:chOff x="2246375" y="965606"/>
            <a:chExt cx="3045381" cy="3613709"/>
          </a:xfrm>
        </p:grpSpPr>
        <p:sp>
          <p:nvSpPr>
            <p:cNvPr id="6" name="Rectangle 5"/>
            <p:cNvSpPr/>
            <p:nvPr/>
          </p:nvSpPr>
          <p:spPr bwMode="auto">
            <a:xfrm>
              <a:off x="2246375" y="975128"/>
              <a:ext cx="1769837" cy="1761623"/>
            </a:xfrm>
            <a:prstGeom prst="rect">
              <a:avLst/>
            </a:prstGeom>
            <a:noFill/>
            <a:ln w="38100">
              <a:solidFill>
                <a:srgbClr val="0078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1300" b="1" dirty="0">
                  <a:solidFill>
                    <a:srgbClr val="00782C"/>
                  </a:solidFill>
                  <a:latin typeface="Verdana" pitchFamily="34" charset="0"/>
                  <a:ea typeface="Verdana" pitchFamily="34" charset="0"/>
                  <a:cs typeface="Verdana" pitchFamily="34" charset="0"/>
                </a:rPr>
                <a:t>Consumer</a:t>
              </a:r>
              <a:br>
                <a:rPr lang="en-IE" sz="1300" b="1" dirty="0">
                  <a:solidFill>
                    <a:srgbClr val="00782C"/>
                  </a:solidFill>
                  <a:latin typeface="Verdana" pitchFamily="34" charset="0"/>
                  <a:ea typeface="Verdana" pitchFamily="34" charset="0"/>
                  <a:cs typeface="Verdana" pitchFamily="34" charset="0"/>
                </a:rPr>
              </a:br>
              <a:r>
                <a:rPr lang="en-IE" sz="1300" b="1" dirty="0">
                  <a:solidFill>
                    <a:srgbClr val="00782C"/>
                  </a:solidFill>
                  <a:latin typeface="Verdana" pitchFamily="34" charset="0"/>
                  <a:ea typeface="Verdana" pitchFamily="34" charset="0"/>
                  <a:cs typeface="Verdana" pitchFamily="34" charset="0"/>
                </a:rPr>
                <a:t>surplus</a:t>
              </a:r>
            </a:p>
          </p:txBody>
        </p:sp>
        <p:cxnSp>
          <p:nvCxnSpPr>
            <p:cNvPr id="161798" name="Straight Connector 9"/>
            <p:cNvCxnSpPr>
              <a:cxnSpLocks noChangeShapeType="1"/>
            </p:cNvCxnSpPr>
            <p:nvPr/>
          </p:nvCxnSpPr>
          <p:spPr bwMode="auto">
            <a:xfrm>
              <a:off x="4257430" y="965606"/>
              <a:ext cx="0" cy="3613709"/>
            </a:xfrm>
            <a:prstGeom prst="line">
              <a:avLst/>
            </a:prstGeom>
            <a:noFill/>
            <a:ln w="28575" algn="ctr">
              <a:solidFill>
                <a:srgbClr val="00782C"/>
              </a:solidFill>
              <a:round/>
              <a:headEnd type="arrow" w="med" len="med"/>
              <a:tailEnd type="arrow" w="med" len="med"/>
            </a:ln>
          </p:spPr>
        </p:cxnSp>
        <p:sp>
          <p:nvSpPr>
            <p:cNvPr id="161799" name="TextBox 17"/>
            <p:cNvSpPr txBox="1">
              <a:spLocks noChangeArrowheads="1"/>
            </p:cNvSpPr>
            <p:nvPr/>
          </p:nvSpPr>
          <p:spPr bwMode="auto">
            <a:xfrm>
              <a:off x="4278353" y="1701005"/>
              <a:ext cx="1013403" cy="2123053"/>
            </a:xfrm>
            <a:prstGeom prst="rect">
              <a:avLst/>
            </a:prstGeom>
            <a:noFill/>
            <a:ln w="9525">
              <a:noFill/>
              <a:miter lim="800000"/>
              <a:headEnd/>
              <a:tailEnd/>
            </a:ln>
          </p:spPr>
          <p:txBody>
            <a:bodyPr wrap="square">
              <a:spAutoFit/>
            </a:bodyPr>
            <a:lstStyle/>
            <a:p>
              <a:r>
                <a:rPr lang="en-IE" sz="1200" b="1" dirty="0">
                  <a:solidFill>
                    <a:srgbClr val="00782C"/>
                  </a:solidFill>
                  <a:latin typeface="Verdana" pitchFamily="34" charset="0"/>
                </a:rPr>
                <a:t>Value</a:t>
              </a:r>
              <a:br>
                <a:rPr lang="en-IE" sz="1200" b="1" dirty="0">
                  <a:solidFill>
                    <a:srgbClr val="00782C"/>
                  </a:solidFill>
                  <a:latin typeface="Verdana" pitchFamily="34" charset="0"/>
                </a:rPr>
              </a:br>
              <a:r>
                <a:rPr lang="en-IE" sz="1200" b="1" dirty="0" smtClean="0">
                  <a:solidFill>
                    <a:srgbClr val="00782C"/>
                  </a:solidFill>
                  <a:latin typeface="Verdana" pitchFamily="34" charset="0"/>
                </a:rPr>
                <a:t>Creation</a:t>
              </a:r>
            </a:p>
            <a:p>
              <a:r>
                <a:rPr lang="en-IE" sz="1200" dirty="0" smtClean="0">
                  <a:solidFill>
                    <a:srgbClr val="00782C"/>
                  </a:solidFill>
                  <a:latin typeface="Verdana" pitchFamily="34" charset="0"/>
                </a:rPr>
                <a:t>By meeting customers needs through firm’s value positions. </a:t>
              </a:r>
            </a:p>
            <a:p>
              <a:endParaRPr lang="en-IE" sz="1200" b="1" dirty="0">
                <a:solidFill>
                  <a:srgbClr val="00782C"/>
                </a:solidFill>
                <a:latin typeface="Verdana" pitchFamily="34" charset="0"/>
              </a:endParaRPr>
            </a:p>
          </p:txBody>
        </p:sp>
      </p:grpSp>
      <p:grpSp>
        <p:nvGrpSpPr>
          <p:cNvPr id="3" name="Group 8"/>
          <p:cNvGrpSpPr>
            <a:grpSpLocks/>
          </p:cNvGrpSpPr>
          <p:nvPr/>
        </p:nvGrpSpPr>
        <p:grpSpPr bwMode="auto">
          <a:xfrm>
            <a:off x="2246313" y="4630738"/>
            <a:ext cx="2593975" cy="1894606"/>
            <a:chOff x="2246375" y="4630522"/>
            <a:chExt cx="2593735" cy="1895286"/>
          </a:xfrm>
        </p:grpSpPr>
        <p:sp>
          <p:nvSpPr>
            <p:cNvPr id="8" name="Rectangle 7"/>
            <p:cNvSpPr/>
            <p:nvPr/>
          </p:nvSpPr>
          <p:spPr bwMode="auto">
            <a:xfrm>
              <a:off x="2246375" y="4652755"/>
              <a:ext cx="1769898" cy="1873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00" b="1" dirty="0" smtClean="0">
                <a:solidFill>
                  <a:srgbClr val="C00000"/>
                </a:solidFill>
                <a:latin typeface="Verdana" pitchFamily="34" charset="0"/>
                <a:ea typeface="Verdana" pitchFamily="34" charset="0"/>
                <a:cs typeface="Verdana" pitchFamily="34" charset="0"/>
              </a:endParaRPr>
            </a:p>
            <a:p>
              <a:pPr algn="ctr">
                <a:defRPr/>
              </a:pPr>
              <a:r>
                <a:rPr lang="en-IE" sz="1300" b="1" dirty="0" smtClean="0">
                  <a:solidFill>
                    <a:srgbClr val="C00000"/>
                  </a:solidFill>
                  <a:latin typeface="Verdana" pitchFamily="34" charset="0"/>
                  <a:ea typeface="Verdana" pitchFamily="34" charset="0"/>
                  <a:cs typeface="Verdana" pitchFamily="34" charset="0"/>
                </a:rPr>
                <a:t>Cost</a:t>
              </a:r>
              <a:endParaRPr lang="en-IE" sz="1300" b="1" dirty="0">
                <a:solidFill>
                  <a:srgbClr val="C00000"/>
                </a:solidFill>
                <a:latin typeface="Verdana" pitchFamily="34" charset="0"/>
                <a:ea typeface="Verdana" pitchFamily="34" charset="0"/>
                <a:cs typeface="Verdana" pitchFamily="34" charset="0"/>
              </a:endParaRPr>
            </a:p>
            <a:p>
              <a:pPr>
                <a:spcBef>
                  <a:spcPts val="600"/>
                </a:spcBef>
              </a:pPr>
              <a:r>
                <a:rPr lang="en-IE" sz="1400" b="1" dirty="0" smtClean="0">
                  <a:solidFill>
                    <a:srgbClr val="C00000"/>
                  </a:solidFill>
                  <a:latin typeface="Verdana" pitchFamily="34" charset="0"/>
                </a:rPr>
                <a:t>Value Delivery</a:t>
              </a:r>
            </a:p>
            <a:p>
              <a:pPr>
                <a:spcBef>
                  <a:spcPts val="600"/>
                </a:spcBef>
              </a:pPr>
              <a:r>
                <a:rPr lang="en-IE" sz="1400" dirty="0" smtClean="0">
                  <a:solidFill>
                    <a:srgbClr val="C00000"/>
                  </a:solidFill>
                  <a:latin typeface="Verdana" pitchFamily="34" charset="0"/>
                </a:rPr>
                <a:t>Configuration of internal and external capabilities to deliver customer value.</a:t>
              </a:r>
            </a:p>
            <a:p>
              <a:pPr algn="ctr">
                <a:defRPr/>
              </a:pPr>
              <a:endParaRPr lang="en-IE" sz="1300" dirty="0">
                <a:solidFill>
                  <a:srgbClr val="C00000"/>
                </a:solidFill>
                <a:latin typeface="Verdana" pitchFamily="34" charset="0"/>
                <a:ea typeface="Verdana" pitchFamily="34" charset="0"/>
                <a:cs typeface="Verdana" pitchFamily="34" charset="0"/>
              </a:endParaRPr>
            </a:p>
          </p:txBody>
        </p:sp>
        <p:cxnSp>
          <p:nvCxnSpPr>
            <p:cNvPr id="161802" name="Straight Connector 10"/>
            <p:cNvCxnSpPr>
              <a:cxnSpLocks noChangeShapeType="1"/>
            </p:cNvCxnSpPr>
            <p:nvPr/>
          </p:nvCxnSpPr>
          <p:spPr bwMode="auto">
            <a:xfrm>
              <a:off x="4256203" y="4630522"/>
              <a:ext cx="0" cy="1805635"/>
            </a:xfrm>
            <a:prstGeom prst="line">
              <a:avLst/>
            </a:prstGeom>
            <a:noFill/>
            <a:ln w="28575" algn="ctr">
              <a:solidFill>
                <a:srgbClr val="C00000"/>
              </a:solidFill>
              <a:round/>
              <a:headEnd type="arrow" w="med" len="med"/>
              <a:tailEnd type="arrow" w="med" len="med"/>
            </a:ln>
          </p:spPr>
        </p:cxnSp>
        <p:sp>
          <p:nvSpPr>
            <p:cNvPr id="161803" name="TextBox 18"/>
            <p:cNvSpPr txBox="1">
              <a:spLocks noChangeArrowheads="1"/>
            </p:cNvSpPr>
            <p:nvPr/>
          </p:nvSpPr>
          <p:spPr bwMode="auto">
            <a:xfrm>
              <a:off x="4277135" y="5397390"/>
              <a:ext cx="562975" cy="276999"/>
            </a:xfrm>
            <a:prstGeom prst="rect">
              <a:avLst/>
            </a:prstGeom>
            <a:noFill/>
            <a:ln w="9525">
              <a:noFill/>
              <a:miter lim="800000"/>
              <a:headEnd/>
              <a:tailEnd/>
            </a:ln>
          </p:spPr>
          <p:txBody>
            <a:bodyPr wrap="none">
              <a:spAutoFit/>
            </a:bodyPr>
            <a:lstStyle/>
            <a:p>
              <a:r>
                <a:rPr lang="en-IE" sz="1200" b="1">
                  <a:solidFill>
                    <a:srgbClr val="C00000"/>
                  </a:solidFill>
                  <a:latin typeface="Verdana" pitchFamily="34" charset="0"/>
                </a:rPr>
                <a:t>Cost</a:t>
              </a:r>
            </a:p>
          </p:txBody>
        </p:sp>
      </p:grpSp>
      <p:grpSp>
        <p:nvGrpSpPr>
          <p:cNvPr id="4" name="Group 2"/>
          <p:cNvGrpSpPr>
            <a:grpSpLocks/>
          </p:cNvGrpSpPr>
          <p:nvPr/>
        </p:nvGrpSpPr>
        <p:grpSpPr bwMode="auto">
          <a:xfrm>
            <a:off x="6216650" y="963613"/>
            <a:ext cx="1041400" cy="5473700"/>
            <a:chOff x="6216714" y="964391"/>
            <a:chExt cx="1040833" cy="5472985"/>
          </a:xfrm>
        </p:grpSpPr>
        <p:cxnSp>
          <p:nvCxnSpPr>
            <p:cNvPr id="161805" name="Straight Connector 12"/>
            <p:cNvCxnSpPr>
              <a:cxnSpLocks noChangeShapeType="1"/>
            </p:cNvCxnSpPr>
            <p:nvPr/>
          </p:nvCxnSpPr>
          <p:spPr bwMode="auto">
            <a:xfrm>
              <a:off x="6216714" y="964391"/>
              <a:ext cx="0" cy="5472985"/>
            </a:xfrm>
            <a:prstGeom prst="line">
              <a:avLst/>
            </a:prstGeom>
            <a:noFill/>
            <a:ln w="57150" algn="ctr">
              <a:solidFill>
                <a:srgbClr val="841C80"/>
              </a:solidFill>
              <a:round/>
              <a:headEnd type="arrow" w="med" len="med"/>
              <a:tailEnd type="arrow" w="med" len="med"/>
            </a:ln>
          </p:spPr>
        </p:cxnSp>
        <p:sp>
          <p:nvSpPr>
            <p:cNvPr id="161806" name="TextBox 19"/>
            <p:cNvSpPr txBox="1">
              <a:spLocks noChangeArrowheads="1"/>
            </p:cNvSpPr>
            <p:nvPr/>
          </p:nvSpPr>
          <p:spPr bwMode="auto">
            <a:xfrm>
              <a:off x="6229702" y="3466180"/>
              <a:ext cx="1027845" cy="646331"/>
            </a:xfrm>
            <a:prstGeom prst="rect">
              <a:avLst/>
            </a:prstGeom>
            <a:noFill/>
            <a:ln w="9525">
              <a:noFill/>
              <a:miter lim="800000"/>
              <a:headEnd/>
              <a:tailEnd/>
            </a:ln>
          </p:spPr>
          <p:txBody>
            <a:bodyPr wrap="none">
              <a:spAutoFit/>
            </a:bodyPr>
            <a:lstStyle/>
            <a:p>
              <a:r>
                <a:rPr lang="en-IE" sz="1200" b="1">
                  <a:solidFill>
                    <a:srgbClr val="841C80"/>
                  </a:solidFill>
                  <a:latin typeface="Verdana" pitchFamily="34" charset="0"/>
                </a:rPr>
                <a:t>Benefit </a:t>
              </a:r>
            </a:p>
            <a:p>
              <a:endParaRPr lang="en-IE" sz="1200" b="1">
                <a:solidFill>
                  <a:srgbClr val="841C80"/>
                </a:solidFill>
                <a:latin typeface="Verdana" pitchFamily="34" charset="0"/>
              </a:endParaRPr>
            </a:p>
            <a:p>
              <a:r>
                <a:rPr lang="en-IE" sz="1200">
                  <a:solidFill>
                    <a:srgbClr val="841C80"/>
                  </a:solidFill>
                  <a:latin typeface="Verdana" pitchFamily="34" charset="0"/>
                </a:rPr>
                <a:t>Total Value</a:t>
              </a:r>
            </a:p>
          </p:txBody>
        </p:sp>
      </p:grpSp>
      <p:grpSp>
        <p:nvGrpSpPr>
          <p:cNvPr id="5" name="Group 3"/>
          <p:cNvGrpSpPr>
            <a:grpSpLocks/>
          </p:cNvGrpSpPr>
          <p:nvPr/>
        </p:nvGrpSpPr>
        <p:grpSpPr bwMode="auto">
          <a:xfrm>
            <a:off x="5194300" y="2794000"/>
            <a:ext cx="628650" cy="3641725"/>
            <a:chOff x="5194398" y="2794406"/>
            <a:chExt cx="629022" cy="3640536"/>
          </a:xfrm>
        </p:grpSpPr>
        <p:cxnSp>
          <p:nvCxnSpPr>
            <p:cNvPr id="15" name="Straight Connector 14"/>
            <p:cNvCxnSpPr/>
            <p:nvPr/>
          </p:nvCxnSpPr>
          <p:spPr bwMode="auto">
            <a:xfrm>
              <a:off x="5194398" y="2794406"/>
              <a:ext cx="0" cy="3640536"/>
            </a:xfrm>
            <a:prstGeom prst="line">
              <a:avLst/>
            </a:prstGeom>
            <a:solidFill>
              <a:schemeClr val="accent1"/>
            </a:solidFill>
            <a:ln w="28575" cap="flat" cmpd="sng" algn="ctr">
              <a:solidFill>
                <a:schemeClr val="tx1">
                  <a:lumMod val="50000"/>
                  <a:lumOff val="50000"/>
                </a:schemeClr>
              </a:solidFill>
              <a:prstDash val="solid"/>
              <a:round/>
              <a:headEnd type="arrow" w="med" len="med"/>
              <a:tailEnd type="arrow" w="med" len="med"/>
            </a:ln>
            <a:effectLst/>
          </p:spPr>
        </p:cxnSp>
        <p:sp>
          <p:nvSpPr>
            <p:cNvPr id="21" name="TextBox 20"/>
            <p:cNvSpPr txBox="1"/>
            <p:nvPr/>
          </p:nvSpPr>
          <p:spPr>
            <a:xfrm>
              <a:off x="5203929" y="4422649"/>
              <a:ext cx="619491" cy="277722"/>
            </a:xfrm>
            <a:prstGeom prst="rect">
              <a:avLst/>
            </a:prstGeom>
            <a:noFill/>
          </p:spPr>
          <p:txBody>
            <a:bodyPr wrap="none">
              <a:spAutoFit/>
            </a:bodyPr>
            <a:lstStyle/>
            <a:p>
              <a:pPr>
                <a:defRPr/>
              </a:pPr>
              <a:r>
                <a:rPr lang="en-IE" sz="1200" b="1" dirty="0">
                  <a:solidFill>
                    <a:schemeClr val="tx1">
                      <a:lumMod val="50000"/>
                      <a:lumOff val="50000"/>
                    </a:schemeClr>
                  </a:solidFill>
                  <a:latin typeface="Verdana" pitchFamily="34" charset="0"/>
                  <a:ea typeface="Verdana" pitchFamily="34" charset="0"/>
                  <a:cs typeface="Verdana" pitchFamily="34" charset="0"/>
                </a:rPr>
                <a:t>Price</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18FEA148-7B37-4E90-882D-0FF5137BE0ED}" type="slidenum">
              <a:rPr lang="en-US" smtClean="0"/>
              <a:pPr/>
              <a:t>19</a:t>
            </a:fld>
            <a:endParaRPr lang="en-US" smtClean="0"/>
          </a:p>
        </p:txBody>
      </p:sp>
      <p:sp>
        <p:nvSpPr>
          <p:cNvPr id="25603" name="Rectangle 2"/>
          <p:cNvSpPr>
            <a:spLocks noGrp="1" noChangeArrowheads="1"/>
          </p:cNvSpPr>
          <p:nvPr>
            <p:ph type="title"/>
          </p:nvPr>
        </p:nvSpPr>
        <p:spPr/>
        <p:txBody>
          <a:bodyPr/>
          <a:lstStyle/>
          <a:p>
            <a:pPr algn="ctr" eaLnBrk="1" hangingPunct="1"/>
            <a:r>
              <a:rPr lang="en-US" sz="4000" smtClean="0"/>
              <a:t>Fig. 11.4: The Value Chain Framework</a:t>
            </a:r>
          </a:p>
        </p:txBody>
      </p:sp>
      <p:pic>
        <p:nvPicPr>
          <p:cNvPr id="25604" name="Picture 4" descr="Fig11"/>
          <p:cNvPicPr>
            <a:picLocks noChangeAspect="1" noChangeArrowheads="1"/>
          </p:cNvPicPr>
          <p:nvPr/>
        </p:nvPicPr>
        <p:blipFill>
          <a:blip r:embed="rId2" cstate="print"/>
          <a:srcRect/>
          <a:stretch>
            <a:fillRect/>
          </a:stretch>
        </p:blipFill>
        <p:spPr bwMode="auto">
          <a:xfrm>
            <a:off x="1371600" y="1752600"/>
            <a:ext cx="6477000" cy="4419600"/>
          </a:xfrm>
          <a:prstGeom prst="rect">
            <a:avLst/>
          </a:prstGeom>
          <a:noFill/>
          <a:ln w="9525">
            <a:noFill/>
            <a:miter lim="800000"/>
            <a:headEnd/>
            <a:tailEnd/>
          </a:ln>
        </p:spPr>
      </p:pic>
      <p:sp>
        <p:nvSpPr>
          <p:cNvPr id="5" name="TextBox 4"/>
          <p:cNvSpPr txBox="1"/>
          <p:nvPr/>
        </p:nvSpPr>
        <p:spPr>
          <a:xfrm>
            <a:off x="395536" y="6453336"/>
            <a:ext cx="3528392" cy="246221"/>
          </a:xfrm>
          <a:prstGeom prst="rect">
            <a:avLst/>
          </a:prstGeom>
          <a:noFill/>
        </p:spPr>
        <p:txBody>
          <a:bodyPr wrap="square" rtlCol="0">
            <a:spAutoFit/>
          </a:bodyPr>
          <a:lstStyle/>
          <a:p>
            <a:r>
              <a:rPr lang="en-IE" sz="1000" dirty="0" smtClean="0"/>
              <a:t>Source: International Business, Daniels et al.</a:t>
            </a:r>
            <a:endParaRPr lang="en-IE"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673FB849-DC54-4F1D-B016-D62F8BA12E72}" type="slidenum">
              <a:rPr lang="en-US" smtClean="0"/>
              <a:pPr/>
              <a:t>2</a:t>
            </a:fld>
            <a:endParaRPr lang="en-US" smtClean="0"/>
          </a:p>
        </p:txBody>
      </p:sp>
      <p:sp>
        <p:nvSpPr>
          <p:cNvPr id="7171" name="Rectangle 1026"/>
          <p:cNvSpPr>
            <a:spLocks noGrp="1" noChangeArrowheads="1"/>
          </p:cNvSpPr>
          <p:nvPr>
            <p:ph type="title"/>
          </p:nvPr>
        </p:nvSpPr>
        <p:spPr>
          <a:xfrm>
            <a:off x="685800" y="304800"/>
            <a:ext cx="7772400" cy="838200"/>
          </a:xfrm>
        </p:spPr>
        <p:txBody>
          <a:bodyPr/>
          <a:lstStyle/>
          <a:p>
            <a:pPr eaLnBrk="1" hangingPunct="1"/>
            <a:r>
              <a:rPr lang="en-IE" b="1" dirty="0" smtClean="0"/>
              <a:t>Where in the world???</a:t>
            </a:r>
            <a:endParaRPr lang="en-GB" b="1" dirty="0" smtClean="0"/>
          </a:p>
        </p:txBody>
      </p:sp>
      <p:sp>
        <p:nvSpPr>
          <p:cNvPr id="7172" name="Rectangle 1027"/>
          <p:cNvSpPr>
            <a:spLocks noGrp="1" noChangeArrowheads="1"/>
          </p:cNvSpPr>
          <p:nvPr>
            <p:ph type="body" idx="1"/>
          </p:nvPr>
        </p:nvSpPr>
        <p:spPr>
          <a:xfrm>
            <a:off x="533400" y="1916832"/>
            <a:ext cx="8287072" cy="4536504"/>
          </a:xfrm>
        </p:spPr>
        <p:txBody>
          <a:bodyPr/>
          <a:lstStyle/>
          <a:p>
            <a:pPr eaLnBrk="1" hangingPunct="1">
              <a:lnSpc>
                <a:spcPct val="80000"/>
              </a:lnSpc>
            </a:pPr>
            <a:r>
              <a:rPr lang="en-IE" dirty="0" smtClean="0"/>
              <a:t>“An American worker running Oracle’s database software with Windows on a Dell computer with a Pentium IV microprocessor who takes Prozac in the morning and Viagra at night could have received all those products from ….” </a:t>
            </a:r>
            <a:r>
              <a:rPr lang="en-IE" sz="1200" dirty="0" smtClean="0"/>
              <a:t>(Washington Post report, 2001)</a:t>
            </a:r>
          </a:p>
          <a:p>
            <a:pPr eaLnBrk="1" hangingPunct="1">
              <a:lnSpc>
                <a:spcPct val="80000"/>
              </a:lnSpc>
            </a:pPr>
            <a:endParaRPr lang="en-IE" sz="1200" dirty="0" smtClean="0"/>
          </a:p>
          <a:p>
            <a:pPr eaLnBrk="1" hangingPunct="1">
              <a:lnSpc>
                <a:spcPct val="80000"/>
              </a:lnSpc>
              <a:buFont typeface="Wingdings" pitchFamily="2" charset="2"/>
              <a:buNone/>
            </a:pPr>
            <a:endParaRPr lang="en-GB" sz="9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Value Chain</a:t>
            </a:r>
            <a:endParaRPr lang="en-IE" dirty="0"/>
          </a:p>
        </p:txBody>
      </p:sp>
      <p:sp>
        <p:nvSpPr>
          <p:cNvPr id="3" name="Content Placeholder 2"/>
          <p:cNvSpPr>
            <a:spLocks noGrp="1"/>
          </p:cNvSpPr>
          <p:nvPr>
            <p:ph idx="1"/>
          </p:nvPr>
        </p:nvSpPr>
        <p:spPr/>
        <p:txBody>
          <a:bodyPr>
            <a:normAutofit lnSpcReduction="10000"/>
          </a:bodyPr>
          <a:lstStyle/>
          <a:p>
            <a:r>
              <a:rPr lang="en-IE" dirty="0" smtClean="0"/>
              <a:t>Takes an end to end perspective in terms of activities, resources, assets, capabilities, relationships and financial and operating data</a:t>
            </a:r>
          </a:p>
          <a:p>
            <a:r>
              <a:rPr lang="en-IE" dirty="0" smtClean="0"/>
              <a:t>Facilitates thinking holistically across the chain and </a:t>
            </a:r>
          </a:p>
          <a:p>
            <a:r>
              <a:rPr lang="en-IE" dirty="0" smtClean="0"/>
              <a:t>Identifying opportunities in terms of new ideas and innovations which could emerge from a questioning of what is, what is not and what could be</a:t>
            </a:r>
            <a:endParaRPr lang="en-I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7AE373CD-95A2-40F8-8F15-50407714D17E}" type="slidenum">
              <a:rPr lang="en-US"/>
              <a:pPr/>
              <a:t>21</a:t>
            </a:fld>
            <a:endParaRPr lang="en-US"/>
          </a:p>
        </p:txBody>
      </p:sp>
      <p:sp>
        <p:nvSpPr>
          <p:cNvPr id="31747" name="Rectangle 2"/>
          <p:cNvSpPr>
            <a:spLocks noGrp="1" noChangeArrowheads="1"/>
          </p:cNvSpPr>
          <p:nvPr>
            <p:ph type="title"/>
          </p:nvPr>
        </p:nvSpPr>
        <p:spPr/>
        <p:txBody>
          <a:bodyPr/>
          <a:lstStyle/>
          <a:p>
            <a:pPr eaLnBrk="1" hangingPunct="1"/>
            <a:r>
              <a:rPr lang="en-GB" b="1" dirty="0" smtClean="0"/>
              <a:t>Capturing Value</a:t>
            </a:r>
            <a:r>
              <a:rPr lang="en-GB" dirty="0" smtClean="0"/>
              <a:t> </a:t>
            </a:r>
          </a:p>
        </p:txBody>
      </p:sp>
      <p:sp>
        <p:nvSpPr>
          <p:cNvPr id="31748" name="Rectangle 3"/>
          <p:cNvSpPr>
            <a:spLocks noGrp="1" noChangeArrowheads="1"/>
          </p:cNvSpPr>
          <p:nvPr>
            <p:ph type="body" idx="1"/>
          </p:nvPr>
        </p:nvSpPr>
        <p:spPr/>
        <p:txBody>
          <a:bodyPr/>
          <a:lstStyle/>
          <a:p>
            <a:pPr eaLnBrk="1" hangingPunct="1"/>
            <a:r>
              <a:rPr lang="en-GB" dirty="0" smtClean="0"/>
              <a:t>Slicing and Dicing the Value Chain</a:t>
            </a:r>
          </a:p>
          <a:p>
            <a:pPr eaLnBrk="1" hangingPunct="1"/>
            <a:r>
              <a:rPr lang="en-GB" dirty="0" smtClean="0"/>
              <a:t>Extracting Value from other stages of the Value Chain -  outsourcing</a:t>
            </a:r>
          </a:p>
          <a:p>
            <a:pPr eaLnBrk="1" hangingPunct="1"/>
            <a:r>
              <a:rPr lang="en-GB" dirty="0" smtClean="0"/>
              <a:t>Repositioning on the Value Chain – Stan Shih’s Smiling Curve</a:t>
            </a:r>
          </a:p>
          <a:p>
            <a:pPr eaLnBrk="1" hangingPunct="1"/>
            <a:r>
              <a:rPr lang="en-GB" dirty="0" smtClean="0"/>
              <a:t>Tightly integrate and streamline the Value Chain by collaborating and sharing with Partners to establish a win-win for 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616E0982-93B7-43A8-B1EA-8FA60BA50204}" type="slidenum">
              <a:rPr lang="en-US"/>
              <a:pPr/>
              <a:t>22</a:t>
            </a:fld>
            <a:endParaRPr lang="en-US"/>
          </a:p>
        </p:txBody>
      </p:sp>
      <p:sp>
        <p:nvSpPr>
          <p:cNvPr id="32780" name="Rectangle 12"/>
          <p:cNvSpPr>
            <a:spLocks noGrp="1" noChangeArrowheads="1"/>
          </p:cNvSpPr>
          <p:nvPr>
            <p:ph type="title"/>
          </p:nvPr>
        </p:nvSpPr>
        <p:spPr/>
        <p:txBody>
          <a:bodyPr/>
          <a:lstStyle/>
          <a:p>
            <a:pPr eaLnBrk="1" hangingPunct="1"/>
            <a:r>
              <a:rPr lang="en-GB" b="1" smtClean="0"/>
              <a:t>Stan Shih’s ‘Smiling Curve’</a:t>
            </a:r>
            <a:endParaRPr lang="en-IE" b="1" smtClean="0"/>
          </a:p>
        </p:txBody>
      </p:sp>
      <p:graphicFrame>
        <p:nvGraphicFramePr>
          <p:cNvPr id="100402" name="Group 50"/>
          <p:cNvGraphicFramePr>
            <a:graphicFrameLocks noGrp="1"/>
          </p:cNvGraphicFramePr>
          <p:nvPr>
            <p:ph idx="1"/>
          </p:nvPr>
        </p:nvGraphicFramePr>
        <p:xfrm>
          <a:off x="1527175" y="5502275"/>
          <a:ext cx="6896100" cy="484572"/>
        </p:xfrm>
        <a:graphic>
          <a:graphicData uri="http://schemas.openxmlformats.org/drawingml/2006/table">
            <a:tbl>
              <a:tblPr/>
              <a:tblGrid>
                <a:gridCol w="2298700"/>
                <a:gridCol w="2298700"/>
                <a:gridCol w="2298700"/>
              </a:tblGrid>
              <a:tr h="48418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2000" b="1" i="0" u="none" strike="noStrike" cap="none" normalizeH="0" baseline="0" smtClean="0">
                          <a:ln>
                            <a:noFill/>
                          </a:ln>
                          <a:solidFill>
                            <a:schemeClr val="bg1"/>
                          </a:solidFill>
                          <a:effectLst/>
                          <a:latin typeface="Verdana" pitchFamily="34" charset="0"/>
                        </a:rPr>
                        <a:t>Components</a:t>
                      </a:r>
                    </a:p>
                  </a:txBody>
                  <a:tcPr marL="90000" marR="90000" marT="89886" marB="89886" horzOverflow="overflow">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B707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2000" b="1" i="0" u="none" strike="noStrike" cap="none" normalizeH="0" baseline="0" smtClean="0">
                          <a:ln>
                            <a:noFill/>
                          </a:ln>
                          <a:solidFill>
                            <a:schemeClr val="bg1"/>
                          </a:solidFill>
                          <a:effectLst/>
                          <a:latin typeface="Verdana" pitchFamily="34" charset="0"/>
                        </a:rPr>
                        <a:t>Assembly</a:t>
                      </a:r>
                    </a:p>
                  </a:txBody>
                  <a:tcPr marL="90000" marR="90000" marT="89886" marB="89886"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B707A"/>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GB" sz="2000" b="1" i="0" u="none" strike="noStrike" cap="none" normalizeH="0" baseline="0" smtClean="0">
                          <a:ln>
                            <a:noFill/>
                          </a:ln>
                          <a:solidFill>
                            <a:schemeClr val="bg1"/>
                          </a:solidFill>
                          <a:effectLst/>
                          <a:latin typeface="Verdana" pitchFamily="34" charset="0"/>
                        </a:rPr>
                        <a:t>Distribution</a:t>
                      </a:r>
                    </a:p>
                  </a:txBody>
                  <a:tcPr marL="90000" marR="90000" marT="89886" marB="89886" horzOverflow="overflow">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B707A"/>
                    </a:solidFill>
                  </a:tcPr>
                </a:tc>
              </a:tr>
            </a:tbl>
          </a:graphicData>
        </a:graphic>
      </p:graphicFrame>
      <p:sp>
        <p:nvSpPr>
          <p:cNvPr id="32791" name="Line 23"/>
          <p:cNvSpPr>
            <a:spLocks noChangeShapeType="1"/>
          </p:cNvSpPr>
          <p:nvPr/>
        </p:nvSpPr>
        <p:spPr bwMode="auto">
          <a:xfrm flipV="1">
            <a:off x="1257300" y="1819275"/>
            <a:ext cx="0" cy="3752850"/>
          </a:xfrm>
          <a:prstGeom prst="line">
            <a:avLst/>
          </a:prstGeom>
          <a:noFill/>
          <a:ln w="19050">
            <a:solidFill>
              <a:schemeClr val="tx1"/>
            </a:solidFill>
            <a:round/>
            <a:headEnd/>
            <a:tailEnd type="triangle" w="med" len="med"/>
          </a:ln>
        </p:spPr>
        <p:txBody>
          <a:bodyPr/>
          <a:lstStyle/>
          <a:p>
            <a:endParaRPr lang="en-IE"/>
          </a:p>
        </p:txBody>
      </p:sp>
      <p:pic>
        <p:nvPicPr>
          <p:cNvPr id="32792" name="Picture 24" descr="curve3"/>
          <p:cNvPicPr>
            <a:picLocks noChangeAspect="1" noChangeArrowheads="1"/>
          </p:cNvPicPr>
          <p:nvPr/>
        </p:nvPicPr>
        <p:blipFill>
          <a:blip r:embed="rId3" cstate="print"/>
          <a:srcRect/>
          <a:stretch>
            <a:fillRect/>
          </a:stretch>
        </p:blipFill>
        <p:spPr bwMode="auto">
          <a:xfrm>
            <a:off x="1657350" y="1928813"/>
            <a:ext cx="6559550" cy="3532187"/>
          </a:xfrm>
          <a:prstGeom prst="rect">
            <a:avLst/>
          </a:prstGeom>
          <a:noFill/>
          <a:ln w="9525">
            <a:noFill/>
            <a:miter lim="800000"/>
            <a:headEnd/>
            <a:tailEnd/>
          </a:ln>
        </p:spPr>
      </p:pic>
      <p:sp>
        <p:nvSpPr>
          <p:cNvPr id="32793" name="Text Box 25"/>
          <p:cNvSpPr txBox="1">
            <a:spLocks noChangeArrowheads="1"/>
          </p:cNvSpPr>
          <p:nvPr/>
        </p:nvSpPr>
        <p:spPr bwMode="auto">
          <a:xfrm>
            <a:off x="430213" y="2087563"/>
            <a:ext cx="679450" cy="517525"/>
          </a:xfrm>
          <a:prstGeom prst="rect">
            <a:avLst/>
          </a:prstGeom>
          <a:noFill/>
          <a:ln w="9525">
            <a:noFill/>
            <a:miter lim="800000"/>
            <a:headEnd/>
            <a:tailEnd/>
          </a:ln>
        </p:spPr>
        <p:txBody>
          <a:bodyPr wrap="none">
            <a:spAutoFit/>
          </a:bodyPr>
          <a:lstStyle/>
          <a:p>
            <a:pPr algn="ctr"/>
            <a:r>
              <a:rPr lang="en-IE" sz="1400" b="1">
                <a:latin typeface="Arial" pitchFamily="34" charset="0"/>
              </a:rPr>
              <a:t>Value</a:t>
            </a:r>
          </a:p>
          <a:p>
            <a:pPr algn="ctr"/>
            <a:r>
              <a:rPr lang="en-IE" sz="1400" b="1">
                <a:latin typeface="Arial" pitchFamily="34" charset="0"/>
              </a:rPr>
              <a:t>Added</a:t>
            </a:r>
          </a:p>
        </p:txBody>
      </p:sp>
      <p:sp>
        <p:nvSpPr>
          <p:cNvPr id="32794" name="Text Box 26"/>
          <p:cNvSpPr txBox="1">
            <a:spLocks noChangeArrowheads="1"/>
          </p:cNvSpPr>
          <p:nvPr/>
        </p:nvSpPr>
        <p:spPr bwMode="auto">
          <a:xfrm>
            <a:off x="1814513" y="2052638"/>
            <a:ext cx="723900" cy="274637"/>
          </a:xfrm>
          <a:prstGeom prst="rect">
            <a:avLst/>
          </a:prstGeom>
          <a:noFill/>
          <a:ln w="9525">
            <a:noFill/>
            <a:miter lim="800000"/>
            <a:headEnd/>
            <a:tailEnd/>
          </a:ln>
        </p:spPr>
        <p:txBody>
          <a:bodyPr wrap="none">
            <a:spAutoFit/>
          </a:bodyPr>
          <a:lstStyle/>
          <a:p>
            <a:r>
              <a:rPr lang="en-IE" sz="1200">
                <a:latin typeface="Arial" pitchFamily="34" charset="0"/>
              </a:rPr>
              <a:t>Software</a:t>
            </a:r>
          </a:p>
        </p:txBody>
      </p:sp>
      <p:sp>
        <p:nvSpPr>
          <p:cNvPr id="32795" name="Text Box 27"/>
          <p:cNvSpPr txBox="1">
            <a:spLocks noChangeArrowheads="1"/>
          </p:cNvSpPr>
          <p:nvPr/>
        </p:nvSpPr>
        <p:spPr bwMode="auto">
          <a:xfrm>
            <a:off x="1901825" y="2528888"/>
            <a:ext cx="466725" cy="274637"/>
          </a:xfrm>
          <a:prstGeom prst="rect">
            <a:avLst/>
          </a:prstGeom>
          <a:noFill/>
          <a:ln w="9525">
            <a:noFill/>
            <a:miter lim="800000"/>
            <a:headEnd/>
            <a:tailEnd/>
          </a:ln>
        </p:spPr>
        <p:txBody>
          <a:bodyPr wrap="none">
            <a:spAutoFit/>
          </a:bodyPr>
          <a:lstStyle/>
          <a:p>
            <a:r>
              <a:rPr lang="en-IE" sz="1200">
                <a:latin typeface="Arial" pitchFamily="34" charset="0"/>
              </a:rPr>
              <a:t>CPU</a:t>
            </a:r>
          </a:p>
        </p:txBody>
      </p:sp>
      <p:sp>
        <p:nvSpPr>
          <p:cNvPr id="32796" name="Text Box 28"/>
          <p:cNvSpPr txBox="1">
            <a:spLocks noChangeArrowheads="1"/>
          </p:cNvSpPr>
          <p:nvPr/>
        </p:nvSpPr>
        <p:spPr bwMode="auto">
          <a:xfrm>
            <a:off x="2051050" y="3014663"/>
            <a:ext cx="584200" cy="274637"/>
          </a:xfrm>
          <a:prstGeom prst="rect">
            <a:avLst/>
          </a:prstGeom>
          <a:noFill/>
          <a:ln w="9525">
            <a:noFill/>
            <a:miter lim="800000"/>
            <a:headEnd/>
            <a:tailEnd/>
          </a:ln>
        </p:spPr>
        <p:txBody>
          <a:bodyPr wrap="none">
            <a:spAutoFit/>
          </a:bodyPr>
          <a:lstStyle/>
          <a:p>
            <a:r>
              <a:rPr lang="en-IE" sz="1200">
                <a:latin typeface="Arial" pitchFamily="34" charset="0"/>
              </a:rPr>
              <a:t>DRAM</a:t>
            </a:r>
          </a:p>
        </p:txBody>
      </p:sp>
      <p:sp>
        <p:nvSpPr>
          <p:cNvPr id="32797" name="Text Box 29"/>
          <p:cNvSpPr txBox="1">
            <a:spLocks noChangeArrowheads="1"/>
          </p:cNvSpPr>
          <p:nvPr/>
        </p:nvSpPr>
        <p:spPr bwMode="auto">
          <a:xfrm>
            <a:off x="2262188" y="3490913"/>
            <a:ext cx="450850" cy="274637"/>
          </a:xfrm>
          <a:prstGeom prst="rect">
            <a:avLst/>
          </a:prstGeom>
          <a:noFill/>
          <a:ln w="9525">
            <a:noFill/>
            <a:miter lim="800000"/>
            <a:headEnd/>
            <a:tailEnd/>
          </a:ln>
        </p:spPr>
        <p:txBody>
          <a:bodyPr wrap="none">
            <a:spAutoFit/>
          </a:bodyPr>
          <a:lstStyle/>
          <a:p>
            <a:r>
              <a:rPr lang="en-IE" sz="1200">
                <a:latin typeface="Arial" pitchFamily="34" charset="0"/>
              </a:rPr>
              <a:t>LCD</a:t>
            </a:r>
          </a:p>
        </p:txBody>
      </p:sp>
      <p:sp>
        <p:nvSpPr>
          <p:cNvPr id="32798" name="Text Box 30"/>
          <p:cNvSpPr txBox="1">
            <a:spLocks noChangeArrowheads="1"/>
          </p:cNvSpPr>
          <p:nvPr/>
        </p:nvSpPr>
        <p:spPr bwMode="auto">
          <a:xfrm>
            <a:off x="2500313" y="3871913"/>
            <a:ext cx="498475" cy="274637"/>
          </a:xfrm>
          <a:prstGeom prst="rect">
            <a:avLst/>
          </a:prstGeom>
          <a:noFill/>
          <a:ln w="9525">
            <a:noFill/>
            <a:miter lim="800000"/>
            <a:headEnd/>
            <a:tailEnd/>
          </a:ln>
        </p:spPr>
        <p:txBody>
          <a:bodyPr wrap="none">
            <a:spAutoFit/>
          </a:bodyPr>
          <a:lstStyle/>
          <a:p>
            <a:r>
              <a:rPr lang="en-IE" sz="1200">
                <a:latin typeface="Arial" pitchFamily="34" charset="0"/>
              </a:rPr>
              <a:t>ASIC</a:t>
            </a:r>
          </a:p>
        </p:txBody>
      </p:sp>
      <p:sp>
        <p:nvSpPr>
          <p:cNvPr id="32799" name="Text Box 31"/>
          <p:cNvSpPr txBox="1">
            <a:spLocks noChangeArrowheads="1"/>
          </p:cNvSpPr>
          <p:nvPr/>
        </p:nvSpPr>
        <p:spPr bwMode="auto">
          <a:xfrm>
            <a:off x="2825750" y="4243388"/>
            <a:ext cx="636588" cy="274637"/>
          </a:xfrm>
          <a:prstGeom prst="rect">
            <a:avLst/>
          </a:prstGeom>
          <a:noFill/>
          <a:ln w="9525">
            <a:noFill/>
            <a:miter lim="800000"/>
            <a:headEnd/>
            <a:tailEnd/>
          </a:ln>
        </p:spPr>
        <p:txBody>
          <a:bodyPr wrap="none">
            <a:spAutoFit/>
          </a:bodyPr>
          <a:lstStyle/>
          <a:p>
            <a:r>
              <a:rPr lang="en-IE" sz="1200">
                <a:latin typeface="Arial" pitchFamily="34" charset="0"/>
              </a:rPr>
              <a:t>Monitor</a:t>
            </a:r>
          </a:p>
        </p:txBody>
      </p:sp>
      <p:sp>
        <p:nvSpPr>
          <p:cNvPr id="32800" name="Text Box 32"/>
          <p:cNvSpPr txBox="1">
            <a:spLocks noChangeArrowheads="1"/>
          </p:cNvSpPr>
          <p:nvPr/>
        </p:nvSpPr>
        <p:spPr bwMode="auto">
          <a:xfrm>
            <a:off x="3265488" y="4595813"/>
            <a:ext cx="963612" cy="274637"/>
          </a:xfrm>
          <a:prstGeom prst="rect">
            <a:avLst/>
          </a:prstGeom>
          <a:noFill/>
          <a:ln w="9525">
            <a:noFill/>
            <a:miter lim="800000"/>
            <a:headEnd/>
            <a:tailEnd/>
          </a:ln>
        </p:spPr>
        <p:txBody>
          <a:bodyPr wrap="none">
            <a:spAutoFit/>
          </a:bodyPr>
          <a:lstStyle/>
          <a:p>
            <a:r>
              <a:rPr lang="en-IE" sz="1200">
                <a:latin typeface="Arial" pitchFamily="34" charset="0"/>
              </a:rPr>
              <a:t>Motherboard</a:t>
            </a:r>
          </a:p>
        </p:txBody>
      </p:sp>
      <p:sp>
        <p:nvSpPr>
          <p:cNvPr id="32801" name="Text Box 33"/>
          <p:cNvSpPr txBox="1">
            <a:spLocks noChangeArrowheads="1"/>
          </p:cNvSpPr>
          <p:nvPr/>
        </p:nvSpPr>
        <p:spPr bwMode="auto">
          <a:xfrm>
            <a:off x="4371975" y="4976813"/>
            <a:ext cx="1152525" cy="274637"/>
          </a:xfrm>
          <a:prstGeom prst="rect">
            <a:avLst/>
          </a:prstGeom>
          <a:noFill/>
          <a:ln w="9525">
            <a:noFill/>
            <a:miter lim="800000"/>
            <a:headEnd/>
            <a:tailEnd/>
          </a:ln>
        </p:spPr>
        <p:txBody>
          <a:bodyPr wrap="none">
            <a:spAutoFit/>
          </a:bodyPr>
          <a:lstStyle/>
          <a:p>
            <a:r>
              <a:rPr lang="en-IE" sz="1200">
                <a:latin typeface="Arial" pitchFamily="34" charset="0"/>
              </a:rPr>
              <a:t>Local Assembly</a:t>
            </a:r>
          </a:p>
        </p:txBody>
      </p:sp>
      <p:sp>
        <p:nvSpPr>
          <p:cNvPr id="32802" name="Text Box 34"/>
          <p:cNvSpPr txBox="1">
            <a:spLocks noChangeArrowheads="1"/>
          </p:cNvSpPr>
          <p:nvPr/>
        </p:nvSpPr>
        <p:spPr bwMode="auto">
          <a:xfrm>
            <a:off x="5753100" y="4424363"/>
            <a:ext cx="1095375" cy="274637"/>
          </a:xfrm>
          <a:prstGeom prst="rect">
            <a:avLst/>
          </a:prstGeom>
          <a:noFill/>
          <a:ln w="9525">
            <a:noFill/>
            <a:miter lim="800000"/>
            <a:headEnd/>
            <a:tailEnd/>
          </a:ln>
        </p:spPr>
        <p:txBody>
          <a:bodyPr wrap="none">
            <a:spAutoFit/>
          </a:bodyPr>
          <a:lstStyle/>
          <a:p>
            <a:r>
              <a:rPr lang="en-IE" sz="1200">
                <a:latin typeface="Arial" pitchFamily="34" charset="0"/>
              </a:rPr>
              <a:t>Local Sourcing</a:t>
            </a:r>
          </a:p>
        </p:txBody>
      </p:sp>
      <p:sp>
        <p:nvSpPr>
          <p:cNvPr id="32803" name="Text Box 35"/>
          <p:cNvSpPr txBox="1">
            <a:spLocks noChangeArrowheads="1"/>
          </p:cNvSpPr>
          <p:nvPr/>
        </p:nvSpPr>
        <p:spPr bwMode="auto">
          <a:xfrm>
            <a:off x="6684963" y="3729038"/>
            <a:ext cx="785812" cy="274637"/>
          </a:xfrm>
          <a:prstGeom prst="rect">
            <a:avLst/>
          </a:prstGeom>
          <a:noFill/>
          <a:ln w="9525">
            <a:noFill/>
            <a:miter lim="800000"/>
            <a:headEnd/>
            <a:tailEnd/>
          </a:ln>
        </p:spPr>
        <p:txBody>
          <a:bodyPr wrap="none">
            <a:spAutoFit/>
          </a:bodyPr>
          <a:lstStyle/>
          <a:p>
            <a:r>
              <a:rPr lang="en-IE" sz="1200">
                <a:latin typeface="Arial" pitchFamily="34" charset="0"/>
              </a:rPr>
              <a:t>Marketing</a:t>
            </a:r>
          </a:p>
        </p:txBody>
      </p:sp>
      <p:sp>
        <p:nvSpPr>
          <p:cNvPr id="32804" name="Text Box 36"/>
          <p:cNvSpPr txBox="1">
            <a:spLocks noChangeArrowheads="1"/>
          </p:cNvSpPr>
          <p:nvPr/>
        </p:nvSpPr>
        <p:spPr bwMode="auto">
          <a:xfrm>
            <a:off x="6992938" y="2957513"/>
            <a:ext cx="869950" cy="274637"/>
          </a:xfrm>
          <a:prstGeom prst="rect">
            <a:avLst/>
          </a:prstGeom>
          <a:noFill/>
          <a:ln w="9525">
            <a:noFill/>
            <a:miter lim="800000"/>
            <a:headEnd/>
            <a:tailEnd/>
          </a:ln>
        </p:spPr>
        <p:txBody>
          <a:bodyPr wrap="none">
            <a:spAutoFit/>
          </a:bodyPr>
          <a:lstStyle/>
          <a:p>
            <a:r>
              <a:rPr lang="en-IE" sz="1200">
                <a:latin typeface="Arial" pitchFamily="34" charset="0"/>
              </a:rPr>
              <a:t>Distribution</a:t>
            </a:r>
          </a:p>
        </p:txBody>
      </p:sp>
      <p:sp>
        <p:nvSpPr>
          <p:cNvPr id="32805" name="Text Box 37"/>
          <p:cNvSpPr txBox="1">
            <a:spLocks noChangeArrowheads="1"/>
          </p:cNvSpPr>
          <p:nvPr/>
        </p:nvSpPr>
        <p:spPr bwMode="auto">
          <a:xfrm>
            <a:off x="7089775" y="2052638"/>
            <a:ext cx="965200" cy="274637"/>
          </a:xfrm>
          <a:prstGeom prst="rect">
            <a:avLst/>
          </a:prstGeom>
          <a:noFill/>
          <a:ln w="9525">
            <a:noFill/>
            <a:miter lim="800000"/>
            <a:headEnd/>
            <a:tailEnd/>
          </a:ln>
        </p:spPr>
        <p:txBody>
          <a:bodyPr wrap="none">
            <a:spAutoFit/>
          </a:bodyPr>
          <a:lstStyle/>
          <a:p>
            <a:r>
              <a:rPr lang="en-IE" sz="1200">
                <a:latin typeface="Arial" pitchFamily="34" charset="0"/>
              </a:rPr>
              <a:t>E-commerce</a:t>
            </a:r>
          </a:p>
        </p:txBody>
      </p:sp>
      <p:sp>
        <p:nvSpPr>
          <p:cNvPr id="32806" name="Line 38"/>
          <p:cNvSpPr>
            <a:spLocks noChangeShapeType="1"/>
          </p:cNvSpPr>
          <p:nvPr/>
        </p:nvSpPr>
        <p:spPr bwMode="auto">
          <a:xfrm>
            <a:off x="1714500" y="2200275"/>
            <a:ext cx="131763" cy="0"/>
          </a:xfrm>
          <a:prstGeom prst="line">
            <a:avLst/>
          </a:prstGeom>
          <a:noFill/>
          <a:ln w="19050">
            <a:solidFill>
              <a:srgbClr val="D16A01"/>
            </a:solidFill>
            <a:round/>
            <a:headEnd/>
            <a:tailEnd/>
          </a:ln>
        </p:spPr>
        <p:txBody>
          <a:bodyPr/>
          <a:lstStyle/>
          <a:p>
            <a:endParaRPr lang="en-IE"/>
          </a:p>
        </p:txBody>
      </p:sp>
      <p:sp>
        <p:nvSpPr>
          <p:cNvPr id="32807" name="Line 39"/>
          <p:cNvSpPr>
            <a:spLocks noChangeShapeType="1"/>
          </p:cNvSpPr>
          <p:nvPr/>
        </p:nvSpPr>
        <p:spPr bwMode="auto">
          <a:xfrm>
            <a:off x="1790700" y="2673350"/>
            <a:ext cx="131763" cy="0"/>
          </a:xfrm>
          <a:prstGeom prst="line">
            <a:avLst/>
          </a:prstGeom>
          <a:noFill/>
          <a:ln w="19050">
            <a:solidFill>
              <a:srgbClr val="D16A01"/>
            </a:solidFill>
            <a:round/>
            <a:headEnd/>
            <a:tailEnd/>
          </a:ln>
        </p:spPr>
        <p:txBody>
          <a:bodyPr/>
          <a:lstStyle/>
          <a:p>
            <a:endParaRPr lang="en-IE"/>
          </a:p>
        </p:txBody>
      </p:sp>
      <p:sp>
        <p:nvSpPr>
          <p:cNvPr id="32808" name="Line 40"/>
          <p:cNvSpPr>
            <a:spLocks noChangeShapeType="1"/>
          </p:cNvSpPr>
          <p:nvPr/>
        </p:nvSpPr>
        <p:spPr bwMode="auto">
          <a:xfrm>
            <a:off x="1949450" y="3149600"/>
            <a:ext cx="131763" cy="0"/>
          </a:xfrm>
          <a:prstGeom prst="line">
            <a:avLst/>
          </a:prstGeom>
          <a:noFill/>
          <a:ln w="19050">
            <a:solidFill>
              <a:srgbClr val="D16A01"/>
            </a:solidFill>
            <a:round/>
            <a:headEnd/>
            <a:tailEnd/>
          </a:ln>
        </p:spPr>
        <p:txBody>
          <a:bodyPr/>
          <a:lstStyle/>
          <a:p>
            <a:endParaRPr lang="en-IE"/>
          </a:p>
        </p:txBody>
      </p:sp>
      <p:sp>
        <p:nvSpPr>
          <p:cNvPr id="32809" name="Line 41"/>
          <p:cNvSpPr>
            <a:spLocks noChangeShapeType="1"/>
          </p:cNvSpPr>
          <p:nvPr/>
        </p:nvSpPr>
        <p:spPr bwMode="auto">
          <a:xfrm>
            <a:off x="2151063" y="3635375"/>
            <a:ext cx="131762" cy="0"/>
          </a:xfrm>
          <a:prstGeom prst="line">
            <a:avLst/>
          </a:prstGeom>
          <a:noFill/>
          <a:ln w="19050">
            <a:solidFill>
              <a:srgbClr val="D16A01"/>
            </a:solidFill>
            <a:round/>
            <a:headEnd/>
            <a:tailEnd/>
          </a:ln>
        </p:spPr>
        <p:txBody>
          <a:bodyPr/>
          <a:lstStyle/>
          <a:p>
            <a:endParaRPr lang="en-IE"/>
          </a:p>
        </p:txBody>
      </p:sp>
      <p:sp>
        <p:nvSpPr>
          <p:cNvPr id="32810" name="Line 42"/>
          <p:cNvSpPr>
            <a:spLocks noChangeShapeType="1"/>
          </p:cNvSpPr>
          <p:nvPr/>
        </p:nvSpPr>
        <p:spPr bwMode="auto">
          <a:xfrm>
            <a:off x="2389188" y="4006850"/>
            <a:ext cx="131762" cy="0"/>
          </a:xfrm>
          <a:prstGeom prst="line">
            <a:avLst/>
          </a:prstGeom>
          <a:noFill/>
          <a:ln w="19050">
            <a:solidFill>
              <a:srgbClr val="D16A01"/>
            </a:solidFill>
            <a:round/>
            <a:headEnd/>
            <a:tailEnd/>
          </a:ln>
        </p:spPr>
        <p:txBody>
          <a:bodyPr/>
          <a:lstStyle/>
          <a:p>
            <a:endParaRPr lang="en-IE"/>
          </a:p>
        </p:txBody>
      </p:sp>
      <p:sp>
        <p:nvSpPr>
          <p:cNvPr id="32811" name="Line 43"/>
          <p:cNvSpPr>
            <a:spLocks noChangeShapeType="1"/>
          </p:cNvSpPr>
          <p:nvPr/>
        </p:nvSpPr>
        <p:spPr bwMode="auto">
          <a:xfrm>
            <a:off x="2705100" y="4397375"/>
            <a:ext cx="131763" cy="0"/>
          </a:xfrm>
          <a:prstGeom prst="line">
            <a:avLst/>
          </a:prstGeom>
          <a:noFill/>
          <a:ln w="19050">
            <a:solidFill>
              <a:srgbClr val="D16A01"/>
            </a:solidFill>
            <a:round/>
            <a:headEnd/>
            <a:tailEnd/>
          </a:ln>
        </p:spPr>
        <p:txBody>
          <a:bodyPr/>
          <a:lstStyle/>
          <a:p>
            <a:endParaRPr lang="en-IE"/>
          </a:p>
        </p:txBody>
      </p:sp>
      <p:sp>
        <p:nvSpPr>
          <p:cNvPr id="32812" name="Line 44"/>
          <p:cNvSpPr>
            <a:spLocks noChangeShapeType="1"/>
          </p:cNvSpPr>
          <p:nvPr/>
        </p:nvSpPr>
        <p:spPr bwMode="auto">
          <a:xfrm>
            <a:off x="3117850" y="4759325"/>
            <a:ext cx="131763" cy="0"/>
          </a:xfrm>
          <a:prstGeom prst="line">
            <a:avLst/>
          </a:prstGeom>
          <a:noFill/>
          <a:ln w="19050">
            <a:solidFill>
              <a:srgbClr val="D16A01"/>
            </a:solidFill>
            <a:round/>
            <a:headEnd/>
            <a:tailEnd/>
          </a:ln>
        </p:spPr>
        <p:txBody>
          <a:bodyPr/>
          <a:lstStyle/>
          <a:p>
            <a:endParaRPr lang="en-IE"/>
          </a:p>
        </p:txBody>
      </p:sp>
      <p:sp>
        <p:nvSpPr>
          <p:cNvPr id="32813" name="Line 45"/>
          <p:cNvSpPr>
            <a:spLocks noChangeShapeType="1"/>
          </p:cNvSpPr>
          <p:nvPr/>
        </p:nvSpPr>
        <p:spPr bwMode="auto">
          <a:xfrm>
            <a:off x="7997825" y="2206625"/>
            <a:ext cx="131763" cy="0"/>
          </a:xfrm>
          <a:prstGeom prst="line">
            <a:avLst/>
          </a:prstGeom>
          <a:noFill/>
          <a:ln w="19050">
            <a:solidFill>
              <a:srgbClr val="D16A01"/>
            </a:solidFill>
            <a:round/>
            <a:headEnd/>
            <a:tailEnd/>
          </a:ln>
        </p:spPr>
        <p:txBody>
          <a:bodyPr/>
          <a:lstStyle/>
          <a:p>
            <a:endParaRPr lang="en-IE"/>
          </a:p>
        </p:txBody>
      </p:sp>
      <p:sp>
        <p:nvSpPr>
          <p:cNvPr id="32814" name="Line 46"/>
          <p:cNvSpPr>
            <a:spLocks noChangeShapeType="1"/>
          </p:cNvSpPr>
          <p:nvPr/>
        </p:nvSpPr>
        <p:spPr bwMode="auto">
          <a:xfrm>
            <a:off x="7813675" y="3101975"/>
            <a:ext cx="131763" cy="0"/>
          </a:xfrm>
          <a:prstGeom prst="line">
            <a:avLst/>
          </a:prstGeom>
          <a:noFill/>
          <a:ln w="19050">
            <a:solidFill>
              <a:srgbClr val="D16A01"/>
            </a:solidFill>
            <a:round/>
            <a:headEnd/>
            <a:tailEnd/>
          </a:ln>
        </p:spPr>
        <p:txBody>
          <a:bodyPr/>
          <a:lstStyle/>
          <a:p>
            <a:endParaRPr lang="en-IE"/>
          </a:p>
        </p:txBody>
      </p:sp>
      <p:sp>
        <p:nvSpPr>
          <p:cNvPr id="32815" name="Line 47"/>
          <p:cNvSpPr>
            <a:spLocks noChangeShapeType="1"/>
          </p:cNvSpPr>
          <p:nvPr/>
        </p:nvSpPr>
        <p:spPr bwMode="auto">
          <a:xfrm>
            <a:off x="7426325" y="3883025"/>
            <a:ext cx="131763" cy="0"/>
          </a:xfrm>
          <a:prstGeom prst="line">
            <a:avLst/>
          </a:prstGeom>
          <a:noFill/>
          <a:ln w="19050">
            <a:solidFill>
              <a:srgbClr val="D16A01"/>
            </a:solidFill>
            <a:round/>
            <a:headEnd/>
            <a:tailEnd/>
          </a:ln>
        </p:spPr>
        <p:txBody>
          <a:bodyPr/>
          <a:lstStyle/>
          <a:p>
            <a:endParaRPr lang="en-IE"/>
          </a:p>
        </p:txBody>
      </p:sp>
      <p:sp>
        <p:nvSpPr>
          <p:cNvPr id="32816" name="Line 48"/>
          <p:cNvSpPr>
            <a:spLocks noChangeShapeType="1"/>
          </p:cNvSpPr>
          <p:nvPr/>
        </p:nvSpPr>
        <p:spPr bwMode="auto">
          <a:xfrm>
            <a:off x="6829425" y="4587875"/>
            <a:ext cx="131763" cy="0"/>
          </a:xfrm>
          <a:prstGeom prst="line">
            <a:avLst/>
          </a:prstGeom>
          <a:noFill/>
          <a:ln w="19050">
            <a:solidFill>
              <a:srgbClr val="D16A01"/>
            </a:solidFill>
            <a:round/>
            <a:headEnd/>
            <a:tailEnd/>
          </a:ln>
        </p:spPr>
        <p:txBody>
          <a:bodyPr/>
          <a:lstStyle/>
          <a:p>
            <a:endParaRPr lang="en-IE"/>
          </a:p>
        </p:txBody>
      </p:sp>
      <p:sp>
        <p:nvSpPr>
          <p:cNvPr id="32817" name="Line 49"/>
          <p:cNvSpPr>
            <a:spLocks noChangeShapeType="1"/>
          </p:cNvSpPr>
          <p:nvPr/>
        </p:nvSpPr>
        <p:spPr bwMode="auto">
          <a:xfrm>
            <a:off x="4941888" y="5238750"/>
            <a:ext cx="0" cy="180975"/>
          </a:xfrm>
          <a:prstGeom prst="line">
            <a:avLst/>
          </a:prstGeom>
          <a:noFill/>
          <a:ln w="19050">
            <a:solidFill>
              <a:srgbClr val="D16A01"/>
            </a:solidFill>
            <a:round/>
            <a:headEnd/>
            <a:tailEnd/>
          </a:ln>
        </p:spPr>
        <p:txBody>
          <a:bodyPr/>
          <a:lstStyle/>
          <a:p>
            <a:endParaRPr lang="en-IE"/>
          </a:p>
        </p:txBody>
      </p:sp>
      <p:sp>
        <p:nvSpPr>
          <p:cNvPr id="32" name="TextBox 31"/>
          <p:cNvSpPr txBox="1"/>
          <p:nvPr/>
        </p:nvSpPr>
        <p:spPr>
          <a:xfrm>
            <a:off x="395536" y="6309320"/>
            <a:ext cx="1872208" cy="246221"/>
          </a:xfrm>
          <a:prstGeom prst="rect">
            <a:avLst/>
          </a:prstGeom>
          <a:noFill/>
        </p:spPr>
        <p:txBody>
          <a:bodyPr wrap="square" rtlCol="0">
            <a:spAutoFit/>
          </a:bodyPr>
          <a:lstStyle/>
          <a:p>
            <a:r>
              <a:rPr lang="en-IE" sz="1000" dirty="0" smtClean="0"/>
              <a:t>Source; Shih, Acer.</a:t>
            </a:r>
            <a:endParaRPr lang="en-IE" sz="1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4F0BE344-F2BF-4B99-BA0F-C05591E03A22}" type="slidenum">
              <a:rPr lang="en-US" smtClean="0"/>
              <a:pPr/>
              <a:t>23</a:t>
            </a:fld>
            <a:endParaRPr lang="en-US" smtClean="0"/>
          </a:p>
        </p:txBody>
      </p:sp>
      <p:sp>
        <p:nvSpPr>
          <p:cNvPr id="26627" name="Rectangle 2"/>
          <p:cNvSpPr>
            <a:spLocks noGrp="1" noChangeArrowheads="1"/>
          </p:cNvSpPr>
          <p:nvPr>
            <p:ph type="title"/>
          </p:nvPr>
        </p:nvSpPr>
        <p:spPr>
          <a:xfrm>
            <a:off x="0" y="274638"/>
            <a:ext cx="8686800" cy="1354162"/>
          </a:xfrm>
        </p:spPr>
        <p:txBody>
          <a:bodyPr>
            <a:noAutofit/>
          </a:bodyPr>
          <a:lstStyle/>
          <a:p>
            <a:pPr eaLnBrk="1" hangingPunct="1"/>
            <a:r>
              <a:rPr lang="en-US" sz="3200" dirty="0" smtClean="0"/>
              <a:t>The Multinational Enterprise </a:t>
            </a:r>
            <a:br>
              <a:rPr lang="en-US" sz="3200" dirty="0" smtClean="0"/>
            </a:br>
            <a:r>
              <a:rPr lang="en-US" sz="3200" dirty="0" smtClean="0"/>
              <a:t>and </a:t>
            </a:r>
            <a:br>
              <a:rPr lang="en-US" sz="3200" dirty="0" smtClean="0"/>
            </a:br>
            <a:r>
              <a:rPr lang="en-US" sz="3200" dirty="0" smtClean="0"/>
              <a:t>Value Chain Configuration</a:t>
            </a:r>
          </a:p>
        </p:txBody>
      </p:sp>
      <p:sp>
        <p:nvSpPr>
          <p:cNvPr id="26628" name="Rectangle 3"/>
          <p:cNvSpPr>
            <a:spLocks noGrp="1" noChangeArrowheads="1"/>
          </p:cNvSpPr>
          <p:nvPr>
            <p:ph type="body" idx="1"/>
          </p:nvPr>
        </p:nvSpPr>
        <p:spPr>
          <a:xfrm>
            <a:off x="457200" y="1700808"/>
            <a:ext cx="8229600" cy="5157192"/>
          </a:xfrm>
        </p:spPr>
        <p:txBody>
          <a:bodyPr>
            <a:normAutofit fontScale="70000" lnSpcReduction="20000"/>
          </a:bodyPr>
          <a:lstStyle/>
          <a:p>
            <a:pPr>
              <a:lnSpc>
                <a:spcPct val="80000"/>
              </a:lnSpc>
            </a:pPr>
            <a:endParaRPr lang="en-US" sz="2800" dirty="0" smtClean="0"/>
          </a:p>
          <a:p>
            <a:pPr>
              <a:lnSpc>
                <a:spcPct val="120000"/>
              </a:lnSpc>
            </a:pPr>
            <a:r>
              <a:rPr lang="en-US" sz="2900" dirty="0" smtClean="0"/>
              <a:t>Multinational Enterprises (MNEs) are one of the, if not the most significant actors in today’s globalised world.</a:t>
            </a:r>
          </a:p>
          <a:p>
            <a:pPr>
              <a:lnSpc>
                <a:spcPct val="80000"/>
              </a:lnSpc>
              <a:buNone/>
            </a:pPr>
            <a:endParaRPr lang="en-IE" sz="2900" dirty="0" smtClean="0"/>
          </a:p>
          <a:p>
            <a:pPr eaLnBrk="1" hangingPunct="1">
              <a:lnSpc>
                <a:spcPct val="170000"/>
              </a:lnSpc>
            </a:pPr>
            <a:r>
              <a:rPr lang="en-US" sz="2900" dirty="0" smtClean="0"/>
              <a:t>MNEs determine Value Chain configurations i.e. </a:t>
            </a:r>
            <a:r>
              <a:rPr lang="en-US" sz="2900" u="sng" dirty="0" smtClean="0"/>
              <a:t>the way that the activities of the value chain are spatially arranged taking account of a multiplicity of factors that can include</a:t>
            </a:r>
          </a:p>
          <a:p>
            <a:pPr eaLnBrk="1" hangingPunct="1">
              <a:lnSpc>
                <a:spcPct val="80000"/>
              </a:lnSpc>
              <a:buNone/>
            </a:pPr>
            <a:endParaRPr lang="en-US" sz="2600" dirty="0" smtClean="0"/>
          </a:p>
          <a:p>
            <a:pPr eaLnBrk="1" hangingPunct="1">
              <a:lnSpc>
                <a:spcPct val="80000"/>
              </a:lnSpc>
            </a:pPr>
            <a:r>
              <a:rPr lang="en-US" sz="2600" dirty="0" smtClean="0"/>
              <a:t>cost factors [wage rates, productivity, inflation, etc.]</a:t>
            </a:r>
          </a:p>
          <a:p>
            <a:pPr eaLnBrk="1" hangingPunct="1">
              <a:lnSpc>
                <a:spcPct val="80000"/>
              </a:lnSpc>
            </a:pPr>
            <a:r>
              <a:rPr lang="en-US" sz="2600" dirty="0" smtClean="0"/>
              <a:t>business environments [political &amp; economic risk]</a:t>
            </a:r>
          </a:p>
          <a:p>
            <a:pPr eaLnBrk="1" hangingPunct="1">
              <a:lnSpc>
                <a:spcPct val="80000"/>
              </a:lnSpc>
            </a:pPr>
            <a:r>
              <a:rPr lang="en-US" sz="2600" dirty="0" smtClean="0"/>
              <a:t>regulatory and tax considerations</a:t>
            </a:r>
          </a:p>
          <a:p>
            <a:pPr eaLnBrk="1" hangingPunct="1">
              <a:lnSpc>
                <a:spcPct val="80000"/>
              </a:lnSpc>
            </a:pPr>
            <a:r>
              <a:rPr lang="en-US" sz="2600" dirty="0" smtClean="0"/>
              <a:t>technology</a:t>
            </a:r>
          </a:p>
          <a:p>
            <a:pPr eaLnBrk="1" hangingPunct="1">
              <a:lnSpc>
                <a:spcPct val="80000"/>
              </a:lnSpc>
            </a:pPr>
            <a:r>
              <a:rPr lang="en-US" sz="2600" dirty="0" smtClean="0"/>
              <a:t>cluster effects [related value creation activities]</a:t>
            </a:r>
          </a:p>
          <a:p>
            <a:pPr eaLnBrk="1" hangingPunct="1">
              <a:lnSpc>
                <a:spcPct val="80000"/>
              </a:lnSpc>
            </a:pPr>
            <a:r>
              <a:rPr lang="en-US" sz="2600" dirty="0" smtClean="0"/>
              <a:t>logistics [value-to-weight ratio, just-in-time practices]</a:t>
            </a:r>
          </a:p>
          <a:p>
            <a:pPr eaLnBrk="1" hangingPunct="1">
              <a:lnSpc>
                <a:spcPct val="80000"/>
              </a:lnSpc>
            </a:pPr>
            <a:r>
              <a:rPr lang="en-US" sz="2600" dirty="0" smtClean="0"/>
              <a:t>degree of digitization [virtual value creation]</a:t>
            </a:r>
          </a:p>
          <a:p>
            <a:pPr eaLnBrk="1" hangingPunct="1">
              <a:lnSpc>
                <a:spcPct val="80000"/>
              </a:lnSpc>
            </a:pPr>
            <a:r>
              <a:rPr lang="en-US" sz="2600" dirty="0" smtClean="0"/>
              <a:t>economies of scale [unit cost reductions] </a:t>
            </a:r>
          </a:p>
          <a:p>
            <a:pPr eaLnBrk="1" hangingPunct="1">
              <a:lnSpc>
                <a:spcPct val="80000"/>
              </a:lnSpc>
            </a:pPr>
            <a:r>
              <a:rPr lang="en-US" sz="2600" dirty="0" smtClean="0"/>
              <a:t>customer needs [buyer-related support activities]</a:t>
            </a:r>
          </a:p>
          <a:p>
            <a:pPr eaLnBrk="1" hangingPunct="1">
              <a:lnSpc>
                <a:spcPct val="80000"/>
              </a:lnSpc>
              <a:buNone/>
            </a:pPr>
            <a:endParaRPr lang="en-US" sz="2000" dirty="0" smtClean="0"/>
          </a:p>
          <a:p>
            <a:pPr algn="ctr" eaLnBrk="1" hangingPunct="1">
              <a:lnSpc>
                <a:spcPct val="80000"/>
              </a:lnSpc>
              <a:buFontTx/>
              <a:buNone/>
            </a:pPr>
            <a:r>
              <a:rPr lang="en-US" sz="1800" i="1" dirty="0" smtClean="0"/>
              <a:t>	</a:t>
            </a:r>
          </a:p>
        </p:txBody>
      </p:sp>
      <p:pic>
        <p:nvPicPr>
          <p:cNvPr id="26629" name="Picture 10" descr="MPj03094600000[1]"/>
          <p:cNvPicPr>
            <a:picLocks noChangeAspect="1" noChangeArrowheads="1"/>
          </p:cNvPicPr>
          <p:nvPr/>
        </p:nvPicPr>
        <p:blipFill>
          <a:blip r:embed="rId2" cstate="print"/>
          <a:srcRect/>
          <a:stretch>
            <a:fillRect/>
          </a:stretch>
        </p:blipFill>
        <p:spPr bwMode="auto">
          <a:xfrm>
            <a:off x="7239000" y="381000"/>
            <a:ext cx="1600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28600"/>
            <a:ext cx="7924800" cy="609600"/>
          </a:xfrm>
        </p:spPr>
        <p:txBody>
          <a:bodyPr>
            <a:normAutofit fontScale="90000"/>
          </a:bodyPr>
          <a:lstStyle/>
          <a:p>
            <a:r>
              <a:rPr lang="en-US" dirty="0" smtClean="0"/>
              <a:t>Global Value Chains</a:t>
            </a:r>
            <a:endParaRPr lang="en-IE" dirty="0"/>
          </a:p>
        </p:txBody>
      </p:sp>
      <p:sp>
        <p:nvSpPr>
          <p:cNvPr id="4115" name="Oval 19"/>
          <p:cNvSpPr>
            <a:spLocks noChangeArrowheads="1"/>
          </p:cNvSpPr>
          <p:nvPr/>
        </p:nvSpPr>
        <p:spPr bwMode="auto">
          <a:xfrm>
            <a:off x="1905001" y="914400"/>
            <a:ext cx="4952999" cy="5257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4" name="Oval 18"/>
          <p:cNvSpPr>
            <a:spLocks noChangeArrowheads="1"/>
          </p:cNvSpPr>
          <p:nvPr/>
        </p:nvSpPr>
        <p:spPr bwMode="auto">
          <a:xfrm>
            <a:off x="3627438" y="1608138"/>
            <a:ext cx="2917825" cy="301783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3" name="AutoShape 17"/>
          <p:cNvSpPr>
            <a:spLocks noChangeArrowheads="1"/>
          </p:cNvSpPr>
          <p:nvPr/>
        </p:nvSpPr>
        <p:spPr bwMode="auto">
          <a:xfrm>
            <a:off x="4433888" y="2865438"/>
            <a:ext cx="288925" cy="250825"/>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12" name="Text Box 16"/>
          <p:cNvSpPr txBox="1">
            <a:spLocks noChangeArrowheads="1"/>
          </p:cNvSpPr>
          <p:nvPr/>
        </p:nvSpPr>
        <p:spPr bwMode="auto">
          <a:xfrm>
            <a:off x="4229101" y="3154363"/>
            <a:ext cx="647700" cy="2365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Internal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1" name="Text Box 15"/>
          <p:cNvSpPr txBox="1">
            <a:spLocks noChangeArrowheads="1"/>
          </p:cNvSpPr>
          <p:nvPr/>
        </p:nvSpPr>
        <p:spPr bwMode="auto">
          <a:xfrm>
            <a:off x="4929188" y="3154363"/>
            <a:ext cx="898525" cy="2365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Outsourcing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0" name="Text Box 14"/>
          <p:cNvSpPr txBox="1">
            <a:spLocks noChangeArrowheads="1"/>
          </p:cNvSpPr>
          <p:nvPr/>
        </p:nvSpPr>
        <p:spPr bwMode="auto">
          <a:xfrm>
            <a:off x="4525963" y="2514600"/>
            <a:ext cx="854075" cy="250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Offshoring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9" name="Text Box 13"/>
          <p:cNvSpPr txBox="1">
            <a:spLocks noChangeArrowheads="1"/>
          </p:cNvSpPr>
          <p:nvPr/>
        </p:nvSpPr>
        <p:spPr bwMode="auto">
          <a:xfrm>
            <a:off x="4275138" y="1812925"/>
            <a:ext cx="1477963" cy="5111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Global Fragmentation of Production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8" name="AutoShape 12"/>
          <p:cNvSpPr>
            <a:spLocks noChangeArrowheads="1"/>
          </p:cNvSpPr>
          <p:nvPr/>
        </p:nvSpPr>
        <p:spPr bwMode="auto">
          <a:xfrm>
            <a:off x="4724401" y="2370138"/>
            <a:ext cx="511175" cy="152400"/>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07" name="AutoShape 11"/>
          <p:cNvSpPr>
            <a:spLocks noChangeArrowheads="1"/>
          </p:cNvSpPr>
          <p:nvPr/>
        </p:nvSpPr>
        <p:spPr bwMode="auto">
          <a:xfrm>
            <a:off x="5127626" y="2803525"/>
            <a:ext cx="152400" cy="312738"/>
          </a:xfrm>
          <a:prstGeom prst="downArrow">
            <a:avLst>
              <a:gd name="adj1" fmla="val 50000"/>
              <a:gd name="adj2" fmla="val 5130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06" name="Text Box 10"/>
          <p:cNvSpPr txBox="1">
            <a:spLocks noChangeArrowheads="1"/>
          </p:cNvSpPr>
          <p:nvPr/>
        </p:nvSpPr>
        <p:spPr bwMode="auto">
          <a:xfrm>
            <a:off x="4114801" y="3711574"/>
            <a:ext cx="1012826" cy="403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Middle-men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AutoShape 9"/>
          <p:cNvSpPr>
            <a:spLocks noChangeArrowheads="1"/>
          </p:cNvSpPr>
          <p:nvPr/>
        </p:nvSpPr>
        <p:spPr bwMode="auto">
          <a:xfrm>
            <a:off x="4876801" y="3390900"/>
            <a:ext cx="250825" cy="320675"/>
          </a:xfrm>
          <a:prstGeom prst="downArrow">
            <a:avLst>
              <a:gd name="adj1" fmla="val 50000"/>
              <a:gd name="adj2" fmla="val 3196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04" name="Text Box 8"/>
          <p:cNvSpPr txBox="1">
            <a:spLocks noChangeArrowheads="1"/>
          </p:cNvSpPr>
          <p:nvPr/>
        </p:nvSpPr>
        <p:spPr bwMode="auto">
          <a:xfrm>
            <a:off x="5233988" y="3711575"/>
            <a:ext cx="884238"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Contractors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3" name="AutoShape 7"/>
          <p:cNvSpPr>
            <a:spLocks noChangeArrowheads="1"/>
          </p:cNvSpPr>
          <p:nvPr/>
        </p:nvSpPr>
        <p:spPr bwMode="auto">
          <a:xfrm>
            <a:off x="5380038" y="3390900"/>
            <a:ext cx="485775" cy="320675"/>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02" name="Text Box 6"/>
          <p:cNvSpPr txBox="1">
            <a:spLocks noChangeArrowheads="1"/>
          </p:cNvSpPr>
          <p:nvPr/>
        </p:nvSpPr>
        <p:spPr bwMode="auto">
          <a:xfrm>
            <a:off x="4229101" y="5006975"/>
            <a:ext cx="1836737" cy="4270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Supporting and related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AutoShape 5"/>
          <p:cNvSpPr>
            <a:spLocks noChangeArrowheads="1"/>
          </p:cNvSpPr>
          <p:nvPr/>
        </p:nvSpPr>
        <p:spPr bwMode="auto">
          <a:xfrm rot="10800000">
            <a:off x="4876801" y="4625975"/>
            <a:ext cx="449262" cy="381000"/>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00" name="Text Box 4"/>
          <p:cNvSpPr txBox="1">
            <a:spLocks noChangeArrowheads="1"/>
          </p:cNvSpPr>
          <p:nvPr/>
        </p:nvSpPr>
        <p:spPr bwMode="auto">
          <a:xfrm>
            <a:off x="2430463" y="2613025"/>
            <a:ext cx="936625" cy="541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Shareholder Value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AutoShape 3"/>
          <p:cNvSpPr>
            <a:spLocks noChangeArrowheads="1"/>
          </p:cNvSpPr>
          <p:nvPr/>
        </p:nvSpPr>
        <p:spPr bwMode="auto">
          <a:xfrm>
            <a:off x="3367088" y="2668588"/>
            <a:ext cx="258763" cy="485775"/>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4098" name="Text Box 2"/>
          <p:cNvSpPr txBox="1">
            <a:spLocks noChangeArrowheads="1"/>
          </p:cNvSpPr>
          <p:nvPr/>
        </p:nvSpPr>
        <p:spPr bwMode="auto">
          <a:xfrm>
            <a:off x="3200400" y="6477000"/>
            <a:ext cx="29718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Opening, Deregulation &amp; Privatization of Economies, Advances in ICT and Transportation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7" name="AutoShape 1"/>
          <p:cNvSpPr>
            <a:spLocks noChangeArrowheads="1"/>
          </p:cNvSpPr>
          <p:nvPr/>
        </p:nvSpPr>
        <p:spPr bwMode="auto">
          <a:xfrm rot="10800000">
            <a:off x="4267200" y="6095999"/>
            <a:ext cx="990600" cy="396872"/>
          </a:xfrm>
          <a:prstGeom prst="downArrow">
            <a:avLst>
              <a:gd name="adj1" fmla="val 50000"/>
              <a:gd name="adj2" fmla="val 2565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IE"/>
          </a:p>
        </p:txBody>
      </p:sp>
      <p:sp>
        <p:nvSpPr>
          <p:cNvPr id="4116" name="Rectangle 20"/>
          <p:cNvSpPr>
            <a:spLocks noChangeArrowheads="1"/>
          </p:cNvSpPr>
          <p:nvPr/>
        </p:nvSpPr>
        <p:spPr bwMode="auto">
          <a:xfrm>
            <a:off x="2544763"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4128" name="Rectangle 32"/>
          <p:cNvSpPr>
            <a:spLocks noChangeArrowheads="1"/>
          </p:cNvSpPr>
          <p:nvPr/>
        </p:nvSpPr>
        <p:spPr bwMode="auto">
          <a:xfrm>
            <a:off x="685800" y="490150"/>
            <a:ext cx="8153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AutoShape 3"/>
          <p:cNvSpPr>
            <a:spLocks noChangeArrowheads="1"/>
          </p:cNvSpPr>
          <p:nvPr/>
        </p:nvSpPr>
        <p:spPr bwMode="auto">
          <a:xfrm>
            <a:off x="5029200" y="3657600"/>
            <a:ext cx="258763" cy="485775"/>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IE" dirty="0" smtClean="0"/>
              <a:t>The Globalization of Production</a:t>
            </a:r>
            <a:endParaRPr lang="en-IE" dirty="0"/>
          </a:p>
        </p:txBody>
      </p:sp>
      <p:pic>
        <p:nvPicPr>
          <p:cNvPr id="2050" name="Picture 2"/>
          <p:cNvPicPr>
            <a:picLocks noChangeAspect="1" noChangeArrowheads="1"/>
          </p:cNvPicPr>
          <p:nvPr/>
        </p:nvPicPr>
        <p:blipFill>
          <a:blip r:embed="rId2" cstate="print"/>
          <a:srcRect/>
          <a:stretch>
            <a:fillRect/>
          </a:stretch>
        </p:blipFill>
        <p:spPr bwMode="auto">
          <a:xfrm>
            <a:off x="395536" y="764704"/>
            <a:ext cx="7848872" cy="5760640"/>
          </a:xfrm>
          <a:prstGeom prst="rect">
            <a:avLst/>
          </a:prstGeom>
          <a:noFill/>
          <a:ln w="9525">
            <a:noFill/>
            <a:miter lim="800000"/>
            <a:headEnd/>
            <a:tailEnd/>
          </a:ln>
          <a:effectLst/>
        </p:spPr>
      </p:pic>
      <p:sp>
        <p:nvSpPr>
          <p:cNvPr id="4" name="TextBox 3"/>
          <p:cNvSpPr txBox="1"/>
          <p:nvPr/>
        </p:nvSpPr>
        <p:spPr>
          <a:xfrm>
            <a:off x="7956376" y="6669360"/>
            <a:ext cx="1440160" cy="338554"/>
          </a:xfrm>
          <a:prstGeom prst="rect">
            <a:avLst/>
          </a:prstGeom>
          <a:noFill/>
        </p:spPr>
        <p:txBody>
          <a:bodyPr wrap="square" rtlCol="0">
            <a:spAutoFit/>
          </a:bodyPr>
          <a:lstStyle/>
          <a:p>
            <a:r>
              <a:rPr lang="en-IE" sz="800" dirty="0" smtClean="0"/>
              <a:t>Source: FT, March 3, 2010</a:t>
            </a:r>
          </a:p>
          <a:p>
            <a:endParaRPr lang="en-IE"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74675" y="304800"/>
            <a:ext cx="8001000" cy="963613"/>
          </a:xfrm>
        </p:spPr>
        <p:txBody>
          <a:bodyPr/>
          <a:lstStyle/>
          <a:p>
            <a:r>
              <a:rPr lang="en-IE" smtClean="0"/>
              <a:t>Global Production</a:t>
            </a:r>
          </a:p>
        </p:txBody>
      </p:sp>
      <p:sp>
        <p:nvSpPr>
          <p:cNvPr id="67587" name="Content Placeholder 2"/>
          <p:cNvSpPr>
            <a:spLocks noGrp="1"/>
          </p:cNvSpPr>
          <p:nvPr>
            <p:ph idx="1"/>
          </p:nvPr>
        </p:nvSpPr>
        <p:spPr>
          <a:xfrm>
            <a:off x="539750" y="1628775"/>
            <a:ext cx="8001000" cy="4895850"/>
          </a:xfrm>
        </p:spPr>
        <p:txBody>
          <a:bodyPr/>
          <a:lstStyle/>
          <a:p>
            <a:r>
              <a:rPr lang="en-IE" sz="2400" dirty="0" smtClean="0"/>
              <a:t>Captures advantages such as stronger price competitiveness and adaptability to local markets and at the same time</a:t>
            </a:r>
          </a:p>
          <a:p>
            <a:r>
              <a:rPr lang="en-IE" sz="2400" dirty="0" smtClean="0"/>
              <a:t>Avoids trade barriers and foreign exchange losses</a:t>
            </a:r>
          </a:p>
          <a:p>
            <a:r>
              <a:rPr lang="en-IE" sz="2400" dirty="0" smtClean="0"/>
              <a:t>However, </a:t>
            </a:r>
            <a:r>
              <a:rPr lang="en-IE" sz="2400" smtClean="0"/>
              <a:t>as the production </a:t>
            </a:r>
            <a:r>
              <a:rPr lang="en-IE" sz="2400" dirty="0" smtClean="0"/>
              <a:t>base expands overseas and supply lines become more diverse, </a:t>
            </a:r>
            <a:r>
              <a:rPr lang="en-IE" sz="2400" b="1" dirty="0" smtClean="0"/>
              <a:t>difficult to transplant tacit knowledge</a:t>
            </a:r>
            <a:r>
              <a:rPr lang="en-IE" sz="2400" dirty="0" smtClean="0"/>
              <a:t> into overseas production sites and </a:t>
            </a:r>
            <a:r>
              <a:rPr lang="en-IE" sz="2400" b="1" dirty="0" smtClean="0"/>
              <a:t>to secure efficiency in inventory and quality control</a:t>
            </a:r>
            <a:r>
              <a:rPr lang="en-IE" sz="2400" dirty="0" smtClean="0"/>
              <a:t>. </a:t>
            </a:r>
          </a:p>
          <a:p>
            <a:r>
              <a:rPr lang="en-IE" sz="2400" dirty="0" smtClean="0"/>
              <a:t>Growing </a:t>
            </a:r>
            <a:r>
              <a:rPr lang="en-IE" sz="2400" b="1" dirty="0" smtClean="0"/>
              <a:t>risk of technology being leaked</a:t>
            </a:r>
            <a:r>
              <a:rPr lang="en-IE" sz="2400" dirty="0" smtClean="0"/>
              <a:t>.</a:t>
            </a:r>
          </a:p>
          <a:p>
            <a:pPr>
              <a:buFont typeface="Wingdings" pitchFamily="2" charset="2"/>
              <a:buNone/>
            </a:pPr>
            <a:endParaRPr lang="en-IE" sz="2400" dirty="0" smtClean="0"/>
          </a:p>
          <a:p>
            <a:pPr>
              <a:buFont typeface="Wingdings" pitchFamily="2" charset="2"/>
              <a:buNone/>
            </a:pPr>
            <a:endParaRPr lang="en-IE" sz="2400" dirty="0" smtClean="0"/>
          </a:p>
        </p:txBody>
      </p:sp>
      <p:sp>
        <p:nvSpPr>
          <p:cNvPr id="67588" name="Slide Number Placeholder 3"/>
          <p:cNvSpPr>
            <a:spLocks noGrp="1"/>
          </p:cNvSpPr>
          <p:nvPr>
            <p:ph type="sldNum" sz="quarter" idx="12"/>
          </p:nvPr>
        </p:nvSpPr>
        <p:spPr>
          <a:noFill/>
        </p:spPr>
        <p:txBody>
          <a:bodyPr/>
          <a:lstStyle/>
          <a:p>
            <a:fld id="{77230AE1-80D5-4C9C-93EA-A9B0CEF46250}"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IE" sz="2800" dirty="0" smtClean="0"/>
              <a:t>The Global Fragmentation of Production</a:t>
            </a:r>
            <a:endParaRPr lang="en-IE" sz="2800" dirty="0"/>
          </a:p>
        </p:txBody>
      </p:sp>
      <p:sp>
        <p:nvSpPr>
          <p:cNvPr id="3" name="Content Placeholder 2"/>
          <p:cNvSpPr>
            <a:spLocks noGrp="1"/>
          </p:cNvSpPr>
          <p:nvPr>
            <p:ph idx="1"/>
          </p:nvPr>
        </p:nvSpPr>
        <p:spPr>
          <a:xfrm>
            <a:off x="457200" y="836712"/>
            <a:ext cx="8229600" cy="5688632"/>
          </a:xfrm>
        </p:spPr>
        <p:txBody>
          <a:bodyPr>
            <a:normAutofit fontScale="70000" lnSpcReduction="20000"/>
          </a:bodyPr>
          <a:lstStyle/>
          <a:p>
            <a:r>
              <a:rPr lang="en-IE" dirty="0" smtClean="0"/>
              <a:t>Manufacturing has been transformed over recent decades with off-shoring including outsourcing contributing to dramatic changes in the Manufacturing landscape. </a:t>
            </a:r>
          </a:p>
          <a:p>
            <a:r>
              <a:rPr lang="en-IE" dirty="0" smtClean="0"/>
              <a:t>Manufacturing has migrated to low cost economies while many established product firms in the developed  economies have contracted out their manufacturing to specialist manufacturing firms. </a:t>
            </a:r>
          </a:p>
          <a:p>
            <a:r>
              <a:rPr lang="en-IE" dirty="0" smtClean="0"/>
              <a:t>Today we have globalised manufacturing networks involving many source locations and actors so that the concept of “</a:t>
            </a:r>
            <a:r>
              <a:rPr lang="en-IE" b="1" dirty="0" smtClean="0"/>
              <a:t>made in the world</a:t>
            </a:r>
            <a:r>
              <a:rPr lang="en-IE" dirty="0" smtClean="0"/>
              <a:t>” has entered the discourse. </a:t>
            </a:r>
          </a:p>
          <a:p>
            <a:r>
              <a:rPr lang="en-IE" dirty="0" smtClean="0"/>
              <a:t>Concurrent with the hollowing out of their manufacturing activities, product firms have sought to drive value creation by embracing new business models that incorporate elements of </a:t>
            </a:r>
            <a:r>
              <a:rPr lang="en-IE" u="sng" dirty="0" err="1" smtClean="0"/>
              <a:t>servitization</a:t>
            </a:r>
            <a:r>
              <a:rPr lang="en-IE" u="sng" dirty="0" smtClean="0"/>
              <a:t>. </a:t>
            </a:r>
          </a:p>
          <a:p>
            <a:r>
              <a:rPr lang="en-IE" dirty="0" smtClean="0"/>
              <a:t>At the same time, manufacturing faces challenges in responding to green related issues whether stemming from changes in regulation or customer sentiment while the uptake of 3D/additive manufacturing offers new possibilities for the configuration of manufacturing activities and customer engagement. </a:t>
            </a:r>
          </a:p>
          <a:p>
            <a:endParaRPr lang="en-I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t>Global Fragmentation is not without Risks</a:t>
            </a:r>
            <a:endParaRPr lang="en-IE" sz="3200" dirty="0"/>
          </a:p>
        </p:txBody>
      </p:sp>
      <p:sp>
        <p:nvSpPr>
          <p:cNvPr id="3" name="Content Placeholder 2"/>
          <p:cNvSpPr>
            <a:spLocks noGrp="1"/>
          </p:cNvSpPr>
          <p:nvPr>
            <p:ph idx="1"/>
          </p:nvPr>
        </p:nvSpPr>
        <p:spPr>
          <a:xfrm>
            <a:off x="457200" y="1772816"/>
            <a:ext cx="8229600" cy="4353347"/>
          </a:xfrm>
        </p:spPr>
        <p:txBody>
          <a:bodyPr>
            <a:normAutofit fontScale="62500" lnSpcReduction="20000"/>
          </a:bodyPr>
          <a:lstStyle/>
          <a:p>
            <a:r>
              <a:rPr lang="en-IE" sz="3800" dirty="0" smtClean="0"/>
              <a:t>The past decades has seen the propagation of value chains to become global </a:t>
            </a:r>
            <a:r>
              <a:rPr lang="en-IE" sz="3800" b="1" dirty="0" smtClean="0"/>
              <a:t>multi-tiered</a:t>
            </a:r>
            <a:r>
              <a:rPr lang="en-IE" sz="3800" dirty="0" smtClean="0"/>
              <a:t> in nature.  While advantages have accrued to Brand Owners and Original Equipment Manufacturers (OEMs) in terms of lower costs and higher profits, the global propagation and dispersion of value chains is not risk free. </a:t>
            </a:r>
          </a:p>
          <a:p>
            <a:r>
              <a:rPr lang="en-IE" sz="3800" dirty="0" smtClean="0"/>
              <a:t>Some recent high profile examples of risks materializing include the spotlight on working conditions at </a:t>
            </a:r>
            <a:r>
              <a:rPr lang="en-IE" sz="3800" dirty="0" err="1" smtClean="0"/>
              <a:t>Foxconn</a:t>
            </a:r>
            <a:r>
              <a:rPr lang="en-IE" sz="3800" dirty="0" smtClean="0"/>
              <a:t> Technology – Apple’s major supplier, and the deadly fire at a textile manufacturer in Bangladesh this past November that reportedly made clothes destined for </a:t>
            </a:r>
            <a:r>
              <a:rPr lang="en-IE" sz="3800" dirty="0" err="1" smtClean="0"/>
              <a:t>Walmart</a:t>
            </a:r>
            <a:r>
              <a:rPr lang="en-IE" sz="3800" dirty="0" smtClean="0"/>
              <a:t>. </a:t>
            </a:r>
          </a:p>
          <a:p>
            <a:r>
              <a:rPr lang="en-IE" sz="3800" dirty="0" smtClean="0"/>
              <a:t>Yet most Brand Owners and OEMs assert that that they take considerations other than cost into account when contracting with suppliers. </a:t>
            </a:r>
          </a:p>
          <a:p>
            <a:endParaRPr lang="en-I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E" dirty="0" smtClean="0"/>
              <a:t>The </a:t>
            </a:r>
            <a:r>
              <a:rPr lang="en-IE" dirty="0" err="1" smtClean="0"/>
              <a:t>Foxconn</a:t>
            </a:r>
            <a:r>
              <a:rPr lang="en-IE" dirty="0" smtClean="0"/>
              <a:t> Empire</a:t>
            </a:r>
            <a:endParaRPr lang="en-IE" dirty="0"/>
          </a:p>
        </p:txBody>
      </p:sp>
      <p:pic>
        <p:nvPicPr>
          <p:cNvPr id="1026" name="Picture 2" descr="http://im.ft-static.com/content/images/7ec6869e-55d9-11e2-bbd1-00144feab49a.img"/>
          <p:cNvPicPr>
            <a:picLocks noChangeAspect="1" noChangeArrowheads="1"/>
          </p:cNvPicPr>
          <p:nvPr/>
        </p:nvPicPr>
        <p:blipFill>
          <a:blip r:embed="rId2" cstate="print"/>
          <a:srcRect/>
          <a:stretch>
            <a:fillRect/>
          </a:stretch>
        </p:blipFill>
        <p:spPr bwMode="auto">
          <a:xfrm>
            <a:off x="63500" y="908720"/>
            <a:ext cx="8900988" cy="5544616"/>
          </a:xfrm>
          <a:prstGeom prst="rect">
            <a:avLst/>
          </a:prstGeom>
          <a:noFill/>
        </p:spPr>
      </p:pic>
      <p:sp>
        <p:nvSpPr>
          <p:cNvPr id="4" name="TextBox 3"/>
          <p:cNvSpPr txBox="1"/>
          <p:nvPr/>
        </p:nvSpPr>
        <p:spPr>
          <a:xfrm>
            <a:off x="323528" y="6597352"/>
            <a:ext cx="1800200" cy="246221"/>
          </a:xfrm>
          <a:prstGeom prst="rect">
            <a:avLst/>
          </a:prstGeom>
          <a:noFill/>
        </p:spPr>
        <p:txBody>
          <a:bodyPr wrap="square" rtlCol="0">
            <a:spAutoFit/>
          </a:bodyPr>
          <a:lstStyle/>
          <a:p>
            <a:r>
              <a:rPr lang="en-IE" sz="1000" dirty="0" smtClean="0"/>
              <a:t>Source: FT, January 3, 2013.</a:t>
            </a:r>
            <a:endParaRPr lang="en-IE"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C193F98A-168C-425A-BA9E-6E992C489DE7}" type="slidenum">
              <a:rPr lang="en-US" smtClean="0"/>
              <a:pPr/>
              <a:t>3</a:t>
            </a:fld>
            <a:endParaRPr lang="en-US" smtClean="0"/>
          </a:p>
        </p:txBody>
      </p:sp>
      <p:sp>
        <p:nvSpPr>
          <p:cNvPr id="8195" name="Rectangle 2050"/>
          <p:cNvSpPr>
            <a:spLocks noGrp="1" noChangeArrowheads="1"/>
          </p:cNvSpPr>
          <p:nvPr>
            <p:ph type="title"/>
          </p:nvPr>
        </p:nvSpPr>
        <p:spPr/>
        <p:txBody>
          <a:bodyPr>
            <a:normAutofit/>
          </a:bodyPr>
          <a:lstStyle/>
          <a:p>
            <a:r>
              <a:rPr lang="en-IE" b="1" dirty="0" smtClean="0"/>
              <a:t>Globalization</a:t>
            </a:r>
            <a:r>
              <a:rPr lang="en-IE" sz="1300" b="1" dirty="0" smtClean="0"/>
              <a:t>(a la Thomas Friedman)</a:t>
            </a:r>
            <a:endParaRPr lang="en-GB" sz="1300" dirty="0" smtClean="0"/>
          </a:p>
        </p:txBody>
      </p:sp>
      <p:sp>
        <p:nvSpPr>
          <p:cNvPr id="8196" name="Rectangle 2051"/>
          <p:cNvSpPr>
            <a:spLocks noGrp="1" noChangeArrowheads="1"/>
          </p:cNvSpPr>
          <p:nvPr>
            <p:ph type="body" idx="1"/>
          </p:nvPr>
        </p:nvSpPr>
        <p:spPr>
          <a:xfrm>
            <a:off x="457200" y="1916832"/>
            <a:ext cx="8229600" cy="4752528"/>
          </a:xfrm>
        </p:spPr>
        <p:txBody>
          <a:bodyPr>
            <a:noAutofit/>
          </a:bodyPr>
          <a:lstStyle/>
          <a:p>
            <a:pPr eaLnBrk="1" hangingPunct="1"/>
            <a:r>
              <a:rPr lang="en-IE" sz="2800" dirty="0" smtClean="0"/>
              <a:t>A dynamic phenomenon</a:t>
            </a:r>
          </a:p>
          <a:p>
            <a:pPr eaLnBrk="1" hangingPunct="1"/>
            <a:r>
              <a:rPr lang="en-IE" sz="2800" dirty="0" smtClean="0"/>
              <a:t>Inexorable integration of markets, nation-states and technologies</a:t>
            </a:r>
          </a:p>
          <a:p>
            <a:pPr eaLnBrk="1" hangingPunct="1"/>
            <a:r>
              <a:rPr lang="en-IE" sz="2800" dirty="0" smtClean="0"/>
              <a:t>Enabling individuals, corporations &amp; nation states to reach around the world further, faster, deeper and cheaper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52400"/>
            <a:ext cx="9144000" cy="762000"/>
          </a:xfrm>
        </p:spPr>
        <p:txBody>
          <a:bodyPr>
            <a:normAutofit fontScale="90000"/>
          </a:bodyPr>
          <a:lstStyle/>
          <a:p>
            <a:r>
              <a:rPr lang="en-GB" sz="2800" smtClean="0"/>
              <a:t>Fragmentation of production: the example of the</a:t>
            </a:r>
            <a:br>
              <a:rPr lang="en-GB" sz="2800" smtClean="0"/>
            </a:br>
            <a:r>
              <a:rPr lang="en-GB" sz="2800" smtClean="0"/>
              <a:t>Boeing 787 Dreamliner</a:t>
            </a:r>
          </a:p>
        </p:txBody>
      </p:sp>
      <p:pic>
        <p:nvPicPr>
          <p:cNvPr id="70659" name="Picture 2"/>
          <p:cNvPicPr>
            <a:picLocks noGrp="1" noChangeAspect="1" noChangeArrowheads="1"/>
          </p:cNvPicPr>
          <p:nvPr>
            <p:ph idx="1"/>
          </p:nvPr>
        </p:nvPicPr>
        <p:blipFill>
          <a:blip r:embed="rId3" cstate="print"/>
          <a:srcRect l="20921" t="34557" r="21822" b="26637"/>
          <a:stretch>
            <a:fillRect/>
          </a:stretch>
        </p:blipFill>
        <p:spPr>
          <a:xfrm>
            <a:off x="723900" y="1798638"/>
            <a:ext cx="7696200" cy="3260725"/>
          </a:xfrm>
        </p:spPr>
      </p:pic>
      <p:sp>
        <p:nvSpPr>
          <p:cNvPr id="4" name="TextBox 3"/>
          <p:cNvSpPr txBox="1"/>
          <p:nvPr/>
        </p:nvSpPr>
        <p:spPr>
          <a:xfrm>
            <a:off x="0" y="6237288"/>
            <a:ext cx="3132138" cy="261937"/>
          </a:xfrm>
          <a:prstGeom prst="rect">
            <a:avLst/>
          </a:prstGeom>
          <a:noFill/>
        </p:spPr>
        <p:txBody>
          <a:bodyPr>
            <a:spAutoFit/>
          </a:bodyPr>
          <a:lstStyle/>
          <a:p>
            <a:pPr>
              <a:defRPr/>
            </a:pPr>
            <a:r>
              <a:rPr lang="en-GB" sz="1050" dirty="0"/>
              <a:t>Source: www.newairplane.com</a:t>
            </a:r>
          </a:p>
        </p:txBody>
      </p:sp>
      <p:cxnSp>
        <p:nvCxnSpPr>
          <p:cNvPr id="70661" name="Straight Connector 6"/>
          <p:cNvCxnSpPr>
            <a:cxnSpLocks noChangeShapeType="1"/>
          </p:cNvCxnSpPr>
          <p:nvPr/>
        </p:nvCxnSpPr>
        <p:spPr bwMode="auto">
          <a:xfrm flipV="1">
            <a:off x="6804025" y="2060575"/>
            <a:ext cx="936625" cy="1152525"/>
          </a:xfrm>
          <a:prstGeom prst="line">
            <a:avLst/>
          </a:prstGeom>
          <a:noFill/>
          <a:ln w="9525" algn="ctr">
            <a:solidFill>
              <a:schemeClr val="accent2"/>
            </a:solidFill>
            <a:round/>
            <a:headEnd/>
            <a:tailEnd/>
          </a:ln>
        </p:spPr>
      </p:cxnSp>
      <p:sp>
        <p:nvSpPr>
          <p:cNvPr id="70662" name="TextBox 8"/>
          <p:cNvSpPr txBox="1">
            <a:spLocks noChangeArrowheads="1"/>
          </p:cNvSpPr>
          <p:nvPr/>
        </p:nvSpPr>
        <p:spPr bwMode="auto">
          <a:xfrm>
            <a:off x="6875463" y="1773238"/>
            <a:ext cx="2063750" cy="276225"/>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Escape slides: Air Cruisers (USA)</a:t>
            </a:r>
          </a:p>
        </p:txBody>
      </p:sp>
      <p:cxnSp>
        <p:nvCxnSpPr>
          <p:cNvPr id="70663" name="Straight Connector 9"/>
          <p:cNvCxnSpPr>
            <a:cxnSpLocks noChangeShapeType="1"/>
            <a:stCxn id="70664" idx="3"/>
          </p:cNvCxnSpPr>
          <p:nvPr/>
        </p:nvCxnSpPr>
        <p:spPr bwMode="auto">
          <a:xfrm flipV="1">
            <a:off x="1839913" y="3789363"/>
            <a:ext cx="500062" cy="230187"/>
          </a:xfrm>
          <a:prstGeom prst="line">
            <a:avLst/>
          </a:prstGeom>
          <a:noFill/>
          <a:ln w="9525" algn="ctr">
            <a:solidFill>
              <a:schemeClr val="accent2"/>
            </a:solidFill>
            <a:round/>
            <a:headEnd/>
            <a:tailEnd/>
          </a:ln>
        </p:spPr>
      </p:cxnSp>
      <p:sp>
        <p:nvSpPr>
          <p:cNvPr id="70664" name="TextBox 11"/>
          <p:cNvSpPr txBox="1">
            <a:spLocks noChangeArrowheads="1"/>
          </p:cNvSpPr>
          <p:nvPr/>
        </p:nvSpPr>
        <p:spPr bwMode="auto">
          <a:xfrm>
            <a:off x="250825" y="3789363"/>
            <a:ext cx="1589088" cy="461962"/>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Horizontal Stabiliser:</a:t>
            </a:r>
          </a:p>
          <a:p>
            <a:r>
              <a:rPr lang="en-GB" sz="1200">
                <a:solidFill>
                  <a:schemeClr val="accent2"/>
                </a:solidFill>
                <a:latin typeface="Arial Narrow" pitchFamily="34" charset="0"/>
              </a:rPr>
              <a:t>Alenia Aeronautica (Italy)</a:t>
            </a:r>
          </a:p>
        </p:txBody>
      </p:sp>
      <p:sp>
        <p:nvSpPr>
          <p:cNvPr id="70665" name="TextBox 12"/>
          <p:cNvSpPr txBox="1">
            <a:spLocks noChangeArrowheads="1"/>
          </p:cNvSpPr>
          <p:nvPr/>
        </p:nvSpPr>
        <p:spPr bwMode="auto">
          <a:xfrm>
            <a:off x="3419475" y="1484313"/>
            <a:ext cx="2544763" cy="277812"/>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Centre fuselage: Alenia Aeronautica (Italy)</a:t>
            </a:r>
          </a:p>
        </p:txBody>
      </p:sp>
      <p:cxnSp>
        <p:nvCxnSpPr>
          <p:cNvPr id="70666" name="Straight Connector 14"/>
          <p:cNvCxnSpPr>
            <a:cxnSpLocks noChangeShapeType="1"/>
            <a:stCxn id="70665" idx="2"/>
          </p:cNvCxnSpPr>
          <p:nvPr/>
        </p:nvCxnSpPr>
        <p:spPr bwMode="auto">
          <a:xfrm>
            <a:off x="4692650" y="1762125"/>
            <a:ext cx="455613" cy="1379538"/>
          </a:xfrm>
          <a:prstGeom prst="line">
            <a:avLst/>
          </a:prstGeom>
          <a:noFill/>
          <a:ln w="9525" algn="ctr">
            <a:solidFill>
              <a:schemeClr val="accent2"/>
            </a:solidFill>
            <a:round/>
            <a:headEnd/>
            <a:tailEnd/>
          </a:ln>
        </p:spPr>
      </p:cxnSp>
      <p:sp>
        <p:nvSpPr>
          <p:cNvPr id="17" name="TextBox 16"/>
          <p:cNvSpPr txBox="1"/>
          <p:nvPr/>
        </p:nvSpPr>
        <p:spPr>
          <a:xfrm>
            <a:off x="6443663" y="5949950"/>
            <a:ext cx="2465387" cy="52228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GB" sz="1400" dirty="0">
                <a:solidFill>
                  <a:schemeClr val="accent2"/>
                </a:solidFill>
              </a:rPr>
              <a:t>Final assembly: Boeing</a:t>
            </a:r>
          </a:p>
          <a:p>
            <a:pPr>
              <a:defRPr/>
            </a:pPr>
            <a:r>
              <a:rPr lang="en-GB" sz="1400" dirty="0">
                <a:solidFill>
                  <a:schemeClr val="accent2"/>
                </a:solidFill>
              </a:rPr>
              <a:t>Commercial Airplanes (USA)</a:t>
            </a:r>
          </a:p>
        </p:txBody>
      </p:sp>
      <p:cxnSp>
        <p:nvCxnSpPr>
          <p:cNvPr id="70668" name="Straight Connector 17"/>
          <p:cNvCxnSpPr>
            <a:cxnSpLocks noChangeShapeType="1"/>
            <a:stCxn id="70669" idx="3"/>
          </p:cNvCxnSpPr>
          <p:nvPr/>
        </p:nvCxnSpPr>
        <p:spPr bwMode="auto">
          <a:xfrm>
            <a:off x="2043113" y="2292350"/>
            <a:ext cx="1089025" cy="631825"/>
          </a:xfrm>
          <a:prstGeom prst="line">
            <a:avLst/>
          </a:prstGeom>
          <a:noFill/>
          <a:ln w="9525" algn="ctr">
            <a:solidFill>
              <a:schemeClr val="accent2"/>
            </a:solidFill>
            <a:round/>
            <a:headEnd/>
            <a:tailEnd/>
          </a:ln>
        </p:spPr>
      </p:cxnSp>
      <p:sp>
        <p:nvSpPr>
          <p:cNvPr id="70669" name="TextBox 19"/>
          <p:cNvSpPr txBox="1">
            <a:spLocks noChangeArrowheads="1"/>
          </p:cNvSpPr>
          <p:nvPr/>
        </p:nvSpPr>
        <p:spPr bwMode="auto">
          <a:xfrm>
            <a:off x="250825" y="2060575"/>
            <a:ext cx="1792288" cy="46196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Vertical Stabiliser: Boeing</a:t>
            </a:r>
          </a:p>
          <a:p>
            <a:r>
              <a:rPr lang="en-GB" sz="1200">
                <a:solidFill>
                  <a:schemeClr val="accent2"/>
                </a:solidFill>
                <a:latin typeface="Arial Narrow" pitchFamily="34" charset="0"/>
              </a:rPr>
              <a:t>Commercial Airplanes (USA)</a:t>
            </a:r>
          </a:p>
        </p:txBody>
      </p:sp>
      <p:cxnSp>
        <p:nvCxnSpPr>
          <p:cNvPr id="70670" name="Straight Connector 13"/>
          <p:cNvCxnSpPr>
            <a:cxnSpLocks noChangeShapeType="1"/>
          </p:cNvCxnSpPr>
          <p:nvPr/>
        </p:nvCxnSpPr>
        <p:spPr bwMode="auto">
          <a:xfrm flipH="1" flipV="1">
            <a:off x="4284663" y="4076700"/>
            <a:ext cx="161925" cy="1368425"/>
          </a:xfrm>
          <a:prstGeom prst="line">
            <a:avLst/>
          </a:prstGeom>
          <a:noFill/>
          <a:ln w="9525" algn="ctr">
            <a:solidFill>
              <a:schemeClr val="accent2"/>
            </a:solidFill>
            <a:round/>
            <a:headEnd/>
            <a:tailEnd/>
          </a:ln>
        </p:spPr>
      </p:cxnSp>
      <p:sp>
        <p:nvSpPr>
          <p:cNvPr id="70671" name="TextBox 18"/>
          <p:cNvSpPr txBox="1">
            <a:spLocks noChangeArrowheads="1"/>
          </p:cNvSpPr>
          <p:nvPr/>
        </p:nvSpPr>
        <p:spPr bwMode="auto">
          <a:xfrm>
            <a:off x="3708400" y="5445125"/>
            <a:ext cx="2468563" cy="831850"/>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Landing gear: Messier-Dowti (France)</a:t>
            </a:r>
          </a:p>
          <a:p>
            <a:r>
              <a:rPr lang="en-GB" sz="1200">
                <a:solidFill>
                  <a:schemeClr val="accent2"/>
                </a:solidFill>
                <a:latin typeface="Arial Narrow" pitchFamily="34" charset="0"/>
              </a:rPr>
              <a:t>Electric brakes: Messier-Bugatti (France)</a:t>
            </a:r>
          </a:p>
          <a:p>
            <a:r>
              <a:rPr lang="en-GB" sz="1200">
                <a:solidFill>
                  <a:schemeClr val="accent2"/>
                </a:solidFill>
                <a:latin typeface="Arial Narrow" pitchFamily="34" charset="0"/>
              </a:rPr>
              <a:t>Tires: Bridgestone Tires (Japan)</a:t>
            </a:r>
          </a:p>
          <a:p>
            <a:endParaRPr lang="en-GB" sz="1200">
              <a:solidFill>
                <a:schemeClr val="accent2"/>
              </a:solidFill>
              <a:latin typeface="Arial Narrow" pitchFamily="34" charset="0"/>
            </a:endParaRPr>
          </a:p>
        </p:txBody>
      </p:sp>
      <p:sp>
        <p:nvSpPr>
          <p:cNvPr id="70672" name="TextBox 20"/>
          <p:cNvSpPr txBox="1">
            <a:spLocks noChangeArrowheads="1"/>
          </p:cNvSpPr>
          <p:nvPr/>
        </p:nvSpPr>
        <p:spPr bwMode="auto">
          <a:xfrm>
            <a:off x="5076825" y="2060575"/>
            <a:ext cx="1574800" cy="64611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Doors &amp; windows:</a:t>
            </a:r>
          </a:p>
          <a:p>
            <a:r>
              <a:rPr lang="en-GB" sz="1200">
                <a:solidFill>
                  <a:schemeClr val="accent2"/>
                </a:solidFill>
                <a:latin typeface="Arial Narrow" pitchFamily="34" charset="0"/>
              </a:rPr>
              <a:t>Zodiac Aerospace (USA)</a:t>
            </a:r>
          </a:p>
          <a:p>
            <a:r>
              <a:rPr lang="en-GB" sz="1200">
                <a:solidFill>
                  <a:schemeClr val="accent2"/>
                </a:solidFill>
                <a:latin typeface="Arial Narrow" pitchFamily="34" charset="0"/>
              </a:rPr>
              <a:t>PPG Aerospace (USA)</a:t>
            </a:r>
          </a:p>
        </p:txBody>
      </p:sp>
      <p:cxnSp>
        <p:nvCxnSpPr>
          <p:cNvPr id="70673" name="Straight Connector 22"/>
          <p:cNvCxnSpPr>
            <a:cxnSpLocks noChangeShapeType="1"/>
          </p:cNvCxnSpPr>
          <p:nvPr/>
        </p:nvCxnSpPr>
        <p:spPr bwMode="auto">
          <a:xfrm flipV="1">
            <a:off x="5724525" y="2708275"/>
            <a:ext cx="360363" cy="504825"/>
          </a:xfrm>
          <a:prstGeom prst="line">
            <a:avLst/>
          </a:prstGeom>
          <a:noFill/>
          <a:ln w="9525" algn="ctr">
            <a:solidFill>
              <a:schemeClr val="accent2"/>
            </a:solidFill>
            <a:round/>
            <a:headEnd/>
            <a:tailEnd/>
          </a:ln>
        </p:spPr>
      </p:cxnSp>
      <p:sp>
        <p:nvSpPr>
          <p:cNvPr id="70674" name="TextBox 23"/>
          <p:cNvSpPr txBox="1">
            <a:spLocks noChangeArrowheads="1"/>
          </p:cNvSpPr>
          <p:nvPr/>
        </p:nvSpPr>
        <p:spPr bwMode="auto">
          <a:xfrm>
            <a:off x="6372225" y="5084763"/>
            <a:ext cx="2676525" cy="831850"/>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Tools/Software: Dassault Systemes (France)</a:t>
            </a:r>
          </a:p>
          <a:p>
            <a:r>
              <a:rPr lang="en-GB" sz="1200">
                <a:solidFill>
                  <a:schemeClr val="accent2"/>
                </a:solidFill>
                <a:latin typeface="Arial Narrow" pitchFamily="34" charset="0"/>
              </a:rPr>
              <a:t>Navigation: Honeywell (USA)</a:t>
            </a:r>
          </a:p>
          <a:p>
            <a:r>
              <a:rPr lang="en-GB" sz="1200">
                <a:solidFill>
                  <a:schemeClr val="accent2"/>
                </a:solidFill>
                <a:latin typeface="Arial Narrow" pitchFamily="34" charset="0"/>
              </a:rPr>
              <a:t>Pilot control system: Rockwell Colins (USA)</a:t>
            </a:r>
          </a:p>
          <a:p>
            <a:r>
              <a:rPr lang="en-GB" sz="1200">
                <a:solidFill>
                  <a:schemeClr val="accent2"/>
                </a:solidFill>
                <a:latin typeface="Arial Narrow" pitchFamily="34" charset="0"/>
              </a:rPr>
              <a:t>Wiring: Safran (France)</a:t>
            </a:r>
          </a:p>
        </p:txBody>
      </p:sp>
      <p:sp>
        <p:nvSpPr>
          <p:cNvPr id="70675" name="TextBox 24"/>
          <p:cNvSpPr txBox="1">
            <a:spLocks noChangeArrowheads="1"/>
          </p:cNvSpPr>
          <p:nvPr/>
        </p:nvSpPr>
        <p:spPr bwMode="auto">
          <a:xfrm>
            <a:off x="4572000" y="4437063"/>
            <a:ext cx="1824038" cy="461962"/>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Centre wing box:</a:t>
            </a:r>
          </a:p>
          <a:p>
            <a:r>
              <a:rPr lang="en-GB" sz="1200">
                <a:solidFill>
                  <a:schemeClr val="accent2"/>
                </a:solidFill>
                <a:latin typeface="Arial Narrow" pitchFamily="34" charset="0"/>
              </a:rPr>
              <a:t>Fuji Heavy Industries (Japan)</a:t>
            </a:r>
          </a:p>
        </p:txBody>
      </p:sp>
      <p:cxnSp>
        <p:nvCxnSpPr>
          <p:cNvPr id="70676" name="Straight Connector 26"/>
          <p:cNvCxnSpPr>
            <a:cxnSpLocks noChangeShapeType="1"/>
          </p:cNvCxnSpPr>
          <p:nvPr/>
        </p:nvCxnSpPr>
        <p:spPr bwMode="auto">
          <a:xfrm>
            <a:off x="5292725" y="4005263"/>
            <a:ext cx="0" cy="431800"/>
          </a:xfrm>
          <a:prstGeom prst="line">
            <a:avLst/>
          </a:prstGeom>
          <a:noFill/>
          <a:ln w="9525" algn="ctr">
            <a:solidFill>
              <a:schemeClr val="accent2"/>
            </a:solidFill>
            <a:round/>
            <a:headEnd/>
            <a:tailEnd/>
          </a:ln>
        </p:spPr>
      </p:cxnSp>
      <p:cxnSp>
        <p:nvCxnSpPr>
          <p:cNvPr id="70677" name="Straight Connector 28"/>
          <p:cNvCxnSpPr>
            <a:cxnSpLocks noChangeShapeType="1"/>
          </p:cNvCxnSpPr>
          <p:nvPr/>
        </p:nvCxnSpPr>
        <p:spPr bwMode="auto">
          <a:xfrm>
            <a:off x="6372225" y="4076700"/>
            <a:ext cx="287338" cy="576263"/>
          </a:xfrm>
          <a:prstGeom prst="line">
            <a:avLst/>
          </a:prstGeom>
          <a:noFill/>
          <a:ln w="9525" algn="ctr">
            <a:solidFill>
              <a:schemeClr val="accent2"/>
            </a:solidFill>
            <a:round/>
            <a:headEnd/>
            <a:tailEnd/>
          </a:ln>
        </p:spPr>
      </p:cxnSp>
      <p:sp>
        <p:nvSpPr>
          <p:cNvPr id="70678" name="TextBox 29"/>
          <p:cNvSpPr txBox="1">
            <a:spLocks noChangeArrowheads="1"/>
          </p:cNvSpPr>
          <p:nvPr/>
        </p:nvSpPr>
        <p:spPr bwMode="auto">
          <a:xfrm>
            <a:off x="6732588" y="4149725"/>
            <a:ext cx="1836737" cy="460375"/>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Engines: GE Engines (USA),</a:t>
            </a:r>
          </a:p>
          <a:p>
            <a:r>
              <a:rPr lang="en-GB" sz="1200">
                <a:solidFill>
                  <a:schemeClr val="accent2"/>
                </a:solidFill>
                <a:latin typeface="Arial Narrow" pitchFamily="34" charset="0"/>
              </a:rPr>
              <a:t>Rolls Royce (UK)</a:t>
            </a:r>
          </a:p>
        </p:txBody>
      </p:sp>
      <p:sp>
        <p:nvSpPr>
          <p:cNvPr id="70679" name="TextBox 31"/>
          <p:cNvSpPr txBox="1">
            <a:spLocks noChangeArrowheads="1"/>
          </p:cNvSpPr>
          <p:nvPr/>
        </p:nvSpPr>
        <p:spPr bwMode="auto">
          <a:xfrm>
            <a:off x="611188" y="1196975"/>
            <a:ext cx="2778125" cy="46196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Wing box: Mitsubishi Heavy Industries (Japan)</a:t>
            </a:r>
          </a:p>
          <a:p>
            <a:r>
              <a:rPr lang="en-GB" sz="1200">
                <a:solidFill>
                  <a:schemeClr val="accent2"/>
                </a:solidFill>
                <a:latin typeface="Arial Narrow" pitchFamily="34" charset="0"/>
              </a:rPr>
              <a:t>Wing ice protection: GKN Aerospace (UK)</a:t>
            </a:r>
          </a:p>
        </p:txBody>
      </p:sp>
      <p:cxnSp>
        <p:nvCxnSpPr>
          <p:cNvPr id="70680" name="Straight Connector 33"/>
          <p:cNvCxnSpPr>
            <a:cxnSpLocks noChangeShapeType="1"/>
            <a:endCxn id="70679" idx="2"/>
          </p:cNvCxnSpPr>
          <p:nvPr/>
        </p:nvCxnSpPr>
        <p:spPr bwMode="auto">
          <a:xfrm flipH="1" flipV="1">
            <a:off x="2000250" y="1658938"/>
            <a:ext cx="1995488" cy="1770062"/>
          </a:xfrm>
          <a:prstGeom prst="line">
            <a:avLst/>
          </a:prstGeom>
          <a:noFill/>
          <a:ln w="9525" algn="ctr">
            <a:solidFill>
              <a:schemeClr val="accent2"/>
            </a:solidFill>
            <a:round/>
            <a:headEnd/>
            <a:tailEnd/>
          </a:ln>
        </p:spPr>
      </p:cxnSp>
      <p:cxnSp>
        <p:nvCxnSpPr>
          <p:cNvPr id="70681" name="Straight Connector 35"/>
          <p:cNvCxnSpPr>
            <a:cxnSpLocks noChangeShapeType="1"/>
            <a:endCxn id="70678" idx="0"/>
          </p:cNvCxnSpPr>
          <p:nvPr/>
        </p:nvCxnSpPr>
        <p:spPr bwMode="auto">
          <a:xfrm>
            <a:off x="6875463" y="3789363"/>
            <a:ext cx="774700" cy="360362"/>
          </a:xfrm>
          <a:prstGeom prst="line">
            <a:avLst/>
          </a:prstGeom>
          <a:noFill/>
          <a:ln w="9525" algn="ctr">
            <a:solidFill>
              <a:schemeClr val="accent2"/>
            </a:solidFill>
            <a:round/>
            <a:headEnd/>
            <a:tailEnd/>
          </a:ln>
        </p:spPr>
      </p:cxnSp>
      <p:sp>
        <p:nvSpPr>
          <p:cNvPr id="70682" name="TextBox 39"/>
          <p:cNvSpPr txBox="1">
            <a:spLocks noChangeArrowheads="1"/>
          </p:cNvSpPr>
          <p:nvPr/>
        </p:nvSpPr>
        <p:spPr bwMode="auto">
          <a:xfrm>
            <a:off x="6588125" y="4652963"/>
            <a:ext cx="2038350" cy="277812"/>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Engine nacelles: Goodrich (USA)</a:t>
            </a:r>
          </a:p>
        </p:txBody>
      </p:sp>
      <p:sp>
        <p:nvSpPr>
          <p:cNvPr id="70683" name="TextBox 40"/>
          <p:cNvSpPr txBox="1">
            <a:spLocks noChangeArrowheads="1"/>
          </p:cNvSpPr>
          <p:nvPr/>
        </p:nvSpPr>
        <p:spPr bwMode="auto">
          <a:xfrm>
            <a:off x="684213" y="4508500"/>
            <a:ext cx="1666875" cy="46196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Aux. power unit: Hamilton</a:t>
            </a:r>
          </a:p>
          <a:p>
            <a:r>
              <a:rPr lang="en-GB" sz="1200">
                <a:solidFill>
                  <a:schemeClr val="accent2"/>
                </a:solidFill>
                <a:latin typeface="Arial Narrow" pitchFamily="34" charset="0"/>
              </a:rPr>
              <a:t>Sundstrand (USA)</a:t>
            </a:r>
          </a:p>
        </p:txBody>
      </p:sp>
      <p:cxnSp>
        <p:nvCxnSpPr>
          <p:cNvPr id="70684" name="Straight Connector 42"/>
          <p:cNvCxnSpPr>
            <a:cxnSpLocks noChangeShapeType="1"/>
          </p:cNvCxnSpPr>
          <p:nvPr/>
        </p:nvCxnSpPr>
        <p:spPr bwMode="auto">
          <a:xfrm flipH="1">
            <a:off x="2195513" y="3933825"/>
            <a:ext cx="792162" cy="647700"/>
          </a:xfrm>
          <a:prstGeom prst="line">
            <a:avLst/>
          </a:prstGeom>
          <a:noFill/>
          <a:ln w="9525" algn="ctr">
            <a:solidFill>
              <a:schemeClr val="accent2"/>
            </a:solidFill>
            <a:round/>
            <a:headEnd/>
            <a:tailEnd/>
          </a:ln>
        </p:spPr>
      </p:cxnSp>
      <p:cxnSp>
        <p:nvCxnSpPr>
          <p:cNvPr id="70685" name="Straight Connector 44"/>
          <p:cNvCxnSpPr>
            <a:cxnSpLocks noChangeShapeType="1"/>
          </p:cNvCxnSpPr>
          <p:nvPr/>
        </p:nvCxnSpPr>
        <p:spPr bwMode="auto">
          <a:xfrm flipV="1">
            <a:off x="7380288" y="2708275"/>
            <a:ext cx="504825" cy="360363"/>
          </a:xfrm>
          <a:prstGeom prst="line">
            <a:avLst/>
          </a:prstGeom>
          <a:noFill/>
          <a:ln w="9525" algn="ctr">
            <a:solidFill>
              <a:schemeClr val="accent2"/>
            </a:solidFill>
            <a:round/>
            <a:headEnd/>
            <a:tailEnd/>
          </a:ln>
        </p:spPr>
      </p:cxnSp>
      <p:sp>
        <p:nvSpPr>
          <p:cNvPr id="70686" name="TextBox 45"/>
          <p:cNvSpPr txBox="1">
            <a:spLocks noChangeArrowheads="1"/>
          </p:cNvSpPr>
          <p:nvPr/>
        </p:nvSpPr>
        <p:spPr bwMode="auto">
          <a:xfrm>
            <a:off x="7885113" y="2492375"/>
            <a:ext cx="1165225" cy="46196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Flight deck seats:</a:t>
            </a:r>
          </a:p>
          <a:p>
            <a:r>
              <a:rPr lang="en-GB" sz="1200">
                <a:solidFill>
                  <a:schemeClr val="accent2"/>
                </a:solidFill>
                <a:latin typeface="Arial Narrow" pitchFamily="34" charset="0"/>
              </a:rPr>
              <a:t>Ipeco (UK)</a:t>
            </a:r>
          </a:p>
        </p:txBody>
      </p:sp>
      <p:sp>
        <p:nvSpPr>
          <p:cNvPr id="70687" name="TextBox 47"/>
          <p:cNvSpPr txBox="1">
            <a:spLocks noChangeArrowheads="1"/>
          </p:cNvSpPr>
          <p:nvPr/>
        </p:nvSpPr>
        <p:spPr bwMode="auto">
          <a:xfrm>
            <a:off x="3851275" y="2420938"/>
            <a:ext cx="1020763" cy="461962"/>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Lavatories:</a:t>
            </a:r>
          </a:p>
          <a:p>
            <a:r>
              <a:rPr lang="en-GB" sz="1200">
                <a:solidFill>
                  <a:schemeClr val="accent2"/>
                </a:solidFill>
                <a:latin typeface="Arial Narrow" pitchFamily="34" charset="0"/>
              </a:rPr>
              <a:t>Jamco (Japan)</a:t>
            </a:r>
          </a:p>
        </p:txBody>
      </p:sp>
      <p:cxnSp>
        <p:nvCxnSpPr>
          <p:cNvPr id="70688" name="Straight Connector 50"/>
          <p:cNvCxnSpPr>
            <a:cxnSpLocks noChangeShapeType="1"/>
          </p:cNvCxnSpPr>
          <p:nvPr/>
        </p:nvCxnSpPr>
        <p:spPr bwMode="auto">
          <a:xfrm>
            <a:off x="4427538" y="2852738"/>
            <a:ext cx="360362" cy="504825"/>
          </a:xfrm>
          <a:prstGeom prst="line">
            <a:avLst/>
          </a:prstGeom>
          <a:noFill/>
          <a:ln w="9525" algn="ctr">
            <a:solidFill>
              <a:schemeClr val="accent2"/>
            </a:solidFill>
            <a:round/>
            <a:headEnd/>
            <a:tailEnd/>
          </a:ln>
        </p:spPr>
      </p:cxnSp>
      <p:cxnSp>
        <p:nvCxnSpPr>
          <p:cNvPr id="70689" name="Straight Connector 57"/>
          <p:cNvCxnSpPr>
            <a:cxnSpLocks noChangeShapeType="1"/>
          </p:cNvCxnSpPr>
          <p:nvPr/>
        </p:nvCxnSpPr>
        <p:spPr bwMode="auto">
          <a:xfrm flipH="1">
            <a:off x="2771775" y="3933825"/>
            <a:ext cx="1152525" cy="1727200"/>
          </a:xfrm>
          <a:prstGeom prst="line">
            <a:avLst/>
          </a:prstGeom>
          <a:noFill/>
          <a:ln w="9525" algn="ctr">
            <a:solidFill>
              <a:schemeClr val="accent2"/>
            </a:solidFill>
            <a:round/>
            <a:headEnd/>
            <a:tailEnd/>
          </a:ln>
        </p:spPr>
      </p:cxnSp>
      <p:sp>
        <p:nvSpPr>
          <p:cNvPr id="70690" name="TextBox 58"/>
          <p:cNvSpPr txBox="1">
            <a:spLocks noChangeArrowheads="1"/>
          </p:cNvSpPr>
          <p:nvPr/>
        </p:nvSpPr>
        <p:spPr bwMode="auto">
          <a:xfrm>
            <a:off x="1042988" y="5661025"/>
            <a:ext cx="1860550" cy="27781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Cargo doors: Saab (Sweden)</a:t>
            </a:r>
          </a:p>
        </p:txBody>
      </p:sp>
      <p:sp>
        <p:nvSpPr>
          <p:cNvPr id="70691" name="TextBox 59"/>
          <p:cNvSpPr txBox="1">
            <a:spLocks noChangeArrowheads="1"/>
          </p:cNvSpPr>
          <p:nvPr/>
        </p:nvSpPr>
        <p:spPr bwMode="auto">
          <a:xfrm>
            <a:off x="6084888" y="1125538"/>
            <a:ext cx="2162175" cy="646112"/>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Forward fuselage:</a:t>
            </a:r>
          </a:p>
          <a:p>
            <a:r>
              <a:rPr lang="en-GB" sz="1200">
                <a:solidFill>
                  <a:schemeClr val="accent2"/>
                </a:solidFill>
                <a:latin typeface="Arial Narrow" pitchFamily="34" charset="0"/>
              </a:rPr>
              <a:t>Kawasaki Heavy Industries (Japan)</a:t>
            </a:r>
          </a:p>
          <a:p>
            <a:r>
              <a:rPr lang="en-GB" sz="1200">
                <a:solidFill>
                  <a:schemeClr val="accent2"/>
                </a:solidFill>
                <a:latin typeface="Arial Narrow" pitchFamily="34" charset="0"/>
              </a:rPr>
              <a:t>Spirit Aerosystems (USA)</a:t>
            </a:r>
          </a:p>
        </p:txBody>
      </p:sp>
      <p:cxnSp>
        <p:nvCxnSpPr>
          <p:cNvPr id="70692" name="Straight Connector 63"/>
          <p:cNvCxnSpPr>
            <a:cxnSpLocks noChangeShapeType="1"/>
          </p:cNvCxnSpPr>
          <p:nvPr/>
        </p:nvCxnSpPr>
        <p:spPr bwMode="auto">
          <a:xfrm>
            <a:off x="6659563" y="1844675"/>
            <a:ext cx="0" cy="1079500"/>
          </a:xfrm>
          <a:prstGeom prst="line">
            <a:avLst/>
          </a:prstGeom>
          <a:noFill/>
          <a:ln w="9525" algn="ctr">
            <a:solidFill>
              <a:schemeClr val="accent2"/>
            </a:solidFill>
            <a:round/>
            <a:headEnd/>
            <a:tailEnd/>
          </a:ln>
        </p:spPr>
      </p:cxnSp>
      <p:sp>
        <p:nvSpPr>
          <p:cNvPr id="70693" name="TextBox 64"/>
          <p:cNvSpPr txBox="1">
            <a:spLocks noChangeArrowheads="1"/>
          </p:cNvSpPr>
          <p:nvPr/>
        </p:nvSpPr>
        <p:spPr bwMode="auto">
          <a:xfrm>
            <a:off x="107950" y="3213100"/>
            <a:ext cx="2022475" cy="46196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Raked wing tips: Korean Airlines</a:t>
            </a:r>
          </a:p>
          <a:p>
            <a:r>
              <a:rPr lang="en-GB" sz="1200">
                <a:solidFill>
                  <a:schemeClr val="accent2"/>
                </a:solidFill>
                <a:latin typeface="Arial Narrow" pitchFamily="34" charset="0"/>
              </a:rPr>
              <a:t>Aerospace division (Korea)</a:t>
            </a:r>
          </a:p>
        </p:txBody>
      </p:sp>
      <p:cxnSp>
        <p:nvCxnSpPr>
          <p:cNvPr id="70694" name="Straight Connector 66"/>
          <p:cNvCxnSpPr>
            <a:cxnSpLocks noChangeShapeType="1"/>
            <a:endCxn id="70693" idx="0"/>
          </p:cNvCxnSpPr>
          <p:nvPr/>
        </p:nvCxnSpPr>
        <p:spPr bwMode="auto">
          <a:xfrm flipH="1">
            <a:off x="1119188" y="2924175"/>
            <a:ext cx="284162" cy="288925"/>
          </a:xfrm>
          <a:prstGeom prst="line">
            <a:avLst/>
          </a:prstGeom>
          <a:noFill/>
          <a:ln w="9525" algn="ctr">
            <a:solidFill>
              <a:schemeClr val="accent2"/>
            </a:solidFill>
            <a:round/>
            <a:headEnd/>
            <a:tailEnd/>
          </a:ln>
        </p:spPr>
      </p:cxnSp>
      <p:sp>
        <p:nvSpPr>
          <p:cNvPr id="70695" name="TextBox 67"/>
          <p:cNvSpPr txBox="1">
            <a:spLocks noChangeArrowheads="1"/>
          </p:cNvSpPr>
          <p:nvPr/>
        </p:nvSpPr>
        <p:spPr bwMode="auto">
          <a:xfrm>
            <a:off x="7839075" y="3213100"/>
            <a:ext cx="1304925" cy="64611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Flight deck controls:</a:t>
            </a:r>
          </a:p>
          <a:p>
            <a:r>
              <a:rPr lang="en-GB" sz="1200">
                <a:solidFill>
                  <a:schemeClr val="accent2"/>
                </a:solidFill>
                <a:latin typeface="Arial Narrow" pitchFamily="34" charset="0"/>
              </a:rPr>
              <a:t>Esterline (USA),</a:t>
            </a:r>
          </a:p>
          <a:p>
            <a:r>
              <a:rPr lang="en-GB" sz="1200">
                <a:solidFill>
                  <a:schemeClr val="accent2"/>
                </a:solidFill>
                <a:latin typeface="Arial Narrow" pitchFamily="34" charset="0"/>
              </a:rPr>
              <a:t>Moog (USA)</a:t>
            </a:r>
          </a:p>
        </p:txBody>
      </p:sp>
      <p:cxnSp>
        <p:nvCxnSpPr>
          <p:cNvPr id="70696" name="Straight Connector 71"/>
          <p:cNvCxnSpPr>
            <a:cxnSpLocks noChangeShapeType="1"/>
          </p:cNvCxnSpPr>
          <p:nvPr/>
        </p:nvCxnSpPr>
        <p:spPr bwMode="auto">
          <a:xfrm>
            <a:off x="7524750" y="3213100"/>
            <a:ext cx="360363" cy="71438"/>
          </a:xfrm>
          <a:prstGeom prst="line">
            <a:avLst/>
          </a:prstGeom>
          <a:noFill/>
          <a:ln w="9525" algn="ctr">
            <a:solidFill>
              <a:schemeClr val="accent2"/>
            </a:solidFill>
            <a:round/>
            <a:headEnd/>
            <a:tailEnd/>
          </a:ln>
        </p:spPr>
      </p:cxnSp>
      <p:sp>
        <p:nvSpPr>
          <p:cNvPr id="70697" name="TextBox 74"/>
          <p:cNvSpPr txBox="1">
            <a:spLocks noChangeArrowheads="1"/>
          </p:cNvSpPr>
          <p:nvPr/>
        </p:nvSpPr>
        <p:spPr bwMode="auto">
          <a:xfrm>
            <a:off x="539750" y="5157788"/>
            <a:ext cx="2014538" cy="460375"/>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Passenger doors:</a:t>
            </a:r>
          </a:p>
          <a:p>
            <a:r>
              <a:rPr lang="en-GB" sz="1200">
                <a:solidFill>
                  <a:schemeClr val="accent2"/>
                </a:solidFill>
                <a:latin typeface="Arial Narrow" pitchFamily="34" charset="0"/>
              </a:rPr>
              <a:t>Latécoère Aéroservices (France)</a:t>
            </a:r>
          </a:p>
        </p:txBody>
      </p:sp>
      <p:cxnSp>
        <p:nvCxnSpPr>
          <p:cNvPr id="70698" name="Straight Connector 76"/>
          <p:cNvCxnSpPr>
            <a:cxnSpLocks noChangeShapeType="1"/>
          </p:cNvCxnSpPr>
          <p:nvPr/>
        </p:nvCxnSpPr>
        <p:spPr bwMode="auto">
          <a:xfrm flipH="1">
            <a:off x="1979613" y="3860800"/>
            <a:ext cx="1584325" cy="1439863"/>
          </a:xfrm>
          <a:prstGeom prst="line">
            <a:avLst/>
          </a:prstGeom>
          <a:noFill/>
          <a:ln w="9525" algn="ctr">
            <a:solidFill>
              <a:schemeClr val="accent2"/>
            </a:solidFill>
            <a:round/>
            <a:headEnd/>
            <a:tailEnd/>
          </a:ln>
        </p:spPr>
      </p:cxnSp>
      <p:cxnSp>
        <p:nvCxnSpPr>
          <p:cNvPr id="70699" name="Straight Connector 83"/>
          <p:cNvCxnSpPr>
            <a:cxnSpLocks noChangeShapeType="1"/>
          </p:cNvCxnSpPr>
          <p:nvPr/>
        </p:nvCxnSpPr>
        <p:spPr bwMode="auto">
          <a:xfrm>
            <a:off x="6372225" y="5157788"/>
            <a:ext cx="0" cy="647700"/>
          </a:xfrm>
          <a:prstGeom prst="line">
            <a:avLst/>
          </a:prstGeom>
          <a:noFill/>
          <a:ln w="9525" algn="ctr">
            <a:solidFill>
              <a:schemeClr val="accent2"/>
            </a:solidFill>
            <a:round/>
            <a:headEnd/>
            <a:tailEnd/>
          </a:ln>
        </p:spPr>
      </p:cxnSp>
      <p:sp>
        <p:nvSpPr>
          <p:cNvPr id="70700" name="TextBox 85"/>
          <p:cNvSpPr txBox="1">
            <a:spLocks noChangeArrowheads="1"/>
          </p:cNvSpPr>
          <p:nvPr/>
        </p:nvSpPr>
        <p:spPr bwMode="auto">
          <a:xfrm>
            <a:off x="2268538" y="5949950"/>
            <a:ext cx="1343025" cy="460375"/>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Prepreg composites:</a:t>
            </a:r>
          </a:p>
          <a:p>
            <a:r>
              <a:rPr lang="en-GB" sz="1200">
                <a:solidFill>
                  <a:schemeClr val="accent2"/>
                </a:solidFill>
                <a:latin typeface="Arial Narrow" pitchFamily="34" charset="0"/>
              </a:rPr>
              <a:t>Toray (Japan)</a:t>
            </a:r>
          </a:p>
        </p:txBody>
      </p:sp>
      <p:cxnSp>
        <p:nvCxnSpPr>
          <p:cNvPr id="70701" name="Straight Connector 87"/>
          <p:cNvCxnSpPr>
            <a:cxnSpLocks noChangeShapeType="1"/>
          </p:cNvCxnSpPr>
          <p:nvPr/>
        </p:nvCxnSpPr>
        <p:spPr bwMode="auto">
          <a:xfrm flipH="1">
            <a:off x="3059113" y="4076700"/>
            <a:ext cx="1008062" cy="1873250"/>
          </a:xfrm>
          <a:prstGeom prst="line">
            <a:avLst/>
          </a:prstGeom>
          <a:noFill/>
          <a:ln w="9525" algn="ctr">
            <a:solidFill>
              <a:schemeClr val="accent2"/>
            </a:solidFill>
            <a:round/>
            <a:headEnd/>
            <a:tailEnd/>
          </a:ln>
        </p:spPr>
      </p:cxnSp>
      <p:sp>
        <p:nvSpPr>
          <p:cNvPr id="70702" name="TextBox 88"/>
          <p:cNvSpPr txBox="1">
            <a:spLocks noChangeArrowheads="1"/>
          </p:cNvSpPr>
          <p:nvPr/>
        </p:nvSpPr>
        <p:spPr bwMode="auto">
          <a:xfrm>
            <a:off x="2771775" y="1844675"/>
            <a:ext cx="1830388" cy="461963"/>
          </a:xfrm>
          <a:prstGeom prst="rect">
            <a:avLst/>
          </a:prstGeom>
          <a:noFill/>
          <a:ln w="9525">
            <a:noFill/>
            <a:miter lim="800000"/>
            <a:headEnd/>
            <a:tailEnd/>
          </a:ln>
        </p:spPr>
        <p:txBody>
          <a:bodyPr wrap="none">
            <a:spAutoFit/>
          </a:bodyPr>
          <a:lstStyle/>
          <a:p>
            <a:r>
              <a:rPr lang="en-GB" sz="1200">
                <a:solidFill>
                  <a:schemeClr val="accent2"/>
                </a:solidFill>
                <a:latin typeface="Arial Narrow" pitchFamily="34" charset="0"/>
              </a:rPr>
              <a:t>Rear fuselage:</a:t>
            </a:r>
          </a:p>
          <a:p>
            <a:r>
              <a:rPr lang="en-GB" sz="1200">
                <a:solidFill>
                  <a:schemeClr val="accent2"/>
                </a:solidFill>
                <a:latin typeface="Arial Narrow" pitchFamily="34" charset="0"/>
              </a:rPr>
              <a:t>Boeing South Carolina (USA)</a:t>
            </a:r>
          </a:p>
        </p:txBody>
      </p:sp>
      <p:cxnSp>
        <p:nvCxnSpPr>
          <p:cNvPr id="70703" name="Straight Connector 92"/>
          <p:cNvCxnSpPr>
            <a:cxnSpLocks noChangeShapeType="1"/>
          </p:cNvCxnSpPr>
          <p:nvPr/>
        </p:nvCxnSpPr>
        <p:spPr bwMode="auto">
          <a:xfrm>
            <a:off x="3348038" y="2349500"/>
            <a:ext cx="719137" cy="1008063"/>
          </a:xfrm>
          <a:prstGeom prst="line">
            <a:avLst/>
          </a:prstGeom>
          <a:noFill/>
          <a:ln w="9525" algn="ctr">
            <a:solidFill>
              <a:schemeClr val="accent2"/>
            </a:solidFill>
            <a:round/>
            <a:headEnd/>
            <a:tailEnd/>
          </a:ln>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fontScale="90000"/>
          </a:bodyPr>
          <a:lstStyle/>
          <a:p>
            <a:r>
              <a:rPr lang="en-IE" dirty="0" smtClean="0"/>
              <a:t>Boeing and Outsourcing</a:t>
            </a:r>
            <a:endParaRPr lang="en-IE" dirty="0"/>
          </a:p>
        </p:txBody>
      </p:sp>
      <p:sp>
        <p:nvSpPr>
          <p:cNvPr id="3" name="Content Placeholder 2"/>
          <p:cNvSpPr>
            <a:spLocks noGrp="1"/>
          </p:cNvSpPr>
          <p:nvPr>
            <p:ph idx="1"/>
          </p:nvPr>
        </p:nvSpPr>
        <p:spPr>
          <a:xfrm>
            <a:off x="457200" y="1052736"/>
            <a:ext cx="8229600" cy="5073427"/>
          </a:xfrm>
        </p:spPr>
        <p:txBody>
          <a:bodyPr>
            <a:normAutofit fontScale="77500" lnSpcReduction="20000"/>
          </a:bodyPr>
          <a:lstStyle/>
          <a:p>
            <a:r>
              <a:rPr lang="en-IE" dirty="0" smtClean="0"/>
              <a:t>While Boeing has progressively increased its outsourcing, Japanese suppliers in particular have played an increasingly bigger role in building Boeing aircraft, supplying :</a:t>
            </a:r>
          </a:p>
          <a:p>
            <a:endParaRPr lang="en-IE" dirty="0" smtClean="0"/>
          </a:p>
          <a:p>
            <a:pPr>
              <a:buFont typeface="Wingdings" pitchFamily="2" charset="2"/>
              <a:buChar char="Ø"/>
            </a:pPr>
            <a:r>
              <a:rPr lang="en-IE" dirty="0" smtClean="0"/>
              <a:t>15 percent of the 767 jet, </a:t>
            </a:r>
          </a:p>
          <a:p>
            <a:pPr>
              <a:buFont typeface="Wingdings" pitchFamily="2" charset="2"/>
              <a:buChar char="Ø"/>
            </a:pPr>
            <a:r>
              <a:rPr lang="en-IE" dirty="0" smtClean="0"/>
              <a:t>21 percent of the 777, and </a:t>
            </a:r>
          </a:p>
          <a:p>
            <a:pPr>
              <a:buFont typeface="Wingdings" pitchFamily="2" charset="2"/>
              <a:buChar char="Ø"/>
            </a:pPr>
            <a:r>
              <a:rPr lang="en-IE" dirty="0" smtClean="0"/>
              <a:t>35 percent of the 787. </a:t>
            </a:r>
          </a:p>
          <a:p>
            <a:pPr>
              <a:buNone/>
            </a:pPr>
            <a:endParaRPr lang="en-IE" dirty="0" smtClean="0"/>
          </a:p>
          <a:p>
            <a:r>
              <a:rPr lang="en-IE" dirty="0" smtClean="0"/>
              <a:t>But the experience with the development and production of the 787 suggests that are limits to the effective management of the complexity that such large scale outsourcing  entails especially when modularity involving design and manufacturing is low.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t>And more broadly the Globalization of Production has been linked to ……</a:t>
            </a:r>
            <a:endParaRPr lang="en-IE" sz="3200" dirty="0"/>
          </a:p>
        </p:txBody>
      </p:sp>
      <p:sp>
        <p:nvSpPr>
          <p:cNvPr id="3" name="Content Placeholder 2"/>
          <p:cNvSpPr>
            <a:spLocks noGrp="1"/>
          </p:cNvSpPr>
          <p:nvPr>
            <p:ph idx="1"/>
          </p:nvPr>
        </p:nvSpPr>
        <p:spPr/>
        <p:txBody>
          <a:bodyPr/>
          <a:lstStyle/>
          <a:p>
            <a:r>
              <a:rPr lang="en-IE" dirty="0" smtClean="0"/>
              <a:t>The erosion and in some cases the extinction of the “industrial commons” in some sectors in some geographies</a:t>
            </a:r>
          </a:p>
          <a:p>
            <a:r>
              <a:rPr lang="en-IE" dirty="0" smtClean="0"/>
              <a:t>The hollowing out of the middle class and the rise of inequality in the developed world</a:t>
            </a:r>
          </a:p>
          <a:p>
            <a:r>
              <a:rPr lang="en-IE" dirty="0" smtClean="0"/>
              <a:t>A rise in unemployment</a:t>
            </a:r>
          </a:p>
          <a:p>
            <a:r>
              <a:rPr lang="en-IE" dirty="0" smtClean="0"/>
              <a:t>But with development benefits for many low cost economies</a:t>
            </a:r>
            <a:endParaRPr lang="en-I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Smart Phone</a:t>
            </a:r>
            <a:endParaRPr lang="en-IE" dirty="0"/>
          </a:p>
        </p:txBody>
      </p:sp>
      <p:sp>
        <p:nvSpPr>
          <p:cNvPr id="3" name="Subtitle 2"/>
          <p:cNvSpPr>
            <a:spLocks noGrp="1"/>
          </p:cNvSpPr>
          <p:nvPr>
            <p:ph type="subTitle" idx="1"/>
          </p:nvPr>
        </p:nvSpPr>
        <p:spPr/>
        <p:txBody>
          <a:bodyPr/>
          <a:lstStyle/>
          <a:p>
            <a:endParaRPr lang="en-I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IE" smtClean="0"/>
          </a:p>
        </p:txBody>
      </p:sp>
      <p:sp>
        <p:nvSpPr>
          <p:cNvPr id="38915" name="Slide Number Placeholder 2"/>
          <p:cNvSpPr>
            <a:spLocks noGrp="1"/>
          </p:cNvSpPr>
          <p:nvPr>
            <p:ph type="sldNum" sz="quarter" idx="12"/>
          </p:nvPr>
        </p:nvSpPr>
        <p:spPr>
          <a:noFill/>
        </p:spPr>
        <p:txBody>
          <a:bodyPr/>
          <a:lstStyle/>
          <a:p>
            <a:fld id="{C911D55D-0842-4B78-A38C-6196D765E77E}" type="slidenum">
              <a:rPr lang="en-US"/>
              <a:pPr/>
              <a:t>34</a:t>
            </a:fld>
            <a:endParaRPr lang="en-US"/>
          </a:p>
        </p:txBody>
      </p:sp>
      <p:pic>
        <p:nvPicPr>
          <p:cNvPr id="38916" name="Picture 2"/>
          <p:cNvPicPr>
            <a:picLocks noChangeAspect="1" noChangeArrowheads="1"/>
          </p:cNvPicPr>
          <p:nvPr/>
        </p:nvPicPr>
        <p:blipFill>
          <a:blip r:embed="rId2" cstate="print"/>
          <a:srcRect/>
          <a:stretch>
            <a:fillRect/>
          </a:stretch>
        </p:blipFill>
        <p:spPr bwMode="auto">
          <a:xfrm>
            <a:off x="144463" y="0"/>
            <a:ext cx="8676009" cy="6669360"/>
          </a:xfrm>
          <a:prstGeom prst="rect">
            <a:avLst/>
          </a:prstGeom>
          <a:noFill/>
          <a:ln w="9525">
            <a:noFill/>
            <a:miter lim="800000"/>
            <a:headEnd/>
            <a:tailEnd/>
          </a:ln>
        </p:spPr>
      </p:pic>
      <p:sp>
        <p:nvSpPr>
          <p:cNvPr id="5" name="TextBox 4"/>
          <p:cNvSpPr txBox="1"/>
          <p:nvPr/>
        </p:nvSpPr>
        <p:spPr>
          <a:xfrm>
            <a:off x="5868144" y="6657945"/>
            <a:ext cx="2808312" cy="246221"/>
          </a:xfrm>
          <a:prstGeom prst="rect">
            <a:avLst/>
          </a:prstGeom>
          <a:noFill/>
        </p:spPr>
        <p:txBody>
          <a:bodyPr wrap="square" rtlCol="0">
            <a:spAutoFit/>
          </a:bodyPr>
          <a:lstStyle/>
          <a:p>
            <a:r>
              <a:rPr lang="en-IE" sz="1000" dirty="0" smtClean="0"/>
              <a:t>Source: New York Times, July 5, 2010.</a:t>
            </a:r>
            <a:endParaRPr lang="en-IE"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IE" dirty="0" smtClean="0"/>
              <a:t>The </a:t>
            </a:r>
            <a:r>
              <a:rPr lang="en-IE" dirty="0" err="1" smtClean="0"/>
              <a:t>iPhone</a:t>
            </a:r>
            <a:r>
              <a:rPr lang="en-IE" dirty="0" smtClean="0"/>
              <a:t> and the US-China Trade Deficit*</a:t>
            </a:r>
          </a:p>
        </p:txBody>
      </p:sp>
      <p:sp>
        <p:nvSpPr>
          <p:cNvPr id="39939" name="Content Placeholder 2"/>
          <p:cNvSpPr>
            <a:spLocks noGrp="1"/>
          </p:cNvSpPr>
          <p:nvPr>
            <p:ph idx="1"/>
          </p:nvPr>
        </p:nvSpPr>
        <p:spPr/>
        <p:txBody>
          <a:bodyPr/>
          <a:lstStyle/>
          <a:p>
            <a:r>
              <a:rPr lang="en-IE" sz="2000" dirty="0" smtClean="0"/>
              <a:t>Most of the bilateral deficit associated with </a:t>
            </a:r>
            <a:r>
              <a:rPr lang="en-IE" sz="2000" dirty="0" err="1" smtClean="0"/>
              <a:t>iPhone</a:t>
            </a:r>
            <a:r>
              <a:rPr lang="en-IE" sz="2000" dirty="0" smtClean="0"/>
              <a:t> trade does not originate in China as workers there contribute a very small portion of the value-added to an </a:t>
            </a:r>
            <a:r>
              <a:rPr lang="en-IE" sz="2000" dirty="0" err="1" smtClean="0"/>
              <a:t>iPhone</a:t>
            </a:r>
            <a:r>
              <a:rPr lang="en-IE" sz="2000" dirty="0" smtClean="0"/>
              <a:t> sold in markets. </a:t>
            </a:r>
          </a:p>
          <a:p>
            <a:r>
              <a:rPr lang="en-IE" sz="2000" dirty="0" smtClean="0"/>
              <a:t>Being solely an </a:t>
            </a:r>
            <a:r>
              <a:rPr lang="en-IE" sz="2000" dirty="0" err="1" smtClean="0"/>
              <a:t>iPhone</a:t>
            </a:r>
            <a:r>
              <a:rPr lang="en-IE" sz="2000" dirty="0" smtClean="0"/>
              <a:t> assembly </a:t>
            </a:r>
            <a:r>
              <a:rPr lang="en-IE" sz="2000" dirty="0" err="1" smtClean="0"/>
              <a:t>center</a:t>
            </a:r>
            <a:r>
              <a:rPr lang="en-IE" sz="2000" dirty="0" smtClean="0"/>
              <a:t>, China first imports all components and then re-exports them as the final assembled product to the US. </a:t>
            </a:r>
          </a:p>
          <a:p>
            <a:r>
              <a:rPr lang="en-IE" sz="2000" dirty="0" smtClean="0"/>
              <a:t>It costs only US$6.50 per unit to assemble all parts and components into a ready to use </a:t>
            </a:r>
            <a:r>
              <a:rPr lang="en-IE" sz="2000" dirty="0" err="1" smtClean="0"/>
              <a:t>iPhone</a:t>
            </a:r>
            <a:r>
              <a:rPr lang="en-IE" sz="2000" dirty="0" smtClean="0"/>
              <a:t>. </a:t>
            </a:r>
          </a:p>
          <a:p>
            <a:r>
              <a:rPr lang="en-IE" sz="2000" dirty="0" smtClean="0"/>
              <a:t>The assembly cost accounts for merely 3.6% of the total manufacturing cost. </a:t>
            </a:r>
          </a:p>
          <a:p>
            <a:r>
              <a:rPr lang="en-IE" sz="2000" dirty="0" smtClean="0"/>
              <a:t>The imported components from other countries greatly inflate the export value. </a:t>
            </a:r>
          </a:p>
        </p:txBody>
      </p:sp>
      <p:sp>
        <p:nvSpPr>
          <p:cNvPr id="39940" name="Slide Number Placeholder 3"/>
          <p:cNvSpPr>
            <a:spLocks noGrp="1"/>
          </p:cNvSpPr>
          <p:nvPr>
            <p:ph type="sldNum" sz="quarter" idx="12"/>
          </p:nvPr>
        </p:nvSpPr>
        <p:spPr>
          <a:noFill/>
        </p:spPr>
        <p:txBody>
          <a:bodyPr/>
          <a:lstStyle/>
          <a:p>
            <a:fld id="{7CE96A55-C053-4D6B-82A1-514754A70716}" type="slidenum">
              <a:rPr lang="en-US"/>
              <a:pPr/>
              <a:t>35</a:t>
            </a:fld>
            <a:endParaRPr lang="en-US"/>
          </a:p>
        </p:txBody>
      </p:sp>
      <p:sp>
        <p:nvSpPr>
          <p:cNvPr id="6" name="TextBox 5"/>
          <p:cNvSpPr txBox="1"/>
          <p:nvPr/>
        </p:nvSpPr>
        <p:spPr>
          <a:xfrm>
            <a:off x="755576" y="5445224"/>
            <a:ext cx="4176464" cy="553998"/>
          </a:xfrm>
          <a:prstGeom prst="rect">
            <a:avLst/>
          </a:prstGeom>
          <a:noFill/>
        </p:spPr>
        <p:txBody>
          <a:bodyPr wrap="square" rtlCol="0">
            <a:spAutoFit/>
          </a:bodyPr>
          <a:lstStyle/>
          <a:p>
            <a:r>
              <a:rPr lang="en-IE" sz="1000" dirty="0" smtClean="0"/>
              <a:t>*How the </a:t>
            </a:r>
            <a:r>
              <a:rPr lang="en-IE" sz="1000" dirty="0" err="1" smtClean="0"/>
              <a:t>iPhone</a:t>
            </a:r>
            <a:r>
              <a:rPr lang="en-IE" sz="1000" dirty="0" smtClean="0"/>
              <a:t> widens the United States Trade Deficit with the People’s Republic of China,  </a:t>
            </a:r>
            <a:r>
              <a:rPr lang="en-IE" sz="1000" dirty="0" err="1" smtClean="0"/>
              <a:t>Yuqing</a:t>
            </a:r>
            <a:r>
              <a:rPr lang="en-IE" sz="1000" dirty="0" smtClean="0"/>
              <a:t> Xing and Neal </a:t>
            </a:r>
            <a:r>
              <a:rPr lang="en-IE" sz="1000" dirty="0" err="1" smtClean="0"/>
              <a:t>Detert</a:t>
            </a:r>
            <a:r>
              <a:rPr lang="en-IE" sz="1000" dirty="0" smtClean="0"/>
              <a:t>, ADBI  Working Paper Series No. 257, December 2010.</a:t>
            </a:r>
            <a:endParaRPr lang="en-IE"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Shareholder Value</a:t>
            </a:r>
            <a:endParaRPr lang="en-IE" dirty="0"/>
          </a:p>
        </p:txBody>
      </p:sp>
      <p:sp>
        <p:nvSpPr>
          <p:cNvPr id="3" name="Content Placeholder 2"/>
          <p:cNvSpPr>
            <a:spLocks noGrp="1"/>
          </p:cNvSpPr>
          <p:nvPr>
            <p:ph idx="1"/>
          </p:nvPr>
        </p:nvSpPr>
        <p:spPr>
          <a:xfrm>
            <a:off x="467544" y="1340768"/>
            <a:ext cx="8229600" cy="4997152"/>
          </a:xfrm>
        </p:spPr>
        <p:txBody>
          <a:bodyPr>
            <a:normAutofit fontScale="85000" lnSpcReduction="20000"/>
          </a:bodyPr>
          <a:lstStyle/>
          <a:p>
            <a:r>
              <a:rPr lang="en-IE" dirty="0" smtClean="0"/>
              <a:t>The Value captured by Apple with its </a:t>
            </a:r>
            <a:r>
              <a:rPr lang="en-IE" dirty="0" err="1" smtClean="0"/>
              <a:t>iPhone</a:t>
            </a:r>
            <a:r>
              <a:rPr lang="en-IE" dirty="0" smtClean="0"/>
              <a:t> and other products and services is reflected in its huge profits</a:t>
            </a:r>
          </a:p>
          <a:p>
            <a:r>
              <a:rPr lang="en-IE" dirty="0" smtClean="0"/>
              <a:t>While Apple’s level of Value Capture is  possible within the context of  globalisation, it is driven by the overriding embrace of the primacy of shareholder value and its maximization</a:t>
            </a:r>
          </a:p>
          <a:p>
            <a:r>
              <a:rPr lang="en-IE" dirty="0" smtClean="0"/>
              <a:t>Maximizing shareholder value has been core to enterprise strategy for some three decades now</a:t>
            </a:r>
          </a:p>
          <a:p>
            <a:r>
              <a:rPr lang="en-GB" b="1" dirty="0" smtClean="0"/>
              <a:t>‘While shareholder value continues to have primacy over the interests of other stakeholders, it is axiomatic that income inequality will continue to rise regardless of the pace of globalisation or the rate of technological change.’</a:t>
            </a:r>
            <a:r>
              <a:rPr lang="en-GB" dirty="0" smtClean="0"/>
              <a:t> – Louis Brennan, Financial Times, February 2007.</a:t>
            </a:r>
          </a:p>
          <a:p>
            <a:endParaRPr lang="en-I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t>Administrative Arbitrage on the part of MNEs creates data measurement challenges</a:t>
            </a:r>
            <a:endParaRPr lang="en-IE" sz="3200" dirty="0"/>
          </a:p>
        </p:txBody>
      </p:sp>
      <p:sp>
        <p:nvSpPr>
          <p:cNvPr id="3" name="Content Placeholder 2"/>
          <p:cNvSpPr>
            <a:spLocks noGrp="1"/>
          </p:cNvSpPr>
          <p:nvPr>
            <p:ph idx="1"/>
          </p:nvPr>
        </p:nvSpPr>
        <p:spPr>
          <a:xfrm>
            <a:off x="457200" y="1988840"/>
            <a:ext cx="8229600" cy="4137323"/>
          </a:xfrm>
        </p:spPr>
        <p:txBody>
          <a:bodyPr/>
          <a:lstStyle/>
          <a:p>
            <a:r>
              <a:rPr lang="en-IE" dirty="0" smtClean="0"/>
              <a:t>Tax Strategies of MNEs:</a:t>
            </a:r>
          </a:p>
          <a:p>
            <a:pPr>
              <a:buFont typeface="Wingdings" pitchFamily="2" charset="2"/>
              <a:buChar char="Ø"/>
            </a:pPr>
            <a:r>
              <a:rPr lang="en-IE" dirty="0" smtClean="0"/>
              <a:t>Transfer Pricing and the measurement of trade</a:t>
            </a:r>
          </a:p>
          <a:p>
            <a:pPr>
              <a:buFont typeface="Wingdings" pitchFamily="2" charset="2"/>
              <a:buChar char="Ø"/>
            </a:pPr>
            <a:r>
              <a:rPr lang="en-IE" dirty="0" smtClean="0"/>
              <a:t>“Roundtrip” Investments and the measurement of FDI</a:t>
            </a:r>
          </a:p>
          <a:p>
            <a:endParaRPr lang="en-I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E" sz="3100" dirty="0" smtClean="0"/>
              <a:t>“Addressing Base Erosion and Profit Shifting”</a:t>
            </a:r>
            <a:r>
              <a:rPr lang="en-IE" sz="1200" dirty="0" smtClean="0"/>
              <a:t> (OECD, 2013)</a:t>
            </a:r>
            <a:endParaRPr lang="en-IE" sz="1200" dirty="0"/>
          </a:p>
        </p:txBody>
      </p:sp>
      <p:sp>
        <p:nvSpPr>
          <p:cNvPr id="3" name="Content Placeholder 2"/>
          <p:cNvSpPr>
            <a:spLocks noGrp="1"/>
          </p:cNvSpPr>
          <p:nvPr>
            <p:ph idx="1"/>
          </p:nvPr>
        </p:nvSpPr>
        <p:spPr>
          <a:xfrm>
            <a:off x="457200" y="764704"/>
            <a:ext cx="8229600" cy="6093296"/>
          </a:xfrm>
        </p:spPr>
        <p:txBody>
          <a:bodyPr>
            <a:normAutofit fontScale="85000" lnSpcReduction="20000"/>
          </a:bodyPr>
          <a:lstStyle/>
          <a:p>
            <a:r>
              <a:rPr lang="en-IE" dirty="0" smtClean="0"/>
              <a:t>“by searching through the IMF Co-ordinated Direct Investment Survey (CDIS), it emerges that in 2010:</a:t>
            </a:r>
          </a:p>
          <a:p>
            <a:pPr>
              <a:buFont typeface="Wingdings" pitchFamily="2" charset="2"/>
              <a:buChar char="Ø"/>
            </a:pPr>
            <a:r>
              <a:rPr lang="en-IE" dirty="0" smtClean="0"/>
              <a:t>Barbados, Bermuda and the British Virgin Islands received more FDIs (combined 5.11% of global FDIs) than Germany (4.77%) or Japan (3.76%). </a:t>
            </a:r>
          </a:p>
          <a:p>
            <a:pPr>
              <a:buFont typeface="Wingdings" pitchFamily="2" charset="2"/>
              <a:buChar char="Ø"/>
            </a:pPr>
            <a:r>
              <a:rPr lang="en-IE" dirty="0" smtClean="0"/>
              <a:t>These three jurisdictions made more investments into the world (combined 4.54%) than Germany (4.28%). </a:t>
            </a:r>
          </a:p>
          <a:p>
            <a:pPr>
              <a:buFont typeface="Wingdings" pitchFamily="2" charset="2"/>
              <a:buChar char="Ø"/>
            </a:pPr>
            <a:r>
              <a:rPr lang="en-IE" dirty="0" smtClean="0"/>
              <a:t>On a country-by-country position, in 2010 the British Virgin Islands were the second largest investor into China (14%) after Hong Kong (45%) and before the United States (4%). </a:t>
            </a:r>
          </a:p>
          <a:p>
            <a:pPr>
              <a:buFont typeface="Wingdings" pitchFamily="2" charset="2"/>
              <a:buChar char="Ø"/>
            </a:pPr>
            <a:r>
              <a:rPr lang="en-IE" dirty="0" smtClean="0"/>
              <a:t>Similar data exists in relation to other countries, for example Mauritius is the top investor country into India (24%), while Cyprus (28%), the British Virgin Islands (12%), Bermuda (7%) and the Bahamas (6%) are among the top five investors into Russia.”</a:t>
            </a:r>
            <a:endParaRPr lang="en-I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E" dirty="0" smtClean="0"/>
              <a:t>Signs of Reversal???</a:t>
            </a:r>
            <a:endParaRPr lang="en-IE" dirty="0"/>
          </a:p>
        </p:txBody>
      </p:sp>
      <p:sp>
        <p:nvSpPr>
          <p:cNvPr id="3" name="Content Placeholder 2"/>
          <p:cNvSpPr>
            <a:spLocks noGrp="1"/>
          </p:cNvSpPr>
          <p:nvPr>
            <p:ph idx="1"/>
          </p:nvPr>
        </p:nvSpPr>
        <p:spPr>
          <a:xfrm>
            <a:off x="467544" y="1196752"/>
            <a:ext cx="8229600" cy="5429200"/>
          </a:xfrm>
        </p:spPr>
        <p:txBody>
          <a:bodyPr>
            <a:normAutofit fontScale="62500" lnSpcReduction="20000"/>
          </a:bodyPr>
          <a:lstStyle/>
          <a:p>
            <a:r>
              <a:rPr lang="en-IE" smtClean="0"/>
              <a:t>“The </a:t>
            </a:r>
            <a:r>
              <a:rPr lang="en-IE" dirty="0" smtClean="0"/>
              <a:t>ideal strategy for a global company would be to put every factory it owned on a barge and float it around the world, taking advantage of short-term changes in economies and </a:t>
            </a:r>
            <a:r>
              <a:rPr lang="en-IE" smtClean="0"/>
              <a:t>exchange rates” </a:t>
            </a:r>
            <a:r>
              <a:rPr lang="en-IE" dirty="0" smtClean="0"/>
              <a:t>-  Jack Welch, former CEO GE. </a:t>
            </a:r>
          </a:p>
          <a:p>
            <a:r>
              <a:rPr lang="en-IE" dirty="0" smtClean="0"/>
              <a:t>More recently, there have been suggestions around the possibilities of a manufacturing renaissance in those economies which experienced a hollowing out of manufacturing over the past decades. </a:t>
            </a:r>
          </a:p>
          <a:p>
            <a:r>
              <a:rPr lang="en-IE" dirty="0" smtClean="0"/>
              <a:t>An embrace of near-shoring and re-shoring has recently been observed in the case of a number of firms</a:t>
            </a:r>
          </a:p>
          <a:p>
            <a:r>
              <a:rPr lang="en-IE" dirty="0" smtClean="0"/>
              <a:t>Apart from cost and nimbleness considerations a number of other factors obtain viz.</a:t>
            </a:r>
          </a:p>
          <a:p>
            <a:pPr>
              <a:buFont typeface="Wingdings" pitchFamily="2" charset="2"/>
              <a:buChar char="Ø"/>
            </a:pPr>
            <a:r>
              <a:rPr lang="en-IE" dirty="0" smtClean="0"/>
              <a:t>an increasing consciousness of the vulnerabilities of globally dispersed value chains  </a:t>
            </a:r>
          </a:p>
          <a:p>
            <a:pPr>
              <a:buFont typeface="Wingdings" pitchFamily="2" charset="2"/>
              <a:buChar char="Ø"/>
            </a:pPr>
            <a:r>
              <a:rPr lang="en-IE" dirty="0" smtClean="0"/>
              <a:t>recognition of the benefits of co-location of design and manufacturing functions </a:t>
            </a:r>
          </a:p>
          <a:p>
            <a:pPr>
              <a:buFont typeface="Wingdings" pitchFamily="2" charset="2"/>
              <a:buChar char="Ø"/>
            </a:pPr>
            <a:r>
              <a:rPr lang="en-IE" dirty="0" smtClean="0"/>
              <a:t>an awareness of the limits to manufacturing fragmentation</a:t>
            </a:r>
          </a:p>
          <a:p>
            <a:r>
              <a:rPr lang="en-IE" dirty="0" smtClean="0"/>
              <a:t>Suggesting that we are close to a tipping point in terms of the global dispersion of manufacturing activities.  </a:t>
            </a:r>
          </a:p>
          <a:p>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Enactment of Globalization</a:t>
            </a:r>
            <a:endParaRPr lang="en-IE" dirty="0"/>
          </a:p>
        </p:txBody>
      </p:sp>
      <p:sp>
        <p:nvSpPr>
          <p:cNvPr id="3" name="Content Placeholder 2"/>
          <p:cNvSpPr>
            <a:spLocks noGrp="1"/>
          </p:cNvSpPr>
          <p:nvPr>
            <p:ph idx="1"/>
          </p:nvPr>
        </p:nvSpPr>
        <p:spPr/>
        <p:txBody>
          <a:bodyPr/>
          <a:lstStyle/>
          <a:p>
            <a:r>
              <a:rPr lang="en-GB" dirty="0" smtClean="0">
                <a:cs typeface="Times New Roman" pitchFamily="18" charset="0"/>
              </a:rPr>
              <a:t>Globalisation is enacted via the flows of materials, investment, information, knowledge, finance and peoples across borders.</a:t>
            </a:r>
            <a:endParaRPr lang="en-IE" dirty="0" smtClean="0"/>
          </a:p>
          <a:p>
            <a:r>
              <a:rPr lang="en-GB" dirty="0" smtClean="0">
                <a:cs typeface="Times New Roman" pitchFamily="18" charset="0"/>
              </a:rPr>
              <a:t>International integration represents the ongoing outcome of the process of globalisation. </a:t>
            </a:r>
          </a:p>
          <a:p>
            <a:endParaRPr lang="en-I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IE" dirty="0"/>
          </a:p>
        </p:txBody>
      </p:sp>
      <p:sp>
        <p:nvSpPr>
          <p:cNvPr id="3" name="Subtitle 2"/>
          <p:cNvSpPr>
            <a:spLocks noGrp="1"/>
          </p:cNvSpPr>
          <p:nvPr>
            <p:ph type="subTitle" idx="1"/>
          </p:nvPr>
        </p:nvSpPr>
        <p:spPr/>
        <p:txBody>
          <a:bodyPr/>
          <a:lstStyle/>
          <a:p>
            <a:endParaRPr lang="en-I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DDF4BEFD-C906-49E5-AE34-6AE51CB1E790}" type="slidenum">
              <a:rPr lang="en-US" smtClean="0"/>
              <a:pPr/>
              <a:t>5</a:t>
            </a:fld>
            <a:endParaRPr lang="en-US" smtClean="0"/>
          </a:p>
        </p:txBody>
      </p:sp>
      <p:sp>
        <p:nvSpPr>
          <p:cNvPr id="9219" name="Rectangle 1026"/>
          <p:cNvSpPr>
            <a:spLocks noGrp="1" noChangeArrowheads="1"/>
          </p:cNvSpPr>
          <p:nvPr>
            <p:ph type="title"/>
          </p:nvPr>
        </p:nvSpPr>
        <p:spPr>
          <a:xfrm>
            <a:off x="457200" y="274638"/>
            <a:ext cx="8229600" cy="778098"/>
          </a:xfrm>
        </p:spPr>
        <p:txBody>
          <a:bodyPr>
            <a:normAutofit/>
          </a:bodyPr>
          <a:lstStyle/>
          <a:p>
            <a:pPr eaLnBrk="1" hangingPunct="1"/>
            <a:r>
              <a:rPr lang="en-IE" sz="3200" b="1" dirty="0" smtClean="0"/>
              <a:t>Enablers and Outcomes of Globalization</a:t>
            </a:r>
            <a:endParaRPr lang="en-GB" sz="3200" b="1" dirty="0" smtClean="0"/>
          </a:p>
        </p:txBody>
      </p:sp>
      <p:sp>
        <p:nvSpPr>
          <p:cNvPr id="9220" name="Rectangle 1027"/>
          <p:cNvSpPr>
            <a:spLocks noGrp="1" noChangeArrowheads="1"/>
          </p:cNvSpPr>
          <p:nvPr>
            <p:ph type="body" idx="1"/>
          </p:nvPr>
        </p:nvSpPr>
        <p:spPr>
          <a:xfrm>
            <a:off x="457200" y="908720"/>
            <a:ext cx="8229600" cy="5760640"/>
          </a:xfrm>
        </p:spPr>
        <p:txBody>
          <a:bodyPr>
            <a:normAutofit fontScale="92500"/>
          </a:bodyPr>
          <a:lstStyle/>
          <a:p>
            <a:pPr eaLnBrk="1" hangingPunct="1"/>
            <a:r>
              <a:rPr lang="en-IE" sz="2600" dirty="0" smtClean="0"/>
              <a:t>Opening, deregulating and privatizing of economies</a:t>
            </a:r>
          </a:p>
          <a:p>
            <a:pPr eaLnBrk="1" hangingPunct="1"/>
            <a:r>
              <a:rPr lang="en-IE" sz="2600" dirty="0" smtClean="0"/>
              <a:t>Advances in Information and Communication technologies</a:t>
            </a:r>
          </a:p>
          <a:p>
            <a:pPr eaLnBrk="1" hangingPunct="1"/>
            <a:r>
              <a:rPr lang="en-IE" sz="2600" dirty="0" smtClean="0"/>
              <a:t>Advances in Transportation Systems</a:t>
            </a:r>
          </a:p>
          <a:p>
            <a:pPr>
              <a:buNone/>
            </a:pPr>
            <a:r>
              <a:rPr lang="en-GB" sz="2800" dirty="0" smtClean="0"/>
              <a:t>Giving rise to new modes of organising</a:t>
            </a:r>
          </a:p>
          <a:p>
            <a:pPr>
              <a:buFont typeface="Wingdings" pitchFamily="2" charset="2"/>
              <a:buChar char="ü"/>
            </a:pPr>
            <a:r>
              <a:rPr lang="en-GB" sz="2800" dirty="0" smtClean="0"/>
              <a:t>Outsourcing</a:t>
            </a:r>
          </a:p>
          <a:p>
            <a:pPr>
              <a:buFont typeface="Wingdings" pitchFamily="2" charset="2"/>
              <a:buChar char="ü"/>
            </a:pPr>
            <a:r>
              <a:rPr lang="en-GB" sz="2800" dirty="0" smtClean="0"/>
              <a:t>Off-shoring</a:t>
            </a:r>
          </a:p>
          <a:p>
            <a:pPr>
              <a:buFont typeface="Wingdings" pitchFamily="2" charset="2"/>
              <a:buChar char="ü"/>
            </a:pPr>
            <a:r>
              <a:rPr lang="en-GB" sz="2800" dirty="0" smtClean="0"/>
              <a:t>Open-sourcing</a:t>
            </a:r>
          </a:p>
          <a:p>
            <a:pPr>
              <a:buFont typeface="Wingdings" pitchFamily="2" charset="2"/>
              <a:buChar char="ü"/>
            </a:pPr>
            <a:r>
              <a:rPr lang="en-GB" sz="2800" dirty="0" smtClean="0"/>
              <a:t>In-sourcing</a:t>
            </a:r>
          </a:p>
          <a:p>
            <a:pPr>
              <a:buFont typeface="Wingdings" pitchFamily="2" charset="2"/>
              <a:buChar char="ü"/>
            </a:pPr>
            <a:r>
              <a:rPr lang="en-GB" sz="2800" dirty="0" err="1" smtClean="0"/>
              <a:t>Supplychaining</a:t>
            </a:r>
            <a:endParaRPr lang="en-GB" sz="2800" dirty="0" smtClean="0"/>
          </a:p>
          <a:p>
            <a:pPr>
              <a:buNone/>
            </a:pPr>
            <a:r>
              <a:rPr lang="en-GB" sz="2800" dirty="0" smtClean="0"/>
              <a:t>	 and Informing and Communicating for free</a:t>
            </a:r>
          </a:p>
          <a:p>
            <a:r>
              <a:rPr lang="en-GB" sz="2800" dirty="0" smtClean="0"/>
              <a:t>and with ensuing complexity fuelled by inter-dependencies and blurring of boundaries</a:t>
            </a:r>
          </a:p>
          <a:p>
            <a:pPr>
              <a:buNone/>
            </a:pPr>
            <a:endParaRPr lang="en-IE" sz="2600" dirty="0" smtClean="0"/>
          </a:p>
          <a:p>
            <a:pPr eaLnBrk="1" hangingPunct="1"/>
            <a:endParaRPr lang="en-IE" sz="2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500063" y="571500"/>
            <a:ext cx="8229600" cy="714375"/>
          </a:xfrm>
        </p:spPr>
        <p:txBody>
          <a:bodyPr>
            <a:normAutofit fontScale="90000"/>
          </a:bodyPr>
          <a:lstStyle/>
          <a:p>
            <a:r>
              <a:rPr lang="en-IE" smtClean="0"/>
              <a:t>The core issue</a:t>
            </a:r>
          </a:p>
        </p:txBody>
      </p:sp>
      <p:sp>
        <p:nvSpPr>
          <p:cNvPr id="3" name="Content Placeholder 2"/>
          <p:cNvSpPr>
            <a:spLocks noGrp="1"/>
          </p:cNvSpPr>
          <p:nvPr>
            <p:ph idx="1"/>
          </p:nvPr>
        </p:nvSpPr>
        <p:spPr>
          <a:xfrm>
            <a:off x="428625" y="1268760"/>
            <a:ext cx="8229600" cy="5232053"/>
          </a:xfrm>
        </p:spPr>
        <p:txBody>
          <a:bodyPr>
            <a:normAutofit fontScale="77500" lnSpcReduction="20000"/>
          </a:bodyPr>
          <a:lstStyle/>
          <a:p>
            <a:pPr>
              <a:defRPr/>
            </a:pPr>
            <a:r>
              <a:rPr lang="en-IE" dirty="0" smtClean="0"/>
              <a:t>The world has never been so interconnected and integrated</a:t>
            </a:r>
          </a:p>
          <a:p>
            <a:pPr>
              <a:defRPr/>
            </a:pPr>
            <a:r>
              <a:rPr lang="en-IE" dirty="0" smtClean="0"/>
              <a:t>As a result it has never been so interdependent</a:t>
            </a:r>
          </a:p>
          <a:p>
            <a:pPr>
              <a:defRPr/>
            </a:pPr>
            <a:r>
              <a:rPr lang="en-IE" dirty="0" smtClean="0"/>
              <a:t>Yet, our knowledge around, and understanding of this interdependent world are based on models and insights that reflect a very different reality</a:t>
            </a:r>
          </a:p>
          <a:p>
            <a:pPr>
              <a:defRPr/>
            </a:pPr>
            <a:r>
              <a:rPr lang="en-IE" dirty="0" smtClean="0"/>
              <a:t>For example we still tend to base much of our analysis and thinking on the obsolete and ultimately (in the context of an interdependent world) destructive notion of self-interest leading to disagreement, conflict and war when such interdependency calls for models and systems that are based on mutuality</a:t>
            </a:r>
          </a:p>
          <a:p>
            <a:pPr>
              <a:defRPr/>
            </a:pPr>
            <a:r>
              <a:rPr lang="en-IE" dirty="0" smtClean="0"/>
              <a:t>This is noted in the General Theory where Keynes states that “The mercantilists were under no illusions as to the nationalistic character of their policies and their tendency to promote war.” (pg.348)  </a:t>
            </a:r>
          </a:p>
          <a:p>
            <a:pPr>
              <a:defRPr/>
            </a:pPr>
            <a:endParaRPr lang="en-IE"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57188"/>
            <a:ext cx="8229600" cy="571500"/>
          </a:xfrm>
        </p:spPr>
        <p:txBody>
          <a:bodyPr>
            <a:normAutofit fontScale="90000"/>
          </a:bodyPr>
          <a:lstStyle/>
          <a:p>
            <a:pPr>
              <a:defRPr/>
            </a:pPr>
            <a:r>
              <a:rPr lang="en-IE" dirty="0" smtClean="0"/>
              <a:t>The Challenge</a:t>
            </a:r>
            <a:endParaRPr lang="en-IE" dirty="0"/>
          </a:p>
        </p:txBody>
      </p:sp>
      <p:sp>
        <p:nvSpPr>
          <p:cNvPr id="3" name="Content Placeholder 2"/>
          <p:cNvSpPr>
            <a:spLocks noGrp="1"/>
          </p:cNvSpPr>
          <p:nvPr>
            <p:ph idx="1"/>
          </p:nvPr>
        </p:nvSpPr>
        <p:spPr>
          <a:xfrm>
            <a:off x="566738" y="1268760"/>
            <a:ext cx="8001000" cy="5303490"/>
          </a:xfrm>
        </p:spPr>
        <p:txBody>
          <a:bodyPr>
            <a:normAutofit fontScale="85000" lnSpcReduction="10000"/>
          </a:bodyPr>
          <a:lstStyle/>
          <a:p>
            <a:pPr>
              <a:defRPr/>
            </a:pPr>
            <a:r>
              <a:rPr lang="en-IE" dirty="0" smtClean="0"/>
              <a:t>The world is paying a heavy price for this knowledge deficit with our global financial system on life support, the sustainability of the planet in question and, as we are now experiencing in Europe, past progress in integration under threat</a:t>
            </a:r>
          </a:p>
          <a:p>
            <a:pPr>
              <a:defRPr/>
            </a:pPr>
            <a:r>
              <a:rPr lang="en-IE" dirty="0" smtClean="0"/>
              <a:t>There is an urgent need for researchers to develop new paradigms and new understandings that can address in their varying ways the challenges of interdependency arising from International Integration</a:t>
            </a:r>
          </a:p>
          <a:p>
            <a:pPr>
              <a:defRPr/>
            </a:pPr>
            <a:r>
              <a:rPr lang="en-IE" dirty="0" err="1" smtClean="0"/>
              <a:t>Davos</a:t>
            </a:r>
            <a:r>
              <a:rPr lang="en-IE" dirty="0" smtClean="0"/>
              <a:t> 2012 set as its theme “The great transformation; shaping new models”</a:t>
            </a:r>
          </a:p>
          <a:p>
            <a:pPr>
              <a:defRPr/>
            </a:pPr>
            <a:r>
              <a:rPr lang="en-IE" dirty="0" smtClean="0"/>
              <a:t>“We desperately need new models” - Klaus Schwab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295400" y="333375"/>
            <a:ext cx="6732588" cy="1038225"/>
          </a:xfrm>
        </p:spPr>
        <p:txBody>
          <a:bodyPr/>
          <a:lstStyle/>
          <a:p>
            <a:pPr eaLnBrk="1" hangingPunct="1"/>
            <a:r>
              <a:rPr lang="en-US" sz="3600" b="1" dirty="0" smtClean="0"/>
              <a:t>Southern Multinationals*</a:t>
            </a:r>
            <a:r>
              <a:rPr lang="en-US" sz="3400" b="1" dirty="0" smtClean="0"/>
              <a:t/>
            </a:r>
            <a:br>
              <a:rPr lang="en-US" sz="3400" b="1" dirty="0" smtClean="0"/>
            </a:br>
            <a:r>
              <a:rPr lang="en-US" sz="1400" b="1" dirty="0" smtClean="0">
                <a:cs typeface="Times New Roman" pitchFamily="18" charset="0"/>
              </a:rPr>
              <a:t>OFDI from developing countries  to developed countries</a:t>
            </a:r>
          </a:p>
        </p:txBody>
      </p:sp>
      <p:sp>
        <p:nvSpPr>
          <p:cNvPr id="46083" name="TextBox 8"/>
          <p:cNvSpPr txBox="1">
            <a:spLocks noChangeArrowheads="1"/>
          </p:cNvSpPr>
          <p:nvPr/>
        </p:nvSpPr>
        <p:spPr bwMode="auto">
          <a:xfrm>
            <a:off x="7236296" y="5084763"/>
            <a:ext cx="1656184" cy="830997"/>
          </a:xfrm>
          <a:prstGeom prst="rect">
            <a:avLst/>
          </a:prstGeom>
          <a:noFill/>
          <a:ln w="9525">
            <a:noFill/>
            <a:miter lim="800000"/>
            <a:headEnd/>
            <a:tailEnd/>
          </a:ln>
        </p:spPr>
        <p:txBody>
          <a:bodyPr wrap="square">
            <a:spAutoFit/>
          </a:bodyPr>
          <a:lstStyle/>
          <a:p>
            <a:r>
              <a:rPr lang="en-US" sz="1200" b="1" dirty="0"/>
              <a:t>North:  Developed countries</a:t>
            </a:r>
          </a:p>
          <a:p>
            <a:r>
              <a:rPr lang="en-US" sz="1200" b="1" dirty="0"/>
              <a:t>South: Developing countries</a:t>
            </a:r>
          </a:p>
        </p:txBody>
      </p:sp>
      <p:graphicFrame>
        <p:nvGraphicFramePr>
          <p:cNvPr id="5" name="Diagram 4"/>
          <p:cNvGraphicFramePr/>
          <p:nvPr/>
        </p:nvGraphicFramePr>
        <p:xfrm>
          <a:off x="1219200" y="1524000"/>
          <a:ext cx="5867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 name="TextBox 6"/>
          <p:cNvSpPr txBox="1">
            <a:spLocks noChangeArrowheads="1"/>
          </p:cNvSpPr>
          <p:nvPr/>
        </p:nvSpPr>
        <p:spPr bwMode="auto">
          <a:xfrm>
            <a:off x="3664524" y="2420676"/>
            <a:ext cx="1195507"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headEnd/>
            <a:tailEnd/>
          </a:ln>
        </p:spPr>
        <p:txBody>
          <a:bodyPr>
            <a:spAutoFit/>
          </a:bodyPr>
          <a:lstStyle/>
          <a:p>
            <a:pPr algn="ctr">
              <a:defRPr/>
            </a:pPr>
            <a:r>
              <a:rPr lang="en-US" sz="1200" b="1" dirty="0">
                <a:solidFill>
                  <a:srgbClr val="FF0000"/>
                </a:solidFill>
              </a:rPr>
              <a:t>Common</a:t>
            </a:r>
          </a:p>
        </p:txBody>
      </p:sp>
      <p:sp>
        <p:nvSpPr>
          <p:cNvPr id="6150" name="TextBox 7"/>
          <p:cNvSpPr txBox="1">
            <a:spLocks noChangeArrowheads="1"/>
          </p:cNvSpPr>
          <p:nvPr/>
        </p:nvSpPr>
        <p:spPr bwMode="auto">
          <a:xfrm rot="5400000">
            <a:off x="4355974" y="3140969"/>
            <a:ext cx="1584177" cy="2880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headEnd/>
            <a:tailEnd/>
          </a:ln>
        </p:spPr>
        <p:txBody>
          <a:bodyPr>
            <a:spAutoFit/>
          </a:bodyPr>
          <a:lstStyle/>
          <a:p>
            <a:pPr algn="ctr">
              <a:defRPr/>
            </a:pPr>
            <a:r>
              <a:rPr lang="en-US" sz="1200" b="1" dirty="0">
                <a:solidFill>
                  <a:srgbClr val="FF0000"/>
                </a:solidFill>
              </a:rPr>
              <a:t>Conventional</a:t>
            </a:r>
          </a:p>
        </p:txBody>
      </p:sp>
      <p:sp>
        <p:nvSpPr>
          <p:cNvPr id="6151" name="TextBox 8"/>
          <p:cNvSpPr txBox="1">
            <a:spLocks noChangeArrowheads="1"/>
          </p:cNvSpPr>
          <p:nvPr/>
        </p:nvSpPr>
        <p:spPr bwMode="auto">
          <a:xfrm>
            <a:off x="3633850" y="4207825"/>
            <a:ext cx="914400"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headEnd/>
            <a:tailEnd/>
          </a:ln>
        </p:spPr>
        <p:txBody>
          <a:bodyPr>
            <a:spAutoFit/>
          </a:bodyPr>
          <a:lstStyle/>
          <a:p>
            <a:pPr algn="ctr">
              <a:defRPr/>
            </a:pPr>
            <a:r>
              <a:rPr lang="en-US" sz="1200" b="1" dirty="0">
                <a:solidFill>
                  <a:srgbClr val="FF0000"/>
                </a:solidFill>
              </a:rPr>
              <a:t>Recent</a:t>
            </a:r>
          </a:p>
        </p:txBody>
      </p:sp>
      <p:sp>
        <p:nvSpPr>
          <p:cNvPr id="6152" name="TextBox 10"/>
          <p:cNvSpPr txBox="1">
            <a:spLocks noChangeArrowheads="1"/>
          </p:cNvSpPr>
          <p:nvPr/>
        </p:nvSpPr>
        <p:spPr bwMode="auto">
          <a:xfrm rot="16200000">
            <a:off x="2518820" y="3393949"/>
            <a:ext cx="1503041"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headEnd/>
            <a:tailEnd/>
          </a:ln>
        </p:spPr>
        <p:txBody>
          <a:bodyPr>
            <a:spAutoFit/>
          </a:bodyPr>
          <a:lstStyle/>
          <a:p>
            <a:pPr algn="ctr">
              <a:defRPr/>
            </a:pPr>
            <a:r>
              <a:rPr lang="en-US" sz="1200" b="1" dirty="0">
                <a:solidFill>
                  <a:srgbClr val="FF0000"/>
                </a:solidFill>
              </a:rPr>
              <a:t>More Recent</a:t>
            </a:r>
          </a:p>
        </p:txBody>
      </p:sp>
      <p:sp>
        <p:nvSpPr>
          <p:cNvPr id="12" name="Oval 11"/>
          <p:cNvSpPr/>
          <p:nvPr/>
        </p:nvSpPr>
        <p:spPr>
          <a:xfrm>
            <a:off x="3505200" y="2848100"/>
            <a:ext cx="1371600" cy="10668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shape">
              <a:fillToRect l="50000" t="50000" r="50000" b="50000"/>
            </a:path>
            <a:tileRect/>
          </a:gra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OFDI</a:t>
            </a:r>
          </a:p>
        </p:txBody>
      </p:sp>
      <p:sp>
        <p:nvSpPr>
          <p:cNvPr id="46100" name="Slide Number Placeholder 13"/>
          <p:cNvSpPr>
            <a:spLocks noGrp="1"/>
          </p:cNvSpPr>
          <p:nvPr>
            <p:ph type="sldNum" sz="quarter" idx="12"/>
          </p:nvPr>
        </p:nvSpPr>
        <p:spPr>
          <a:noFill/>
        </p:spPr>
        <p:txBody>
          <a:bodyPr/>
          <a:lstStyle/>
          <a:p>
            <a:fld id="{5ABF6D39-6740-4F79-9DD0-242F4350A233}" type="slidenum">
              <a:rPr lang="en-US"/>
              <a:pPr/>
              <a:t>8</a:t>
            </a:fld>
            <a:endParaRPr lang="en-US"/>
          </a:p>
        </p:txBody>
      </p:sp>
      <p:sp>
        <p:nvSpPr>
          <p:cNvPr id="11" name="TextBox 10"/>
          <p:cNvSpPr txBox="1"/>
          <p:nvPr/>
        </p:nvSpPr>
        <p:spPr>
          <a:xfrm>
            <a:off x="395536" y="6237312"/>
            <a:ext cx="4608512" cy="523220"/>
          </a:xfrm>
          <a:prstGeom prst="rect">
            <a:avLst/>
          </a:prstGeom>
          <a:noFill/>
        </p:spPr>
        <p:txBody>
          <a:bodyPr wrap="square" rtlCol="0">
            <a:spAutoFit/>
          </a:bodyPr>
          <a:lstStyle/>
          <a:p>
            <a:r>
              <a:rPr lang="en-IE" sz="1400" dirty="0" smtClean="0"/>
              <a:t>*COST Action IS0905: The Emergence of Southern Multinationals and their Impact on Europe.</a:t>
            </a:r>
            <a:endParaRPr lang="en-IE" sz="1400" dirty="0"/>
          </a:p>
        </p:txBody>
      </p:sp>
      <p:sp>
        <p:nvSpPr>
          <p:cNvPr id="13" name="TextBox 12"/>
          <p:cNvSpPr txBox="1"/>
          <p:nvPr/>
        </p:nvSpPr>
        <p:spPr>
          <a:xfrm>
            <a:off x="323528" y="5157193"/>
            <a:ext cx="6840760" cy="1077218"/>
          </a:xfrm>
          <a:prstGeom prst="rect">
            <a:avLst/>
          </a:prstGeom>
          <a:noFill/>
        </p:spPr>
        <p:txBody>
          <a:bodyPr wrap="square" rtlCol="0">
            <a:spAutoFit/>
          </a:bodyPr>
          <a:lstStyle/>
          <a:p>
            <a:r>
              <a:rPr lang="en-IE" sz="1600" dirty="0" smtClean="0"/>
              <a:t>There is a data deficit characterised by a lack of reliable and consistent data in terms of the emergence of Southern Multinationals and their Impact on Europe that needs to be addressed– </a:t>
            </a:r>
            <a:r>
              <a:rPr lang="en-IE" sz="1600" i="1" dirty="0" smtClean="0"/>
              <a:t>The Emergence of Southern Multinationals: Their Impact on Europe</a:t>
            </a:r>
            <a:r>
              <a:rPr lang="en-IE" sz="1600" dirty="0" smtClean="0"/>
              <a:t>, L. Brennan (2011)</a:t>
            </a:r>
            <a:endParaRPr lang="en-IE"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IE" dirty="0" smtClean="0"/>
              <a:t>Global Value Chains</a:t>
            </a:r>
            <a:endParaRPr lang="en-GB" dirty="0" smtClean="0"/>
          </a:p>
        </p:txBody>
      </p:sp>
      <p:sp>
        <p:nvSpPr>
          <p:cNvPr id="58371" name="Rectangle 3"/>
          <p:cNvSpPr>
            <a:spLocks noGrp="1" noChangeArrowheads="1"/>
          </p:cNvSpPr>
          <p:nvPr>
            <p:ph type="body" idx="1"/>
          </p:nvPr>
        </p:nvSpPr>
        <p:spPr>
          <a:xfrm>
            <a:off x="566738" y="1752600"/>
            <a:ext cx="8001000" cy="4391025"/>
          </a:xfrm>
        </p:spPr>
        <p:txBody>
          <a:bodyPr/>
          <a:lstStyle/>
          <a:p>
            <a:pPr eaLnBrk="1" hangingPunct="1"/>
            <a:r>
              <a:rPr lang="en-GB" sz="1800" dirty="0" smtClean="0">
                <a:cs typeface="Times New Roman" pitchFamily="18" charset="0"/>
              </a:rPr>
              <a:t>Global Value Chains represent the </a:t>
            </a:r>
            <a:r>
              <a:rPr lang="en-GB" sz="1800" b="1" dirty="0" smtClean="0">
                <a:cs typeface="Times New Roman" pitchFamily="18" charset="0"/>
              </a:rPr>
              <a:t>enactment of globalisation</a:t>
            </a:r>
            <a:r>
              <a:rPr lang="en-GB" sz="1800" dirty="0" smtClean="0">
                <a:cs typeface="Times New Roman" pitchFamily="18" charset="0"/>
              </a:rPr>
              <a:t>. </a:t>
            </a:r>
          </a:p>
          <a:p>
            <a:pPr eaLnBrk="1" hangingPunct="1"/>
            <a:r>
              <a:rPr lang="en-GB" sz="1800" dirty="0" smtClean="0">
                <a:cs typeface="Times New Roman" pitchFamily="18" charset="0"/>
              </a:rPr>
              <a:t>Globalisation at its heart is about </a:t>
            </a:r>
            <a:r>
              <a:rPr lang="en-GB" sz="1800" b="1" dirty="0" smtClean="0">
                <a:cs typeface="Times New Roman" pitchFamily="18" charset="0"/>
              </a:rPr>
              <a:t>flows</a:t>
            </a:r>
            <a:r>
              <a:rPr lang="en-GB" sz="1800" dirty="0" smtClean="0">
                <a:cs typeface="Times New Roman" pitchFamily="18" charset="0"/>
              </a:rPr>
              <a:t>: flows of materials, goods, information, knowledge, finance and people. </a:t>
            </a:r>
          </a:p>
          <a:p>
            <a:pPr eaLnBrk="1" hangingPunct="1"/>
            <a:r>
              <a:rPr lang="en-GB" sz="1800" dirty="0" smtClean="0">
                <a:cs typeface="Times New Roman" pitchFamily="18" charset="0"/>
              </a:rPr>
              <a:t>Global Value Chains are the basis of such flows. </a:t>
            </a:r>
          </a:p>
          <a:p>
            <a:pPr eaLnBrk="1" hangingPunct="1"/>
            <a:r>
              <a:rPr lang="en-GB" sz="1800" dirty="0" smtClean="0">
                <a:cs typeface="Times New Roman" pitchFamily="18" charset="0"/>
              </a:rPr>
              <a:t>Ongoing construction, deconstruction and reconstruction of such chains provides the infrastructure through which globalisation is enabled. </a:t>
            </a:r>
          </a:p>
          <a:p>
            <a:pPr eaLnBrk="1" hangingPunct="1"/>
            <a:r>
              <a:rPr lang="en-GB" sz="1800" dirty="0" smtClean="0">
                <a:cs typeface="Times New Roman" pitchFamily="18" charset="0"/>
              </a:rPr>
              <a:t>The </a:t>
            </a:r>
            <a:r>
              <a:rPr lang="en-GB" sz="1800" b="1" dirty="0" smtClean="0">
                <a:cs typeface="Times New Roman" pitchFamily="18" charset="0"/>
              </a:rPr>
              <a:t>design, configuration and coordination </a:t>
            </a:r>
            <a:r>
              <a:rPr lang="en-GB" sz="1800" dirty="0" smtClean="0">
                <a:cs typeface="Times New Roman" pitchFamily="18" charset="0"/>
              </a:rPr>
              <a:t>of such chains to achieve maximum business performance are </a:t>
            </a:r>
            <a:r>
              <a:rPr lang="en-GB" sz="1800" b="1" dirty="0" smtClean="0">
                <a:cs typeface="Times New Roman" pitchFamily="18" charset="0"/>
              </a:rPr>
              <a:t>central to the role of MNEs</a:t>
            </a:r>
            <a:r>
              <a:rPr lang="en-GB" sz="1800" dirty="0" smtClean="0">
                <a:cs typeface="Times New Roman" pitchFamily="18" charset="0"/>
              </a:rPr>
              <a:t>.  </a:t>
            </a:r>
          </a:p>
          <a:p>
            <a:pPr eaLnBrk="1" hangingPunct="1"/>
            <a:r>
              <a:rPr lang="en-GB" sz="1800" dirty="0" smtClean="0">
                <a:cs typeface="Times New Roman" pitchFamily="18" charset="0"/>
              </a:rPr>
              <a:t>Integrating emerging technologies into such chains to create symbiotic business systems that yield maximum performance is the </a:t>
            </a:r>
            <a:r>
              <a:rPr lang="en-GB" sz="1800" b="1" dirty="0" smtClean="0">
                <a:cs typeface="Times New Roman" pitchFamily="18" charset="0"/>
              </a:rPr>
              <a:t>key to competitive advantage in today’s globalised world</a:t>
            </a:r>
            <a:endParaRPr lang="en-GB"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2750</Words>
  <Application>Microsoft Office PowerPoint</Application>
  <PresentationFormat>On-screen Show (4:3)</PresentationFormat>
  <Paragraphs>299</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Economic Globalization  – scene setting</vt:lpstr>
      <vt:lpstr>Where in the world???</vt:lpstr>
      <vt:lpstr>Globalization(a la Thomas Friedman)</vt:lpstr>
      <vt:lpstr>The Enactment of Globalization</vt:lpstr>
      <vt:lpstr>Enablers and Outcomes of Globalization</vt:lpstr>
      <vt:lpstr>The core issue</vt:lpstr>
      <vt:lpstr>The Challenge</vt:lpstr>
      <vt:lpstr>Southern Multinationals* OFDI from developing countries  to developed countries</vt:lpstr>
      <vt:lpstr>Global Value Chains</vt:lpstr>
      <vt:lpstr>GLOBAL VALUE CHAINS</vt:lpstr>
      <vt:lpstr>Global Flows – A DVD Player</vt:lpstr>
      <vt:lpstr>Global Value Chains</vt:lpstr>
      <vt:lpstr>Complexity – the case of Findus UK</vt:lpstr>
      <vt:lpstr>Complexity of  Global Value Chains</vt:lpstr>
      <vt:lpstr>The Global Component Network for Ford’s European Manufacturing of the Escort</vt:lpstr>
      <vt:lpstr>UNCTAD’s “Global Value Chains and Development” reports that ..</vt:lpstr>
      <vt:lpstr>Slide 17</vt:lpstr>
      <vt:lpstr>Value Creation and Capture</vt:lpstr>
      <vt:lpstr>Fig. 11.4: The Value Chain Framework</vt:lpstr>
      <vt:lpstr>The Value Chain</vt:lpstr>
      <vt:lpstr>Capturing Value </vt:lpstr>
      <vt:lpstr>Stan Shih’s ‘Smiling Curve’</vt:lpstr>
      <vt:lpstr>The Multinational Enterprise  and  Value Chain Configuration</vt:lpstr>
      <vt:lpstr>Global Value Chains</vt:lpstr>
      <vt:lpstr>The Globalization of Production</vt:lpstr>
      <vt:lpstr>Global Production</vt:lpstr>
      <vt:lpstr>The Global Fragmentation of Production</vt:lpstr>
      <vt:lpstr>Global Fragmentation is not without Risks</vt:lpstr>
      <vt:lpstr>The Foxconn Empire</vt:lpstr>
      <vt:lpstr>Fragmentation of production: the example of the Boeing 787 Dreamliner</vt:lpstr>
      <vt:lpstr>Boeing and Outsourcing</vt:lpstr>
      <vt:lpstr>And more broadly the Globalization of Production has been linked to ……</vt:lpstr>
      <vt:lpstr>The Smart Phone</vt:lpstr>
      <vt:lpstr>Slide 34</vt:lpstr>
      <vt:lpstr>The iPhone and the US-China Trade Deficit*</vt:lpstr>
      <vt:lpstr>Shareholder Value</vt:lpstr>
      <vt:lpstr>Administrative Arbitrage on the part of MNEs creates data measurement challenges</vt:lpstr>
      <vt:lpstr>“Addressing Base Erosion and Profit Shifting” (OECD, 2013)</vt:lpstr>
      <vt:lpstr>Signs of Reversal???</vt:lpstr>
      <vt:lpstr>Thank You</vt:lpstr>
    </vt:vector>
  </TitlesOfParts>
  <Company>TCD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Globalization – scene setting</dc:title>
  <dc:subject>Economic Globalization – scene setting</dc:subject>
  <dc:creator>Louis Brennan</dc:creator>
  <cp:lastModifiedBy>Louis Brennan</cp:lastModifiedBy>
  <cp:revision>273</cp:revision>
  <dcterms:created xsi:type="dcterms:W3CDTF">2013-04-10T08:20:52Z</dcterms:created>
  <dcterms:modified xsi:type="dcterms:W3CDTF">2013-04-17T09:20:37Z</dcterms:modified>
</cp:coreProperties>
</file>