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15.xml" ContentType="application/vnd.openxmlformats-officedocument.presentationml.notesSlide+xml"/>
  <Override PartName="/ppt/charts/chart10.xml" ContentType="application/vnd.openxmlformats-officedocument.drawingml.chart+xml"/>
  <Override PartName="/ppt/notesSlides/notesSlide16.xml" ContentType="application/vnd.openxmlformats-officedocument.presentationml.notesSlide+xml"/>
  <Override PartName="/ppt/charts/chart11.xml" ContentType="application/vnd.openxmlformats-officedocument.drawingml.chart+xml"/>
  <Override PartName="/ppt/notesSlides/notesSlide17.xml" ContentType="application/vnd.openxmlformats-officedocument.presentationml.notesSlide+xml"/>
  <Override PartName="/ppt/charts/chart12.xml" ContentType="application/vnd.openxmlformats-officedocument.drawingml.chart+xml"/>
  <Override PartName="/ppt/notesSlides/notesSlide18.xml" ContentType="application/vnd.openxmlformats-officedocument.presentationml.notesSlide+xml"/>
  <Override PartName="/ppt/charts/chart13.xml" ContentType="application/vnd.openxmlformats-officedocument.drawingml.chart+xml"/>
  <Override PartName="/ppt/notesSlides/notesSlide19.xml" ContentType="application/vnd.openxmlformats-officedocument.presentationml.notesSlide+xml"/>
  <Override PartName="/ppt/charts/chart14.xml" ContentType="application/vnd.openxmlformats-officedocument.drawingml.chart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17.xml" ContentType="application/vnd.openxmlformats-officedocument.drawingml.chart+xml"/>
  <Override PartName="/ppt/notesSlides/notesSlide24.xml" ContentType="application/vnd.openxmlformats-officedocument.presentationml.notesSlide+xml"/>
  <Override PartName="/ppt/charts/chart18.xml" ContentType="application/vnd.openxmlformats-officedocument.drawingml.chart+xml"/>
  <Override PartName="/ppt/notesSlides/notesSlide25.xml" ContentType="application/vnd.openxmlformats-officedocument.presentationml.notesSlide+xml"/>
  <Override PartName="/ppt/charts/chart19.xml" ContentType="application/vnd.openxmlformats-officedocument.drawingml.chart+xml"/>
  <Override PartName="/ppt/notesSlides/notesSlide26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27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24.xml" ContentType="application/vnd.openxmlformats-officedocument.drawingml.chart+xml"/>
  <Override PartName="/ppt/notesSlides/notesSlide30.xml" ContentType="application/vnd.openxmlformats-officedocument.presentationml.notesSlide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7" r:id="rId3"/>
    <p:sldId id="291" r:id="rId4"/>
    <p:sldId id="270" r:id="rId5"/>
    <p:sldId id="257" r:id="rId6"/>
    <p:sldId id="258" r:id="rId7"/>
    <p:sldId id="279" r:id="rId8"/>
    <p:sldId id="259" r:id="rId9"/>
    <p:sldId id="260" r:id="rId10"/>
    <p:sldId id="276" r:id="rId11"/>
    <p:sldId id="263" r:id="rId12"/>
    <p:sldId id="262" r:id="rId13"/>
    <p:sldId id="264" r:id="rId14"/>
    <p:sldId id="283" r:id="rId15"/>
    <p:sldId id="285" r:id="rId16"/>
    <p:sldId id="284" r:id="rId17"/>
    <p:sldId id="292" r:id="rId18"/>
    <p:sldId id="281" r:id="rId19"/>
    <p:sldId id="294" r:id="rId20"/>
    <p:sldId id="295" r:id="rId21"/>
    <p:sldId id="274" r:id="rId22"/>
    <p:sldId id="266" r:id="rId23"/>
    <p:sldId id="272" r:id="rId24"/>
    <p:sldId id="269" r:id="rId25"/>
    <p:sldId id="280" r:id="rId26"/>
    <p:sldId id="293" r:id="rId27"/>
    <p:sldId id="267" r:id="rId28"/>
    <p:sldId id="275" r:id="rId29"/>
    <p:sldId id="268" r:id="rId30"/>
    <p:sldId id="289" r:id="rId31"/>
    <p:sldId id="277" r:id="rId32"/>
    <p:sldId id="290" r:id="rId33"/>
  </p:sldIdLst>
  <p:sldSz cx="9144000" cy="6858000" type="screen4x3"/>
  <p:notesSz cx="6670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C5E"/>
    <a:srgbClr val="4F2270"/>
    <a:srgbClr val="FD9803"/>
    <a:srgbClr val="586D2D"/>
    <a:srgbClr val="DEA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0899" autoAdjust="0"/>
  </p:normalViewPr>
  <p:slideViewPr>
    <p:cSldViewPr>
      <p:cViewPr varScale="1">
        <p:scale>
          <a:sx n="76" d="100"/>
          <a:sy n="76" d="100"/>
        </p:scale>
        <p:origin x="-9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age%20graph%20population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labour%20force%20participation,%20by%20sex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income%20by%20age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income%20by%20age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lone%20parents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Query%2040-70%20rate%20for%20lone%20parents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Query%2040-70%20rate%20for%20lone%20parents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no%20at%20work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Threshold%20table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deprivation%20with(out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age%20x%20deprivation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Graphs\Fig%201b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meat%20heat%20expenses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meat%20heat%20expenses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meat%20heat%20expenses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meat%20heat%20expenses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Graphs\Fig%201a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income%20graph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Threshold%20table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arop%20with(out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arop%20less%20allowances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ccannm\Local%20Settings\Temp\notesD30550\Fig%202.3%20v2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Labour%20Market\User(Public)\SILC%20Papers\Children\Oireachtas\graph%20income%20by%20ag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00"/>
            </a:pPr>
            <a:r>
              <a:rPr lang="en-IE" sz="1500" dirty="0"/>
              <a:t>Composition</a:t>
            </a:r>
            <a:r>
              <a:rPr lang="en-IE" sz="1500" baseline="0" dirty="0"/>
              <a:t> of the population, by age group, SILC 2010</a:t>
            </a:r>
            <a:endParaRPr lang="en-IE" sz="1500" dirty="0"/>
          </a:p>
        </c:rich>
      </c:tx>
      <c:layout>
        <c:manualLayout>
          <c:xMode val="edge"/>
          <c:yMode val="edge"/>
          <c:x val="0.11251909510054438"/>
          <c:y val="3.527385846017123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rgbClr val="F6B30A"/>
              </a:solidFill>
            </c:spPr>
          </c:dPt>
          <c:dPt>
            <c:idx val="1"/>
            <c:bubble3D val="0"/>
            <c:spPr>
              <a:solidFill>
                <a:srgbClr val="7030A0"/>
              </a:solidFill>
            </c:spPr>
          </c:dPt>
          <c:dPt>
            <c:idx val="2"/>
            <c:bubble3D val="0"/>
            <c:spPr>
              <a:solidFill>
                <a:srgbClr val="5F982C"/>
              </a:solidFill>
            </c:spPr>
          </c:dPt>
          <c:dLbls>
            <c:dLbl>
              <c:idx val="0"/>
              <c:layout>
                <c:manualLayout>
                  <c:x val="-0.1507958247295639"/>
                  <c:y val="0.15528286712104475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Aged 0-17</a:t>
                    </a:r>
                  </a:p>
                  <a:p>
                    <a:r>
                      <a:rPr lang="en-US" sz="1200" b="1"/>
                      <a:t>27%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418200061104321"/>
                  <c:y val="-0.22420471799429723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rgbClr val="FFFF00"/>
                        </a:solidFill>
                      </a:defRPr>
                    </a:pPr>
                    <a:r>
                      <a:rPr lang="en-US" sz="1200" b="1">
                        <a:solidFill>
                          <a:srgbClr val="FFFF00"/>
                        </a:solidFill>
                      </a:rPr>
                      <a:t>Aged 18-64</a:t>
                    </a:r>
                  </a:p>
                  <a:p>
                    <a:pPr>
                      <a:defRPr sz="1200" b="1">
                        <a:solidFill>
                          <a:srgbClr val="FFFF00"/>
                        </a:solidFill>
                      </a:defRPr>
                    </a:pPr>
                    <a:r>
                      <a:rPr lang="en-US" sz="1200" b="1">
                        <a:solidFill>
                          <a:srgbClr val="FFFF00"/>
                        </a:solidFill>
                      </a:rPr>
                      <a:t>55%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114171342073112"/>
                  <c:y val="0.16945640299226095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Aged 65+</a:t>
                    </a:r>
                  </a:p>
                  <a:p>
                    <a:r>
                      <a:rPr lang="en-US" sz="1200" b="1"/>
                      <a:t>18%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'Fig 1a'!$A$3:$A$5</c:f>
              <c:strCache>
                <c:ptCount val="3"/>
                <c:pt idx="0">
                  <c:v>Aged 0-17</c:v>
                </c:pt>
                <c:pt idx="1">
                  <c:v>Aged 18-64</c:v>
                </c:pt>
                <c:pt idx="2">
                  <c:v>Aged 65+</c:v>
                </c:pt>
              </c:strCache>
            </c:strRef>
          </c:cat>
          <c:val>
            <c:numRef>
              <c:f>'Fig 1a'!$B$3:$B$5</c:f>
              <c:numCache>
                <c:formatCode>#,##0</c:formatCode>
                <c:ptCount val="3"/>
                <c:pt idx="0">
                  <c:v>26.8</c:v>
                </c:pt>
                <c:pt idx="1">
                  <c:v>55.4</c:v>
                </c:pt>
                <c:pt idx="2">
                  <c:v>17.7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Percent labour force participation,</a:t>
            </a:r>
            <a:r>
              <a:rPr lang="en-US" sz="1400" baseline="0"/>
              <a:t> by age and sex</a:t>
            </a:r>
            <a:r>
              <a:rPr lang="en-US" sz="1400"/>
              <a:t>, </a:t>
            </a:r>
          </a:p>
          <a:p>
            <a:pPr>
              <a:defRPr sz="1400"/>
            </a:pPr>
            <a:r>
              <a:rPr lang="en-US" sz="1400"/>
              <a:t>QNHS, Quarter 2, 2009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Sheet1!$B$10</c:f>
              <c:strCache>
                <c:ptCount val="1"/>
                <c:pt idx="0">
                  <c:v>Male</c:v>
                </c:pt>
              </c:strCache>
            </c:strRef>
          </c:tx>
          <c:spPr>
            <a:ln w="44450">
              <a:solidFill>
                <a:srgbClr val="512373"/>
              </a:solidFill>
            </a:ln>
          </c:spPr>
          <c:marker>
            <c:symbol val="none"/>
          </c:marker>
          <c:cat>
            <c:strRef>
              <c:f>Sheet1!$C$9:$J$9</c:f>
              <c:strCache>
                <c:ptCount val="8"/>
                <c:pt idx="0">
                  <c:v>15-19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55-59</c:v>
                </c:pt>
                <c:pt idx="6">
                  <c:v>60-64</c:v>
                </c:pt>
                <c:pt idx="7">
                  <c:v>65+</c:v>
                </c:pt>
              </c:strCache>
            </c:strRef>
          </c:cat>
          <c:val>
            <c:numRef>
              <c:f>Sheet1!$C$10:$J$10</c:f>
              <c:numCache>
                <c:formatCode>#,##0.0</c:formatCode>
                <c:ptCount val="8"/>
                <c:pt idx="0">
                  <c:v>23.2</c:v>
                </c:pt>
                <c:pt idx="1">
                  <c:v>76.400000000000006</c:v>
                </c:pt>
                <c:pt idx="2">
                  <c:v>91.6</c:v>
                </c:pt>
                <c:pt idx="3">
                  <c:v>92.4</c:v>
                </c:pt>
                <c:pt idx="4">
                  <c:v>87.6</c:v>
                </c:pt>
                <c:pt idx="5">
                  <c:v>76.5</c:v>
                </c:pt>
                <c:pt idx="6">
                  <c:v>57.2</c:v>
                </c:pt>
                <c:pt idx="7">
                  <c:v>14.9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Sheet1!$B$11</c:f>
              <c:strCache>
                <c:ptCount val="1"/>
                <c:pt idx="0">
                  <c:v>Female</c:v>
                </c:pt>
              </c:strCache>
            </c:strRef>
          </c:tx>
          <c:spPr>
            <a:ln w="44450">
              <a:solidFill>
                <a:srgbClr val="FC8604"/>
              </a:solidFill>
            </a:ln>
          </c:spPr>
          <c:marker>
            <c:symbol val="none"/>
          </c:marker>
          <c:cat>
            <c:strRef>
              <c:f>Sheet1!$C$9:$J$9</c:f>
              <c:strCache>
                <c:ptCount val="8"/>
                <c:pt idx="0">
                  <c:v>15-19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55-59</c:v>
                </c:pt>
                <c:pt idx="6">
                  <c:v>60-64</c:v>
                </c:pt>
                <c:pt idx="7">
                  <c:v>65+</c:v>
                </c:pt>
              </c:strCache>
            </c:strRef>
          </c:cat>
          <c:val>
            <c:numRef>
              <c:f>Sheet1!$C$11:$J$11</c:f>
              <c:numCache>
                <c:formatCode>#,##0.0</c:formatCode>
                <c:ptCount val="8"/>
                <c:pt idx="0">
                  <c:v>20.8</c:v>
                </c:pt>
                <c:pt idx="1">
                  <c:v>70.900000000000006</c:v>
                </c:pt>
                <c:pt idx="2">
                  <c:v>77.900000000000006</c:v>
                </c:pt>
                <c:pt idx="3">
                  <c:v>69</c:v>
                </c:pt>
                <c:pt idx="4">
                  <c:v>66.7</c:v>
                </c:pt>
                <c:pt idx="5">
                  <c:v>52.1</c:v>
                </c:pt>
                <c:pt idx="6">
                  <c:v>32.1</c:v>
                </c:pt>
                <c:pt idx="7">
                  <c:v>4.3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870016"/>
        <c:axId val="142871552"/>
      </c:lineChart>
      <c:catAx>
        <c:axId val="1428700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2871552"/>
        <c:crosses val="autoZero"/>
        <c:auto val="1"/>
        <c:lblAlgn val="ctr"/>
        <c:lblOffset val="100"/>
        <c:noMultiLvlLbl val="0"/>
      </c:catAx>
      <c:valAx>
        <c:axId val="1428715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/>
                  <a:t>% labour force participation</a:t>
                </a:r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4287001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/>
            </a:pPr>
            <a:r>
              <a:rPr lang="en-IE" sz="1600" b="1" dirty="0"/>
              <a:t>Weekly</a:t>
            </a:r>
            <a:r>
              <a:rPr lang="en-IE" sz="1600" b="1" baseline="0" dirty="0"/>
              <a:t> </a:t>
            </a:r>
            <a:r>
              <a:rPr lang="en-IE" sz="1600" b="1" baseline="0" dirty="0" err="1"/>
              <a:t>equivalised</a:t>
            </a:r>
            <a:r>
              <a:rPr lang="en-IE" sz="1600" b="1" baseline="0" dirty="0"/>
              <a:t> family allowances, by age and year</a:t>
            </a:r>
            <a:endParaRPr lang="en-IE" sz="1600" b="1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'family allowances x age'!$E$4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421C5E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'family allowances x age'!$D$5:$D$7</c:f>
              <c:strCache>
                <c:ptCount val="3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</c:strCache>
            </c:strRef>
          </c:cat>
          <c:val>
            <c:numRef>
              <c:f>'family allowances x age'!$E$5:$E$7</c:f>
              <c:numCache>
                <c:formatCode>#,##0</c:formatCode>
                <c:ptCount val="3"/>
                <c:pt idx="0">
                  <c:v>75.257625300000186</c:v>
                </c:pt>
                <c:pt idx="1">
                  <c:v>65.552043699999999</c:v>
                </c:pt>
                <c:pt idx="2">
                  <c:v>54.974403100000004</c:v>
                </c:pt>
              </c:numCache>
            </c:numRef>
          </c:val>
        </c:ser>
        <c:ser>
          <c:idx val="1"/>
          <c:order val="1"/>
          <c:tx>
            <c:strRef>
              <c:f>'family allowances x age'!$F$4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CA304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'family allowances x age'!$D$5:$D$7</c:f>
              <c:strCache>
                <c:ptCount val="3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</c:strCache>
            </c:strRef>
          </c:cat>
          <c:val>
            <c:numRef>
              <c:f>'family allowances x age'!$F$5:$F$7</c:f>
              <c:numCache>
                <c:formatCode>#,##0</c:formatCode>
                <c:ptCount val="3"/>
                <c:pt idx="0">
                  <c:v>84.662750499999959</c:v>
                </c:pt>
                <c:pt idx="1">
                  <c:v>75.561565500000171</c:v>
                </c:pt>
                <c:pt idx="2">
                  <c:v>60.161813300000013</c:v>
                </c:pt>
              </c:numCache>
            </c:numRef>
          </c:val>
        </c:ser>
        <c:ser>
          <c:idx val="2"/>
          <c:order val="2"/>
          <c:tx>
            <c:strRef>
              <c:f>'family allowances x age'!$G$4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7D8848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'family allowances x age'!$D$5:$D$7</c:f>
              <c:strCache>
                <c:ptCount val="3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</c:strCache>
            </c:strRef>
          </c:cat>
          <c:val>
            <c:numRef>
              <c:f>'family allowances x age'!$G$5:$G$7</c:f>
              <c:numCache>
                <c:formatCode>#,##0</c:formatCode>
                <c:ptCount val="3"/>
                <c:pt idx="0">
                  <c:v>65.590468900000005</c:v>
                </c:pt>
                <c:pt idx="1">
                  <c:v>75.16909099999998</c:v>
                </c:pt>
                <c:pt idx="2">
                  <c:v>58.865294900000002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934400"/>
        <c:axId val="142935936"/>
      </c:barChart>
      <c:catAx>
        <c:axId val="14293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2935936"/>
        <c:crosses val="autoZero"/>
        <c:auto val="1"/>
        <c:lblAlgn val="ctr"/>
        <c:lblOffset val="100"/>
        <c:noMultiLvlLbl val="0"/>
      </c:catAx>
      <c:valAx>
        <c:axId val="14293593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en-US" sz="1400" dirty="0"/>
                  <a:t>€</a:t>
                </a:r>
              </a:p>
            </c:rich>
          </c:tx>
          <c:layout>
            <c:manualLayout>
              <c:xMode val="edge"/>
              <c:yMode val="edge"/>
              <c:x val="2.8395061728395059E-2"/>
              <c:y val="2.2528686160271278E-2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crossAx val="14293440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3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3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300"/>
            </a:pPr>
            <a:endParaRPr lang="en-US"/>
          </a:p>
        </c:txPr>
      </c:legendEntry>
      <c:layout>
        <c:manualLayout>
          <c:xMode val="edge"/>
          <c:yMode val="edge"/>
          <c:x val="0.86474846894138346"/>
          <c:y val="4.8169371249650692E-2"/>
          <c:w val="9.2041654515407759E-2"/>
          <c:h val="0.22304825370798698"/>
        </c:manualLayout>
      </c:layout>
      <c:overlay val="0"/>
      <c:spPr>
        <a:solidFill>
          <a:sysClr val="window" lastClr="FFFFFF"/>
        </a:solidFill>
        <a:ln>
          <a:solidFill>
            <a:prstClr val="black"/>
          </a:solidFill>
        </a:ln>
      </c:sp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Weekly cost of </a:t>
            </a:r>
            <a:r>
              <a:rPr lang="en-US" sz="1200" dirty="0" smtClean="0"/>
              <a:t>childcare per child, </a:t>
            </a:r>
            <a:r>
              <a:rPr lang="en-US" sz="1200" dirty="0"/>
              <a:t>Growing up in Ireland at 9 months, </a:t>
            </a:r>
            <a:r>
              <a:rPr lang="en-US" sz="1200" dirty="0" smtClean="0"/>
              <a:t>2008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'GUI childcare cost'!$B$7</c:f>
              <c:strCache>
                <c:ptCount val="1"/>
                <c:pt idx="0">
                  <c:v>Paid relative</c:v>
                </c:pt>
              </c:strCache>
            </c:strRef>
          </c:tx>
          <c:spPr>
            <a:solidFill>
              <a:srgbClr val="3E1B59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'GUI childcare cost'!$C$6</c:f>
              <c:strCache>
                <c:ptCount val="1"/>
                <c:pt idx="0">
                  <c:v>Average weekly cost</c:v>
                </c:pt>
              </c:strCache>
            </c:strRef>
          </c:cat>
          <c:val>
            <c:numRef>
              <c:f>'GUI childcare cost'!$C$7</c:f>
              <c:numCache>
                <c:formatCode>#,##0</c:formatCode>
                <c:ptCount val="1"/>
                <c:pt idx="0">
                  <c:v>113.09</c:v>
                </c:pt>
              </c:numCache>
            </c:numRef>
          </c:val>
        </c:ser>
        <c:ser>
          <c:idx val="1"/>
          <c:order val="1"/>
          <c:tx>
            <c:strRef>
              <c:f>'GUI childcare cost'!$B$8</c:f>
              <c:strCache>
                <c:ptCount val="1"/>
                <c:pt idx="0">
                  <c:v>Childminder/nanny</c:v>
                </c:pt>
              </c:strCache>
            </c:strRef>
          </c:tx>
          <c:spPr>
            <a:solidFill>
              <a:srgbClr val="FC9804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'GUI childcare cost'!$C$6</c:f>
              <c:strCache>
                <c:ptCount val="1"/>
                <c:pt idx="0">
                  <c:v>Average weekly cost</c:v>
                </c:pt>
              </c:strCache>
            </c:strRef>
          </c:cat>
          <c:val>
            <c:numRef>
              <c:f>'GUI childcare cost'!$C$8</c:f>
              <c:numCache>
                <c:formatCode>#,##0</c:formatCode>
                <c:ptCount val="1"/>
                <c:pt idx="0">
                  <c:v>131.8980000000002</c:v>
                </c:pt>
              </c:numCache>
            </c:numRef>
          </c:val>
        </c:ser>
        <c:ser>
          <c:idx val="2"/>
          <c:order val="2"/>
          <c:tx>
            <c:strRef>
              <c:f>'GUI childcare cost'!$B$9</c:f>
              <c:strCache>
                <c:ptCount val="1"/>
                <c:pt idx="0">
                  <c:v>Centre-based care</c:v>
                </c:pt>
              </c:strCache>
            </c:strRef>
          </c:tx>
          <c:spPr>
            <a:solidFill>
              <a:srgbClr val="5C732F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'GUI childcare cost'!$C$6</c:f>
              <c:strCache>
                <c:ptCount val="1"/>
                <c:pt idx="0">
                  <c:v>Average weekly cost</c:v>
                </c:pt>
              </c:strCache>
            </c:strRef>
          </c:cat>
          <c:val>
            <c:numRef>
              <c:f>'GUI childcare cost'!$C$9</c:f>
              <c:numCache>
                <c:formatCode>#,##0</c:formatCode>
                <c:ptCount val="1"/>
                <c:pt idx="0">
                  <c:v>160.01600000000002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994816"/>
        <c:axId val="142615680"/>
      </c:barChart>
      <c:catAx>
        <c:axId val="14299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2615680"/>
        <c:crosses val="autoZero"/>
        <c:auto val="1"/>
        <c:lblAlgn val="ctr"/>
        <c:lblOffset val="100"/>
        <c:noMultiLvlLbl val="0"/>
      </c:catAx>
      <c:valAx>
        <c:axId val="142615680"/>
        <c:scaling>
          <c:orientation val="minMax"/>
        </c:scaling>
        <c:delete val="0"/>
        <c:axPos val="l"/>
        <c:majorGridlines/>
        <c:numFmt formatCode="\€#,##0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2994816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200"/>
            </a:pPr>
            <a:endParaRPr lang="en-US"/>
          </a:p>
        </c:txPr>
      </c:dTable>
    </c:plotArea>
    <c:legend>
      <c:legendPos val="r"/>
      <c:legendEntry>
        <c:idx val="0"/>
        <c:txPr>
          <a:bodyPr/>
          <a:lstStyle/>
          <a:p>
            <a:pPr>
              <a:defRPr sz="15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5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500"/>
            </a:pPr>
            <a:endParaRPr lang="en-US"/>
          </a:p>
        </c:txPr>
      </c:legendEntry>
      <c:layout>
        <c:manualLayout>
          <c:xMode val="edge"/>
          <c:yMode val="edge"/>
          <c:x val="0.71826589974851274"/>
          <c:y val="0.28248612947386775"/>
          <c:w val="0.24505736736322248"/>
          <c:h val="0.23840336351443553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dirty="0" smtClean="0"/>
              <a:t>At</a:t>
            </a:r>
            <a:r>
              <a:rPr lang="en-US" sz="1500" baseline="0" dirty="0" smtClean="0"/>
              <a:t> </a:t>
            </a:r>
            <a:r>
              <a:rPr lang="en-US" sz="1500" dirty="0" smtClean="0"/>
              <a:t>risk </a:t>
            </a:r>
            <a:r>
              <a:rPr lang="en-US" sz="1500" dirty="0"/>
              <a:t>of poverty rate for persons living in Lone parent households, by year</a:t>
            </a:r>
          </a:p>
        </c:rich>
      </c:tx>
      <c:layout>
        <c:manualLayout>
          <c:xMode val="edge"/>
          <c:yMode val="edge"/>
          <c:x val="9.1443543310002595E-2"/>
          <c:y val="1.7118196017435975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All households</c:v>
                </c:pt>
              </c:strCache>
            </c:strRef>
          </c:tx>
          <c:spPr>
            <a:ln w="44450">
              <a:solidFill>
                <a:srgbClr val="512373"/>
              </a:solidFill>
            </a:ln>
          </c:spPr>
          <c:marker>
            <c:symbol val="none"/>
          </c:marker>
          <c:cat>
            <c:numRef>
              <c:f>Sheet1!$B$3:$B$9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Sheet1!$C$3:$C$9</c:f>
              <c:numCache>
                <c:formatCode>#,##0.0</c:formatCode>
                <c:ptCount val="7"/>
                <c:pt idx="0">
                  <c:v>19.415832786999989</c:v>
                </c:pt>
                <c:pt idx="1">
                  <c:v>18.5</c:v>
                </c:pt>
                <c:pt idx="2">
                  <c:v>17</c:v>
                </c:pt>
                <c:pt idx="3">
                  <c:v>16.5</c:v>
                </c:pt>
                <c:pt idx="4">
                  <c:v>14.4</c:v>
                </c:pt>
                <c:pt idx="5">
                  <c:v>14.1</c:v>
                </c:pt>
                <c:pt idx="6">
                  <c:v>15.81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Sheet1!$E$2</c:f>
              <c:strCache>
                <c:ptCount val="1"/>
                <c:pt idx="0">
                  <c:v>Lone parents</c:v>
                </c:pt>
              </c:strCache>
            </c:strRef>
          </c:tx>
          <c:spPr>
            <a:ln w="44450">
              <a:solidFill>
                <a:srgbClr val="FDA403"/>
              </a:solidFill>
            </a:ln>
          </c:spPr>
          <c:marker>
            <c:symbol val="none"/>
          </c:marker>
          <c:cat>
            <c:numRef>
              <c:f>Sheet1!$B$3:$B$9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Sheet1!$E$3:$E$9</c:f>
              <c:numCache>
                <c:formatCode>#,##0.0</c:formatCode>
                <c:ptCount val="7"/>
                <c:pt idx="0">
                  <c:v>50.8</c:v>
                </c:pt>
                <c:pt idx="1">
                  <c:v>45.7</c:v>
                </c:pt>
                <c:pt idx="2">
                  <c:v>45.7</c:v>
                </c:pt>
                <c:pt idx="3">
                  <c:v>37.6</c:v>
                </c:pt>
                <c:pt idx="4">
                  <c:v>36.4</c:v>
                </c:pt>
                <c:pt idx="5">
                  <c:v>35.5</c:v>
                </c:pt>
                <c:pt idx="6">
                  <c:v>20.5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Sheet1!$F$2</c:f>
              <c:strCache>
                <c:ptCount val="1"/>
                <c:pt idx="0">
                  <c:v>If lone parent allowance
 excluded </c:v>
                </c:pt>
              </c:strCache>
            </c:strRef>
          </c:tx>
          <c:spPr>
            <a:ln w="44450">
              <a:solidFill>
                <a:srgbClr val="7DA34F"/>
              </a:solidFill>
            </a:ln>
          </c:spPr>
          <c:marker>
            <c:symbol val="none"/>
          </c:marker>
          <c:cat>
            <c:numRef>
              <c:f>Sheet1!$B$3:$B$9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Sheet1!$F$3:$F$9</c:f>
              <c:numCache>
                <c:formatCode>#,##0.0</c:formatCode>
                <c:ptCount val="7"/>
                <c:pt idx="0">
                  <c:v>73.900000000000006</c:v>
                </c:pt>
                <c:pt idx="1">
                  <c:v>70.56</c:v>
                </c:pt>
                <c:pt idx="2">
                  <c:v>68.97</c:v>
                </c:pt>
                <c:pt idx="3">
                  <c:v>56.230000000000011</c:v>
                </c:pt>
                <c:pt idx="4">
                  <c:v>64.33</c:v>
                </c:pt>
                <c:pt idx="5">
                  <c:v>64.179999999999978</c:v>
                </c:pt>
                <c:pt idx="6">
                  <c:v>59.8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68160"/>
        <c:axId val="142669696"/>
      </c:lineChart>
      <c:catAx>
        <c:axId val="14266816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2669696"/>
        <c:crosses val="autoZero"/>
        <c:auto val="1"/>
        <c:lblAlgn val="ctr"/>
        <c:lblOffset val="100"/>
        <c:noMultiLvlLbl val="0"/>
      </c:catAx>
      <c:valAx>
        <c:axId val="1426696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% persons at risk of poverty</a:t>
                </a:r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crossAx val="142668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601673888086508"/>
          <c:y val="0.22224736467189951"/>
          <c:w val="0.20856066042711971"/>
          <c:h val="0.45458551990955343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500" b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IE" sz="1400" dirty="0"/>
              <a:t>National at risk of poverty rates,</a:t>
            </a:r>
            <a:r>
              <a:rPr lang="en-IE" sz="1400" baseline="0" dirty="0"/>
              <a:t> 40%, 50%, 60% and 70% of median income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Sheet1!$C$4</c:f>
              <c:strCache>
                <c:ptCount val="1"/>
                <c:pt idx="0">
                  <c:v>70%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Sheet1!$D$3:$J$3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Sheet1!$D$4:$J$4</c:f>
              <c:numCache>
                <c:formatCode>General</c:formatCode>
                <c:ptCount val="7"/>
                <c:pt idx="0">
                  <c:v>28.66</c:v>
                </c:pt>
                <c:pt idx="1">
                  <c:v>28.2</c:v>
                </c:pt>
                <c:pt idx="2">
                  <c:v>26.69</c:v>
                </c:pt>
                <c:pt idx="3">
                  <c:v>26.82</c:v>
                </c:pt>
                <c:pt idx="4">
                  <c:v>25.72</c:v>
                </c:pt>
                <c:pt idx="5">
                  <c:v>24.48</c:v>
                </c:pt>
                <c:pt idx="6">
                  <c:v>25.06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60%</c:v>
                </c:pt>
              </c:strCache>
            </c:strRef>
          </c:tx>
          <c:spPr>
            <a:ln w="50800">
              <a:solidFill>
                <a:srgbClr val="461E64"/>
              </a:solidFill>
              <a:prstDash val="sysDash"/>
            </a:ln>
          </c:spPr>
          <c:marker>
            <c:symbol val="none"/>
          </c:marker>
          <c:cat>
            <c:numRef>
              <c:f>Sheet1!$D$3:$J$3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Sheet1!$D$5:$J$5</c:f>
              <c:numCache>
                <c:formatCode>General</c:formatCode>
                <c:ptCount val="7"/>
                <c:pt idx="0">
                  <c:v>19.420000000000002</c:v>
                </c:pt>
                <c:pt idx="1">
                  <c:v>18.48</c:v>
                </c:pt>
                <c:pt idx="2">
                  <c:v>17</c:v>
                </c:pt>
                <c:pt idx="3">
                  <c:v>16.510000000000002</c:v>
                </c:pt>
                <c:pt idx="4">
                  <c:v>14.41</c:v>
                </c:pt>
                <c:pt idx="5">
                  <c:v>14.09</c:v>
                </c:pt>
                <c:pt idx="6">
                  <c:v>15.81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Sheet1!$C$6</c:f>
              <c:strCache>
                <c:ptCount val="1"/>
                <c:pt idx="0">
                  <c:v>50%</c:v>
                </c:pt>
              </c:strCache>
            </c:strRef>
          </c:tx>
          <c:spPr>
            <a:ln w="44450">
              <a:solidFill>
                <a:srgbClr val="51602A"/>
              </a:solidFill>
            </a:ln>
          </c:spPr>
          <c:marker>
            <c:symbol val="none"/>
          </c:marker>
          <c:cat>
            <c:numRef>
              <c:f>Sheet1!$D$3:$J$3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Sheet1!$D$6:$J$6</c:f>
              <c:numCache>
                <c:formatCode>General</c:formatCode>
                <c:ptCount val="7"/>
                <c:pt idx="0">
                  <c:v>11.1</c:v>
                </c:pt>
                <c:pt idx="1">
                  <c:v>10.78</c:v>
                </c:pt>
                <c:pt idx="2">
                  <c:v>8.92</c:v>
                </c:pt>
                <c:pt idx="3">
                  <c:v>8.56</c:v>
                </c:pt>
                <c:pt idx="4">
                  <c:v>7.88</c:v>
                </c:pt>
                <c:pt idx="5">
                  <c:v>6.87</c:v>
                </c:pt>
                <c:pt idx="6">
                  <c:v>8.5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Sheet1!$C$7</c:f>
              <c:strCache>
                <c:ptCount val="1"/>
                <c:pt idx="0">
                  <c:v>40%</c:v>
                </c:pt>
              </c:strCache>
            </c:strRef>
          </c:tx>
          <c:spPr>
            <a:ln w="44450">
              <a:solidFill>
                <a:srgbClr val="F6A20A"/>
              </a:solidFill>
            </a:ln>
          </c:spPr>
          <c:marker>
            <c:symbol val="none"/>
          </c:marker>
          <c:cat>
            <c:numRef>
              <c:f>Sheet1!$D$3:$J$3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Sheet1!$D$7:$J$7</c:f>
              <c:numCache>
                <c:formatCode>General</c:formatCode>
                <c:ptCount val="7"/>
                <c:pt idx="0">
                  <c:v>4.3899999999999997</c:v>
                </c:pt>
                <c:pt idx="1">
                  <c:v>4.6900000000000004</c:v>
                </c:pt>
                <c:pt idx="2">
                  <c:v>3.37</c:v>
                </c:pt>
                <c:pt idx="3">
                  <c:v>3.56</c:v>
                </c:pt>
                <c:pt idx="4">
                  <c:v>3.27</c:v>
                </c:pt>
                <c:pt idx="5">
                  <c:v>3.29</c:v>
                </c:pt>
                <c:pt idx="6">
                  <c:v>4.97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579200"/>
        <c:axId val="187256832"/>
      </c:lineChart>
      <c:catAx>
        <c:axId val="18657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87256832"/>
        <c:crosses val="autoZero"/>
        <c:auto val="1"/>
        <c:lblAlgn val="ctr"/>
        <c:lblOffset val="100"/>
        <c:noMultiLvlLbl val="0"/>
      </c:catAx>
      <c:valAx>
        <c:axId val="1872568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at risk of poverty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865792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E" sz="1200" dirty="0"/>
              <a:t>At risk of</a:t>
            </a:r>
            <a:r>
              <a:rPr lang="en-IE" sz="1200" baseline="0" dirty="0"/>
              <a:t> poverty rates for lone </a:t>
            </a:r>
            <a:r>
              <a:rPr lang="en-IE" sz="1400" baseline="0" dirty="0"/>
              <a:t>parents</a:t>
            </a:r>
            <a:r>
              <a:rPr lang="en-IE" sz="1200" baseline="0" dirty="0"/>
              <a:t>, 40%, 50%, 60% and 70% of median income</a:t>
            </a:r>
            <a:endParaRPr lang="en-IE" sz="12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Sheet1!$C$11</c:f>
              <c:strCache>
                <c:ptCount val="1"/>
                <c:pt idx="0">
                  <c:v>70%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Sheet1!$D$10:$J$10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Sheet1!$D$11:$J$11</c:f>
              <c:numCache>
                <c:formatCode>General</c:formatCode>
                <c:ptCount val="7"/>
                <c:pt idx="0">
                  <c:v>62.05</c:v>
                </c:pt>
                <c:pt idx="1">
                  <c:v>54.91</c:v>
                </c:pt>
                <c:pt idx="2">
                  <c:v>60.15</c:v>
                </c:pt>
                <c:pt idx="3">
                  <c:v>50.86</c:v>
                </c:pt>
                <c:pt idx="4">
                  <c:v>56.67</c:v>
                </c:pt>
                <c:pt idx="5">
                  <c:v>56.02</c:v>
                </c:pt>
                <c:pt idx="6">
                  <c:v>47.09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Sheet1!$C$12</c:f>
              <c:strCache>
                <c:ptCount val="1"/>
                <c:pt idx="0">
                  <c:v>60%</c:v>
                </c:pt>
              </c:strCache>
            </c:strRef>
          </c:tx>
          <c:spPr>
            <a:ln w="50800">
              <a:solidFill>
                <a:srgbClr val="461E64"/>
              </a:solidFill>
              <a:prstDash val="sysDash"/>
            </a:ln>
          </c:spPr>
          <c:marker>
            <c:symbol val="none"/>
          </c:marker>
          <c:cat>
            <c:numRef>
              <c:f>Sheet1!$D$10:$J$10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Sheet1!$D$12:$J$12</c:f>
              <c:numCache>
                <c:formatCode>General</c:formatCode>
                <c:ptCount val="7"/>
                <c:pt idx="0">
                  <c:v>50.84</c:v>
                </c:pt>
                <c:pt idx="1">
                  <c:v>45.68</c:v>
                </c:pt>
                <c:pt idx="2">
                  <c:v>45.68</c:v>
                </c:pt>
                <c:pt idx="3">
                  <c:v>37.56</c:v>
                </c:pt>
                <c:pt idx="4">
                  <c:v>36.44</c:v>
                </c:pt>
                <c:pt idx="5">
                  <c:v>35.49</c:v>
                </c:pt>
                <c:pt idx="6">
                  <c:v>20.48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Sheet1!$C$13</c:f>
              <c:strCache>
                <c:ptCount val="1"/>
                <c:pt idx="0">
                  <c:v>50%</c:v>
                </c:pt>
              </c:strCache>
            </c:strRef>
          </c:tx>
          <c:spPr>
            <a:ln w="44450">
              <a:solidFill>
                <a:srgbClr val="51602A"/>
              </a:solidFill>
            </a:ln>
          </c:spPr>
          <c:marker>
            <c:symbol val="none"/>
          </c:marker>
          <c:cat>
            <c:numRef>
              <c:f>Sheet1!$D$10:$J$10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Sheet1!$D$13:$J$13</c:f>
              <c:numCache>
                <c:formatCode>General</c:formatCode>
                <c:ptCount val="7"/>
                <c:pt idx="0">
                  <c:v>37.99</c:v>
                </c:pt>
                <c:pt idx="1">
                  <c:v>34.29</c:v>
                </c:pt>
                <c:pt idx="2">
                  <c:v>26.33</c:v>
                </c:pt>
                <c:pt idx="3">
                  <c:v>22.58</c:v>
                </c:pt>
                <c:pt idx="4">
                  <c:v>19.260000000000002</c:v>
                </c:pt>
                <c:pt idx="5">
                  <c:v>12.04</c:v>
                </c:pt>
                <c:pt idx="6">
                  <c:v>7.39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Sheet1!$C$14</c:f>
              <c:strCache>
                <c:ptCount val="1"/>
                <c:pt idx="0">
                  <c:v>40%</c:v>
                </c:pt>
              </c:strCache>
            </c:strRef>
          </c:tx>
          <c:spPr>
            <a:ln w="44450">
              <a:solidFill>
                <a:srgbClr val="F6A20A"/>
              </a:solidFill>
            </a:ln>
          </c:spPr>
          <c:marker>
            <c:symbol val="none"/>
          </c:marker>
          <c:cat>
            <c:numRef>
              <c:f>Sheet1!$D$10:$J$10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Sheet1!$D$14:$J$14</c:f>
              <c:numCache>
                <c:formatCode>General</c:formatCode>
                <c:ptCount val="7"/>
                <c:pt idx="0">
                  <c:v>14.28</c:v>
                </c:pt>
                <c:pt idx="1">
                  <c:v>10.220000000000001</c:v>
                </c:pt>
                <c:pt idx="2">
                  <c:v>7.77</c:v>
                </c:pt>
                <c:pt idx="3">
                  <c:v>6.76</c:v>
                </c:pt>
                <c:pt idx="4">
                  <c:v>6.5</c:v>
                </c:pt>
                <c:pt idx="5">
                  <c:v>3.83</c:v>
                </c:pt>
                <c:pt idx="6">
                  <c:v>4.1399999999999997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942592"/>
        <c:axId val="187118720"/>
      </c:lineChart>
      <c:catAx>
        <c:axId val="18694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87118720"/>
        <c:crosses val="autoZero"/>
        <c:auto val="1"/>
        <c:lblAlgn val="ctr"/>
        <c:lblOffset val="100"/>
        <c:noMultiLvlLbl val="0"/>
      </c:catAx>
      <c:valAx>
        <c:axId val="1871187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at risk of poverty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869425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IE"/>
              <a:t>% at risk of poverty, by number at work in the household, houshold type and year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552579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Sheet1!$C$3:$J$3</c:f>
              <c:strCache>
                <c:ptCount val="8"/>
                <c:pt idx="0">
                  <c:v>No-one working 
With children</c:v>
                </c:pt>
                <c:pt idx="1">
                  <c:v>No-one working 
Without children</c:v>
                </c:pt>
                <c:pt idx="3">
                  <c:v>1   working
 With children</c:v>
                </c:pt>
                <c:pt idx="4">
                  <c:v>1   working 
Without children</c:v>
                </c:pt>
                <c:pt idx="6">
                  <c:v>2+ working
 With children</c:v>
                </c:pt>
                <c:pt idx="7">
                  <c:v>2+ working 
 Without children</c:v>
                </c:pt>
              </c:strCache>
            </c:strRef>
          </c:cat>
          <c:val>
            <c:numRef>
              <c:f>Sheet1!$C$4:$J$4</c:f>
              <c:numCache>
                <c:formatCode>0.0</c:formatCode>
                <c:ptCount val="8"/>
                <c:pt idx="0">
                  <c:v>47.6</c:v>
                </c:pt>
                <c:pt idx="1">
                  <c:v>22.5</c:v>
                </c:pt>
                <c:pt idx="3">
                  <c:v>16.8</c:v>
                </c:pt>
                <c:pt idx="4">
                  <c:v>13.2</c:v>
                </c:pt>
                <c:pt idx="6">
                  <c:v>6.1</c:v>
                </c:pt>
                <c:pt idx="7">
                  <c:v>1.9000000000000001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BA905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Sheet1!$C$3:$J$3</c:f>
              <c:strCache>
                <c:ptCount val="8"/>
                <c:pt idx="0">
                  <c:v>No-one working 
With children</c:v>
                </c:pt>
                <c:pt idx="1">
                  <c:v>No-one working 
Without children</c:v>
                </c:pt>
                <c:pt idx="3">
                  <c:v>1   working
 With children</c:v>
                </c:pt>
                <c:pt idx="4">
                  <c:v>1   working 
Without children</c:v>
                </c:pt>
                <c:pt idx="6">
                  <c:v>2+ working
 With children</c:v>
                </c:pt>
                <c:pt idx="7">
                  <c:v>2+ working 
 Without children</c:v>
                </c:pt>
              </c:strCache>
            </c:strRef>
          </c:cat>
          <c:val>
            <c:numRef>
              <c:f>Sheet1!$C$5:$J$5</c:f>
              <c:numCache>
                <c:formatCode>0.0</c:formatCode>
                <c:ptCount val="8"/>
                <c:pt idx="0">
                  <c:v>43.343644600999944</c:v>
                </c:pt>
                <c:pt idx="1">
                  <c:v>20.142474790000001</c:v>
                </c:pt>
                <c:pt idx="3">
                  <c:v>14.028533967</c:v>
                </c:pt>
                <c:pt idx="4">
                  <c:v>8.2324236993</c:v>
                </c:pt>
                <c:pt idx="6">
                  <c:v>3.1</c:v>
                </c:pt>
                <c:pt idx="7">
                  <c:v>3.6</c:v>
                </c:pt>
              </c:numCache>
            </c:numRef>
          </c:val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59814F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Sheet1!$C$3:$J$3</c:f>
              <c:strCache>
                <c:ptCount val="8"/>
                <c:pt idx="0">
                  <c:v>No-one working 
With children</c:v>
                </c:pt>
                <c:pt idx="1">
                  <c:v>No-one working 
Without children</c:v>
                </c:pt>
                <c:pt idx="3">
                  <c:v>1   working
 With children</c:v>
                </c:pt>
                <c:pt idx="4">
                  <c:v>1   working 
Without children</c:v>
                </c:pt>
                <c:pt idx="6">
                  <c:v>2+ working
 With children</c:v>
                </c:pt>
                <c:pt idx="7">
                  <c:v>2+ working 
 Without children</c:v>
                </c:pt>
              </c:strCache>
            </c:strRef>
          </c:cat>
          <c:val>
            <c:numRef>
              <c:f>Sheet1!$C$6:$J$6</c:f>
              <c:numCache>
                <c:formatCode>0.0</c:formatCode>
                <c:ptCount val="8"/>
                <c:pt idx="0">
                  <c:v>37.200000000000003</c:v>
                </c:pt>
                <c:pt idx="1">
                  <c:v>20.23</c:v>
                </c:pt>
                <c:pt idx="3">
                  <c:v>21.86</c:v>
                </c:pt>
                <c:pt idx="4">
                  <c:v>8.91</c:v>
                </c:pt>
                <c:pt idx="6">
                  <c:v>4.5</c:v>
                </c:pt>
                <c:pt idx="7">
                  <c:v>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801152"/>
        <c:axId val="142807040"/>
      </c:barChart>
      <c:catAx>
        <c:axId val="14280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42807040"/>
        <c:crosses val="autoZero"/>
        <c:auto val="1"/>
        <c:lblAlgn val="ctr"/>
        <c:lblOffset val="100"/>
        <c:noMultiLvlLbl val="0"/>
      </c:catAx>
      <c:valAx>
        <c:axId val="14280704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 sz="1200" dirty="0"/>
                  <a:t>%</a:t>
                </a:r>
              </a:p>
            </c:rich>
          </c:tx>
          <c:layout>
            <c:manualLayout>
              <c:xMode val="edge"/>
              <c:yMode val="edge"/>
              <c:x val="4.3030236593097224E-2"/>
              <c:y val="1.6301878564073349E-2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42801152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ayout>
        <c:manualLayout>
          <c:xMode val="edge"/>
          <c:yMode val="edge"/>
          <c:x val="0.61537355778435954"/>
          <c:y val="0.14912418520661883"/>
          <c:w val="0.2852268778646353"/>
          <c:h val="0.10398823845443375"/>
        </c:manualLayout>
      </c:layout>
      <c:overlay val="1"/>
      <c:spPr>
        <a:solidFill>
          <a:sysClr val="window" lastClr="FFFFFF"/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IE" sz="1400" dirty="0"/>
              <a:t>At risk of poverty rate and deprivation </a:t>
            </a:r>
            <a:r>
              <a:rPr lang="en-IE" sz="1400" dirty="0" smtClean="0"/>
              <a:t>rate, all persons, </a:t>
            </a:r>
            <a:r>
              <a:rPr lang="en-IE" sz="1400" dirty="0"/>
              <a:t>by</a:t>
            </a:r>
            <a:r>
              <a:rPr lang="en-IE" sz="1400" baseline="0" dirty="0"/>
              <a:t> year</a:t>
            </a:r>
            <a:endParaRPr lang="en-IE" sz="14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'depr x arop'!$D$3</c:f>
              <c:strCache>
                <c:ptCount val="1"/>
                <c:pt idx="0">
                  <c:v>Deprivation rate (2+ items)</c:v>
                </c:pt>
              </c:strCache>
            </c:strRef>
          </c:tx>
          <c:spPr>
            <a:ln w="44450">
              <a:solidFill>
                <a:srgbClr val="F6A70A"/>
              </a:solidFill>
            </a:ln>
          </c:spPr>
          <c:marker>
            <c:symbol val="none"/>
          </c:marker>
          <c:cat>
            <c:numRef>
              <c:f>'depr x arop'!$C$4:$C$10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'depr x arop'!$D$4:$D$10</c:f>
              <c:numCache>
                <c:formatCode>#,##0.0</c:formatCode>
                <c:ptCount val="7"/>
                <c:pt idx="0">
                  <c:v>14.1</c:v>
                </c:pt>
                <c:pt idx="1">
                  <c:v>14.9</c:v>
                </c:pt>
                <c:pt idx="2">
                  <c:v>13.8</c:v>
                </c:pt>
                <c:pt idx="3">
                  <c:v>11.8</c:v>
                </c:pt>
                <c:pt idx="4">
                  <c:v>13.8</c:v>
                </c:pt>
                <c:pt idx="5">
                  <c:v>17.100000000000001</c:v>
                </c:pt>
                <c:pt idx="6">
                  <c:v>22.5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'depr x arop'!$E$3</c:f>
              <c:strCache>
                <c:ptCount val="1"/>
                <c:pt idx="0">
                  <c:v>At risk of poverty rate</c:v>
                </c:pt>
              </c:strCache>
            </c:strRef>
          </c:tx>
          <c:spPr>
            <a:ln w="44450">
              <a:solidFill>
                <a:srgbClr val="5D2884"/>
              </a:solidFill>
            </a:ln>
          </c:spPr>
          <c:marker>
            <c:symbol val="none"/>
          </c:marker>
          <c:cat>
            <c:numRef>
              <c:f>'depr x arop'!$C$4:$C$10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'depr x arop'!$E$4:$E$10</c:f>
              <c:numCache>
                <c:formatCode>General</c:formatCode>
                <c:ptCount val="7"/>
                <c:pt idx="0">
                  <c:v>19.399999999999999</c:v>
                </c:pt>
                <c:pt idx="1">
                  <c:v>18.5</c:v>
                </c:pt>
                <c:pt idx="2">
                  <c:v>17</c:v>
                </c:pt>
                <c:pt idx="3">
                  <c:v>16.5</c:v>
                </c:pt>
                <c:pt idx="4">
                  <c:v>14.4</c:v>
                </c:pt>
                <c:pt idx="5">
                  <c:v>14.1</c:v>
                </c:pt>
                <c:pt idx="6">
                  <c:v>15.8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856960"/>
        <c:axId val="142858496"/>
      </c:lineChart>
      <c:catAx>
        <c:axId val="14285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2858496"/>
        <c:crosses val="autoZero"/>
        <c:auto val="1"/>
        <c:lblAlgn val="ctr"/>
        <c:lblOffset val="100"/>
        <c:noMultiLvlLbl val="0"/>
      </c:catAx>
      <c:valAx>
        <c:axId val="142858496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28569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623842109786595"/>
          <c:y val="0.90184894330737464"/>
          <c:w val="0.61244728049084696"/>
          <c:h val="9.5306390687773232E-2"/>
        </c:manualLayout>
      </c:layout>
      <c:overlay val="0"/>
      <c:spPr>
        <a:ln>
          <a:solidFill>
            <a:prstClr val="black"/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Deprivation rate for persons living in households with and without children, by year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All households</c:v>
                </c:pt>
              </c:strCache>
            </c:strRef>
          </c:tx>
          <c:spPr>
            <a:ln w="44450">
              <a:solidFill>
                <a:srgbClr val="F6A20A"/>
              </a:solidFill>
            </a:ln>
          </c:spPr>
          <c:marker>
            <c:symbol val="none"/>
          </c:marker>
          <c:cat>
            <c:numRef>
              <c:f>Sheet1!$A$3:$A$9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Sheet1!$B$3:$B$9</c:f>
              <c:numCache>
                <c:formatCode>#,##0</c:formatCode>
                <c:ptCount val="7"/>
                <c:pt idx="0">
                  <c:v>14.1</c:v>
                </c:pt>
                <c:pt idx="1">
                  <c:v>14.9</c:v>
                </c:pt>
                <c:pt idx="2">
                  <c:v>13.8</c:v>
                </c:pt>
                <c:pt idx="3">
                  <c:v>11.8</c:v>
                </c:pt>
                <c:pt idx="4">
                  <c:v>13.8</c:v>
                </c:pt>
                <c:pt idx="5">
                  <c:v>17.100000000000001</c:v>
                </c:pt>
                <c:pt idx="6">
                  <c:v>22.51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Households without children</c:v>
                </c:pt>
              </c:strCache>
            </c:strRef>
          </c:tx>
          <c:spPr>
            <a:ln w="44450">
              <a:solidFill>
                <a:srgbClr val="688C44"/>
              </a:solidFill>
            </a:ln>
          </c:spPr>
          <c:marker>
            <c:symbol val="none"/>
          </c:marker>
          <c:cat>
            <c:numRef>
              <c:f>Sheet1!$A$3:$A$9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Sheet1!$C$3:$C$9</c:f>
              <c:numCache>
                <c:formatCode>#,##0</c:formatCode>
                <c:ptCount val="7"/>
                <c:pt idx="0">
                  <c:v>10.7</c:v>
                </c:pt>
                <c:pt idx="1">
                  <c:v>9.5958595605000028</c:v>
                </c:pt>
                <c:pt idx="2">
                  <c:v>10.679897494</c:v>
                </c:pt>
                <c:pt idx="3">
                  <c:v>8.6905267360000007</c:v>
                </c:pt>
                <c:pt idx="4">
                  <c:v>9.7309991597999996</c:v>
                </c:pt>
                <c:pt idx="5">
                  <c:v>13.143955843000001</c:v>
                </c:pt>
                <c:pt idx="6">
                  <c:v>14.591117397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Households with children</c:v>
                </c:pt>
              </c:strCache>
            </c:strRef>
          </c:tx>
          <c:spPr>
            <a:ln w="44450">
              <a:solidFill>
                <a:srgbClr val="4C216D"/>
              </a:solidFill>
            </a:ln>
          </c:spPr>
          <c:marker>
            <c:symbol val="none"/>
          </c:marker>
          <c:cat>
            <c:numRef>
              <c:f>Sheet1!$A$3:$A$9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Sheet1!$D$3:$D$9</c:f>
              <c:numCache>
                <c:formatCode>#,##0</c:formatCode>
                <c:ptCount val="7"/>
                <c:pt idx="0">
                  <c:v>16.5</c:v>
                </c:pt>
                <c:pt idx="1">
                  <c:v>18.477427775999942</c:v>
                </c:pt>
                <c:pt idx="2">
                  <c:v>16.348410724000001</c:v>
                </c:pt>
                <c:pt idx="3">
                  <c:v>13.814613474</c:v>
                </c:pt>
                <c:pt idx="4">
                  <c:v>16.134707654000035</c:v>
                </c:pt>
                <c:pt idx="5">
                  <c:v>19.476377212999989</c:v>
                </c:pt>
                <c:pt idx="6">
                  <c:v>28.192558109000057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059200"/>
        <c:axId val="143060992"/>
      </c:lineChart>
      <c:catAx>
        <c:axId val="143059200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3060992"/>
        <c:crosses val="autoZero"/>
        <c:auto val="1"/>
        <c:lblAlgn val="ctr"/>
        <c:lblOffset val="100"/>
        <c:noMultiLvlLbl val="0"/>
      </c:catAx>
      <c:valAx>
        <c:axId val="1430609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% Materially deprived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305920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69006938368815063"/>
          <c:y val="0.6703019894263228"/>
          <c:w val="0.2821528385340723"/>
          <c:h val="0.22642968906427174"/>
        </c:manualLayout>
      </c:layout>
      <c:overlay val="1"/>
      <c:spPr>
        <a:solidFill>
          <a:sysClr val="window" lastClr="FFFFFF"/>
        </a:solidFill>
        <a:ln>
          <a:solidFill>
            <a:prstClr val="black"/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500" dirty="0"/>
              <a:t>Deprivation rate (2+ items) by age </a:t>
            </a:r>
            <a:r>
              <a:rPr lang="en-US" sz="1500" dirty="0" smtClean="0"/>
              <a:t>group, SILC </a:t>
            </a:r>
            <a:r>
              <a:rPr lang="en-US" sz="1500" dirty="0"/>
              <a:t>2008 - 2010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4C216D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Sheet1!$B$4:$B$8</c:f>
              <c:strCache>
                <c:ptCount val="5"/>
                <c:pt idx="0">
                  <c:v>Age 0-5</c:v>
                </c:pt>
                <c:pt idx="1">
                  <c:v>Age 6 - 11</c:v>
                </c:pt>
                <c:pt idx="2">
                  <c:v>Age 12 - 17</c:v>
                </c:pt>
                <c:pt idx="3">
                  <c:v>Age 18-64</c:v>
                </c:pt>
                <c:pt idx="4">
                  <c:v>Age 65+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20.56</c:v>
                </c:pt>
                <c:pt idx="1">
                  <c:v>16.41</c:v>
                </c:pt>
                <c:pt idx="2">
                  <c:v>16.82</c:v>
                </c:pt>
                <c:pt idx="3">
                  <c:v>12.72</c:v>
                </c:pt>
                <c:pt idx="4">
                  <c:v>9.2200000000000024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CA904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Sheet1!$B$4:$B$8</c:f>
              <c:strCache>
                <c:ptCount val="5"/>
                <c:pt idx="0">
                  <c:v>Age 0-5</c:v>
                </c:pt>
                <c:pt idx="1">
                  <c:v>Age 6 - 11</c:v>
                </c:pt>
                <c:pt idx="2">
                  <c:v>Age 12 - 17</c:v>
                </c:pt>
                <c:pt idx="3">
                  <c:v>Age 18-64</c:v>
                </c:pt>
                <c:pt idx="4">
                  <c:v>Age 65+</c:v>
                </c:pt>
              </c:strCache>
            </c:strRef>
          </c:cat>
          <c:val>
            <c:numRef>
              <c:f>Sheet1!$D$4:$D$8</c:f>
              <c:numCache>
                <c:formatCode>General</c:formatCode>
                <c:ptCount val="5"/>
                <c:pt idx="0">
                  <c:v>22.01</c:v>
                </c:pt>
                <c:pt idx="1">
                  <c:v>26.419999999999987</c:v>
                </c:pt>
                <c:pt idx="2">
                  <c:v>22.12</c:v>
                </c:pt>
                <c:pt idx="3">
                  <c:v>16.010000000000005</c:v>
                </c:pt>
                <c:pt idx="4">
                  <c:v>9.5</c:v>
                </c:pt>
              </c:numCache>
            </c:numRef>
          </c:val>
        </c:ser>
        <c:ser>
          <c:idx val="2"/>
          <c:order val="2"/>
          <c:tx>
            <c:strRef>
              <c:f>Sheet1!$E$3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678034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Sheet1!$B$4:$B$8</c:f>
              <c:strCache>
                <c:ptCount val="5"/>
                <c:pt idx="0">
                  <c:v>Age 0-5</c:v>
                </c:pt>
                <c:pt idx="1">
                  <c:v>Age 6 - 11</c:v>
                </c:pt>
                <c:pt idx="2">
                  <c:v>Age 12 - 17</c:v>
                </c:pt>
                <c:pt idx="3">
                  <c:v>Age 18-64</c:v>
                </c:pt>
                <c:pt idx="4">
                  <c:v>Age 65+</c:v>
                </c:pt>
              </c:strCache>
            </c:strRef>
          </c:cat>
          <c:val>
            <c:numRef>
              <c:f>Sheet1!$E$4:$E$8</c:f>
              <c:numCache>
                <c:formatCode>0.0</c:formatCode>
                <c:ptCount val="5"/>
                <c:pt idx="0">
                  <c:v>26</c:v>
                </c:pt>
                <c:pt idx="1">
                  <c:v>33.260000000000012</c:v>
                </c:pt>
                <c:pt idx="2">
                  <c:v>31.19</c:v>
                </c:pt>
                <c:pt idx="3">
                  <c:v>21.51</c:v>
                </c:pt>
                <c:pt idx="4">
                  <c:v>9.61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690048"/>
        <c:axId val="148691584"/>
      </c:barChart>
      <c:catAx>
        <c:axId val="1486900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8691584"/>
        <c:crosses val="autoZero"/>
        <c:auto val="1"/>
        <c:lblAlgn val="ctr"/>
        <c:lblOffset val="100"/>
        <c:noMultiLvlLbl val="0"/>
      </c:catAx>
      <c:valAx>
        <c:axId val="1486915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% Materially deprived</a:t>
                </a: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crossAx val="14869004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3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3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300"/>
            </a:pPr>
            <a:endParaRPr lang="en-US"/>
          </a:p>
        </c:txPr>
      </c:legendEntry>
      <c:layout>
        <c:manualLayout>
          <c:xMode val="edge"/>
          <c:yMode val="edge"/>
          <c:x val="0.84892497812773393"/>
          <c:y val="0.24556530856542977"/>
          <c:w val="0.11372934285992027"/>
          <c:h val="0.21467047651876398"/>
        </c:manualLayout>
      </c:layout>
      <c:overlay val="0"/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Switzerland"/>
                <a:ea typeface="Switzerland"/>
                <a:cs typeface="Switzerland"/>
              </a:defRPr>
            </a:pPr>
            <a:r>
              <a:rPr lang="en-US" sz="1200" baseline="0" dirty="0"/>
              <a:t>Composition of the population of children by household type, </a:t>
            </a:r>
            <a:r>
              <a:rPr lang="en-US" sz="1200" dirty="0" smtClean="0"/>
              <a:t>SILC </a:t>
            </a:r>
            <a:r>
              <a:rPr lang="en-US" sz="1200" dirty="0"/>
              <a:t>2010</a:t>
            </a:r>
          </a:p>
        </c:rich>
      </c:tx>
      <c:layout>
        <c:manualLayout>
          <c:xMode val="edge"/>
          <c:yMode val="edge"/>
          <c:x val="0.18650987563881788"/>
          <c:y val="8.3111439348269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285769646614771"/>
          <c:y val="0.30466056458810981"/>
          <c:w val="0.61508174867369436"/>
          <c:h val="0.55555750013125516"/>
        </c:manualLayout>
      </c:layout>
      <c:pieChart>
        <c:varyColors val="1"/>
        <c:ser>
          <c:idx val="0"/>
          <c:order val="0"/>
          <c:spPr>
            <a:solidFill>
              <a:srgbClr val="F79646"/>
            </a:solidFill>
            <a:ln w="12700">
              <a:noFill/>
              <a:prstDash val="solid"/>
            </a:ln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noFill/>
              </a:ln>
            </c:spPr>
          </c:dPt>
          <c:dPt>
            <c:idx val="2"/>
            <c:bubble3D val="0"/>
            <c:spPr>
              <a:solidFill>
                <a:srgbClr val="7030A0"/>
              </a:solidFill>
              <a:ln w="25400">
                <a:noFill/>
              </a:ln>
            </c:spPr>
          </c:dPt>
          <c:dPt>
            <c:idx val="3"/>
            <c:bubble3D val="0"/>
            <c:spPr>
              <a:solidFill>
                <a:schemeClr val="accent1"/>
              </a:solidFill>
              <a:ln w="12700">
                <a:noFill/>
                <a:prstDash val="solid"/>
              </a:ln>
            </c:spPr>
          </c:dPt>
          <c:dLbls>
            <c:dLbl>
              <c:idx val="0"/>
              <c:layout>
                <c:manualLayout>
                  <c:x val="-0.13515057727610574"/>
                  <c:y val="0.13412860892388359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/>
                      <a:t>1</a:t>
                    </a:r>
                    <a:r>
                      <a:rPr lang="en-US" sz="1000" b="1" baseline="0"/>
                      <a:t> adult  with children 17</a:t>
                    </a:r>
                    <a:r>
                      <a:rPr lang="en-US" sz="1000" b="1"/>
                      <a:t>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6402105806138395"/>
                  <c:y val="-0.15632939632545989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/>
                      <a:t>2</a:t>
                    </a:r>
                    <a:r>
                      <a:rPr lang="en-US" sz="1000" b="1" baseline="0"/>
                      <a:t> adults with 1-2 children 44</a:t>
                    </a:r>
                    <a:r>
                      <a:rPr lang="en-US" sz="1000" b="1"/>
                      <a:t>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1497187040946095"/>
                  <c:y val="-3.9901759549485404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FFFF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 dirty="0">
                        <a:solidFill>
                          <a:srgbClr val="FFFF00"/>
                        </a:solidFill>
                      </a:rPr>
                      <a:t>2</a:t>
                    </a:r>
                    <a:r>
                      <a:rPr lang="en-US" sz="1000" b="1" baseline="0" dirty="0">
                        <a:solidFill>
                          <a:srgbClr val="FFFF00"/>
                        </a:solidFill>
                      </a:rPr>
                      <a:t> adults with 3+ children 23</a:t>
                    </a:r>
                    <a:r>
                      <a:rPr lang="en-US" sz="1000" b="1" dirty="0">
                        <a:solidFill>
                          <a:srgbClr val="FFFF0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1205739044868032"/>
                  <c:y val="0.15553756738893421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/>
                      <a:t>Other households with children 16%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sz="1000" b="1"/>
                      <a:t>Mid-East
8%</a:t>
                    </a:r>
                  </a:p>
                </c:rich>
              </c:tx>
              <c:numFmt formatCode="0%" sourceLinked="0"/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 sz="1000" b="1" i="0" u="none" strike="noStrike" baseline="0">
                    <a:solidFill>
                      <a:srgbClr val="000000"/>
                    </a:solidFill>
                    <a:latin typeface="Switzerland"/>
                    <a:ea typeface="Switzerland"/>
                    <a:cs typeface="Switzerland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'Fig 1a'!$A$3:$A$6</c:f>
              <c:strCache>
                <c:ptCount val="4"/>
                <c:pt idx="0">
                  <c:v>1 adult with children</c:v>
                </c:pt>
                <c:pt idx="1">
                  <c:v>2 adults with 1-2 children</c:v>
                </c:pt>
                <c:pt idx="2">
                  <c:v>2 adults with 3+ children</c:v>
                </c:pt>
                <c:pt idx="3">
                  <c:v>Other households with children</c:v>
                </c:pt>
              </c:strCache>
            </c:strRef>
          </c:cat>
          <c:val>
            <c:numRef>
              <c:f>'Fig 1a'!$B$3:$B$6</c:f>
              <c:numCache>
                <c:formatCode>#,##0.0</c:formatCode>
                <c:ptCount val="4"/>
                <c:pt idx="0">
                  <c:v>17</c:v>
                </c:pt>
                <c:pt idx="1">
                  <c:v>44</c:v>
                </c:pt>
                <c:pt idx="2">
                  <c:v>23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Switzerland"/>
          <a:ea typeface="Switzerland"/>
          <a:cs typeface="Switzerland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IE" sz="1200"/>
              <a:t>Percent of persons who went without heat, by household type and year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'meat heat separate'!$D$9</c:f>
              <c:strCache>
                <c:ptCount val="1"/>
                <c:pt idx="0">
                  <c:v>Households with children</c:v>
                </c:pt>
              </c:strCache>
            </c:strRef>
          </c:tx>
          <c:spPr>
            <a:solidFill>
              <a:srgbClr val="4F227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'meat heat separate'!$C$10:$C$12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'meat heat separate'!$D$10:$D$12</c:f>
              <c:numCache>
                <c:formatCode>0</c:formatCode>
                <c:ptCount val="3"/>
                <c:pt idx="0">
                  <c:v>7.1</c:v>
                </c:pt>
                <c:pt idx="1">
                  <c:v>8.3227542169000266</c:v>
                </c:pt>
                <c:pt idx="2">
                  <c:v>13.177504712000006</c:v>
                </c:pt>
              </c:numCache>
            </c:numRef>
          </c:val>
        </c:ser>
        <c:ser>
          <c:idx val="1"/>
          <c:order val="1"/>
          <c:tx>
            <c:strRef>
              <c:f>'meat heat separate'!$E$9</c:f>
              <c:strCache>
                <c:ptCount val="1"/>
                <c:pt idx="0">
                  <c:v>Households without children</c:v>
                </c:pt>
              </c:strCache>
            </c:strRef>
          </c:tx>
          <c:spPr>
            <a:solidFill>
              <a:srgbClr val="FCA304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'meat heat separate'!$C$10:$C$12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'meat heat separate'!$E$10:$E$12</c:f>
              <c:numCache>
                <c:formatCode>0</c:formatCode>
                <c:ptCount val="3"/>
                <c:pt idx="0">
                  <c:v>5.0999999999999996</c:v>
                </c:pt>
                <c:pt idx="1">
                  <c:v>5.6040283544999934</c:v>
                </c:pt>
                <c:pt idx="2">
                  <c:v>6.9370373113000001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990976"/>
        <c:axId val="149013248"/>
      </c:barChart>
      <c:catAx>
        <c:axId val="14899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49013248"/>
        <c:crosses val="autoZero"/>
        <c:auto val="1"/>
        <c:lblAlgn val="ctr"/>
        <c:lblOffset val="100"/>
        <c:noMultiLvlLbl val="0"/>
      </c:catAx>
      <c:valAx>
        <c:axId val="14901324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3.333333333333334E-2"/>
              <c:y val="0.13101049868766443"/>
            </c:manualLayout>
          </c:layout>
          <c:overlay val="0"/>
        </c:title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48990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265939985162941"/>
          <c:y val="0.7525322134018656"/>
          <c:w val="0.26834017531749726"/>
          <c:h val="0.23528884631267391"/>
        </c:manualLayout>
      </c:layout>
      <c:overlay val="0"/>
      <c:spPr>
        <a:ln>
          <a:solidFill>
            <a:sysClr val="windowText" lastClr="000000"/>
          </a:solidFill>
        </a:ln>
      </c:spPr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IE" sz="1200" b="1" i="0" baseline="0"/>
              <a:t>Percent of persons who went without meat, by household type and year</a:t>
            </a:r>
            <a:endParaRPr lang="en-IE" sz="12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'meat heat separate'!$D$2</c:f>
              <c:strCache>
                <c:ptCount val="1"/>
                <c:pt idx="0">
                  <c:v>Households with children</c:v>
                </c:pt>
              </c:strCache>
            </c:strRef>
          </c:tx>
          <c:spPr>
            <a:solidFill>
              <a:srgbClr val="4F227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'meat heat separate'!$C$3:$C$5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'meat heat separate'!$D$3:$D$5</c:f>
              <c:numCache>
                <c:formatCode>0.0</c:formatCode>
                <c:ptCount val="3"/>
                <c:pt idx="0">
                  <c:v>3.1</c:v>
                </c:pt>
                <c:pt idx="1">
                  <c:v>1.8178517176999975</c:v>
                </c:pt>
                <c:pt idx="2">
                  <c:v>3.7175070726000037</c:v>
                </c:pt>
              </c:numCache>
            </c:numRef>
          </c:val>
        </c:ser>
        <c:ser>
          <c:idx val="1"/>
          <c:order val="1"/>
          <c:tx>
            <c:strRef>
              <c:f>'meat heat separate'!$E$2</c:f>
              <c:strCache>
                <c:ptCount val="1"/>
                <c:pt idx="0">
                  <c:v>Households without children</c:v>
                </c:pt>
              </c:strCache>
            </c:strRef>
          </c:tx>
          <c:spPr>
            <a:solidFill>
              <a:srgbClr val="FCA304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'meat heat separate'!$C$3:$C$5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'meat heat separate'!$E$3:$E$5</c:f>
              <c:numCache>
                <c:formatCode>0.0</c:formatCode>
                <c:ptCount val="3"/>
                <c:pt idx="0">
                  <c:v>2.8</c:v>
                </c:pt>
                <c:pt idx="1">
                  <c:v>2.4638656939999977</c:v>
                </c:pt>
                <c:pt idx="2">
                  <c:v>1.9086630424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043072"/>
        <c:axId val="149044608"/>
      </c:barChart>
      <c:catAx>
        <c:axId val="14904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044608"/>
        <c:crosses val="autoZero"/>
        <c:auto val="1"/>
        <c:lblAlgn val="ctr"/>
        <c:lblOffset val="100"/>
        <c:noMultiLvlLbl val="0"/>
      </c:catAx>
      <c:valAx>
        <c:axId val="14904460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3.888888888888889E-2"/>
              <c:y val="0.10582531350247888"/>
            </c:manualLayout>
          </c:layout>
          <c:overlay val="0"/>
        </c:title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043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E" sz="1200" b="1" i="0" baseline="0" dirty="0"/>
              <a:t>Percent of persons who </a:t>
            </a:r>
            <a:r>
              <a:rPr lang="en-IE" sz="1200" b="1" i="0" baseline="0" dirty="0" smtClean="0"/>
              <a:t>cannot afford an unexpected expense of €1,000, </a:t>
            </a:r>
            <a:r>
              <a:rPr lang="en-IE" sz="1200" b="1" i="0" baseline="0" dirty="0"/>
              <a:t>by household type and year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'expenses separate'!$D$2</c:f>
              <c:strCache>
                <c:ptCount val="1"/>
                <c:pt idx="0">
                  <c:v>Households with children</c:v>
                </c:pt>
              </c:strCache>
            </c:strRef>
          </c:tx>
          <c:spPr>
            <a:solidFill>
              <a:srgbClr val="4F227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'expenses separate'!$C$3:$C$5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'expenses separate'!$D$3:$D$5</c:f>
              <c:numCache>
                <c:formatCode>0</c:formatCode>
                <c:ptCount val="3"/>
                <c:pt idx="0">
                  <c:v>43.1</c:v>
                </c:pt>
                <c:pt idx="1">
                  <c:v>52.2</c:v>
                </c:pt>
                <c:pt idx="2">
                  <c:v>55.1</c:v>
                </c:pt>
              </c:numCache>
            </c:numRef>
          </c:val>
        </c:ser>
        <c:ser>
          <c:idx val="1"/>
          <c:order val="1"/>
          <c:tx>
            <c:strRef>
              <c:f>'expenses separate'!$E$2</c:f>
              <c:strCache>
                <c:ptCount val="1"/>
                <c:pt idx="0">
                  <c:v>Households without children</c:v>
                </c:pt>
              </c:strCache>
            </c:strRef>
          </c:tx>
          <c:spPr>
            <a:solidFill>
              <a:srgbClr val="FCA304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'expenses separate'!$C$3:$C$5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'expenses separate'!$E$3:$E$5</c:f>
              <c:numCache>
                <c:formatCode>0</c:formatCode>
                <c:ptCount val="3"/>
                <c:pt idx="0">
                  <c:v>36.9</c:v>
                </c:pt>
                <c:pt idx="1">
                  <c:v>42.1</c:v>
                </c:pt>
                <c:pt idx="2">
                  <c:v>40.800000000000004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117184"/>
        <c:axId val="149123072"/>
      </c:barChart>
      <c:catAx>
        <c:axId val="14911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49123072"/>
        <c:crosses val="autoZero"/>
        <c:auto val="1"/>
        <c:lblAlgn val="ctr"/>
        <c:lblOffset val="100"/>
        <c:noMultiLvlLbl val="0"/>
      </c:catAx>
      <c:valAx>
        <c:axId val="1491230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4.4550517104216494E-2"/>
              <c:y val="0.11707064139918301"/>
            </c:manualLayout>
          </c:layout>
          <c:overlay val="0"/>
        </c:title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4911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79954526125454"/>
          <c:y val="0.69226886667764886"/>
          <c:w val="0.27287357830271292"/>
          <c:h val="0.27931321084864452"/>
        </c:manualLayout>
      </c:layout>
      <c:overlay val="0"/>
      <c:spPr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IE" sz="1200"/>
              <a:t>Percent of persons</a:t>
            </a:r>
            <a:r>
              <a:rPr lang="en-IE" sz="1200" baseline="0"/>
              <a:t> who are in debt from ordinary living expenses, by household type and year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'expenses separate'!$D$8</c:f>
              <c:strCache>
                <c:ptCount val="1"/>
                <c:pt idx="0">
                  <c:v>Households with children</c:v>
                </c:pt>
              </c:strCache>
            </c:strRef>
          </c:tx>
          <c:spPr>
            <a:solidFill>
              <a:srgbClr val="421C5E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'expenses separate'!$C$9:$C$11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'expenses separate'!$D$9:$D$11</c:f>
              <c:numCache>
                <c:formatCode>0</c:formatCode>
                <c:ptCount val="3"/>
                <c:pt idx="0">
                  <c:v>13.7</c:v>
                </c:pt>
                <c:pt idx="1">
                  <c:v>17.100000000000001</c:v>
                </c:pt>
                <c:pt idx="2">
                  <c:v>17.899999999999999</c:v>
                </c:pt>
              </c:numCache>
            </c:numRef>
          </c:val>
        </c:ser>
        <c:ser>
          <c:idx val="1"/>
          <c:order val="1"/>
          <c:tx>
            <c:strRef>
              <c:f>'expenses separate'!$E$8</c:f>
              <c:strCache>
                <c:ptCount val="1"/>
                <c:pt idx="0">
                  <c:v>Households without children</c:v>
                </c:pt>
              </c:strCache>
            </c:strRef>
          </c:tx>
          <c:spPr>
            <a:solidFill>
              <a:srgbClr val="FCA304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'expenses separate'!$C$9:$C$11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'expenses separate'!$E$9:$E$11</c:f>
              <c:numCache>
                <c:formatCode>0</c:formatCode>
                <c:ptCount val="3"/>
                <c:pt idx="0">
                  <c:v>5.8</c:v>
                </c:pt>
                <c:pt idx="1">
                  <c:v>6.7</c:v>
                </c:pt>
                <c:pt idx="2">
                  <c:v>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148800"/>
        <c:axId val="149150336"/>
      </c:barChart>
      <c:catAx>
        <c:axId val="14914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49150336"/>
        <c:crosses val="autoZero"/>
        <c:auto val="1"/>
        <c:lblAlgn val="ctr"/>
        <c:lblOffset val="100"/>
        <c:noMultiLvlLbl val="0"/>
      </c:catAx>
      <c:valAx>
        <c:axId val="149150336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49148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500" dirty="0"/>
              <a:t>Consistent poverty rate, by household type and year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All households</c:v>
                </c:pt>
              </c:strCache>
            </c:strRef>
          </c:tx>
          <c:spPr>
            <a:ln w="44450">
              <a:solidFill>
                <a:srgbClr val="441D61"/>
              </a:solidFill>
            </a:ln>
          </c:spPr>
          <c:marker>
            <c:symbol val="none"/>
          </c:marker>
          <c:cat>
            <c:numRef>
              <c:f>Sheet1!$C$4:$C$10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Sheet1!$D$4:$D$10</c:f>
              <c:numCache>
                <c:formatCode>#,##0</c:formatCode>
                <c:ptCount val="7"/>
                <c:pt idx="0">
                  <c:v>6.5560867228999955</c:v>
                </c:pt>
                <c:pt idx="1">
                  <c:v>6.9871636257000134</c:v>
                </c:pt>
                <c:pt idx="2">
                  <c:v>6.5</c:v>
                </c:pt>
                <c:pt idx="3">
                  <c:v>5.0999999999999996</c:v>
                </c:pt>
                <c:pt idx="4">
                  <c:v>4.2</c:v>
                </c:pt>
                <c:pt idx="5">
                  <c:v>5.5</c:v>
                </c:pt>
                <c:pt idx="6">
                  <c:v>6.2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Households without children</c:v>
                </c:pt>
              </c:strCache>
            </c:strRef>
          </c:tx>
          <c:spPr>
            <a:ln w="44450">
              <a:solidFill>
                <a:srgbClr val="3F6525"/>
              </a:solidFill>
            </a:ln>
          </c:spPr>
          <c:marker>
            <c:symbol val="none"/>
          </c:marker>
          <c:cat>
            <c:numRef>
              <c:f>Sheet1!$C$4:$C$10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Sheet1!$E$4:$E$10</c:f>
              <c:numCache>
                <c:formatCode>#,##0</c:formatCode>
                <c:ptCount val="7"/>
                <c:pt idx="0">
                  <c:v>4.6376713034000003</c:v>
                </c:pt>
                <c:pt idx="1">
                  <c:v>4.0980497149000144</c:v>
                </c:pt>
                <c:pt idx="2">
                  <c:v>4.5892616430000164</c:v>
                </c:pt>
                <c:pt idx="3">
                  <c:v>3.9474711516000012</c:v>
                </c:pt>
                <c:pt idx="4">
                  <c:v>2.854452199499987</c:v>
                </c:pt>
                <c:pt idx="5">
                  <c:v>2.9321424613999967</c:v>
                </c:pt>
                <c:pt idx="6">
                  <c:v>3.7682180979000002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Sheet1!$F$3</c:f>
              <c:strCache>
                <c:ptCount val="1"/>
                <c:pt idx="0">
                  <c:v>Households with children</c:v>
                </c:pt>
              </c:strCache>
            </c:strRef>
          </c:tx>
          <c:spPr>
            <a:ln w="44450">
              <a:solidFill>
                <a:srgbClr val="F89108"/>
              </a:solidFill>
            </a:ln>
          </c:spPr>
          <c:marker>
            <c:symbol val="none"/>
          </c:marker>
          <c:cat>
            <c:numRef>
              <c:f>Sheet1!$C$4:$C$10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Sheet1!$F$4:$F$10</c:f>
              <c:numCache>
                <c:formatCode>#,##0</c:formatCode>
                <c:ptCount val="7"/>
                <c:pt idx="0">
                  <c:v>7.8977088546999843</c:v>
                </c:pt>
                <c:pt idx="1">
                  <c:v>9.0412794455999919</c:v>
                </c:pt>
                <c:pt idx="2">
                  <c:v>7.8538426065999865</c:v>
                </c:pt>
                <c:pt idx="3">
                  <c:v>5.9461806583999843</c:v>
                </c:pt>
                <c:pt idx="4">
                  <c:v>5.0143984350000004</c:v>
                </c:pt>
                <c:pt idx="5">
                  <c:v>7.0403118486999814</c:v>
                </c:pt>
                <c:pt idx="6">
                  <c:v>8.0007690419000017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9502208"/>
        <c:axId val="149516288"/>
      </c:lineChart>
      <c:catAx>
        <c:axId val="14950220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516288"/>
        <c:crosses val="autoZero"/>
        <c:auto val="1"/>
        <c:lblAlgn val="ctr"/>
        <c:lblOffset val="100"/>
        <c:noMultiLvlLbl val="0"/>
      </c:catAx>
      <c:valAx>
        <c:axId val="1495162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% in consistent poverty</a:t>
                </a:r>
              </a:p>
            </c:rich>
          </c:tx>
          <c:layout/>
          <c:overlay val="0"/>
        </c:title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502208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300"/>
              <a:t>Consistent poverty by age group, SILC</a:t>
            </a:r>
            <a:r>
              <a:rPr lang="en-US" sz="1300" baseline="0"/>
              <a:t> 2008 - 2010.</a:t>
            </a:r>
            <a:endParaRPr lang="en-US" sz="13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9A307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Sheet1!$B$4:$B$8</c:f>
              <c:strCache>
                <c:ptCount val="5"/>
                <c:pt idx="0">
                  <c:v>Age 0-5</c:v>
                </c:pt>
                <c:pt idx="1">
                  <c:v>Age 6 - 11</c:v>
                </c:pt>
                <c:pt idx="2">
                  <c:v>Age 12 - 17</c:v>
                </c:pt>
                <c:pt idx="3">
                  <c:v>Age 18-64</c:v>
                </c:pt>
                <c:pt idx="4">
                  <c:v>Age 65+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4.4000000000000004</c:v>
                </c:pt>
                <c:pt idx="1">
                  <c:v>6.3</c:v>
                </c:pt>
                <c:pt idx="2">
                  <c:v>6.5</c:v>
                </c:pt>
                <c:pt idx="3">
                  <c:v>3.9</c:v>
                </c:pt>
                <c:pt idx="4">
                  <c:v>1.4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53247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Sheet1!$B$4:$B$8</c:f>
              <c:strCache>
                <c:ptCount val="5"/>
                <c:pt idx="0">
                  <c:v>Age 0-5</c:v>
                </c:pt>
                <c:pt idx="1">
                  <c:v>Age 6 - 11</c:v>
                </c:pt>
                <c:pt idx="2">
                  <c:v>Age 12 - 17</c:v>
                </c:pt>
                <c:pt idx="3">
                  <c:v>Age 18-64</c:v>
                </c:pt>
                <c:pt idx="4">
                  <c:v>Age 65+</c:v>
                </c:pt>
              </c:strCache>
            </c:strRef>
          </c:cat>
          <c:val>
            <c:numRef>
              <c:f>Sheet1!$D$4:$D$8</c:f>
              <c:numCache>
                <c:formatCode>General</c:formatCode>
                <c:ptCount val="5"/>
                <c:pt idx="0">
                  <c:v>4.4000000000000004</c:v>
                </c:pt>
                <c:pt idx="1">
                  <c:v>10.6</c:v>
                </c:pt>
                <c:pt idx="2">
                  <c:v>10.6</c:v>
                </c:pt>
                <c:pt idx="3">
                  <c:v>4.9000000000000004</c:v>
                </c:pt>
                <c:pt idx="4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Sheet1!$E$3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586D2D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Sheet1!$B$4:$B$8</c:f>
              <c:strCache>
                <c:ptCount val="5"/>
                <c:pt idx="0">
                  <c:v>Age 0-5</c:v>
                </c:pt>
                <c:pt idx="1">
                  <c:v>Age 6 - 11</c:v>
                </c:pt>
                <c:pt idx="2">
                  <c:v>Age 12 - 17</c:v>
                </c:pt>
                <c:pt idx="3">
                  <c:v>Age 18-64</c:v>
                </c:pt>
                <c:pt idx="4">
                  <c:v>Age 65+</c:v>
                </c:pt>
              </c:strCache>
            </c:strRef>
          </c:cat>
          <c:val>
            <c:numRef>
              <c:f>Sheet1!$E$4:$E$8</c:f>
              <c:numCache>
                <c:formatCode>0.0</c:formatCode>
                <c:ptCount val="5"/>
                <c:pt idx="0">
                  <c:v>3.9</c:v>
                </c:pt>
                <c:pt idx="1">
                  <c:v>8.3000000000000007</c:v>
                </c:pt>
                <c:pt idx="2">
                  <c:v>11.7</c:v>
                </c:pt>
                <c:pt idx="3">
                  <c:v>6.4</c:v>
                </c:pt>
                <c:pt idx="4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566592"/>
        <c:axId val="149568128"/>
      </c:barChart>
      <c:catAx>
        <c:axId val="1495665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568128"/>
        <c:crosses val="autoZero"/>
        <c:auto val="1"/>
        <c:lblAlgn val="ctr"/>
        <c:lblOffset val="100"/>
        <c:noMultiLvlLbl val="0"/>
      </c:catAx>
      <c:valAx>
        <c:axId val="1495681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sz="1100" b="1" dirty="0" smtClean="0"/>
                  <a:t>%</a:t>
                </a:r>
                <a:endParaRPr lang="en-US" sz="1100" b="1" dirty="0"/>
              </a:p>
            </c:rich>
          </c:tx>
          <c:layout>
            <c:manualLayout>
              <c:xMode val="edge"/>
              <c:yMode val="edge"/>
              <c:x val="2.008842729318228E-2"/>
              <c:y val="4.3021514780867472E-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95665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84637558586286399"/>
          <c:y val="7.45030855157508E-2"/>
          <c:w val="0.11873818049520762"/>
          <c:h val="0.21885421821817777"/>
        </c:manualLayout>
      </c:layout>
      <c:overlay val="1"/>
      <c:spPr>
        <a:solidFill>
          <a:prstClr val="white"/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Switzerland"/>
                <a:ea typeface="Switzerland"/>
                <a:cs typeface="Switzerland"/>
              </a:defRPr>
            </a:pPr>
            <a:r>
              <a:rPr lang="en-US" sz="1200" baseline="0" dirty="0"/>
              <a:t>Composition of the population of children by age group, </a:t>
            </a:r>
            <a:r>
              <a:rPr lang="en-US" sz="1200" dirty="0"/>
              <a:t>SILC 2010</a:t>
            </a:r>
          </a:p>
        </c:rich>
      </c:tx>
      <c:layout>
        <c:manualLayout>
          <c:xMode val="edge"/>
          <c:yMode val="edge"/>
          <c:x val="0.17019583294163895"/>
          <c:y val="7.338906788134652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285769646614771"/>
          <c:y val="0.30466056458810981"/>
          <c:w val="0.61508174867369203"/>
          <c:h val="0.55555750013125793"/>
        </c:manualLayout>
      </c:layout>
      <c:pieChart>
        <c:varyColors val="1"/>
        <c:ser>
          <c:idx val="0"/>
          <c:order val="0"/>
          <c:spPr>
            <a:solidFill>
              <a:srgbClr val="F79646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25400">
                <a:noFill/>
              </a:ln>
            </c:spPr>
          </c:dPt>
          <c:dPt>
            <c:idx val="1"/>
            <c:bubble3D val="0"/>
            <c:spPr>
              <a:solidFill>
                <a:srgbClr val="FFC000"/>
              </a:solidFill>
              <a:ln w="25400">
                <a:noFill/>
              </a:ln>
            </c:spPr>
          </c:dPt>
          <c:dPt>
            <c:idx val="2"/>
            <c:bubble3D val="0"/>
            <c:spPr>
              <a:solidFill>
                <a:schemeClr val="accent4">
                  <a:lumMod val="75000"/>
                </a:schemeClr>
              </a:solidFill>
              <a:ln w="25400">
                <a:noFill/>
              </a:ln>
            </c:spPr>
          </c:dPt>
          <c:dLbls>
            <c:dLbl>
              <c:idx val="0"/>
              <c:layout>
                <c:manualLayout>
                  <c:x val="-0.16225697144761692"/>
                  <c:y val="8.6513998444617254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/>
                      <a:t>Aged</a:t>
                    </a:r>
                    <a:r>
                      <a:rPr lang="en-US" sz="1000" b="1" baseline="0"/>
                      <a:t> 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 baseline="0"/>
                      <a:t>0-5 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 baseline="0"/>
                      <a:t>31</a:t>
                    </a:r>
                    <a:r>
                      <a:rPr lang="en-US" sz="1000" b="1"/>
                      <a:t>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8783068783068779E-2"/>
                  <c:y val="-0.20865139949109426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/>
                      <a:t>Aged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 baseline="0"/>
                      <a:t>6-11 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 baseline="0"/>
                      <a:t>32</a:t>
                    </a:r>
                    <a:r>
                      <a:rPr lang="en-US" sz="1000" b="1"/>
                      <a:t>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9459087879124543"/>
                  <c:y val="6.3218207236233032E-2"/>
                </c:manualLayout>
              </c:layout>
              <c:tx>
                <c:rich>
                  <a:bodyPr/>
                  <a:lstStyle/>
                  <a:p>
                    <a:pPr>
                      <a:defRPr sz="1000" b="1" i="0" u="none" strike="noStrike" baseline="0">
                        <a:solidFill>
                          <a:srgbClr val="FFFF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>
                        <a:solidFill>
                          <a:srgbClr val="FFFF00"/>
                        </a:solidFill>
                      </a:rPr>
                      <a:t>Aged</a:t>
                    </a:r>
                    <a:r>
                      <a:rPr lang="en-US" sz="1000" b="1" baseline="0">
                        <a:solidFill>
                          <a:srgbClr val="FFFF00"/>
                        </a:solidFill>
                      </a:rPr>
                      <a:t> 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FFFF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 baseline="0">
                        <a:solidFill>
                          <a:srgbClr val="FFFF00"/>
                        </a:solidFill>
                      </a:rPr>
                      <a:t>12-17 </a:t>
                    </a:r>
                  </a:p>
                  <a:p>
                    <a:pPr>
                      <a:defRPr sz="1000" b="1" i="0" u="none" strike="noStrike" baseline="0">
                        <a:solidFill>
                          <a:srgbClr val="FFFF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US" sz="1000" b="1" baseline="0">
                        <a:solidFill>
                          <a:srgbClr val="FFFF00"/>
                        </a:solidFill>
                      </a:rPr>
                      <a:t>37</a:t>
                    </a:r>
                    <a:r>
                      <a:rPr lang="en-US" sz="1000" b="1">
                        <a:solidFill>
                          <a:srgbClr val="FFFF0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IE" sz="1000" b="0" i="0" u="none" strike="noStrike" baseline="0">
                        <a:solidFill>
                          <a:srgbClr val="000000"/>
                        </a:solidFill>
                        <a:latin typeface="Switzerland"/>
                      </a:rPr>
                      <a:t>80+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IE" sz="1000" b="0" i="0" u="none" strike="noStrike" baseline="0">
                        <a:solidFill>
                          <a:srgbClr val="000000"/>
                        </a:solidFill>
                        <a:latin typeface="Switzerland"/>
                      </a:rPr>
                      <a:t> years 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lang="en-IE" sz="1000" b="0" i="0" u="none" strike="noStrike" baseline="0">
                        <a:solidFill>
                          <a:srgbClr val="000000"/>
                        </a:solidFill>
                        <a:latin typeface="Switzerland"/>
                      </a:rPr>
                      <a:t>23.1%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Switzerland"/>
                        <a:ea typeface="Switzerland"/>
                        <a:cs typeface="Switzerland"/>
                      </a:defRPr>
                    </a:pPr>
                    <a:r>
                      <a:rPr sz="1000"/>
                      <a:t>Mid-East
8%</a:t>
                    </a:r>
                  </a:p>
                </c:rich>
              </c:tx>
              <c:numFmt formatCode="0%" sourceLinked="0"/>
              <c:spPr>
                <a:noFill/>
                <a:ln w="25400">
                  <a:noFill/>
                </a:ln>
              </c:sp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1">
                  <a:defRPr sz="1000" b="0" i="0" u="none" strike="noStrike" baseline="0">
                    <a:solidFill>
                      <a:srgbClr val="000000"/>
                    </a:solidFill>
                    <a:latin typeface="Switzerland"/>
                    <a:ea typeface="Switzerland"/>
                    <a:cs typeface="Switzerland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'Fig 1a'!$A$3:$A$5</c:f>
              <c:strCache>
                <c:ptCount val="3"/>
                <c:pt idx="0">
                  <c:v>Aged 0-5</c:v>
                </c:pt>
                <c:pt idx="1">
                  <c:v>Aged 6-11</c:v>
                </c:pt>
                <c:pt idx="2">
                  <c:v>Aged 12-17</c:v>
                </c:pt>
              </c:strCache>
            </c:strRef>
          </c:cat>
          <c:val>
            <c:numRef>
              <c:f>'Fig 1a'!$B$3:$B$5</c:f>
              <c:numCache>
                <c:formatCode>#,##0.0</c:formatCode>
                <c:ptCount val="3"/>
                <c:pt idx="0">
                  <c:v>31</c:v>
                </c:pt>
                <c:pt idx="1">
                  <c:v>32</c:v>
                </c:pt>
                <c:pt idx="2">
                  <c:v>37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Switzerland"/>
          <a:ea typeface="Switzerland"/>
          <a:cs typeface="Switzerland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/>
            </a:pPr>
            <a:r>
              <a:rPr lang="en-US" sz="1300" b="1" i="0" u="none" strike="noStrike" baseline="0"/>
              <a:t>Weekly net disposable household and equivalised income, with and without children, 2009 &amp; 2010</a:t>
            </a:r>
            <a:endParaRPr lang="en-IE" sz="1300"/>
          </a:p>
        </c:rich>
      </c:tx>
      <c:layout>
        <c:manualLayout>
          <c:xMode val="edge"/>
          <c:yMode val="edge"/>
          <c:x val="0.11441250117508311"/>
          <c:y val="2.405035804102579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3105882972067774E-2"/>
          <c:y val="0.12438788852520655"/>
          <c:w val="0.89018544723100945"/>
          <c:h val="0.696633280062899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'net income'!$E$3</c:f>
              <c:strCache>
                <c:ptCount val="1"/>
                <c:pt idx="0">
                  <c:v>Without children</c:v>
                </c:pt>
              </c:strCache>
            </c:strRef>
          </c:tx>
          <c:spPr>
            <a:solidFill>
              <a:srgbClr val="F7B309"/>
            </a:solidFill>
            <a:ln>
              <a:solidFill>
                <a:schemeClr val="tx1"/>
              </a:solidFill>
            </a:ln>
          </c:spPr>
          <c:invertIfNegative val="0"/>
          <c:cat>
            <c:multiLvlStrRef>
              <c:f>'net income'!$C$4:$D$7</c:f>
              <c:multiLvlStrCache>
                <c:ptCount val="4"/>
                <c:lvl>
                  <c:pt idx="0">
                    <c:v>2009</c:v>
                  </c:pt>
                  <c:pt idx="1">
                    <c:v>2010</c:v>
                  </c:pt>
                  <c:pt idx="2">
                    <c:v>2009</c:v>
                  </c:pt>
                  <c:pt idx="3">
                    <c:v>2010</c:v>
                  </c:pt>
                </c:lvl>
                <c:lvl>
                  <c:pt idx="0">
                    <c:v>Net household income</c:v>
                  </c:pt>
                  <c:pt idx="2">
                    <c:v>Net equivalised income</c:v>
                  </c:pt>
                </c:lvl>
              </c:multiLvlStrCache>
            </c:multiLvlStrRef>
          </c:cat>
          <c:val>
            <c:numRef>
              <c:f>'net income'!$E$4:$E$7</c:f>
              <c:numCache>
                <c:formatCode>0.0</c:formatCode>
                <c:ptCount val="4"/>
                <c:pt idx="0">
                  <c:v>763.39</c:v>
                </c:pt>
                <c:pt idx="1">
                  <c:v>745.93</c:v>
                </c:pt>
                <c:pt idx="2">
                  <c:v>483.83</c:v>
                </c:pt>
                <c:pt idx="3">
                  <c:v>474.28</c:v>
                </c:pt>
              </c:numCache>
            </c:numRef>
          </c:val>
        </c:ser>
        <c:ser>
          <c:idx val="1"/>
          <c:order val="1"/>
          <c:tx>
            <c:strRef>
              <c:f>'net income'!$F$3</c:f>
              <c:strCache>
                <c:ptCount val="1"/>
                <c:pt idx="0">
                  <c:v>With children</c:v>
                </c:pt>
              </c:strCache>
            </c:strRef>
          </c:tx>
          <c:spPr>
            <a:solidFill>
              <a:srgbClr val="58267E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multiLvlStrRef>
              <c:f>'net income'!$C$4:$D$7</c:f>
              <c:multiLvlStrCache>
                <c:ptCount val="4"/>
                <c:lvl>
                  <c:pt idx="0">
                    <c:v>2009</c:v>
                  </c:pt>
                  <c:pt idx="1">
                    <c:v>2010</c:v>
                  </c:pt>
                  <c:pt idx="2">
                    <c:v>2009</c:v>
                  </c:pt>
                  <c:pt idx="3">
                    <c:v>2010</c:v>
                  </c:pt>
                </c:lvl>
                <c:lvl>
                  <c:pt idx="0">
                    <c:v>Net household income</c:v>
                  </c:pt>
                  <c:pt idx="2">
                    <c:v>Net equivalised income</c:v>
                  </c:pt>
                </c:lvl>
              </c:multiLvlStrCache>
            </c:multiLvlStrRef>
          </c:cat>
          <c:val>
            <c:numRef>
              <c:f>'net income'!$F$4:$F$7</c:f>
              <c:numCache>
                <c:formatCode>0.0</c:formatCode>
                <c:ptCount val="4"/>
                <c:pt idx="0">
                  <c:v>1031.94</c:v>
                </c:pt>
                <c:pt idx="1">
                  <c:v>955.43</c:v>
                </c:pt>
                <c:pt idx="2">
                  <c:v>424.3</c:v>
                </c:pt>
                <c:pt idx="3">
                  <c:v>389.3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427264"/>
        <c:axId val="142428800"/>
      </c:barChart>
      <c:catAx>
        <c:axId val="1424272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42428800"/>
        <c:crosses val="autoZero"/>
        <c:auto val="1"/>
        <c:lblAlgn val="ctr"/>
        <c:lblOffset val="100"/>
        <c:noMultiLvlLbl val="0"/>
      </c:catAx>
      <c:valAx>
        <c:axId val="142428800"/>
        <c:scaling>
          <c:orientation val="minMax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424272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3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300"/>
            </a:pPr>
            <a:endParaRPr lang="en-US"/>
          </a:p>
        </c:txPr>
      </c:legendEntry>
      <c:layout>
        <c:manualLayout>
          <c:xMode val="edge"/>
          <c:yMode val="edge"/>
          <c:x val="0.7664405709307156"/>
          <c:y val="0.1089118303094528"/>
          <c:w val="0.18900297627748971"/>
          <c:h val="0.19809551075521523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3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IE"/>
              <a:t>At risk of poverty rate and poverty threshold, all persons, by year</a:t>
            </a:r>
          </a:p>
        </c:rich>
      </c:tx>
      <c:layout>
        <c:manualLayout>
          <c:xMode val="edge"/>
          <c:yMode val="edge"/>
          <c:x val="0.10532559638942619"/>
          <c:y val="2.7777777777777776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'threshold x arop'!$E$2</c:f>
              <c:strCache>
                <c:ptCount val="1"/>
                <c:pt idx="0">
                  <c:v>AROP</c:v>
                </c:pt>
              </c:strCache>
            </c:strRef>
          </c:tx>
          <c:spPr>
            <a:ln w="44450">
              <a:solidFill>
                <a:srgbClr val="523F69"/>
              </a:solidFill>
            </a:ln>
          </c:spPr>
          <c:marker>
            <c:symbol val="none"/>
          </c:marker>
          <c:cat>
            <c:numRef>
              <c:f>'threshold x arop'!$C$3:$C$9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'threshold x arop'!$E$3:$E$9</c:f>
              <c:numCache>
                <c:formatCode>General</c:formatCode>
                <c:ptCount val="7"/>
                <c:pt idx="0">
                  <c:v>19.399999999999999</c:v>
                </c:pt>
                <c:pt idx="1">
                  <c:v>18.5</c:v>
                </c:pt>
                <c:pt idx="2">
                  <c:v>17</c:v>
                </c:pt>
                <c:pt idx="3">
                  <c:v>16.5</c:v>
                </c:pt>
                <c:pt idx="4">
                  <c:v>14.4</c:v>
                </c:pt>
                <c:pt idx="5">
                  <c:v>14.1</c:v>
                </c:pt>
                <c:pt idx="6">
                  <c:v>15.8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565376"/>
        <c:axId val="142566912"/>
      </c:lineChart>
      <c:lineChart>
        <c:grouping val="standard"/>
        <c:varyColors val="0"/>
        <c:ser>
          <c:idx val="0"/>
          <c:order val="0"/>
          <c:tx>
            <c:strRef>
              <c:f>'threshold x arop'!$D$2</c:f>
              <c:strCache>
                <c:ptCount val="1"/>
                <c:pt idx="0">
                  <c:v>Threshold</c:v>
                </c:pt>
              </c:strCache>
            </c:strRef>
          </c:tx>
          <c:spPr>
            <a:ln w="44450">
              <a:solidFill>
                <a:srgbClr val="EEB500"/>
              </a:solidFill>
            </a:ln>
          </c:spPr>
          <c:marker>
            <c:symbol val="none"/>
          </c:marker>
          <c:cat>
            <c:numRef>
              <c:f>'threshold x arop'!$C$3:$C$9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'threshold x arop'!$D$3:$D$9</c:f>
              <c:numCache>
                <c:formatCode>#,##0</c:formatCode>
                <c:ptCount val="7"/>
                <c:pt idx="0">
                  <c:v>185.511690302798</c:v>
                </c:pt>
                <c:pt idx="1">
                  <c:v>192.7366807205826</c:v>
                </c:pt>
                <c:pt idx="2">
                  <c:v>202.49137600613261</c:v>
                </c:pt>
                <c:pt idx="3">
                  <c:v>227.86508240705251</c:v>
                </c:pt>
                <c:pt idx="4">
                  <c:v>238.6929858183212</c:v>
                </c:pt>
                <c:pt idx="5">
                  <c:v>231.19969336910694</c:v>
                </c:pt>
                <c:pt idx="6">
                  <c:v>207.56995017247988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568832"/>
        <c:axId val="142578816"/>
      </c:lineChart>
      <c:catAx>
        <c:axId val="14256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42566912"/>
        <c:crosses val="autoZero"/>
        <c:auto val="1"/>
        <c:lblAlgn val="ctr"/>
        <c:lblOffset val="100"/>
        <c:noMultiLvlLbl val="0"/>
      </c:catAx>
      <c:valAx>
        <c:axId val="1425669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/>
                  <a:t>% At risk of poverty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42565376"/>
        <c:crosses val="autoZero"/>
        <c:crossBetween val="between"/>
      </c:valAx>
      <c:catAx>
        <c:axId val="142568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2578816"/>
        <c:crosses val="autoZero"/>
        <c:auto val="1"/>
        <c:lblAlgn val="ctr"/>
        <c:lblOffset val="100"/>
        <c:noMultiLvlLbl val="0"/>
      </c:catAx>
      <c:valAx>
        <c:axId val="14257881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IE" dirty="0" smtClean="0"/>
                  <a:t>Weekly</a:t>
                </a:r>
                <a:r>
                  <a:rPr lang="en-IE" baseline="0" dirty="0" smtClean="0"/>
                  <a:t> poverty threshold (€)</a:t>
                </a:r>
                <a:endParaRPr lang="en-IE" dirty="0"/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 rot="0" vert="horz" anchor="ctr" anchorCtr="0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42568832"/>
        <c:crosses val="max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At risk of poverty rate for persons in households with and without children, by year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Sheet2!$C$3</c:f>
              <c:strCache>
                <c:ptCount val="1"/>
                <c:pt idx="0">
                  <c:v>All households</c:v>
                </c:pt>
              </c:strCache>
            </c:strRef>
          </c:tx>
          <c:spPr>
            <a:ln w="44450">
              <a:solidFill>
                <a:srgbClr val="4C216D"/>
              </a:solidFill>
            </a:ln>
          </c:spPr>
          <c:marker>
            <c:symbol val="none"/>
          </c:marker>
          <c:cat>
            <c:numRef>
              <c:f>Sheet2!$B$4:$B$10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Sheet2!$C$4:$C$10</c:f>
              <c:numCache>
                <c:formatCode>#,##0.0</c:formatCode>
                <c:ptCount val="7"/>
                <c:pt idx="0">
                  <c:v>19.415832786999989</c:v>
                </c:pt>
                <c:pt idx="1">
                  <c:v>18.5</c:v>
                </c:pt>
                <c:pt idx="2">
                  <c:v>17</c:v>
                </c:pt>
                <c:pt idx="3">
                  <c:v>16.5</c:v>
                </c:pt>
                <c:pt idx="4">
                  <c:v>14.4</c:v>
                </c:pt>
                <c:pt idx="5">
                  <c:v>14.1</c:v>
                </c:pt>
                <c:pt idx="6">
                  <c:v>15.81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Sheet2!$D$3</c:f>
              <c:strCache>
                <c:ptCount val="1"/>
                <c:pt idx="0">
                  <c:v>Households without children</c:v>
                </c:pt>
              </c:strCache>
            </c:strRef>
          </c:tx>
          <c:spPr>
            <a:ln w="44450">
              <a:solidFill>
                <a:srgbClr val="6B9527"/>
              </a:solidFill>
            </a:ln>
          </c:spPr>
          <c:marker>
            <c:symbol val="none"/>
          </c:marker>
          <c:cat>
            <c:numRef>
              <c:f>Sheet2!$B$4:$B$10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Sheet2!$D$4:$D$10</c:f>
              <c:numCache>
                <c:formatCode>#,##0.0</c:formatCode>
                <c:ptCount val="7"/>
                <c:pt idx="0">
                  <c:v>18.600000000000001</c:v>
                </c:pt>
                <c:pt idx="1">
                  <c:v>15.805984295000064</c:v>
                </c:pt>
                <c:pt idx="2">
                  <c:v>14.096136644000024</c:v>
                </c:pt>
                <c:pt idx="3">
                  <c:v>14.857327116</c:v>
                </c:pt>
                <c:pt idx="4">
                  <c:v>12.341359676</c:v>
                </c:pt>
                <c:pt idx="5">
                  <c:v>11.180450975000022</c:v>
                </c:pt>
                <c:pt idx="6">
                  <c:v>11.75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Sheet2!$E$3</c:f>
              <c:strCache>
                <c:ptCount val="1"/>
                <c:pt idx="0">
                  <c:v>Households with children</c:v>
                </c:pt>
              </c:strCache>
            </c:strRef>
          </c:tx>
          <c:spPr>
            <a:ln w="44450">
              <a:solidFill>
                <a:srgbClr val="F2B10E"/>
              </a:solidFill>
            </a:ln>
          </c:spPr>
          <c:marker>
            <c:symbol val="none"/>
          </c:marker>
          <c:cat>
            <c:numRef>
              <c:f>Sheet2!$B$4:$B$10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Sheet2!$E$4:$E$10</c:f>
              <c:numCache>
                <c:formatCode>#,##0.0</c:formatCode>
                <c:ptCount val="7"/>
                <c:pt idx="0">
                  <c:v>20</c:v>
                </c:pt>
                <c:pt idx="1">
                  <c:v>20.399999999999999</c:v>
                </c:pt>
                <c:pt idx="2">
                  <c:v>19.054351195000095</c:v>
                </c:pt>
                <c:pt idx="3">
                  <c:v>17.628763416999988</c:v>
                </c:pt>
                <c:pt idx="4">
                  <c:v>15.607293552</c:v>
                </c:pt>
                <c:pt idx="5">
                  <c:v>15.884776617000034</c:v>
                </c:pt>
                <c:pt idx="6">
                  <c:v>18.73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409664"/>
        <c:axId val="139415552"/>
      </c:lineChart>
      <c:catAx>
        <c:axId val="13940966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9415552"/>
        <c:crossesAt val="0"/>
        <c:auto val="1"/>
        <c:lblAlgn val="ctr"/>
        <c:lblOffset val="100"/>
        <c:noMultiLvlLbl val="0"/>
      </c:catAx>
      <c:valAx>
        <c:axId val="1394155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% At risk of poverty rate</a:t>
                </a:r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94096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1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100"/>
            </a:pPr>
            <a:endParaRPr lang="en-US"/>
          </a:p>
        </c:txPr>
      </c:legendEntry>
      <c:layout>
        <c:manualLayout>
          <c:xMode val="edge"/>
          <c:yMode val="edge"/>
          <c:x val="0.74562493924370743"/>
          <c:y val="0.45538816821967093"/>
          <c:w val="0.24511580149703549"/>
          <c:h val="0.2045233246493619"/>
        </c:manualLayout>
      </c:layout>
      <c:overlay val="0"/>
      <c:spPr>
        <a:ln>
          <a:solidFill>
            <a:prstClr val="black"/>
          </a:solidFill>
        </a:ln>
      </c:sp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/>
            </a:pPr>
            <a:r>
              <a:rPr lang="en-US" sz="1300"/>
              <a:t>At risk of poverty rates for persons living in households with children, by year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615529308836468"/>
          <c:y val="0.18554425488480702"/>
          <c:w val="0.5110807086614173"/>
          <c:h val="0.654822105570137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All households</c:v>
                </c:pt>
              </c:strCache>
            </c:strRef>
          </c:tx>
          <c:spPr>
            <a:ln w="44450">
              <a:solidFill>
                <a:srgbClr val="4A206A"/>
              </a:solidFill>
            </a:ln>
          </c:spPr>
          <c:marker>
            <c:symbol val="none"/>
          </c:marker>
          <c:cat>
            <c:numRef>
              <c:f>Sheet1!$A$3:$A$9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Sheet1!$B$3:$B$9</c:f>
              <c:numCache>
                <c:formatCode>#,##0.0</c:formatCode>
                <c:ptCount val="7"/>
                <c:pt idx="0">
                  <c:v>19.415832786999989</c:v>
                </c:pt>
                <c:pt idx="1">
                  <c:v>18.5</c:v>
                </c:pt>
                <c:pt idx="2">
                  <c:v>17</c:v>
                </c:pt>
                <c:pt idx="3">
                  <c:v>16.5</c:v>
                </c:pt>
                <c:pt idx="4">
                  <c:v>14.4</c:v>
                </c:pt>
                <c:pt idx="5">
                  <c:v>14.1</c:v>
                </c:pt>
                <c:pt idx="6">
                  <c:v>15.81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Households with children</c:v>
                </c:pt>
              </c:strCache>
            </c:strRef>
          </c:tx>
          <c:spPr>
            <a:ln w="44450">
              <a:solidFill>
                <a:srgbClr val="F3A10D"/>
              </a:solidFill>
            </a:ln>
          </c:spPr>
          <c:marker>
            <c:symbol val="none"/>
          </c:marker>
          <c:cat>
            <c:numRef>
              <c:f>Sheet1!$A$3:$A$9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Sheet1!$C$3:$C$9</c:f>
              <c:numCache>
                <c:formatCode>#,##0.0</c:formatCode>
                <c:ptCount val="7"/>
                <c:pt idx="0">
                  <c:v>20</c:v>
                </c:pt>
                <c:pt idx="1">
                  <c:v>20.399999999999999</c:v>
                </c:pt>
                <c:pt idx="2">
                  <c:v>19.100000000000001</c:v>
                </c:pt>
                <c:pt idx="3">
                  <c:v>17.600000000000001</c:v>
                </c:pt>
                <c:pt idx="4">
                  <c:v>15.6</c:v>
                </c:pt>
                <c:pt idx="5">
                  <c:v>15.9</c:v>
                </c:pt>
                <c:pt idx="6">
                  <c:v>18.73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If Child Benefit excluded</c:v>
                </c:pt>
              </c:strCache>
            </c:strRef>
          </c:tx>
          <c:spPr>
            <a:ln w="44450">
              <a:solidFill>
                <a:srgbClr val="486822"/>
              </a:solidFill>
            </a:ln>
          </c:spPr>
          <c:marker>
            <c:symbol val="none"/>
          </c:marker>
          <c:cat>
            <c:numRef>
              <c:f>Sheet1!$A$3:$A$9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Sheet1!$D$3:$D$9</c:f>
              <c:numCache>
                <c:formatCode>#,##0.0</c:formatCode>
                <c:ptCount val="7"/>
                <c:pt idx="0">
                  <c:v>26.610000000000031</c:v>
                </c:pt>
                <c:pt idx="1">
                  <c:v>27.54</c:v>
                </c:pt>
                <c:pt idx="2">
                  <c:v>26.74</c:v>
                </c:pt>
                <c:pt idx="3">
                  <c:v>26.23</c:v>
                </c:pt>
                <c:pt idx="4">
                  <c:v>25.71</c:v>
                </c:pt>
                <c:pt idx="5">
                  <c:v>24.54</c:v>
                </c:pt>
                <c:pt idx="6">
                  <c:v>28.75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If child-related allowances excluded</c:v>
                </c:pt>
              </c:strCache>
            </c:strRef>
          </c:tx>
          <c:spPr>
            <a:ln w="44450">
              <a:solidFill>
                <a:srgbClr val="9E0000"/>
              </a:solidFill>
            </a:ln>
          </c:spPr>
          <c:marker>
            <c:symbol val="none"/>
          </c:marker>
          <c:cat>
            <c:numRef>
              <c:f>Sheet1!$A$3:$A$9</c:f>
              <c:numCache>
                <c:formatCode>0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Sheet1!$E$3:$E$9</c:f>
              <c:numCache>
                <c:formatCode>#,##0.0</c:formatCode>
                <c:ptCount val="7"/>
                <c:pt idx="0">
                  <c:v>26.788308077999897</c:v>
                </c:pt>
                <c:pt idx="1">
                  <c:v>27.966023686999897</c:v>
                </c:pt>
                <c:pt idx="2">
                  <c:v>27.653317478000005</c:v>
                </c:pt>
                <c:pt idx="3">
                  <c:v>27.362718823000002</c:v>
                </c:pt>
                <c:pt idx="4">
                  <c:v>26.86</c:v>
                </c:pt>
                <c:pt idx="5">
                  <c:v>25.974748761000001</c:v>
                </c:pt>
                <c:pt idx="6">
                  <c:v>31.04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487104"/>
        <c:axId val="139488640"/>
      </c:lineChart>
      <c:catAx>
        <c:axId val="13948710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9488640"/>
        <c:crosses val="autoZero"/>
        <c:auto val="1"/>
        <c:lblAlgn val="ctr"/>
        <c:lblOffset val="100"/>
        <c:noMultiLvlLbl val="0"/>
      </c:catAx>
      <c:valAx>
        <c:axId val="1394886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% At risk of poverty rate</a:t>
                </a:r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948710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1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1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100"/>
            </a:pPr>
            <a:endParaRPr lang="en-US"/>
          </a:p>
        </c:txPr>
      </c:legendEntry>
      <c:layout>
        <c:manualLayout>
          <c:xMode val="edge"/>
          <c:yMode val="edge"/>
          <c:x val="0.69145336637588284"/>
          <c:y val="0.27649717633911547"/>
          <c:w val="0.30620310619067381"/>
          <c:h val="0.42895262750042318"/>
        </c:manualLayout>
      </c:layout>
      <c:overlay val="0"/>
      <c:spPr>
        <a:ln>
          <a:solidFill>
            <a:prstClr val="black"/>
          </a:solidFill>
        </a:ln>
      </c:sp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IE"/>
            </a:pPr>
            <a:r>
              <a:rPr lang="en-US" sz="1300" b="1" i="0" baseline="0" dirty="0"/>
              <a:t>At risk of poverty rate by age group, </a:t>
            </a:r>
            <a:endParaRPr lang="en-IE" sz="1300" dirty="0"/>
          </a:p>
          <a:p>
            <a:pPr>
              <a:defRPr lang="en-IE"/>
            </a:pPr>
            <a:r>
              <a:rPr lang="en-US" sz="1300" b="1" i="0" baseline="0" dirty="0"/>
              <a:t>SILC 2008 - 2010</a:t>
            </a:r>
          </a:p>
        </c:rich>
      </c:tx>
      <c:layout>
        <c:manualLayout>
          <c:xMode val="edge"/>
          <c:yMode val="edge"/>
          <c:x val="0.31026645187571822"/>
          <c:y val="2.1164315076102655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FD9803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18-64</c:v>
                </c:pt>
                <c:pt idx="4">
                  <c:v>65+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13.2</c:v>
                </c:pt>
                <c:pt idx="1">
                  <c:v>17.7</c:v>
                </c:pt>
                <c:pt idx="2">
                  <c:v>22.2</c:v>
                </c:pt>
                <c:pt idx="3">
                  <c:v>18</c:v>
                </c:pt>
                <c:pt idx="4">
                  <c:v>13.5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4F2270"/>
            </a:solidFill>
            <a:ln>
              <a:solidFill>
                <a:prstClr val="black"/>
              </a:solidFill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18-64</c:v>
                </c:pt>
                <c:pt idx="4">
                  <c:v>65+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12.3</c:v>
                </c:pt>
                <c:pt idx="1">
                  <c:v>19.5</c:v>
                </c:pt>
                <c:pt idx="2">
                  <c:v>23.2</c:v>
                </c:pt>
                <c:pt idx="3">
                  <c:v>18.600000000000001</c:v>
                </c:pt>
                <c:pt idx="4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586D2D"/>
            </a:solidFill>
            <a:ln>
              <a:solidFill>
                <a:prstClr val="black"/>
              </a:solidFill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18-64</c:v>
                </c:pt>
                <c:pt idx="4">
                  <c:v>65+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11.99</c:v>
                </c:pt>
                <c:pt idx="1">
                  <c:v>19.23</c:v>
                </c:pt>
                <c:pt idx="2">
                  <c:v>26.06</c:v>
                </c:pt>
                <c:pt idx="3">
                  <c:v>15.34</c:v>
                </c:pt>
                <c:pt idx="4">
                  <c:v>9.620000000000001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560448"/>
        <c:axId val="139561984"/>
      </c:barChart>
      <c:catAx>
        <c:axId val="1395604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lang="en-IE" sz="1200"/>
            </a:pPr>
            <a:endParaRPr lang="en-US"/>
          </a:p>
        </c:txPr>
        <c:crossAx val="139561984"/>
        <c:crosses val="autoZero"/>
        <c:auto val="1"/>
        <c:lblAlgn val="ctr"/>
        <c:lblOffset val="100"/>
        <c:noMultiLvlLbl val="0"/>
      </c:catAx>
      <c:valAx>
        <c:axId val="139561984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lang="en-IE" sz="1200"/>
            </a:pPr>
            <a:endParaRPr lang="en-US"/>
          </a:p>
        </c:txPr>
        <c:crossAx val="13956044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1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100"/>
            </a:pPr>
            <a:endParaRPr lang="en-US"/>
          </a:p>
        </c:txPr>
      </c:legendEntry>
      <c:layout>
        <c:manualLayout>
          <c:xMode val="edge"/>
          <c:yMode val="edge"/>
          <c:x val="0.11735336285386253"/>
          <c:y val="0.18300466614820576"/>
          <c:w val="0.30732288682602793"/>
          <c:h val="9.9408676856569428E-2"/>
        </c:manualLayout>
      </c:layout>
      <c:overlay val="0"/>
      <c:spPr>
        <a:solidFill>
          <a:sysClr val="window" lastClr="FFFFFF">
            <a:alpha val="28000"/>
          </a:sysClr>
        </a:solidFill>
        <a:ln w="0">
          <a:solidFill>
            <a:schemeClr val="tx1"/>
          </a:solidFill>
        </a:ln>
      </c:spPr>
      <c:txPr>
        <a:bodyPr/>
        <a:lstStyle/>
        <a:p>
          <a:pPr>
            <a:defRPr lang="en-IE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600" dirty="0"/>
              <a:t>Weekly</a:t>
            </a:r>
            <a:r>
              <a:rPr lang="en-US" sz="1600" baseline="0" dirty="0"/>
              <a:t> n</a:t>
            </a:r>
            <a:r>
              <a:rPr lang="en-US" sz="1600" dirty="0"/>
              <a:t>et </a:t>
            </a:r>
            <a:r>
              <a:rPr lang="en-US" sz="1600" dirty="0" err="1"/>
              <a:t>equivalised</a:t>
            </a:r>
            <a:r>
              <a:rPr lang="en-US" sz="1600" dirty="0"/>
              <a:t> disposable income,</a:t>
            </a:r>
            <a:r>
              <a:rPr lang="en-US" sz="1600" baseline="0" dirty="0"/>
              <a:t> by age and year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'disp income x age'!$D$4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rgbClr val="4F2270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'disp income x age'!$C$5:$C$9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18-64</c:v>
                </c:pt>
                <c:pt idx="4">
                  <c:v>65+</c:v>
                </c:pt>
              </c:strCache>
            </c:strRef>
          </c:cat>
          <c:val>
            <c:numRef>
              <c:f>'disp income x age'!$D$5:$D$9</c:f>
              <c:numCache>
                <c:formatCode>#,##0</c:formatCode>
                <c:ptCount val="5"/>
                <c:pt idx="0">
                  <c:v>479.9549212</c:v>
                </c:pt>
                <c:pt idx="1">
                  <c:v>433.07672419999994</c:v>
                </c:pt>
                <c:pt idx="2">
                  <c:v>404.7490517</c:v>
                </c:pt>
                <c:pt idx="3">
                  <c:v>493.50149199999993</c:v>
                </c:pt>
                <c:pt idx="4">
                  <c:v>388.32226800000001</c:v>
                </c:pt>
              </c:numCache>
            </c:numRef>
          </c:val>
        </c:ser>
        <c:ser>
          <c:idx val="1"/>
          <c:order val="1"/>
          <c:tx>
            <c:strRef>
              <c:f>'disp income x age'!$E$4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CA304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'disp income x age'!$C$5:$C$9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18-64</c:v>
                </c:pt>
                <c:pt idx="4">
                  <c:v>65+</c:v>
                </c:pt>
              </c:strCache>
            </c:strRef>
          </c:cat>
          <c:val>
            <c:numRef>
              <c:f>'disp income x age'!$E$5:$E$9</c:f>
              <c:numCache>
                <c:formatCode>#,##0</c:formatCode>
                <c:ptCount val="5"/>
                <c:pt idx="0">
                  <c:v>451.10600149999999</c:v>
                </c:pt>
                <c:pt idx="1">
                  <c:v>399.9436839</c:v>
                </c:pt>
                <c:pt idx="2">
                  <c:v>375.55652229999993</c:v>
                </c:pt>
                <c:pt idx="3">
                  <c:v>472.94174599999963</c:v>
                </c:pt>
                <c:pt idx="4">
                  <c:v>396.34742020000073</c:v>
                </c:pt>
              </c:numCache>
            </c:numRef>
          </c:val>
        </c:ser>
        <c:ser>
          <c:idx val="2"/>
          <c:order val="2"/>
          <c:tx>
            <c:strRef>
              <c:f>'disp income x age'!$F$4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7D8848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'disp income x age'!$C$5:$C$9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18-64</c:v>
                </c:pt>
                <c:pt idx="4">
                  <c:v>65+</c:v>
                </c:pt>
              </c:strCache>
            </c:strRef>
          </c:cat>
          <c:val>
            <c:numRef>
              <c:f>'disp income x age'!$F$5:$F$9</c:f>
              <c:numCache>
                <c:formatCode>#,##0</c:formatCode>
                <c:ptCount val="5"/>
                <c:pt idx="0">
                  <c:v>455.21526720000003</c:v>
                </c:pt>
                <c:pt idx="1">
                  <c:v>363.7758662</c:v>
                </c:pt>
                <c:pt idx="2">
                  <c:v>338.82876719999996</c:v>
                </c:pt>
                <c:pt idx="3">
                  <c:v>451.8799459</c:v>
                </c:pt>
                <c:pt idx="4">
                  <c:v>377.98946810000001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608448"/>
        <c:axId val="139609984"/>
      </c:barChart>
      <c:catAx>
        <c:axId val="1396084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9609984"/>
        <c:crosses val="autoZero"/>
        <c:auto val="1"/>
        <c:lblAlgn val="ctr"/>
        <c:lblOffset val="100"/>
        <c:noMultiLvlLbl val="0"/>
      </c:catAx>
      <c:valAx>
        <c:axId val="13960998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IE"/>
                  <a:t>€</a:t>
                </a:r>
              </a:p>
            </c:rich>
          </c:tx>
          <c:layout>
            <c:manualLayout>
              <c:xMode val="edge"/>
              <c:yMode val="edge"/>
              <c:x val="3.6419753086419898E-2"/>
              <c:y val="2.2502172465837692E-2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crossAx val="139608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347483826583482"/>
          <c:y val="0.10105296497194002"/>
          <c:w val="0.11447900019655939"/>
          <c:h val="0.19340782125312325"/>
        </c:manualLayout>
      </c:layout>
      <c:overlay val="0"/>
      <c:spPr>
        <a:solidFill>
          <a:sysClr val="window" lastClr="FFFFFF"/>
        </a:solidFill>
        <a:ln>
          <a:solidFill>
            <a:prstClr val="black"/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C1DB0-A78D-45E0-B5FE-289CA2F5567A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716662"/>
            <a:ext cx="53365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A7EFC-C3CB-4862-85C1-4BC0A7E7CFD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754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IE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2010 the at risk of poverty rate for all persons was 15.8%.  This rate was 11.8% for persons living in households without children and 18.7% for those living in households with children.</a:t>
            </a:r>
            <a:endParaRPr lang="en-I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</a:t>
            </a:r>
            <a:r>
              <a:rPr lang="en-IE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at risk of poverty</a:t>
            </a:r>
          </a:p>
          <a:p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</a:t>
            </a:r>
            <a:r>
              <a:rPr lang="en-IE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en-IE" sz="1200" b="0" i="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children</a:t>
            </a:r>
            <a:r>
              <a:rPr lang="en-IE" sz="1200" b="0" i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IE" sz="1200" b="0" i="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Without children</a:t>
            </a:r>
            <a:r>
              <a:rPr lang="en-IE" sz="1200" b="0" i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IE" sz="1200" b="0" i="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household types</a:t>
            </a:r>
            <a:endParaRPr lang="en-IE" sz="1200" b="0" i="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2004	20.0		18.6		19.4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2005	20.4		15.8		18.5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2006	19.1		14.1		17.0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2007	17.6		14.9		16.5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	15.6		12.3		14.4</a:t>
            </a:r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AutoNum type="arabicPlain" startAt="2009"/>
            </a:pP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15.9		11.2		14.1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	18.7		11.8		15.8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at risk of poverty</a:t>
            </a:r>
          </a:p>
          <a:p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r>
              <a:rPr lang="en-IE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	With</a:t>
            </a:r>
            <a:r>
              <a:rPr lang="en-IE" sz="1200" b="0" i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children	  Less Child Benefit	Less Child allowances</a:t>
            </a:r>
            <a:endParaRPr lang="en-IE" sz="1200" b="0" i="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2004	20.0	26.6		26.8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2005	20.4	27.5		28.0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2006	19.1	26.7		27.7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2007	17.6	26.2		27.4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	15.6	25.7		26.9</a:t>
            </a:r>
          </a:p>
          <a:p>
            <a:pPr marL="228600" indent="-228600">
              <a:buAutoNum type="arabicPlain" startAt="2009"/>
            </a:pP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15.9	24.5		26.0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	18.7	28.8		31.0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200" dirty="0" smtClean="0"/>
              <a:t>26% of 12-17 year olds were at risk of poverty in 2010.</a:t>
            </a:r>
          </a:p>
          <a:p>
            <a:endParaRPr lang="en-IE" sz="1200" dirty="0" smtClean="0"/>
          </a:p>
          <a:p>
            <a:r>
              <a:rPr lang="en-IE" sz="1200" dirty="0" smtClean="0"/>
              <a:t>The percentage of children at risk of poverty was highest in the 12-17 age group in all years and increased for that age group in 2010.</a:t>
            </a:r>
          </a:p>
          <a:p>
            <a:endParaRPr lang="en-IE" dirty="0" smtClean="0"/>
          </a:p>
          <a:p>
            <a:endParaRPr lang="en-IE" baseline="0" dirty="0" smtClean="0"/>
          </a:p>
          <a:p>
            <a:endParaRPr lang="en-IE" baseline="0" dirty="0" smtClean="0"/>
          </a:p>
          <a:p>
            <a:r>
              <a:rPr lang="en-IE" u="sng" baseline="0" dirty="0" smtClean="0"/>
              <a:t>Age</a:t>
            </a:r>
            <a:r>
              <a:rPr lang="en-IE" baseline="0" dirty="0" smtClean="0"/>
              <a:t>	</a:t>
            </a:r>
            <a:r>
              <a:rPr lang="en-IE" u="sng" baseline="0" dirty="0" smtClean="0"/>
              <a:t>Year</a:t>
            </a:r>
            <a:r>
              <a:rPr lang="en-IE" baseline="0" dirty="0" smtClean="0"/>
              <a:t>	</a:t>
            </a:r>
            <a:r>
              <a:rPr lang="en-IE" u="sng" baseline="0" dirty="0" smtClean="0"/>
              <a:t>% at risk of poverty</a:t>
            </a:r>
          </a:p>
          <a:p>
            <a:endParaRPr lang="en-IE" u="sng" baseline="0" dirty="0" smtClean="0"/>
          </a:p>
          <a:p>
            <a:r>
              <a:rPr lang="en-IE" baseline="0" dirty="0" smtClean="0"/>
              <a:t>0-5	</a:t>
            </a:r>
            <a:r>
              <a:rPr lang="en-IE" u="sng" baseline="0" dirty="0" smtClean="0"/>
              <a:t>2008		13.2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2009		12.3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12.0</a:t>
            </a:r>
          </a:p>
          <a:p>
            <a:r>
              <a:rPr lang="en-IE" dirty="0" smtClean="0"/>
              <a:t>6-11	</a:t>
            </a:r>
            <a:r>
              <a:rPr lang="en-IE" u="sng" dirty="0" smtClean="0"/>
              <a:t>2008		17.7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2009		19.5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19.2</a:t>
            </a:r>
          </a:p>
          <a:p>
            <a:r>
              <a:rPr lang="en-IE" dirty="0" smtClean="0"/>
              <a:t>12-17	</a:t>
            </a:r>
            <a:r>
              <a:rPr lang="en-IE" u="sng" dirty="0" smtClean="0"/>
              <a:t>2008		22.2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2009		23.2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26.1</a:t>
            </a:r>
          </a:p>
          <a:p>
            <a:r>
              <a:rPr lang="en-IE" u="none" dirty="0" smtClean="0"/>
              <a:t>All ages	</a:t>
            </a:r>
            <a:r>
              <a:rPr lang="en-IE" u="sng" dirty="0" smtClean="0"/>
              <a:t>2008		14.4</a:t>
            </a:r>
          </a:p>
          <a:p>
            <a:r>
              <a:rPr lang="en-IE" u="none" dirty="0" smtClean="0"/>
              <a:t>	</a:t>
            </a:r>
            <a:r>
              <a:rPr lang="en-IE" u="sng" dirty="0" smtClean="0"/>
              <a:t>2009		14.1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15.8</a:t>
            </a:r>
            <a:endParaRPr lang="en-IE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Further analysis revealed that </a:t>
            </a:r>
            <a:r>
              <a:rPr lang="en-IE" sz="1200" dirty="0" err="1" smtClean="0"/>
              <a:t>equivalised</a:t>
            </a:r>
            <a:r>
              <a:rPr lang="en-IE" sz="1200" dirty="0" smtClean="0"/>
              <a:t> income is lower for children aged 12-17.</a:t>
            </a:r>
          </a:p>
          <a:p>
            <a:endParaRPr lang="en-IE" dirty="0" smtClean="0"/>
          </a:p>
          <a:p>
            <a:r>
              <a:rPr lang="en-IE" dirty="0" smtClean="0"/>
              <a:t>Why?</a:t>
            </a:r>
          </a:p>
          <a:p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14</a:t>
            </a:fld>
            <a:endParaRPr lang="en-I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One point that would be worth considering here is the participation of women in the labour force over their life-cycle and that less women are typically working in their 40’s than in their 20’s.  Typically,</a:t>
            </a:r>
            <a:r>
              <a:rPr lang="en-IE" sz="1200" baseline="0" dirty="0" smtClean="0"/>
              <a:t> older children would have mothers in this age category.</a:t>
            </a:r>
            <a:endParaRPr lang="en-IE" sz="1200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Children aged 12-17 years also receive less child-related family allowances, per household.</a:t>
            </a:r>
          </a:p>
          <a:p>
            <a:r>
              <a:rPr lang="en-IE" dirty="0" smtClean="0"/>
              <a:t> </a:t>
            </a:r>
          </a:p>
          <a:p>
            <a:r>
              <a:rPr lang="en-IE" dirty="0" smtClean="0"/>
              <a:t>This may</a:t>
            </a:r>
            <a:r>
              <a:rPr lang="en-IE" baseline="0" dirty="0" smtClean="0"/>
              <a:t> be also due to the fact that some of these household types are more likely to have older siblings, over 18 years who would not be in receipt of family allowances.</a:t>
            </a:r>
          </a:p>
          <a:p>
            <a:endParaRPr lang="en-IE" baseline="0" dirty="0" smtClean="0"/>
          </a:p>
          <a:p>
            <a:r>
              <a:rPr lang="en-IE" baseline="0" dirty="0" smtClean="0"/>
              <a:t>Some of these children may have left education at 16 and are not entitled to Child Benefit any more.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16</a:t>
            </a:fld>
            <a:endParaRPr lang="en-I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This graph serves</a:t>
            </a:r>
            <a:r>
              <a:rPr lang="en-IE" baseline="0" dirty="0" smtClean="0"/>
              <a:t> </a:t>
            </a:r>
            <a:r>
              <a:rPr lang="en-IE" dirty="0" smtClean="0"/>
              <a:t>to remind us that for the approximately</a:t>
            </a:r>
            <a:r>
              <a:rPr lang="en-IE" baseline="0" dirty="0" smtClean="0"/>
              <a:t> 45% of children who are in some form of paid childcare by the age of 3 (source: Growing up in Ireland), there would be a cost for the household for families of 0-5 year olds primarily, not as much for the older children.  Approximately 22% of 9 month olds were in paid childcare in 2008.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17</a:t>
            </a:fld>
            <a:endParaRPr lang="en-I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Lone parents continually have higher at risk of poverty rates and many rely heavily on Lone Parent Allowance for income.</a:t>
            </a:r>
          </a:p>
          <a:p>
            <a:endParaRPr lang="en-IE" dirty="0" smtClean="0"/>
          </a:p>
          <a:p>
            <a:r>
              <a:rPr lang="en-IE" dirty="0" smtClean="0"/>
              <a:t>		</a:t>
            </a:r>
            <a:r>
              <a:rPr lang="en-IE" u="sng" dirty="0" smtClean="0"/>
              <a:t>% at</a:t>
            </a:r>
            <a:r>
              <a:rPr lang="en-IE" u="sng" baseline="0" dirty="0" smtClean="0"/>
              <a:t> risk of poverty</a:t>
            </a:r>
          </a:p>
          <a:p>
            <a:endParaRPr lang="en-IE" baseline="0" dirty="0" smtClean="0"/>
          </a:p>
          <a:p>
            <a:r>
              <a:rPr lang="en-IE" u="none" baseline="0" dirty="0" smtClean="0"/>
              <a:t>Year</a:t>
            </a:r>
            <a:r>
              <a:rPr lang="en-IE" baseline="0" dirty="0" smtClean="0"/>
              <a:t>	</a:t>
            </a:r>
            <a:r>
              <a:rPr lang="en-IE" u="none" baseline="0" dirty="0" smtClean="0"/>
              <a:t>Lone Parents	    No lone parent allowance       All households</a:t>
            </a:r>
          </a:p>
          <a:p>
            <a:endParaRPr lang="en-IE" u="sng" baseline="0" dirty="0" smtClean="0"/>
          </a:p>
          <a:p>
            <a:r>
              <a:rPr lang="en-IE" u="sng" baseline="0" dirty="0" smtClean="0"/>
              <a:t>2004	50.8		73.9		19.4</a:t>
            </a:r>
          </a:p>
          <a:p>
            <a:r>
              <a:rPr lang="en-IE" u="sng" baseline="0" dirty="0" smtClean="0"/>
              <a:t>2005	45.7		70.6		18.5</a:t>
            </a:r>
          </a:p>
          <a:p>
            <a:r>
              <a:rPr lang="en-IE" u="sng" baseline="0" dirty="0" smtClean="0"/>
              <a:t>2006	45.7		69.0		17.0</a:t>
            </a:r>
          </a:p>
          <a:p>
            <a:r>
              <a:rPr lang="en-IE" u="sng" baseline="0" dirty="0" smtClean="0"/>
              <a:t>2007	37.6		56.2		16.5</a:t>
            </a:r>
          </a:p>
          <a:p>
            <a:r>
              <a:rPr lang="en-IE" u="sng" baseline="0" dirty="0" smtClean="0"/>
              <a:t>2008	36.4		64.3		14.4</a:t>
            </a:r>
          </a:p>
          <a:p>
            <a:r>
              <a:rPr lang="en-IE" u="sng" baseline="0" dirty="0" smtClean="0"/>
              <a:t>2009	35.5		64.2		14.1</a:t>
            </a:r>
          </a:p>
          <a:p>
            <a:r>
              <a:rPr lang="en-IE" u="sng" baseline="0" dirty="0" smtClean="0"/>
              <a:t>2010	20.5		59.8		15.8</a:t>
            </a:r>
            <a:endParaRPr lang="en-IE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19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</a:t>
            </a:r>
            <a:r>
              <a:rPr lang="en-IE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at risk of poverty</a:t>
            </a:r>
          </a:p>
          <a:p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</a:t>
            </a:r>
            <a:r>
              <a:rPr lang="en-IE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% median income 	</a:t>
            </a:r>
            <a:r>
              <a:rPr lang="en-IE" sz="1200" b="0" i="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household types</a:t>
            </a:r>
            <a:r>
              <a:rPr lang="en-IE" sz="1200" b="0" i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IE" sz="1200" b="0" i="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Lone Parents</a:t>
            </a:r>
            <a:endParaRPr lang="en-IE" sz="1200" b="0" i="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		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40%		</a:t>
            </a:r>
            <a:r>
              <a:rPr lang="en-IE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3.3	  6.5</a:t>
            </a:r>
          </a:p>
          <a:p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50%		  7.9	19.3</a:t>
            </a:r>
          </a:p>
          <a:p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60%		14.4	36.4</a:t>
            </a:r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None/>
            </a:pP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70%		25.7	56.7</a:t>
            </a:r>
          </a:p>
          <a:p>
            <a:pPr marL="228600" indent="-228600">
              <a:buNone/>
            </a:pPr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2009 		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40%		  3.3	  3.8</a:t>
            </a:r>
          </a:p>
          <a:p>
            <a:pPr marL="228600" indent="-228600">
              <a:buNone/>
            </a:pPr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50%		  6.9	12.0</a:t>
            </a:r>
          </a:p>
          <a:p>
            <a:pPr marL="228600" indent="-228600">
              <a:buNone/>
            </a:pPr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60%		14.1	35.5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70%		24.5	56.0</a:t>
            </a:r>
          </a:p>
          <a:p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		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40%		  5.0	  4.1</a:t>
            </a:r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</a:p>
          <a:p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50%		  8.5	  7.4</a:t>
            </a:r>
          </a:p>
          <a:p>
            <a:r>
              <a:rPr lang="en-IE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60%		15.8	20.5</a:t>
            </a:r>
          </a:p>
          <a:p>
            <a:r>
              <a:rPr lang="en-IE" u="sng" dirty="0" smtClean="0"/>
              <a:t>		70%		25.1	47.1</a:t>
            </a:r>
            <a:endParaRPr lang="en-IE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20</a:t>
            </a:fld>
            <a:endParaRPr lang="en-I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The number of people employed in a household affects poverty rates as shown above.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21</a:t>
            </a:fld>
            <a:endParaRPr lang="en-I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22</a:t>
            </a:fld>
            <a:endParaRPr lang="en-I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It is not always enough</a:t>
            </a:r>
            <a:r>
              <a:rPr lang="en-IE" sz="1200" baseline="0" dirty="0" smtClean="0"/>
              <a:t> to look at income poverty in isolation, but to add the material deprivation indicator to build a picture of trends in the economy.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12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Material deprivation is reported in the context of the time of the interview so this gives a more timely indication of trends as the income / at risk of poverty data relates to the 12 months prior to the interview.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</a:t>
            </a:r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</a:t>
            </a:r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at risk of poverty</a:t>
            </a:r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materially deprived</a:t>
            </a:r>
          </a:p>
          <a:p>
            <a:endParaRPr lang="en-I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2004		19.4		14.1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2005		18.5		14.9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2006		17.0		13.8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2007		16.5		11.8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		14.4		13.8</a:t>
            </a:r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228600" indent="-228600">
              <a:buAutoNum type="arabicPlain" startAt="2009"/>
            </a:pP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	14.1		17.1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		15.8		22.5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materially deprived</a:t>
            </a:r>
          </a:p>
          <a:p>
            <a:endParaRPr lang="en-IE" sz="1200" b="0" i="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 	With</a:t>
            </a:r>
            <a:r>
              <a:rPr lang="en-IE" sz="1200" b="0" i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children	   Without children       All households</a:t>
            </a:r>
            <a:endParaRPr lang="en-IE" sz="1200" b="0" i="0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2004	16.5	   10.7		14.1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2005	18.5	     9.6		14.9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2006	16.3	   10.7		13.8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2007	13.8	  </a:t>
            </a:r>
            <a:r>
              <a:rPr lang="en-IE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8.7		11.8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	16.1	     9.7		13.8</a:t>
            </a:r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228600" indent="-228600">
              <a:buNone/>
            </a:pP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2009	19.5	   13.1		17.1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	28.2	   14.6		22.5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24</a:t>
            </a:fld>
            <a:endParaRPr lang="en-I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u="none" baseline="0" dirty="0" smtClean="0"/>
              <a:t>In 2010, the material deprivation rate for all persons was 22.5%.  Children of all ages had rates above 22.5%, those of working age were roughly at this rate, while the elderly had a rate of less than 10%.</a:t>
            </a:r>
          </a:p>
          <a:p>
            <a:endParaRPr lang="en-IE" u="sng" baseline="0" dirty="0" smtClean="0"/>
          </a:p>
          <a:p>
            <a:r>
              <a:rPr lang="en-IE" u="sng" baseline="0" dirty="0" smtClean="0"/>
              <a:t>Age</a:t>
            </a:r>
            <a:r>
              <a:rPr lang="en-IE" baseline="0" dirty="0" smtClean="0"/>
              <a:t>	</a:t>
            </a:r>
            <a:r>
              <a:rPr lang="en-IE" u="sng" baseline="0" dirty="0" smtClean="0"/>
              <a:t>Year</a:t>
            </a:r>
            <a:r>
              <a:rPr lang="en-IE" baseline="0" dirty="0" smtClean="0"/>
              <a:t>	</a:t>
            </a:r>
            <a:r>
              <a:rPr lang="en-IE" u="sng" baseline="0" dirty="0" smtClean="0"/>
              <a:t>% materially deprived</a:t>
            </a:r>
          </a:p>
          <a:p>
            <a:endParaRPr lang="en-IE" u="sng" baseline="0" dirty="0" smtClean="0"/>
          </a:p>
          <a:p>
            <a:r>
              <a:rPr lang="en-IE" baseline="0" dirty="0" smtClean="0"/>
              <a:t>0-5	</a:t>
            </a:r>
            <a:r>
              <a:rPr lang="en-IE" u="sng" baseline="0" dirty="0" smtClean="0"/>
              <a:t>2008		20.6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2009		22.0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26.0</a:t>
            </a:r>
          </a:p>
          <a:p>
            <a:r>
              <a:rPr lang="en-IE" dirty="0" smtClean="0"/>
              <a:t>6-11	</a:t>
            </a:r>
            <a:r>
              <a:rPr lang="en-IE" u="sng" dirty="0" smtClean="0"/>
              <a:t>2008		16.4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2009		26.4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33.3</a:t>
            </a:r>
          </a:p>
          <a:p>
            <a:r>
              <a:rPr lang="en-IE" dirty="0" smtClean="0"/>
              <a:t>12-17	</a:t>
            </a:r>
            <a:r>
              <a:rPr lang="en-IE" u="sng" dirty="0" smtClean="0"/>
              <a:t>2008		16.8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2009		22.1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31.2</a:t>
            </a:r>
          </a:p>
          <a:p>
            <a:r>
              <a:rPr lang="en-IE" u="none" dirty="0" smtClean="0"/>
              <a:t>All ages	</a:t>
            </a:r>
            <a:r>
              <a:rPr lang="en-IE" u="sng" dirty="0" smtClean="0"/>
              <a:t>2008		13.8</a:t>
            </a:r>
          </a:p>
          <a:p>
            <a:r>
              <a:rPr lang="en-IE" u="none" dirty="0" smtClean="0"/>
              <a:t>	</a:t>
            </a:r>
            <a:r>
              <a:rPr lang="en-IE" u="sng" dirty="0" smtClean="0"/>
              <a:t>2009		17.1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22.5</a:t>
            </a:r>
            <a:endParaRPr lang="en-IE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25</a:t>
            </a:fld>
            <a:endParaRPr lang="en-I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1200" dirty="0" smtClean="0"/>
              <a:t>Two examples of deprivation items are shown here for illustration, </a:t>
            </a:r>
          </a:p>
          <a:p>
            <a:pPr>
              <a:buNone/>
            </a:pPr>
            <a:endParaRPr lang="en-IE" sz="1200" dirty="0" smtClean="0"/>
          </a:p>
          <a:p>
            <a:pPr>
              <a:buNone/>
            </a:pPr>
            <a:r>
              <a:rPr lang="en-IE" sz="1200" dirty="0" smtClean="0"/>
              <a:t>-</a:t>
            </a:r>
            <a:r>
              <a:rPr lang="en-IE" sz="1200" baseline="0" dirty="0" smtClean="0"/>
              <a:t> </a:t>
            </a:r>
            <a:r>
              <a:rPr lang="en-IE" sz="1200" dirty="0" smtClean="0"/>
              <a:t>being unable to afford a meal with meat, chicken or fish and </a:t>
            </a:r>
          </a:p>
          <a:p>
            <a:endParaRPr lang="en-IE" sz="1200" dirty="0" smtClean="0"/>
          </a:p>
          <a:p>
            <a:r>
              <a:rPr lang="en-IE" sz="1200" dirty="0" smtClean="0"/>
              <a:t> -</a:t>
            </a:r>
            <a:r>
              <a:rPr lang="en-IE" sz="1200" baseline="0" dirty="0" smtClean="0"/>
              <a:t> g</a:t>
            </a:r>
            <a:r>
              <a:rPr lang="en-IE" sz="1200" dirty="0" smtClean="0"/>
              <a:t>oing without heat in the house sometime in the last year.</a:t>
            </a:r>
            <a:endParaRPr lang="en-IE" sz="1200" i="1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26</a:t>
            </a:fld>
            <a:endParaRPr lang="en-I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1200" dirty="0" smtClean="0"/>
              <a:t>Two more items, not from the list of 11 deprivation, items are illustrated here:</a:t>
            </a:r>
          </a:p>
          <a:p>
            <a:pPr>
              <a:buNone/>
            </a:pPr>
            <a:endParaRPr lang="en-IE" sz="1200" dirty="0" smtClean="0"/>
          </a:p>
          <a:p>
            <a:pPr lvl="1">
              <a:buFont typeface="Arial" pitchFamily="34" charset="0"/>
              <a:buNone/>
            </a:pPr>
            <a:r>
              <a:rPr lang="en-IE" sz="1200" dirty="0" smtClean="0"/>
              <a:t>Being unable to afford an unexpected expense of around €1,000</a:t>
            </a:r>
          </a:p>
          <a:p>
            <a:pPr lvl="1">
              <a:buFont typeface="Arial" pitchFamily="34" charset="0"/>
              <a:buNone/>
            </a:pPr>
            <a:endParaRPr lang="en-IE" sz="1200" dirty="0" smtClean="0"/>
          </a:p>
          <a:p>
            <a:pPr lvl="1">
              <a:buFont typeface="Arial" pitchFamily="34" charset="0"/>
              <a:buNone/>
            </a:pPr>
            <a:r>
              <a:rPr lang="en-IE" sz="1200" dirty="0" smtClean="0"/>
              <a:t>Being in debt from ordinary living expenses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27</a:t>
            </a:fld>
            <a:endParaRPr lang="en-I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28</a:t>
            </a:fld>
            <a:endParaRPr lang="en-I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IE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in consistent poverty</a:t>
            </a:r>
          </a:p>
          <a:p>
            <a:endParaRPr lang="en-IE" sz="1200" b="0" i="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b="0" i="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 	With</a:t>
            </a:r>
            <a:r>
              <a:rPr lang="en-IE" sz="1200" b="0" i="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children	       Without children	All households</a:t>
            </a:r>
            <a:endParaRPr lang="en-IE" sz="1200" b="0" i="0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2004	7.9		4.6	6.6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2005	9.0		4.4	7.0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2006	7.9		4.6	6.5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2007	5.9		3.9	5.1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	5.0		2.9	4.2</a:t>
            </a:r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228600" indent="-228600">
              <a:buNone/>
            </a:pP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2009	7.0		2.9	5.5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	8.0		3.8	6.2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29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u="none" baseline="0" dirty="0" smtClean="0"/>
              <a:t>In 2010 the consistent poverty rate for all persons was 6.2%.  Similar to the pattern seen in the other indicators, children exceeded this figure, while the elderly had a lower rate of consistent poverty.</a:t>
            </a:r>
          </a:p>
          <a:p>
            <a:endParaRPr lang="en-IE" u="sng" baseline="0" dirty="0" smtClean="0"/>
          </a:p>
          <a:p>
            <a:r>
              <a:rPr lang="en-IE" u="sng" baseline="0" dirty="0" smtClean="0"/>
              <a:t>Age</a:t>
            </a:r>
            <a:r>
              <a:rPr lang="en-IE" baseline="0" dirty="0" smtClean="0"/>
              <a:t>	</a:t>
            </a:r>
            <a:r>
              <a:rPr lang="en-IE" u="sng" baseline="0" dirty="0" smtClean="0"/>
              <a:t>Year</a:t>
            </a:r>
            <a:r>
              <a:rPr lang="en-IE" baseline="0" dirty="0" smtClean="0"/>
              <a:t>	</a:t>
            </a:r>
            <a:r>
              <a:rPr lang="en-IE" u="sng" baseline="0" dirty="0" smtClean="0"/>
              <a:t>% in consistent poverty</a:t>
            </a:r>
          </a:p>
          <a:p>
            <a:endParaRPr lang="en-IE" u="sng" baseline="0" dirty="0" smtClean="0"/>
          </a:p>
          <a:p>
            <a:r>
              <a:rPr lang="en-IE" baseline="0" dirty="0" smtClean="0"/>
              <a:t>0-5	</a:t>
            </a:r>
            <a:r>
              <a:rPr lang="en-IE" u="sng" baseline="0" dirty="0" smtClean="0"/>
              <a:t>2008		  4.4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2009		  4.4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  3.9</a:t>
            </a:r>
          </a:p>
          <a:p>
            <a:r>
              <a:rPr lang="en-IE" dirty="0" smtClean="0"/>
              <a:t>6-11	</a:t>
            </a:r>
            <a:r>
              <a:rPr lang="en-IE" u="sng" dirty="0" smtClean="0"/>
              <a:t>2008		  6.3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2009		10.6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  8.3</a:t>
            </a:r>
          </a:p>
          <a:p>
            <a:r>
              <a:rPr lang="en-IE" dirty="0" smtClean="0"/>
              <a:t>12-17	</a:t>
            </a:r>
            <a:r>
              <a:rPr lang="en-IE" u="sng" dirty="0" smtClean="0"/>
              <a:t>2008		  6.5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2009		10.6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11.7</a:t>
            </a:r>
          </a:p>
          <a:p>
            <a:r>
              <a:rPr lang="en-IE" u="none" dirty="0" smtClean="0"/>
              <a:t>All ages	</a:t>
            </a:r>
            <a:r>
              <a:rPr lang="en-IE" u="sng" dirty="0" smtClean="0"/>
              <a:t>2008		  4.2</a:t>
            </a:r>
          </a:p>
          <a:p>
            <a:r>
              <a:rPr lang="en-IE" u="none" dirty="0" smtClean="0"/>
              <a:t>	</a:t>
            </a:r>
            <a:r>
              <a:rPr lang="en-IE" u="sng" dirty="0" smtClean="0"/>
              <a:t>2009		  5.5</a:t>
            </a:r>
          </a:p>
          <a:p>
            <a:r>
              <a:rPr lang="en-IE" dirty="0" smtClean="0"/>
              <a:t>	</a:t>
            </a:r>
            <a:r>
              <a:rPr lang="en-IE" u="sng" dirty="0" smtClean="0"/>
              <a:t>2010		6.2</a:t>
            </a:r>
            <a:endParaRPr lang="en-IE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30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IE" sz="1200" dirty="0" smtClean="0"/>
              <a:t>Children accounted for 27% of the population captured in the SILC sample in 2010.</a:t>
            </a:r>
          </a:p>
          <a:p>
            <a:pPr lvl="1"/>
            <a:r>
              <a:rPr lang="en-IE" sz="1200" dirty="0" smtClean="0"/>
              <a:t>SILC is a sample survey which is then weighted up to Census of Population figures, to represent the national total.</a:t>
            </a:r>
          </a:p>
          <a:p>
            <a:pPr lvl="1"/>
            <a:endParaRPr lang="en-IE" sz="1200" dirty="0" smtClean="0">
              <a:solidFill>
                <a:srgbClr val="FF0000"/>
              </a:solidFill>
            </a:endParaRPr>
          </a:p>
          <a:p>
            <a:pPr lvl="1"/>
            <a:r>
              <a:rPr lang="en-IE" sz="1200" i="1" dirty="0" smtClean="0">
                <a:solidFill>
                  <a:srgbClr val="FF0000"/>
                </a:solidFill>
              </a:rPr>
              <a:t>Approx 1.2 million children</a:t>
            </a:r>
          </a:p>
          <a:p>
            <a:pPr lvl="1"/>
            <a:endParaRPr lang="en-IE" sz="1200" i="1" dirty="0" smtClean="0">
              <a:solidFill>
                <a:srgbClr val="FF0000"/>
              </a:solidFill>
            </a:endParaRPr>
          </a:p>
          <a:p>
            <a:pPr lvl="1"/>
            <a:endParaRPr lang="en-IE" sz="1200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1200" dirty="0" smtClean="0"/>
              <a:t>In 2010, children were roughly evenly divided by age group   0-5,  6-11 and 12-17</a:t>
            </a:r>
          </a:p>
          <a:p>
            <a:pPr>
              <a:buNone/>
            </a:pPr>
            <a:endParaRPr lang="en-IE" sz="1200" dirty="0" smtClean="0"/>
          </a:p>
          <a:p>
            <a:pPr>
              <a:buNone/>
            </a:pPr>
            <a:r>
              <a:rPr lang="en-IE" sz="1200" dirty="0" smtClean="0"/>
              <a:t>44% of children lived in households with two adults with one or two children. </a:t>
            </a:r>
            <a:r>
              <a:rPr lang="en-IE" sz="1200" i="1" dirty="0" smtClean="0"/>
              <a:t>(approx </a:t>
            </a:r>
            <a:r>
              <a:rPr lang="en-IE" i="1" dirty="0" smtClean="0"/>
              <a:t>526,000 children)</a:t>
            </a:r>
            <a:endParaRPr lang="en-IE" sz="1200" i="1" dirty="0" smtClean="0"/>
          </a:p>
          <a:p>
            <a:pPr>
              <a:buNone/>
            </a:pPr>
            <a:endParaRPr lang="en-IE" sz="1200" dirty="0" smtClean="0"/>
          </a:p>
          <a:p>
            <a:pPr>
              <a:buNone/>
            </a:pPr>
            <a:r>
              <a:rPr lang="en-IE" sz="1200" dirty="0" smtClean="0"/>
              <a:t>17% of children lived in lone parent households.  </a:t>
            </a:r>
            <a:r>
              <a:rPr lang="en-IE" sz="1200" i="1" dirty="0" smtClean="0"/>
              <a:t>(approx</a:t>
            </a:r>
            <a:r>
              <a:rPr lang="en-IE" sz="1200" i="1" baseline="0" dirty="0" smtClean="0"/>
              <a:t> </a:t>
            </a:r>
            <a:r>
              <a:rPr lang="en-IE" i="1" dirty="0" smtClean="0"/>
              <a:t>211,000 </a:t>
            </a:r>
            <a:r>
              <a:rPr lang="en-IE" sz="1200" i="1" baseline="0" dirty="0" smtClean="0"/>
              <a:t>children)</a:t>
            </a:r>
            <a:endParaRPr lang="en-IE" sz="1200" i="1" dirty="0" smtClean="0"/>
          </a:p>
          <a:p>
            <a:pPr>
              <a:buNone/>
            </a:pPr>
            <a:endParaRPr lang="en-IE" sz="12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dirty="0" smtClean="0"/>
              <a:t>Overall,</a:t>
            </a:r>
            <a:r>
              <a:rPr lang="en-IE" sz="1200" baseline="0" dirty="0" smtClean="0"/>
              <a:t> 52% of p</a:t>
            </a:r>
            <a:r>
              <a:rPr lang="en-IE" sz="1200" dirty="0" smtClean="0"/>
              <a:t>ersons lived in households with children,</a:t>
            </a:r>
            <a:r>
              <a:rPr lang="en-IE" sz="1200" baseline="0" dirty="0" smtClean="0"/>
              <a:t> while 48% of persons lived in households without children in 2010.</a:t>
            </a:r>
            <a:endParaRPr lang="en-IE" sz="1200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Why </a:t>
            </a:r>
            <a:r>
              <a:rPr lang="en-IE" dirty="0" err="1" smtClean="0"/>
              <a:t>equivalise</a:t>
            </a:r>
            <a:r>
              <a:rPr lang="en-IE" dirty="0" smtClean="0"/>
              <a:t>?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200" dirty="0" smtClean="0"/>
              <a:t>Households with children have:</a:t>
            </a:r>
          </a:p>
          <a:p>
            <a:endParaRPr lang="en-IE" sz="1200" dirty="0" smtClean="0"/>
          </a:p>
          <a:p>
            <a:pPr lvl="1"/>
            <a:r>
              <a:rPr lang="en-IE" sz="1200" dirty="0" smtClean="0"/>
              <a:t>Higher household income, but</a:t>
            </a:r>
          </a:p>
          <a:p>
            <a:pPr lvl="1"/>
            <a:r>
              <a:rPr lang="en-IE" sz="1200" dirty="0" smtClean="0"/>
              <a:t>Lower </a:t>
            </a:r>
            <a:r>
              <a:rPr lang="en-IE" sz="1200" dirty="0" err="1" smtClean="0"/>
              <a:t>equivalised</a:t>
            </a:r>
            <a:r>
              <a:rPr lang="en-IE" sz="1200" dirty="0" smtClean="0"/>
              <a:t> income per person</a:t>
            </a:r>
            <a:endParaRPr lang="en-IE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Year</a:t>
            </a:r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</a:t>
            </a:r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 at risk of poverty</a:t>
            </a:r>
            <a:r>
              <a:rPr lang="en-IE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IE" sz="1200" b="0" i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Weekly poverty threshold (€)</a:t>
            </a:r>
          </a:p>
          <a:p>
            <a:endParaRPr lang="en-IE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2004		19.4		  186</a:t>
            </a: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2005		18.5		</a:t>
            </a:r>
            <a:r>
              <a:rPr lang="en-IE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193</a:t>
            </a:r>
            <a:endParaRPr lang="en-IE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2006		17.0		</a:t>
            </a:r>
            <a:r>
              <a:rPr lang="en-IE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202</a:t>
            </a:r>
            <a:endParaRPr lang="en-IE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2007		16.5		</a:t>
            </a:r>
            <a:r>
              <a:rPr lang="en-IE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228</a:t>
            </a:r>
            <a:endParaRPr lang="en-IE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2008		14.4		</a:t>
            </a:r>
            <a:r>
              <a:rPr lang="en-IE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239</a:t>
            </a:r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</a:p>
          <a:p>
            <a:pPr marL="228600" indent="-228600">
              <a:buAutoNum type="arabicPlain" startAt="2009"/>
            </a:pPr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	14.1		</a:t>
            </a:r>
            <a:r>
              <a:rPr lang="en-IE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231</a:t>
            </a:r>
            <a:endParaRPr lang="en-IE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2010		15.8		  208</a:t>
            </a:r>
          </a:p>
          <a:p>
            <a:endParaRPr lang="en-IE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marL="228600" indent="-228600">
              <a:buNone/>
            </a:pPr>
            <a:endParaRPr lang="en-IE" b="0" dirty="0" smtClean="0"/>
          </a:p>
          <a:p>
            <a:pPr marL="228600" indent="-228600">
              <a:buAutoNum type="arabicPlain" startAt="2004"/>
            </a:pPr>
            <a:endParaRPr lang="en-IE" b="0" dirty="0" smtClean="0"/>
          </a:p>
          <a:p>
            <a:pPr marL="228600" indent="-228600">
              <a:buAutoNum type="arabicPlain" startAt="2004"/>
            </a:pPr>
            <a:endParaRPr lang="en-IE" b="0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A7EFC-C3CB-4862-85C1-4BC0A7E7CFD7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B2512-87E2-43B8-BDA6-C3895B2B259B}" type="datetimeFigureOut">
              <a:rPr lang="en-IE" smtClean="0"/>
              <a:pPr/>
              <a:t>20/12/2012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A74A3-5633-480D-967A-B56D93B6CB8C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Pamela.lafferty@cso.ie" TargetMode="External"/><Relationship Id="rId2" Type="http://schemas.openxmlformats.org/officeDocument/2006/relationships/hyperlink" Target="mailto:marion.mccann@cso.i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Children’s report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139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dirty="0" smtClean="0"/>
              <a:t> </a:t>
            </a:r>
            <a:endParaRPr lang="en-IE" dirty="0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628800"/>
            <a:ext cx="5534732" cy="40324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At risk of poverty</a:t>
            </a:r>
            <a:endParaRPr lang="en-IE" sz="3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At risk of poverty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n-IE" sz="2400" dirty="0" smtClean="0"/>
              <a:t>We now present the simulated at risk of poverty rate for persons living in households with children, if the following allowances were excluded from the analysis:</a:t>
            </a:r>
          </a:p>
          <a:p>
            <a:pPr lvl="1"/>
            <a:r>
              <a:rPr lang="en-IE" sz="2400" dirty="0" smtClean="0"/>
              <a:t>Child Benefit, Family Income Supplement &amp; Back to School</a:t>
            </a:r>
          </a:p>
          <a:p>
            <a:pPr lvl="1"/>
            <a:r>
              <a:rPr lang="en-IE" sz="2400" dirty="0" smtClean="0"/>
              <a:t>Child benefit</a:t>
            </a:r>
          </a:p>
          <a:p>
            <a:pPr lvl="1">
              <a:buNone/>
            </a:pPr>
            <a:endParaRPr lang="en-IE" sz="2400" dirty="0" smtClean="0"/>
          </a:p>
          <a:p>
            <a:r>
              <a:rPr lang="en-IE" sz="2400" dirty="0" smtClean="0"/>
              <a:t>Compared with persons living in:</a:t>
            </a:r>
          </a:p>
          <a:p>
            <a:pPr lvl="1"/>
            <a:r>
              <a:rPr lang="en-IE" sz="2400" dirty="0" smtClean="0"/>
              <a:t>All households</a:t>
            </a:r>
          </a:p>
          <a:p>
            <a:pPr lvl="1"/>
            <a:r>
              <a:rPr lang="en-IE" sz="2400" dirty="0" smtClean="0"/>
              <a:t>Households with children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At risk of poverty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IE" sz="2300" dirty="0" smtClean="0"/>
          </a:p>
          <a:p>
            <a:pPr lvl="1"/>
            <a:endParaRPr lang="en-IE" sz="2300" dirty="0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1187624" y="1556792"/>
          <a:ext cx="6840760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At risk of poverty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300" dirty="0" smtClean="0"/>
              <a:t> 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899592" y="1124744"/>
          <a:ext cx="777686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Disposable income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200" dirty="0" smtClean="0"/>
              <a:t> </a:t>
            </a:r>
            <a:endParaRPr lang="en-IE" sz="2200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899592" y="1556792"/>
          <a:ext cx="7488832" cy="464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0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48072"/>
          </a:xfrm>
        </p:spPr>
        <p:txBody>
          <a:bodyPr>
            <a:noAutofit/>
          </a:bodyPr>
          <a:lstStyle/>
          <a:p>
            <a:r>
              <a:rPr lang="en-IE" sz="3000" dirty="0" smtClean="0"/>
              <a:t>QNHS – Labour force participation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000" dirty="0" smtClean="0"/>
              <a:t> 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683568" y="1340768"/>
          <a:ext cx="748883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Average family allowances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100" dirty="0" smtClean="0"/>
              <a:t> </a:t>
            </a:r>
            <a:endParaRPr lang="en-IE" sz="2100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609600" y="1484784"/>
          <a:ext cx="8229600" cy="4793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48072"/>
          </a:xfrm>
        </p:spPr>
        <p:txBody>
          <a:bodyPr>
            <a:noAutofit/>
          </a:bodyPr>
          <a:lstStyle/>
          <a:p>
            <a:r>
              <a:rPr lang="en-IE" sz="3000" dirty="0" smtClean="0"/>
              <a:t>       </a:t>
            </a:r>
            <a:r>
              <a:rPr lang="en-IE" sz="2900" dirty="0" smtClean="0"/>
              <a:t>Growing up in Ireland – Average childcare costs</a:t>
            </a:r>
            <a:endParaRPr lang="en-IE" sz="29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endParaRPr lang="en-IE" sz="2300" i="1" dirty="0" smtClean="0"/>
          </a:p>
          <a:p>
            <a:endParaRPr lang="en-IE" sz="23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92088" cy="119850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67544" y="1268759"/>
          <a:ext cx="7920880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Lone Parents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300" dirty="0" smtClean="0"/>
              <a:t> 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539552" y="1412776"/>
          <a:ext cx="799288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136904" cy="994122"/>
          </a:xfrm>
        </p:spPr>
        <p:txBody>
          <a:bodyPr>
            <a:noAutofit/>
          </a:bodyPr>
          <a:lstStyle/>
          <a:p>
            <a:pPr algn="r"/>
            <a:r>
              <a:rPr lang="en-IE" sz="3000" dirty="0" smtClean="0"/>
              <a:t>SILC – At risk of poverty - various thresholds</a:t>
            </a:r>
            <a:endParaRPr lang="en-IE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92088" cy="11985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 </a:t>
            </a:r>
            <a:endParaRPr lang="en-IE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971600" y="1556792"/>
          <a:ext cx="712879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7404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en-IE" sz="3000" dirty="0" smtClean="0"/>
              <a:t>Survey on Income and Living Conditions </a:t>
            </a:r>
            <a:br>
              <a:rPr lang="en-IE" sz="3000" dirty="0" smtClean="0"/>
            </a:br>
            <a:r>
              <a:rPr lang="en-IE" sz="3000" dirty="0" smtClean="0"/>
              <a:t>(SILC) Children’s report</a:t>
            </a:r>
            <a:br>
              <a:rPr lang="en-IE" sz="3000" dirty="0" smtClean="0"/>
            </a:b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65923"/>
          </a:xfrm>
        </p:spPr>
        <p:txBody>
          <a:bodyPr>
            <a:normAutofit/>
          </a:bodyPr>
          <a:lstStyle/>
          <a:p>
            <a:pPr lvl="1"/>
            <a:endParaRPr lang="en-IE" dirty="0" smtClean="0"/>
          </a:p>
          <a:p>
            <a:pPr lvl="1"/>
            <a:r>
              <a:rPr lang="en-IE" dirty="0" smtClean="0"/>
              <a:t>We are statisticians, Marion McCann and Pamela Lafferty, with responsibility for publishing SILC results, at national and European level.</a:t>
            </a:r>
          </a:p>
          <a:p>
            <a:pPr lvl="1"/>
            <a:r>
              <a:rPr lang="en-IE" dirty="0" smtClean="0"/>
              <a:t>Here we completed more focused analysis of the nationally produced SILC data, and published a thematic report on Children.</a:t>
            </a:r>
          </a:p>
          <a:p>
            <a:pPr lvl="2"/>
            <a:r>
              <a:rPr lang="en-IE" dirty="0" smtClean="0"/>
              <a:t>We have also produced a thematic report on the Elderly.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136904" cy="994122"/>
          </a:xfrm>
        </p:spPr>
        <p:txBody>
          <a:bodyPr>
            <a:noAutofit/>
          </a:bodyPr>
          <a:lstStyle/>
          <a:p>
            <a:r>
              <a:rPr lang="en-IE" sz="3000" dirty="0" smtClean="0"/>
              <a:t>Lone parents – At risk of poverty </a:t>
            </a:r>
            <a:br>
              <a:rPr lang="en-IE" sz="3000" dirty="0" smtClean="0"/>
            </a:br>
            <a:r>
              <a:rPr lang="en-IE" sz="3000" dirty="0" smtClean="0"/>
              <a:t> various thresholds</a:t>
            </a:r>
            <a:endParaRPr lang="en-IE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92088" cy="11985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 </a:t>
            </a:r>
            <a:endParaRPr lang="en-IE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99592" y="2057400"/>
          <a:ext cx="7488832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485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At risk of poverty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300" dirty="0" smtClean="0"/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92088" cy="119850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539552" y="1268760"/>
          <a:ext cx="763284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Material Deprivation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IE" sz="3800" i="1" u="sng" dirty="0" smtClean="0"/>
              <a:t>Material deprivation rate</a:t>
            </a:r>
          </a:p>
          <a:p>
            <a:endParaRPr lang="en-IE" sz="3800" i="1" u="sng" dirty="0" smtClean="0"/>
          </a:p>
          <a:p>
            <a:pPr>
              <a:buNone/>
            </a:pPr>
            <a:r>
              <a:rPr lang="en-IE" sz="2900" dirty="0" smtClean="0"/>
              <a:t>	</a:t>
            </a:r>
            <a:r>
              <a:rPr lang="en-IE" dirty="0" smtClean="0"/>
              <a:t>Having to go without 2 or more of these 11 items because you cannot afford them</a:t>
            </a:r>
          </a:p>
          <a:p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Two pairs of strong shoes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A warm waterproof overcoat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Buy new not second-hand clothes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Eat meal with meat, chicken, fish (or vegetarian equivalent) every second day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Have a roast joint or its equivalent once a week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Had to go without heating during the last year through lack of money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Keep the home adequately warm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Buy presents for family or friends at least once a year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Replace any worn out furniture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Have family or friends for a drink or meal once a month</a:t>
            </a:r>
            <a:endParaRPr lang="en-IE" sz="29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GB" sz="2900" dirty="0" smtClean="0"/>
              <a:t>Have a morning, afternoon or evening out in the last fortnight for entertainment</a:t>
            </a:r>
            <a:endParaRPr lang="en-IE" sz="2900" dirty="0" smtClean="0"/>
          </a:p>
          <a:p>
            <a:pPr marL="971550" lvl="1" indent="-514350">
              <a:buFont typeface="+mj-lt"/>
              <a:buAutoNum type="arabicPeriod"/>
            </a:pPr>
            <a:endParaRPr lang="en-IE" sz="29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dirty="0" smtClean="0"/>
              <a:t>SILC – Material Deprivation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000" dirty="0" smtClean="0"/>
              <a:t> 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755576" y="1700808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Material Deprivation</a:t>
            </a:r>
            <a:endParaRPr lang="en-IE" sz="3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Material Deprivation</a:t>
            </a:r>
            <a:endParaRPr lang="en-IE" sz="3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Deprivation items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endParaRPr lang="en-IE" sz="2300" dirty="0" smtClean="0"/>
          </a:p>
          <a:p>
            <a:pPr lvl="1">
              <a:buNone/>
            </a:pPr>
            <a:endParaRPr lang="en-IE" sz="2300" dirty="0" smtClean="0"/>
          </a:p>
          <a:p>
            <a:pPr lvl="1">
              <a:buNone/>
            </a:pPr>
            <a:endParaRPr lang="en-IE" sz="2300" dirty="0" smtClean="0"/>
          </a:p>
          <a:p>
            <a:pPr lvl="1">
              <a:buNone/>
            </a:pPr>
            <a:endParaRPr lang="en-IE" sz="2300" dirty="0" smtClean="0"/>
          </a:p>
          <a:p>
            <a:pPr lvl="1">
              <a:buNone/>
            </a:pPr>
            <a:endParaRPr lang="en-IE" sz="2300" dirty="0" smtClean="0"/>
          </a:p>
          <a:p>
            <a:pPr lvl="1">
              <a:buNone/>
            </a:pPr>
            <a:endParaRPr lang="en-IE" sz="2300" dirty="0" smtClean="0"/>
          </a:p>
          <a:p>
            <a:pPr lvl="1">
              <a:buNone/>
            </a:pPr>
            <a:endParaRPr lang="en-IE" sz="2300" dirty="0" smtClean="0"/>
          </a:p>
          <a:p>
            <a:pPr lvl="1">
              <a:buNone/>
            </a:pPr>
            <a:endParaRPr lang="en-IE" sz="2300" dirty="0" smtClean="0"/>
          </a:p>
          <a:p>
            <a:pPr lvl="1">
              <a:buNone/>
            </a:pPr>
            <a:endParaRPr lang="en-IE" sz="2300" dirty="0" smtClean="0"/>
          </a:p>
          <a:p>
            <a:pPr lvl="1">
              <a:buNone/>
            </a:pPr>
            <a:r>
              <a:rPr lang="en-IE" sz="2300" dirty="0" smtClean="0"/>
              <a:t>			</a:t>
            </a:r>
          </a:p>
          <a:p>
            <a:pPr lvl="1">
              <a:buNone/>
            </a:pPr>
            <a:r>
              <a:rPr lang="en-IE" sz="2300" dirty="0" smtClean="0"/>
              <a:t>	</a:t>
            </a:r>
          </a:p>
          <a:p>
            <a:pPr lvl="1">
              <a:buNone/>
            </a:pPr>
            <a:r>
              <a:rPr lang="en-IE" sz="2300" dirty="0" smtClean="0"/>
              <a:t>		</a:t>
            </a:r>
            <a:endParaRPr lang="en-IE" sz="12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92088" cy="1198500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/>
        </p:nvGraphicFramePr>
        <p:xfrm>
          <a:off x="323528" y="1556792"/>
          <a:ext cx="446449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788024" y="1484784"/>
          <a:ext cx="322210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Deprivation items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None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None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4">
              <a:buNone/>
            </a:pPr>
            <a:endParaRPr lang="en-IE" sz="1100" dirty="0" smtClean="0"/>
          </a:p>
          <a:p>
            <a:pPr lvl="4">
              <a:buNone/>
            </a:pPr>
            <a:endParaRPr lang="en-IE" sz="1100" dirty="0" smtClean="0"/>
          </a:p>
          <a:p>
            <a:pPr lvl="4">
              <a:buNone/>
            </a:pPr>
            <a:endParaRPr lang="en-IE" sz="1100" dirty="0" smtClean="0"/>
          </a:p>
          <a:p>
            <a:pPr lvl="1">
              <a:buFont typeface="Arial" pitchFamily="34" charset="0"/>
              <a:buChar char="•"/>
            </a:pPr>
            <a:endParaRPr lang="en-IE" sz="1900" dirty="0" smtClean="0"/>
          </a:p>
          <a:p>
            <a:pPr lvl="1">
              <a:buNone/>
            </a:pPr>
            <a:endParaRPr lang="en-IE" sz="1900" i="1" dirty="0" smtClean="0"/>
          </a:p>
          <a:p>
            <a:pPr lvl="1">
              <a:buNone/>
            </a:pPr>
            <a:endParaRPr lang="en-IE" sz="23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92088" cy="1198500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/>
        </p:nvGraphicFramePr>
        <p:xfrm>
          <a:off x="467544" y="1556792"/>
          <a:ext cx="43924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5148064" y="1340768"/>
          <a:ext cx="316835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dirty="0" smtClean="0"/>
              <a:t>SILC – Consistent poverty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E" sz="2700" i="1" u="sng" dirty="0" smtClean="0"/>
              <a:t>Consistent Poverty rate</a:t>
            </a:r>
          </a:p>
          <a:p>
            <a:pPr lvl="1"/>
            <a:endParaRPr lang="en-IE" sz="2300" dirty="0" smtClean="0"/>
          </a:p>
          <a:p>
            <a:pPr lvl="1"/>
            <a:r>
              <a:rPr lang="en-IE" sz="2300" dirty="0" smtClean="0"/>
              <a:t>If you are at risk of poverty AND materially deprived you are deemed to be in consistent poverty.</a:t>
            </a:r>
          </a:p>
          <a:p>
            <a:pPr lvl="1"/>
            <a:r>
              <a:rPr lang="en-IE" sz="2300" dirty="0" smtClean="0"/>
              <a:t>In 2010, 6.2% of all persons were in consistent poverty.</a:t>
            </a:r>
          </a:p>
          <a:p>
            <a:pPr lvl="1"/>
            <a:r>
              <a:rPr lang="en-IE" sz="2300" dirty="0" smtClean="0"/>
              <a:t>8% of persons living in households with children were in consistent poverty in 2010, compared with less than 4% of persons living in households without children.</a:t>
            </a:r>
          </a:p>
          <a:p>
            <a:pPr lvl="1"/>
            <a:endParaRPr lang="en-IE" sz="2300" dirty="0" smtClean="0"/>
          </a:p>
          <a:p>
            <a:pPr lvl="1">
              <a:buNone/>
            </a:pPr>
            <a:endParaRPr lang="en-IE" sz="23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dirty="0" smtClean="0"/>
              <a:t>SILC – Consistent poverty</a:t>
            </a:r>
            <a:endParaRPr lang="en-IE" sz="30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n-IE" sz="3000" dirty="0" smtClean="0"/>
              <a:t>S      Survey on Income and Living Conditions (SILC)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13995"/>
          </a:xfrm>
        </p:spPr>
        <p:txBody>
          <a:bodyPr>
            <a:normAutofit fontScale="85000" lnSpcReduction="10000"/>
          </a:bodyPr>
          <a:lstStyle/>
          <a:p>
            <a:r>
              <a:rPr lang="en-IE" dirty="0" smtClean="0"/>
              <a:t>SILC</a:t>
            </a:r>
            <a:r>
              <a:rPr lang="en-IE" dirty="0"/>
              <a:t> </a:t>
            </a:r>
            <a:r>
              <a:rPr lang="en-IE" dirty="0" smtClean="0"/>
              <a:t>is a household survey covering a broad range of issues in relation to income and living conditions.</a:t>
            </a:r>
          </a:p>
          <a:p>
            <a:r>
              <a:rPr lang="en-IE" dirty="0" smtClean="0"/>
              <a:t>Households are interviewed continuously throughout the year (January – December).</a:t>
            </a:r>
          </a:p>
          <a:p>
            <a:r>
              <a:rPr lang="en-IE" dirty="0" smtClean="0"/>
              <a:t>The reference period is the 12 months prior to the date of interview, so the 2010 income data covers January 2009 to December 2010.</a:t>
            </a:r>
          </a:p>
          <a:p>
            <a:r>
              <a:rPr lang="en-IE" dirty="0" smtClean="0"/>
              <a:t>SILC began in Ireland in 2003; Latest results available are for 2010.</a:t>
            </a:r>
          </a:p>
          <a:p>
            <a:r>
              <a:rPr lang="en-IE" dirty="0" smtClean="0"/>
              <a:t>The Children’s report compares persons living households with and without children.</a:t>
            </a:r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dirty="0" smtClean="0"/>
              <a:t>SILC – Consistent poverty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 </a:t>
            </a:r>
            <a:endParaRPr lang="en-IE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043608" y="1700808"/>
          <a:ext cx="655272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dirty="0" smtClean="0"/>
              <a:t>SILC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IE" sz="2500" dirty="0" smtClean="0"/>
              <a:t>To summarise;</a:t>
            </a:r>
          </a:p>
          <a:p>
            <a:pPr lvl="1"/>
            <a:r>
              <a:rPr lang="en-IE" sz="2400" dirty="0" smtClean="0"/>
              <a:t>Children (aged 0-17) have higher poverty rates than other ages in society for all years.</a:t>
            </a:r>
          </a:p>
          <a:p>
            <a:pPr lvl="1"/>
            <a:r>
              <a:rPr lang="en-IE" sz="2400" dirty="0" smtClean="0"/>
              <a:t>Persons living in households with children have higher poverty rates than those in households without children.</a:t>
            </a:r>
          </a:p>
          <a:p>
            <a:pPr lvl="1"/>
            <a:r>
              <a:rPr lang="en-IE" sz="2400" dirty="0" smtClean="0"/>
              <a:t>Persons living in households with children are reporting higher deprivation rates than their counterparts.</a:t>
            </a:r>
          </a:p>
          <a:p>
            <a:pPr lvl="1"/>
            <a:r>
              <a:rPr lang="en-IE" sz="2400" dirty="0" smtClean="0"/>
              <a:t>Deprivation rates began to rise in 2008, while the rise in the at risk of  poverty rate lagged by two years, rising in 2010.</a:t>
            </a:r>
          </a:p>
          <a:p>
            <a:pPr lvl="1">
              <a:buNone/>
            </a:pPr>
            <a:endParaRPr lang="en-IE" sz="32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6447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rmAutofit/>
          </a:bodyPr>
          <a:lstStyle/>
          <a:p>
            <a:pPr lvl="1"/>
            <a:r>
              <a:rPr lang="en-IE" sz="3200" dirty="0" smtClean="0">
                <a:solidFill>
                  <a:schemeClr val="tx1"/>
                </a:solidFill>
              </a:rPr>
              <a:t>Thank you for your attention</a:t>
            </a:r>
          </a:p>
          <a:p>
            <a:pPr lvl="1"/>
            <a:endParaRPr lang="en-IE" sz="2300" dirty="0" smtClean="0"/>
          </a:p>
          <a:p>
            <a:pPr lvl="1"/>
            <a:endParaRPr lang="en-IE" sz="2300" dirty="0" smtClean="0"/>
          </a:p>
          <a:p>
            <a:pPr lvl="1" algn="r"/>
            <a:r>
              <a:rPr lang="en-IE" sz="2300" dirty="0" smtClean="0"/>
              <a:t>Contact information</a:t>
            </a:r>
          </a:p>
          <a:p>
            <a:pPr lvl="1" algn="r"/>
            <a:r>
              <a:rPr lang="en-IE" sz="2300" dirty="0" smtClean="0">
                <a:hlinkClick r:id="rId2"/>
              </a:rPr>
              <a:t>marion.mccann@cso.ie</a:t>
            </a:r>
            <a:endParaRPr lang="en-IE" sz="2300" dirty="0" smtClean="0"/>
          </a:p>
          <a:p>
            <a:pPr lvl="1" algn="r"/>
            <a:r>
              <a:rPr lang="en-IE" sz="2300" dirty="0" smtClean="0">
                <a:hlinkClick r:id="rId3"/>
              </a:rPr>
              <a:t>pamela.lafferty@cso.ie</a:t>
            </a:r>
            <a:endParaRPr lang="en-IE" sz="2300" dirty="0" smtClean="0"/>
          </a:p>
          <a:p>
            <a:pPr lvl="1"/>
            <a:endParaRPr lang="en-IE" sz="2300" dirty="0" smtClean="0"/>
          </a:p>
          <a:p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692696"/>
            <a:ext cx="792088" cy="1198500"/>
          </a:xfrm>
          <a:prstGeom prst="rect">
            <a:avLst/>
          </a:prstGeom>
        </p:spPr>
      </p:pic>
      <p:pic>
        <p:nvPicPr>
          <p:cNvPr id="7" name="Content Placeholder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996952"/>
            <a:ext cx="3096344" cy="266429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15816" y="836712"/>
            <a:ext cx="280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4000" b="1" dirty="0" smtClean="0">
                <a:solidFill>
                  <a:srgbClr val="336699"/>
                </a:solidFill>
              </a:rPr>
              <a:t>www.cso.ie</a:t>
            </a:r>
            <a:endParaRPr lang="en-US" sz="4000" b="1" dirty="0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32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dirty="0" smtClean="0"/>
              <a:t>SILC – Children in context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IE" dirty="0" smtClean="0"/>
          </a:p>
          <a:p>
            <a:pPr lvl="1">
              <a:buNone/>
            </a:pPr>
            <a:endParaRPr lang="en-IE" dirty="0" smtClean="0"/>
          </a:p>
          <a:p>
            <a:pPr lvl="1">
              <a:buNone/>
            </a:pPr>
            <a:endParaRPr lang="en-IE" dirty="0" smtClean="0"/>
          </a:p>
        </p:txBody>
      </p:sp>
      <p:graphicFrame>
        <p:nvGraphicFramePr>
          <p:cNvPr id="9" name="Chart 8"/>
          <p:cNvGraphicFramePr/>
          <p:nvPr/>
        </p:nvGraphicFramePr>
        <p:xfrm>
          <a:off x="1187624" y="1340768"/>
          <a:ext cx="626469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dirty="0" smtClean="0"/>
              <a:t>SILC – Children in context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endParaRPr lang="en-IE" sz="2000" dirty="0" smtClean="0"/>
          </a:p>
          <a:p>
            <a:pPr>
              <a:buNone/>
            </a:pPr>
            <a:endParaRPr lang="en-IE" sz="2000" dirty="0" smtClean="0"/>
          </a:p>
          <a:p>
            <a:pPr>
              <a:buNone/>
            </a:pPr>
            <a:endParaRPr lang="en-IE" sz="2000" dirty="0" smtClean="0"/>
          </a:p>
          <a:p>
            <a:pPr lvl="1"/>
            <a:endParaRPr lang="en-IE" dirty="0" smtClean="0"/>
          </a:p>
          <a:p>
            <a:pPr lvl="1">
              <a:buNone/>
            </a:pPr>
            <a:endParaRPr lang="en-IE" dirty="0" smtClean="0"/>
          </a:p>
          <a:p>
            <a:pPr lvl="1"/>
            <a:endParaRPr lang="en-IE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283968" y="1124744"/>
          <a:ext cx="46085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792088" cy="1198500"/>
          </a:xfrm>
          <a:prstGeom prst="rect">
            <a:avLst/>
          </a:prstGeom>
        </p:spPr>
      </p:pic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395536" y="1052736"/>
          <a:ext cx="432048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dirty="0" smtClean="0"/>
              <a:t>SILC – Concepts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IE" sz="2500" dirty="0" smtClean="0"/>
          </a:p>
          <a:p>
            <a:r>
              <a:rPr lang="en-IE" sz="2500" i="1" u="sng" dirty="0" err="1" smtClean="0"/>
              <a:t>Equivalised</a:t>
            </a:r>
            <a:r>
              <a:rPr lang="en-IE" sz="2500" i="1" u="sng" dirty="0" smtClean="0"/>
              <a:t> income</a:t>
            </a:r>
            <a:r>
              <a:rPr lang="en-IE" sz="2500" i="1" dirty="0" smtClean="0"/>
              <a:t>:  </a:t>
            </a:r>
            <a:r>
              <a:rPr lang="en-IE" sz="2500" dirty="0" smtClean="0"/>
              <a:t>A way of calculating average income per person, which takes account of household composition and size.</a:t>
            </a:r>
          </a:p>
          <a:p>
            <a:endParaRPr lang="en-IE" sz="2500" dirty="0" smtClean="0">
              <a:solidFill>
                <a:srgbClr val="00B050"/>
              </a:solidFill>
            </a:endParaRPr>
          </a:p>
          <a:p>
            <a:r>
              <a:rPr lang="en-IE" sz="2500" i="1" u="sng" dirty="0" smtClean="0"/>
              <a:t>Median Income</a:t>
            </a:r>
            <a:r>
              <a:rPr lang="en-IE" sz="2500" dirty="0" smtClean="0"/>
              <a:t>:  Middle point in the income distribution – 50% are below this level, 50% are above.</a:t>
            </a:r>
          </a:p>
          <a:p>
            <a:endParaRPr lang="en-IE" sz="2500" dirty="0" smtClean="0"/>
          </a:p>
          <a:p>
            <a:r>
              <a:rPr lang="en-IE" sz="2500" i="1" u="sng" dirty="0" smtClean="0"/>
              <a:t>At risk of poverty</a:t>
            </a:r>
            <a:r>
              <a:rPr lang="en-IE" sz="2500" dirty="0" smtClean="0"/>
              <a:t>: The percent of persons whose </a:t>
            </a:r>
            <a:r>
              <a:rPr lang="en-IE" sz="2500" dirty="0" err="1" smtClean="0"/>
              <a:t>equivalised</a:t>
            </a:r>
            <a:r>
              <a:rPr lang="en-IE" sz="2500" dirty="0" smtClean="0"/>
              <a:t> disposable income falls below 60% of the median </a:t>
            </a:r>
            <a:r>
              <a:rPr lang="en-IE" sz="2500" dirty="0" err="1" smtClean="0"/>
              <a:t>equivalised</a:t>
            </a:r>
            <a:r>
              <a:rPr lang="en-IE" sz="2500" dirty="0" smtClean="0"/>
              <a:t> disposable income value in a given year.</a:t>
            </a:r>
          </a:p>
          <a:p>
            <a:pPr>
              <a:buNone/>
            </a:pPr>
            <a:endParaRPr lang="en-IE" sz="2400" dirty="0" smtClean="0"/>
          </a:p>
          <a:p>
            <a:pPr>
              <a:buNone/>
            </a:pPr>
            <a:r>
              <a:rPr lang="en-IE" sz="2000" i="1" dirty="0" smtClean="0"/>
              <a:t>	Note: Net disposable income is gross income less tax and social contributions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76672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000" dirty="0" smtClean="0"/>
              <a:t>SILC – Average weekly income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200" dirty="0" smtClean="0"/>
              <a:t>Average </a:t>
            </a:r>
            <a:r>
              <a:rPr lang="en-IE" sz="2200" i="1" dirty="0" smtClean="0"/>
              <a:t>household</a:t>
            </a:r>
            <a:r>
              <a:rPr lang="en-IE" sz="2200" dirty="0" smtClean="0"/>
              <a:t> income in 2010 was €830 per week</a:t>
            </a:r>
          </a:p>
          <a:p>
            <a:r>
              <a:rPr lang="en-IE" sz="2200" dirty="0" smtClean="0"/>
              <a:t>Average </a:t>
            </a:r>
            <a:r>
              <a:rPr lang="en-IE" sz="2200" i="1" dirty="0" err="1" smtClean="0"/>
              <a:t>equivalised</a:t>
            </a:r>
            <a:r>
              <a:rPr lang="en-IE" sz="2200" dirty="0" smtClean="0"/>
              <a:t> income per person in 2010 was  €425</a:t>
            </a:r>
          </a:p>
          <a:p>
            <a:endParaRPr lang="en-IE" sz="2000" dirty="0" smtClean="0"/>
          </a:p>
          <a:p>
            <a:pPr>
              <a:buNone/>
            </a:pPr>
            <a:endParaRPr lang="en-IE" sz="2700" dirty="0" smtClean="0"/>
          </a:p>
          <a:p>
            <a:endParaRPr lang="en-IE" sz="2700" dirty="0" smtClean="0"/>
          </a:p>
          <a:p>
            <a:pPr>
              <a:buNone/>
            </a:pPr>
            <a:endParaRPr lang="en-IE" sz="27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27584" y="3501008"/>
          <a:ext cx="7129463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5" imgW="6496154" imgH="771510" progId="Excel.Sheet.12">
                  <p:embed/>
                </p:oleObj>
              </mc:Choice>
              <mc:Fallback>
                <p:oleObj name="Worksheet" r:id="rId5" imgW="6496154" imgH="771510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501008"/>
                        <a:ext cx="7129463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Average weekly income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endParaRPr lang="en-IE" sz="2300" dirty="0" smtClean="0"/>
          </a:p>
          <a:p>
            <a:endParaRPr lang="en-IE" sz="2700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1043608" y="1556792"/>
          <a:ext cx="68407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792088" cy="119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IE" sz="3000" dirty="0" smtClean="0"/>
              <a:t>SILC – At risk of poverty</a:t>
            </a:r>
            <a:endParaRPr lang="en-IE" sz="3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400" i="1" u="sng" dirty="0" smtClean="0"/>
              <a:t>At risk of poverty rate</a:t>
            </a:r>
          </a:p>
          <a:p>
            <a:pPr>
              <a:buNone/>
            </a:pPr>
            <a:r>
              <a:rPr lang="en-IE" sz="2000" dirty="0" smtClean="0"/>
              <a:t>The percentage of persons with </a:t>
            </a:r>
            <a:r>
              <a:rPr lang="en-IE" sz="2000" dirty="0" err="1" smtClean="0"/>
              <a:t>equivalised</a:t>
            </a:r>
            <a:r>
              <a:rPr lang="en-IE" sz="2000" dirty="0" smtClean="0"/>
              <a:t> income below 60% of median income value (poverty threshold), relative to others, in a given year.</a:t>
            </a:r>
          </a:p>
          <a:p>
            <a:pPr lvl="1"/>
            <a:endParaRPr lang="en-IE" sz="23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92088" cy="119850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259632" y="2996952"/>
          <a:ext cx="583264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1836</Words>
  <Application>Microsoft Office PowerPoint</Application>
  <PresentationFormat>On-screen Show (4:3)</PresentationFormat>
  <Paragraphs>431</Paragraphs>
  <Slides>32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Worksheet</vt:lpstr>
      <vt:lpstr>SILC – Children’s report</vt:lpstr>
      <vt:lpstr>Survey on Income and Living Conditions  (SILC) Children’s report </vt:lpstr>
      <vt:lpstr>S      Survey on Income and Living Conditions (SILC)</vt:lpstr>
      <vt:lpstr>SILC – Children in context</vt:lpstr>
      <vt:lpstr>SILC – Children in context</vt:lpstr>
      <vt:lpstr>SILC – Concepts</vt:lpstr>
      <vt:lpstr>SILC – Average weekly income</vt:lpstr>
      <vt:lpstr>SILC – Average weekly income</vt:lpstr>
      <vt:lpstr>SILC – At risk of poverty</vt:lpstr>
      <vt:lpstr>SILC – At risk of poverty</vt:lpstr>
      <vt:lpstr>SILC – At risk of poverty</vt:lpstr>
      <vt:lpstr>SILC – At risk of poverty</vt:lpstr>
      <vt:lpstr>SILC – At risk of poverty</vt:lpstr>
      <vt:lpstr>SILC – Disposable income</vt:lpstr>
      <vt:lpstr>QNHS – Labour force participation</vt:lpstr>
      <vt:lpstr>SILC – Average family allowances</vt:lpstr>
      <vt:lpstr>       Growing up in Ireland – Average childcare costs</vt:lpstr>
      <vt:lpstr>SILC – Lone Parents</vt:lpstr>
      <vt:lpstr>SILC – At risk of poverty - various thresholds</vt:lpstr>
      <vt:lpstr>Lone parents – At risk of poverty   various thresholds</vt:lpstr>
      <vt:lpstr>SILC – At risk of poverty</vt:lpstr>
      <vt:lpstr>SILC – Material Deprivation</vt:lpstr>
      <vt:lpstr>SILC – Material Deprivation</vt:lpstr>
      <vt:lpstr>SILC – Material Deprivation</vt:lpstr>
      <vt:lpstr>SILC – Material Deprivation</vt:lpstr>
      <vt:lpstr>SILC – Deprivation items</vt:lpstr>
      <vt:lpstr>SILC – Deprivation items</vt:lpstr>
      <vt:lpstr>SILC – Consistent poverty</vt:lpstr>
      <vt:lpstr>SILC – Consistent poverty</vt:lpstr>
      <vt:lpstr>SILC – Consistent poverty</vt:lpstr>
      <vt:lpstr>SILC</vt:lpstr>
      <vt:lpstr> </vt:lpstr>
    </vt:vector>
  </TitlesOfParts>
  <Company>Central Statistics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McCannm</dc:creator>
  <cp:lastModifiedBy>Stephen MacFeely</cp:lastModifiedBy>
  <cp:revision>334</cp:revision>
  <dcterms:created xsi:type="dcterms:W3CDTF">2012-09-12T09:06:52Z</dcterms:created>
  <dcterms:modified xsi:type="dcterms:W3CDTF">2012-12-20T12:01:32Z</dcterms:modified>
</cp:coreProperties>
</file>