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459" r:id="rId2"/>
    <p:sldId id="428" r:id="rId3"/>
    <p:sldId id="479" r:id="rId4"/>
    <p:sldId id="481" r:id="rId5"/>
    <p:sldId id="482" r:id="rId6"/>
    <p:sldId id="483" r:id="rId7"/>
    <p:sldId id="484" r:id="rId8"/>
    <p:sldId id="485" r:id="rId9"/>
    <p:sldId id="486" r:id="rId10"/>
    <p:sldId id="460" r:id="rId11"/>
  </p:sldIdLst>
  <p:sldSz cx="9144000" cy="6858000" type="screen4x3"/>
  <p:notesSz cx="6670675" cy="99298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336699"/>
    <a:srgbClr val="0066CC"/>
    <a:srgbClr val="FFCCCC"/>
    <a:srgbClr val="333399"/>
    <a:srgbClr val="0033CC"/>
    <a:srgbClr val="000099"/>
    <a:srgbClr val="003366"/>
    <a:srgbClr val="0099CC"/>
    <a:srgbClr val="666699"/>
    <a:srgbClr val="66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9" autoAdjust="0"/>
    <p:restoredTop sz="71810" autoAdjust="0"/>
  </p:normalViewPr>
  <p:slideViewPr>
    <p:cSldViewPr snapToGrid="0">
      <p:cViewPr>
        <p:scale>
          <a:sx n="75" d="100"/>
          <a:sy n="75" d="100"/>
        </p:scale>
        <p:origin x="-756" y="-150"/>
      </p:cViewPr>
      <p:guideLst>
        <p:guide orient="horz" pos="2161"/>
        <p:guide pos="2875"/>
      </p:guideLst>
    </p:cSldViewPr>
  </p:slideViewPr>
  <p:outlineViewPr>
    <p:cViewPr>
      <p:scale>
        <a:sx n="33" d="100"/>
        <a:sy n="33" d="100"/>
      </p:scale>
      <p:origin x="264" y="69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walshk\Local%20Settings\Temp\notesD30550\oireachtas_library_nov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%20&amp;%20Vital%20Statistics\Labour%20Market\User(Public)\Tara\Dept%20Taoiseach\graphs_may1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%20&amp;%20Vital%20Statistics\Labour%20Market\User(Public)\Tara\Dept%20Taoiseach\graphs_may1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Brian\Kieran\Oireachtas%20Comm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Figure 1 - Employment </a:t>
            </a:r>
            <a:r>
              <a:rPr lang="en-US" dirty="0"/>
              <a:t>rate and unemployment rate (%), 2000 to 2011</a:t>
            </a:r>
          </a:p>
        </c:rich>
      </c:tx>
      <c:layout>
        <c:manualLayout>
          <c:xMode val="edge"/>
          <c:yMode val="edge"/>
          <c:x val="0.1364748662172558"/>
          <c:y val="2.1164016755402078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'Summary 03 to 2011'!$A$26</c:f>
              <c:strCache>
                <c:ptCount val="1"/>
                <c:pt idx="0">
                  <c:v>Employment rate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'Summary 03 to 2011'!$B$25:$M$25</c:f>
              <c:strCache>
                <c:ptCount val="12"/>
                <c:pt idx="0">
                  <c:v>Q200</c:v>
                </c:pt>
                <c:pt idx="1">
                  <c:v>Q201</c:v>
                </c:pt>
                <c:pt idx="2">
                  <c:v>Q202</c:v>
                </c:pt>
                <c:pt idx="3">
                  <c:v>Q203</c:v>
                </c:pt>
                <c:pt idx="4">
                  <c:v>Q204</c:v>
                </c:pt>
                <c:pt idx="5">
                  <c:v>Q205</c:v>
                </c:pt>
                <c:pt idx="6">
                  <c:v>Q206</c:v>
                </c:pt>
                <c:pt idx="7">
                  <c:v>Q207</c:v>
                </c:pt>
                <c:pt idx="8">
                  <c:v>Q208</c:v>
                </c:pt>
                <c:pt idx="9">
                  <c:v>Q209</c:v>
                </c:pt>
                <c:pt idx="10">
                  <c:v>Q210</c:v>
                </c:pt>
                <c:pt idx="11">
                  <c:v>Q211</c:v>
                </c:pt>
              </c:strCache>
            </c:strRef>
          </c:cat>
          <c:val>
            <c:numRef>
              <c:f>'Summary 03 to 2011'!$B$26:$M$26</c:f>
              <c:numCache>
                <c:formatCode>General</c:formatCode>
                <c:ptCount val="12"/>
                <c:pt idx="0">
                  <c:v>65</c:v>
                </c:pt>
                <c:pt idx="1">
                  <c:v>65.7</c:v>
                </c:pt>
                <c:pt idx="2">
                  <c:v>65.2</c:v>
                </c:pt>
                <c:pt idx="3">
                  <c:v>65.2</c:v>
                </c:pt>
                <c:pt idx="4">
                  <c:v>65.900000000000006</c:v>
                </c:pt>
                <c:pt idx="5">
                  <c:v>67.5</c:v>
                </c:pt>
                <c:pt idx="6">
                  <c:v>68.5</c:v>
                </c:pt>
                <c:pt idx="7">
                  <c:v>69.2</c:v>
                </c:pt>
                <c:pt idx="8">
                  <c:v>68.099999999999994</c:v>
                </c:pt>
                <c:pt idx="9">
                  <c:v>62.5</c:v>
                </c:pt>
                <c:pt idx="10">
                  <c:v>60.4</c:v>
                </c:pt>
                <c:pt idx="11">
                  <c:v>59.6</c:v>
                </c:pt>
              </c:numCache>
            </c:numRef>
          </c:val>
        </c:ser>
        <c:marker val="1"/>
        <c:axId val="152167936"/>
        <c:axId val="152169472"/>
      </c:lineChart>
      <c:lineChart>
        <c:grouping val="standard"/>
        <c:ser>
          <c:idx val="1"/>
          <c:order val="1"/>
          <c:tx>
            <c:strRef>
              <c:f>'Summary 03 to 2011'!$A$27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'Summary 03 to 2011'!$B$25:$M$25</c:f>
              <c:strCache>
                <c:ptCount val="12"/>
                <c:pt idx="0">
                  <c:v>Q200</c:v>
                </c:pt>
                <c:pt idx="1">
                  <c:v>Q201</c:v>
                </c:pt>
                <c:pt idx="2">
                  <c:v>Q202</c:v>
                </c:pt>
                <c:pt idx="3">
                  <c:v>Q203</c:v>
                </c:pt>
                <c:pt idx="4">
                  <c:v>Q204</c:v>
                </c:pt>
                <c:pt idx="5">
                  <c:v>Q205</c:v>
                </c:pt>
                <c:pt idx="6">
                  <c:v>Q206</c:v>
                </c:pt>
                <c:pt idx="7">
                  <c:v>Q207</c:v>
                </c:pt>
                <c:pt idx="8">
                  <c:v>Q208</c:v>
                </c:pt>
                <c:pt idx="9">
                  <c:v>Q209</c:v>
                </c:pt>
                <c:pt idx="10">
                  <c:v>Q210</c:v>
                </c:pt>
                <c:pt idx="11">
                  <c:v>Q211</c:v>
                </c:pt>
              </c:strCache>
            </c:strRef>
          </c:cat>
          <c:val>
            <c:numRef>
              <c:f>'Summary 03 to 2011'!$B$27:$M$27</c:f>
              <c:numCache>
                <c:formatCode>General</c:formatCode>
                <c:ptCount val="12"/>
                <c:pt idx="0">
                  <c:v>4.5</c:v>
                </c:pt>
                <c:pt idx="1">
                  <c:v>3.8</c:v>
                </c:pt>
                <c:pt idx="2">
                  <c:v>4.4000000000000004</c:v>
                </c:pt>
                <c:pt idx="3">
                  <c:v>4.5999999999999996</c:v>
                </c:pt>
                <c:pt idx="4">
                  <c:v>4.5</c:v>
                </c:pt>
                <c:pt idx="5">
                  <c:v>4.7</c:v>
                </c:pt>
                <c:pt idx="6">
                  <c:v>4.5999999999999996</c:v>
                </c:pt>
                <c:pt idx="7">
                  <c:v>4.7</c:v>
                </c:pt>
                <c:pt idx="8">
                  <c:v>5.7</c:v>
                </c:pt>
                <c:pt idx="9">
                  <c:v>12</c:v>
                </c:pt>
                <c:pt idx="10">
                  <c:v>13.6</c:v>
                </c:pt>
                <c:pt idx="11">
                  <c:v>14.3</c:v>
                </c:pt>
              </c:numCache>
            </c:numRef>
          </c:val>
        </c:ser>
        <c:marker val="1"/>
        <c:axId val="152307968"/>
        <c:axId val="152306432"/>
      </c:lineChart>
      <c:catAx>
        <c:axId val="152167936"/>
        <c:scaling>
          <c:orientation val="minMax"/>
        </c:scaling>
        <c:axPos val="b"/>
        <c:majorTickMark val="none"/>
        <c:tickLblPos val="nextTo"/>
        <c:txPr>
          <a:bodyPr rot="-2460000"/>
          <a:lstStyle/>
          <a:p>
            <a:pPr>
              <a:defRPr sz="1400" b="1"/>
            </a:pPr>
            <a:endParaRPr lang="en-US"/>
          </a:p>
        </c:txPr>
        <c:crossAx val="152169472"/>
        <c:crosses val="autoZero"/>
        <c:auto val="1"/>
        <c:lblAlgn val="ctr"/>
        <c:lblOffset val="100"/>
      </c:catAx>
      <c:valAx>
        <c:axId val="1521694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2167936"/>
        <c:crosses val="autoZero"/>
        <c:crossBetween val="between"/>
      </c:valAx>
      <c:valAx>
        <c:axId val="152306432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sz="1400" b="1" i="0"/>
            </a:pPr>
            <a:endParaRPr lang="en-US"/>
          </a:p>
        </c:txPr>
        <c:crossAx val="152307968"/>
        <c:crosses val="max"/>
        <c:crossBetween val="between"/>
      </c:valAx>
      <c:catAx>
        <c:axId val="152307968"/>
        <c:scaling>
          <c:orientation val="minMax"/>
        </c:scaling>
        <c:delete val="1"/>
        <c:axPos val="b"/>
        <c:tickLblPos val="nextTo"/>
        <c:crossAx val="152306432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Figure</a:t>
            </a:r>
            <a:r>
              <a:rPr lang="en-US" baseline="0" dirty="0" smtClean="0"/>
              <a:t> 2 - </a:t>
            </a:r>
            <a:r>
              <a:rPr lang="en-US" dirty="0" smtClean="0"/>
              <a:t>Unemployment </a:t>
            </a:r>
            <a:r>
              <a:rPr lang="en-US" dirty="0"/>
              <a:t>by gender and duration, </a:t>
            </a:r>
            <a:r>
              <a:rPr lang="en-US" dirty="0" smtClean="0"/>
              <a:t>2007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'Unemp by sex and duration'!$A$2</c:f>
              <c:strCache>
                <c:ptCount val="1"/>
                <c:pt idx="0">
                  <c:v>Short-term</c:v>
                </c:pt>
              </c:strCache>
            </c:strRef>
          </c:tx>
          <c:cat>
            <c:strRef>
              <c:f>'Unemp by sex and duration'!$B$1:$C$1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'Unemp by sex and duration'!$B$2:$C$2</c:f>
              <c:numCache>
                <c:formatCode>General</c:formatCode>
                <c:ptCount val="2"/>
                <c:pt idx="0">
                  <c:v>41200</c:v>
                </c:pt>
                <c:pt idx="1">
                  <c:v>31700</c:v>
                </c:pt>
              </c:numCache>
            </c:numRef>
          </c:val>
        </c:ser>
        <c:ser>
          <c:idx val="1"/>
          <c:order val="1"/>
          <c:tx>
            <c:strRef>
              <c:f>'Unemp by sex and duration'!$A$3</c:f>
              <c:strCache>
                <c:ptCount val="1"/>
                <c:pt idx="0">
                  <c:v>Long-term</c:v>
                </c:pt>
              </c:strCache>
            </c:strRef>
          </c:tx>
          <c:cat>
            <c:strRef>
              <c:f>'Unemp by sex and duration'!$B$1:$C$1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'Unemp by sex and duration'!$B$3:$C$3</c:f>
              <c:numCache>
                <c:formatCode>General</c:formatCode>
                <c:ptCount val="2"/>
                <c:pt idx="0">
                  <c:v>20700</c:v>
                </c:pt>
                <c:pt idx="1">
                  <c:v>7600</c:v>
                </c:pt>
              </c:numCache>
            </c:numRef>
          </c:val>
        </c:ser>
        <c:gapWidth val="55"/>
        <c:overlap val="100"/>
        <c:axId val="152333312"/>
        <c:axId val="152335104"/>
      </c:barChart>
      <c:catAx>
        <c:axId val="1523333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335104"/>
        <c:crosses val="autoZero"/>
        <c:auto val="1"/>
        <c:lblAlgn val="ctr"/>
        <c:lblOffset val="100"/>
      </c:catAx>
      <c:valAx>
        <c:axId val="152335104"/>
        <c:scaling>
          <c:orientation val="minMax"/>
          <c:max val="250000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3333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Figure 3 - Unemployment </a:t>
            </a:r>
            <a:r>
              <a:rPr lang="en-US" dirty="0"/>
              <a:t>by gender and duration, </a:t>
            </a:r>
            <a:r>
              <a:rPr lang="en-US" dirty="0" smtClean="0"/>
              <a:t>2011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'Unemp by sex and duration'!$A$7</c:f>
              <c:strCache>
                <c:ptCount val="1"/>
                <c:pt idx="0">
                  <c:v>Short-term</c:v>
                </c:pt>
              </c:strCache>
            </c:strRef>
          </c:tx>
          <c:cat>
            <c:strRef>
              <c:f>'Unemp by sex and duration'!$B$6:$C$6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'Unemp by sex and duration'!$B$7:$C$7</c:f>
              <c:numCache>
                <c:formatCode>General</c:formatCode>
                <c:ptCount val="2"/>
                <c:pt idx="0">
                  <c:v>74300</c:v>
                </c:pt>
                <c:pt idx="1">
                  <c:v>55500</c:v>
                </c:pt>
              </c:numCache>
            </c:numRef>
          </c:val>
        </c:ser>
        <c:ser>
          <c:idx val="1"/>
          <c:order val="1"/>
          <c:tx>
            <c:strRef>
              <c:f>'Unemp by sex and duration'!$A$8</c:f>
              <c:strCache>
                <c:ptCount val="1"/>
                <c:pt idx="0">
                  <c:v>Long-term</c:v>
                </c:pt>
              </c:strCache>
            </c:strRef>
          </c:tx>
          <c:cat>
            <c:strRef>
              <c:f>'Unemp by sex and duration'!$B$6:$C$6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'Unemp by sex and duration'!$B$8:$C$8</c:f>
              <c:numCache>
                <c:formatCode>General</c:formatCode>
                <c:ptCount val="2"/>
                <c:pt idx="0">
                  <c:v>127500</c:v>
                </c:pt>
                <c:pt idx="1">
                  <c:v>44100</c:v>
                </c:pt>
              </c:numCache>
            </c:numRef>
          </c:val>
        </c:ser>
        <c:gapWidth val="55"/>
        <c:overlap val="100"/>
        <c:axId val="152360064"/>
        <c:axId val="152361600"/>
      </c:barChart>
      <c:catAx>
        <c:axId val="152360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361600"/>
        <c:crosses val="autoZero"/>
        <c:auto val="1"/>
        <c:lblAlgn val="ctr"/>
        <c:lblOffset val="100"/>
      </c:catAx>
      <c:valAx>
        <c:axId val="1523616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23600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Figure 4 </a:t>
            </a:r>
            <a:r>
              <a:rPr lang="en-US" dirty="0" smtClean="0"/>
              <a:t>– Unemployment by duration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spPr>
            <a:solidFill>
              <a:schemeClr val="accent6"/>
            </a:solidFill>
            <a:ln>
              <a:solidFill>
                <a:schemeClr val="accent2"/>
              </a:solidFill>
            </a:ln>
          </c:spPr>
          <c:dPt>
            <c:idx val="19"/>
            <c:spPr>
              <a:solidFill>
                <a:schemeClr val="accent6"/>
              </a:solidFill>
              <a:ln>
                <a:noFill/>
              </a:ln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accent6"/>
                    </a:solidFill>
                  </a:defRPr>
                </a:pPr>
                <a:endParaRPr lang="en-US"/>
              </a:p>
            </c:txPr>
            <c:dLblPos val="outEnd"/>
            <c:showVal val="1"/>
          </c:dLbls>
          <c:val>
            <c:numRef>
              <c:f>'Sheet1 (2)'!$F$1:$F$22</c:f>
              <c:numCache>
                <c:formatCode>General</c:formatCode>
                <c:ptCount val="22"/>
                <c:pt idx="0" formatCode="0.0%">
                  <c:v>6.3847581708085008E-2</c:v>
                </c:pt>
                <c:pt idx="2" formatCode="0.0%">
                  <c:v>4.0000000000000022E-2</c:v>
                </c:pt>
                <c:pt idx="6" formatCode="0.0%">
                  <c:v>9.8000000000000059E-2</c:v>
                </c:pt>
                <c:pt idx="10" formatCode="0.0%">
                  <c:v>0.18600000000000008</c:v>
                </c:pt>
                <c:pt idx="14" formatCode="0.0%">
                  <c:v>0.19400000000000001</c:v>
                </c:pt>
                <c:pt idx="18" formatCode="0.0%">
                  <c:v>0.33300000000000024</c:v>
                </c:pt>
                <c:pt idx="21" formatCode="0.0%">
                  <c:v>8.4452042663430524E-2</c:v>
                </c:pt>
              </c:numCache>
            </c:numRef>
          </c:val>
        </c:ser>
        <c:gapWidth val="500"/>
        <c:overlap val="51"/>
        <c:axId val="154065920"/>
        <c:axId val="154064384"/>
      </c:barChart>
      <c:lineChart>
        <c:grouping val="standard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'Sheet1 (2)'!$D$1:$D$22</c:f>
              <c:strCache>
                <c:ptCount val="22"/>
                <c:pt idx="0">
                  <c:v>2006 or earlier</c:v>
                </c:pt>
                <c:pt idx="1">
                  <c:v>Q1 2007</c:v>
                </c:pt>
                <c:pt idx="2">
                  <c:v>Q2 2007</c:v>
                </c:pt>
                <c:pt idx="3">
                  <c:v>Q3 2007</c:v>
                </c:pt>
                <c:pt idx="4">
                  <c:v>Q4 2007</c:v>
                </c:pt>
                <c:pt idx="5">
                  <c:v>Q1 2008</c:v>
                </c:pt>
                <c:pt idx="6">
                  <c:v>Q2 2008</c:v>
                </c:pt>
                <c:pt idx="7">
                  <c:v>Q3 2008</c:v>
                </c:pt>
                <c:pt idx="8">
                  <c:v>Q4 2008</c:v>
                </c:pt>
                <c:pt idx="9">
                  <c:v>Q1 2009</c:v>
                </c:pt>
                <c:pt idx="10">
                  <c:v>Q2 2009</c:v>
                </c:pt>
                <c:pt idx="11">
                  <c:v>Q3 2009</c:v>
                </c:pt>
                <c:pt idx="12">
                  <c:v>Q4 2009</c:v>
                </c:pt>
                <c:pt idx="13">
                  <c:v>Q1 2010</c:v>
                </c:pt>
                <c:pt idx="14">
                  <c:v>Q2 2010</c:v>
                </c:pt>
                <c:pt idx="15">
                  <c:v>Q3 2010</c:v>
                </c:pt>
                <c:pt idx="16">
                  <c:v>Q4 2010</c:v>
                </c:pt>
                <c:pt idx="17">
                  <c:v>Q1 2011</c:v>
                </c:pt>
                <c:pt idx="18">
                  <c:v>Q2 2011</c:v>
                </c:pt>
                <c:pt idx="19">
                  <c:v>Q3 2011</c:v>
                </c:pt>
                <c:pt idx="20">
                  <c:v>Q4 2011</c:v>
                </c:pt>
                <c:pt idx="21">
                  <c:v>Q1 2012</c:v>
                </c:pt>
              </c:strCache>
            </c:strRef>
          </c:cat>
          <c:val>
            <c:numRef>
              <c:f>'Sheet1 (2)'!$E$1:$E$22</c:f>
              <c:numCache>
                <c:formatCode>General</c:formatCode>
                <c:ptCount val="22"/>
                <c:pt idx="0">
                  <c:v>19573.46000000001</c:v>
                </c:pt>
                <c:pt idx="1">
                  <c:v>2890.777</c:v>
                </c:pt>
                <c:pt idx="2">
                  <c:v>2529.63</c:v>
                </c:pt>
                <c:pt idx="3">
                  <c:v>2704.2329999999997</c:v>
                </c:pt>
                <c:pt idx="4">
                  <c:v>4215.0560000000014</c:v>
                </c:pt>
                <c:pt idx="5">
                  <c:v>6992.9650000000001</c:v>
                </c:pt>
                <c:pt idx="6">
                  <c:v>6540.6140000000014</c:v>
                </c:pt>
                <c:pt idx="7">
                  <c:v>7144.7809999999999</c:v>
                </c:pt>
                <c:pt idx="8">
                  <c:v>9472.1149999999943</c:v>
                </c:pt>
                <c:pt idx="9">
                  <c:v>10655.731999999995</c:v>
                </c:pt>
                <c:pt idx="10">
                  <c:v>11622.091</c:v>
                </c:pt>
                <c:pt idx="11">
                  <c:v>15667.579</c:v>
                </c:pt>
                <c:pt idx="12">
                  <c:v>19102.169000000002</c:v>
                </c:pt>
                <c:pt idx="13">
                  <c:v>8919.3849999999911</c:v>
                </c:pt>
                <c:pt idx="14">
                  <c:v>12237.287999999993</c:v>
                </c:pt>
                <c:pt idx="15">
                  <c:v>16223.253999999992</c:v>
                </c:pt>
                <c:pt idx="16">
                  <c:v>22141.601000000002</c:v>
                </c:pt>
                <c:pt idx="17">
                  <c:v>20410.358999999997</c:v>
                </c:pt>
                <c:pt idx="18">
                  <c:v>21285.439000000002</c:v>
                </c:pt>
                <c:pt idx="19">
                  <c:v>25499.946000000011</c:v>
                </c:pt>
                <c:pt idx="20">
                  <c:v>34846.86</c:v>
                </c:pt>
                <c:pt idx="21">
                  <c:v>25890.075000000001</c:v>
                </c:pt>
              </c:numCache>
            </c:numRef>
          </c:val>
        </c:ser>
        <c:marker val="1"/>
        <c:axId val="154056960"/>
        <c:axId val="154062848"/>
      </c:lineChart>
      <c:catAx>
        <c:axId val="154056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54062848"/>
        <c:crosses val="autoZero"/>
        <c:auto val="1"/>
        <c:lblAlgn val="ctr"/>
        <c:lblOffset val="100"/>
      </c:catAx>
      <c:valAx>
        <c:axId val="1540628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Persons (000’s)</a:t>
                </a:r>
                <a:endParaRPr lang="en-US" dirty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en-US"/>
          </a:p>
        </c:txPr>
        <c:crossAx val="154056960"/>
        <c:crosses val="autoZero"/>
        <c:crossBetween val="between"/>
      </c:valAx>
      <c:valAx>
        <c:axId val="154064384"/>
        <c:scaling>
          <c:orientation val="minMax"/>
        </c:scaling>
        <c:axPos val="r"/>
        <c:numFmt formatCode="0%" sourceLinked="0"/>
        <c:tickLblPos val="nextTo"/>
        <c:txPr>
          <a:bodyPr/>
          <a:lstStyle/>
          <a:p>
            <a:pPr>
              <a:defRPr sz="1400" b="1">
                <a:solidFill>
                  <a:schemeClr val="accent2"/>
                </a:solidFill>
              </a:defRPr>
            </a:pPr>
            <a:endParaRPr lang="en-US"/>
          </a:p>
        </c:txPr>
        <c:crossAx val="154065920"/>
        <c:crosses val="max"/>
        <c:crossBetween val="between"/>
      </c:valAx>
      <c:catAx>
        <c:axId val="154065920"/>
        <c:scaling>
          <c:orientation val="minMax"/>
        </c:scaling>
        <c:delete val="1"/>
        <c:axPos val="b"/>
        <c:tickLblPos val="nextTo"/>
        <c:crossAx val="154064384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Figure 5 - Unemployment rate by highest level of education achieved - Q1 2008 to Q1 2012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4488407699037621E-2"/>
          <c:y val="0.15275182662977937"/>
          <c:w val="0.91493503937007936"/>
          <c:h val="0.69687380293679568"/>
        </c:manualLayout>
      </c:layout>
      <c:barChart>
        <c:barDir val="col"/>
        <c:grouping val="clustered"/>
        <c:ser>
          <c:idx val="0"/>
          <c:order val="0"/>
          <c:tx>
            <c:strRef>
              <c:f>Education!$A$21</c:f>
              <c:strCache>
                <c:ptCount val="1"/>
                <c:pt idx="0">
                  <c:v>No formal education/primary</c:v>
                </c:pt>
              </c:strCache>
            </c:strRef>
          </c:tx>
          <c:cat>
            <c:strRef>
              <c:f>Education!$B$20:$F$20</c:f>
              <c:strCache>
                <c:ptCount val="5"/>
                <c:pt idx="0">
                  <c:v>2008q1</c:v>
                </c:pt>
                <c:pt idx="1">
                  <c:v>2009q1</c:v>
                </c:pt>
                <c:pt idx="2">
                  <c:v>2010q1</c:v>
                </c:pt>
                <c:pt idx="3">
                  <c:v>2011q1</c:v>
                </c:pt>
                <c:pt idx="4">
                  <c:v>2012q1</c:v>
                </c:pt>
              </c:strCache>
            </c:strRef>
          </c:cat>
          <c:val>
            <c:numRef>
              <c:f>Education!$B$21:$F$21</c:f>
              <c:numCache>
                <c:formatCode>0.0</c:formatCode>
                <c:ptCount val="5"/>
                <c:pt idx="0">
                  <c:v>7.7986179664363275</c:v>
                </c:pt>
                <c:pt idx="1">
                  <c:v>12.436404748445456</c:v>
                </c:pt>
                <c:pt idx="2">
                  <c:v>17</c:v>
                </c:pt>
                <c:pt idx="3">
                  <c:v>19.900497512437799</c:v>
                </c:pt>
                <c:pt idx="4">
                  <c:v>24.148148148148149</c:v>
                </c:pt>
              </c:numCache>
            </c:numRef>
          </c:val>
        </c:ser>
        <c:ser>
          <c:idx val="1"/>
          <c:order val="1"/>
          <c:tx>
            <c:strRef>
              <c:f>Education!$A$22</c:f>
              <c:strCache>
                <c:ptCount val="1"/>
                <c:pt idx="0">
                  <c:v>Lower secondary</c:v>
                </c:pt>
              </c:strCache>
            </c:strRef>
          </c:tx>
          <c:cat>
            <c:strRef>
              <c:f>Education!$B$20:$F$20</c:f>
              <c:strCache>
                <c:ptCount val="5"/>
                <c:pt idx="0">
                  <c:v>2008q1</c:v>
                </c:pt>
                <c:pt idx="1">
                  <c:v>2009q1</c:v>
                </c:pt>
                <c:pt idx="2">
                  <c:v>2010q1</c:v>
                </c:pt>
                <c:pt idx="3">
                  <c:v>2011q1</c:v>
                </c:pt>
                <c:pt idx="4">
                  <c:v>2012q1</c:v>
                </c:pt>
              </c:strCache>
            </c:strRef>
          </c:cat>
          <c:val>
            <c:numRef>
              <c:f>Education!$B$22:$F$22</c:f>
              <c:numCache>
                <c:formatCode>0.0</c:formatCode>
                <c:ptCount val="5"/>
                <c:pt idx="0">
                  <c:v>8.224465558194769</c:v>
                </c:pt>
                <c:pt idx="1">
                  <c:v>15.47464239271782</c:v>
                </c:pt>
                <c:pt idx="2">
                  <c:v>21.035362741523866</c:v>
                </c:pt>
                <c:pt idx="3">
                  <c:v>22.65112891478514</c:v>
                </c:pt>
                <c:pt idx="4">
                  <c:v>25.185185185185183</c:v>
                </c:pt>
              </c:numCache>
            </c:numRef>
          </c:val>
        </c:ser>
        <c:ser>
          <c:idx val="2"/>
          <c:order val="2"/>
          <c:tx>
            <c:strRef>
              <c:f>Education!$A$23</c:f>
              <c:strCache>
                <c:ptCount val="1"/>
                <c:pt idx="0">
                  <c:v>Higher secondary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Education!$B$20:$F$20</c:f>
              <c:strCache>
                <c:ptCount val="5"/>
                <c:pt idx="0">
                  <c:v>2008q1</c:v>
                </c:pt>
                <c:pt idx="1">
                  <c:v>2009q1</c:v>
                </c:pt>
                <c:pt idx="2">
                  <c:v>2010q1</c:v>
                </c:pt>
                <c:pt idx="3">
                  <c:v>2011q1</c:v>
                </c:pt>
                <c:pt idx="4">
                  <c:v>2012q1</c:v>
                </c:pt>
              </c:strCache>
            </c:strRef>
          </c:cat>
          <c:val>
            <c:numRef>
              <c:f>Education!$B$23:$F$23</c:f>
              <c:numCache>
                <c:formatCode>0.0</c:formatCode>
                <c:ptCount val="5"/>
                <c:pt idx="0">
                  <c:v>5.0663645192618976</c:v>
                </c:pt>
                <c:pt idx="1">
                  <c:v>10.951105157401212</c:v>
                </c:pt>
                <c:pt idx="2">
                  <c:v>13.589604764482951</c:v>
                </c:pt>
                <c:pt idx="3">
                  <c:v>15.347274085138157</c:v>
                </c:pt>
                <c:pt idx="4">
                  <c:v>16.911045943304007</c:v>
                </c:pt>
              </c:numCache>
            </c:numRef>
          </c:val>
        </c:ser>
        <c:ser>
          <c:idx val="3"/>
          <c:order val="3"/>
          <c:tx>
            <c:strRef>
              <c:f>Education!$A$24</c:f>
              <c:strCache>
                <c:ptCount val="1"/>
                <c:pt idx="0">
                  <c:v>Post leaving cert and above</c:v>
                </c:pt>
              </c:strCache>
            </c:strRef>
          </c:tx>
          <c:cat>
            <c:strRef>
              <c:f>Education!$B$20:$F$20</c:f>
              <c:strCache>
                <c:ptCount val="5"/>
                <c:pt idx="0">
                  <c:v>2008q1</c:v>
                </c:pt>
                <c:pt idx="1">
                  <c:v>2009q1</c:v>
                </c:pt>
                <c:pt idx="2">
                  <c:v>2010q1</c:v>
                </c:pt>
                <c:pt idx="3">
                  <c:v>2011q1</c:v>
                </c:pt>
                <c:pt idx="4">
                  <c:v>2012q1</c:v>
                </c:pt>
              </c:strCache>
            </c:strRef>
          </c:cat>
          <c:val>
            <c:numRef>
              <c:f>Education!$B$24:$F$24</c:f>
              <c:numCache>
                <c:formatCode>0.0</c:formatCode>
                <c:ptCount val="5"/>
                <c:pt idx="0">
                  <c:v>3.0644026926554808</c:v>
                </c:pt>
                <c:pt idx="1">
                  <c:v>7.5252133436772688</c:v>
                </c:pt>
                <c:pt idx="2">
                  <c:v>9.8895027624309471</c:v>
                </c:pt>
                <c:pt idx="3">
                  <c:v>10.365351158318836</c:v>
                </c:pt>
                <c:pt idx="4">
                  <c:v>10.212617636807259</c:v>
                </c:pt>
              </c:numCache>
            </c:numRef>
          </c:val>
        </c:ser>
        <c:axId val="154104192"/>
        <c:axId val="154105728"/>
      </c:barChart>
      <c:catAx>
        <c:axId val="1541041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105728"/>
        <c:crosses val="autoZero"/>
        <c:auto val="1"/>
        <c:lblAlgn val="ctr"/>
        <c:lblOffset val="100"/>
      </c:catAx>
      <c:valAx>
        <c:axId val="15410572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400" b="1"/>
                </a:pPr>
                <a:r>
                  <a:rPr lang="en-US" sz="1400" b="1" dirty="0" smtClean="0"/>
                  <a:t>%</a:t>
                </a:r>
                <a:endParaRPr lang="en-US" sz="1400" b="1" dirty="0"/>
              </a:p>
            </c:rich>
          </c:tx>
          <c:layout>
            <c:manualLayout>
              <c:xMode val="edge"/>
              <c:yMode val="edge"/>
              <c:x val="4.4898184601924809E-2"/>
              <c:y val="9.0715755125204064E-2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10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1848643919510083E-2"/>
          <c:y val="0.15124228559267955"/>
          <c:w val="0.34620691163604583"/>
          <c:h val="0.3502930883639544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>
                <a:latin typeface="Calibri" pitchFamily="34" charset="0"/>
              </a:defRPr>
            </a:pPr>
            <a:r>
              <a:rPr lang="en-US" dirty="0" smtClean="0">
                <a:latin typeface="Calibri" pitchFamily="34" charset="0"/>
              </a:rPr>
              <a:t>Figure 6 - Unemployed persons by previous sector</a:t>
            </a:r>
            <a:r>
              <a:rPr lang="en-US" baseline="0" dirty="0" smtClean="0">
                <a:latin typeface="Calibri" pitchFamily="34" charset="0"/>
              </a:rPr>
              <a:t> of employment - Q</a:t>
            </a:r>
            <a:r>
              <a:rPr lang="en-US" dirty="0" smtClean="0">
                <a:latin typeface="Calibri" pitchFamily="34" charset="0"/>
              </a:rPr>
              <a:t>1 2012 </a:t>
            </a:r>
            <a:endParaRPr lang="en-US" dirty="0">
              <a:latin typeface="Calibri" pitchFamily="34" charset="0"/>
            </a:endParaRPr>
          </a:p>
        </c:rich>
      </c:tx>
      <c:layout>
        <c:manualLayout>
          <c:xMode val="edge"/>
          <c:yMode val="edge"/>
          <c:x val="0.10268055555555559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cat>
            <c:strRef>
              <c:f>Sector!$A$23:$A$28</c:f>
              <c:strCache>
                <c:ptCount val="6"/>
                <c:pt idx="0">
                  <c:v>B-E. Industry</c:v>
                </c:pt>
                <c:pt idx="1">
                  <c:v>F. Construction</c:v>
                </c:pt>
                <c:pt idx="2">
                  <c:v>G. Wholesale &amp; Retail trade; Repair of motor vehicles and motorcycles</c:v>
                </c:pt>
                <c:pt idx="3">
                  <c:v>I.Accommodation &amp; food service activities</c:v>
                </c:pt>
                <c:pt idx="4">
                  <c:v>Other Sectors</c:v>
                </c:pt>
                <c:pt idx="5">
                  <c:v>Unknown</c:v>
                </c:pt>
              </c:strCache>
            </c:strRef>
          </c:cat>
          <c:val>
            <c:numRef>
              <c:f>Sector!$B$23:$B$28</c:f>
              <c:numCache>
                <c:formatCode>General</c:formatCode>
                <c:ptCount val="6"/>
                <c:pt idx="0">
                  <c:v>39400</c:v>
                </c:pt>
                <c:pt idx="1">
                  <c:v>77000</c:v>
                </c:pt>
                <c:pt idx="2">
                  <c:v>38500</c:v>
                </c:pt>
                <c:pt idx="3">
                  <c:v>21800</c:v>
                </c:pt>
                <c:pt idx="4">
                  <c:v>86600</c:v>
                </c:pt>
                <c:pt idx="5">
                  <c:v>45700</c:v>
                </c:pt>
              </c:numCache>
            </c:numRef>
          </c:val>
        </c:ser>
        <c:axId val="154347776"/>
        <c:axId val="154357760"/>
      </c:barChart>
      <c:catAx>
        <c:axId val="154347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54357760"/>
        <c:crosses val="autoZero"/>
        <c:auto val="1"/>
        <c:lblAlgn val="ctr"/>
        <c:lblOffset val="100"/>
      </c:catAx>
      <c:valAx>
        <c:axId val="154357760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34777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32810067346232907"/>
          <c:y val="2.181818181818182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[Graphs.xlsx]Age!$B$14</c:f>
              <c:strCache>
                <c:ptCount val="1"/>
                <c:pt idx="0">
                  <c:v>Q1 2008</c:v>
                </c:pt>
              </c:strCache>
            </c:strRef>
          </c:tx>
          <c:dPt>
            <c:idx val="2"/>
            <c:spPr>
              <a:solidFill>
                <a:srgbClr val="92D050"/>
              </a:solidFill>
            </c:spPr>
          </c:dPt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numFmt formatCode="0.0%" sourceLinked="0"/>
            <c:dLblPos val="outEnd"/>
            <c:showVal val="1"/>
            <c:showLeaderLines val="1"/>
          </c:dLbls>
          <c:cat>
            <c:strRef>
              <c:f>[Graphs.xlsx]Age!$A$15:$A$22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55-59</c:v>
                </c:pt>
                <c:pt idx="6">
                  <c:v>60-64</c:v>
                </c:pt>
                <c:pt idx="7">
                  <c:v>65 +</c:v>
                </c:pt>
              </c:strCache>
            </c:strRef>
          </c:cat>
          <c:val>
            <c:numRef>
              <c:f>[Graphs.xlsx]Age!$B$15:$B$22</c:f>
              <c:numCache>
                <c:formatCode>0.00</c:formatCode>
                <c:ptCount val="8"/>
                <c:pt idx="0">
                  <c:v>8.7751371115173726E-2</c:v>
                </c:pt>
                <c:pt idx="1">
                  <c:v>0.19195612431444239</c:v>
                </c:pt>
                <c:pt idx="2">
                  <c:v>0.31078610603290702</c:v>
                </c:pt>
                <c:pt idx="3">
                  <c:v>0.19652650822669102</c:v>
                </c:pt>
                <c:pt idx="4">
                  <c:v>0.15082266910420475</c:v>
                </c:pt>
                <c:pt idx="5">
                  <c:v>4.4789762340036614E-2</c:v>
                </c:pt>
                <c:pt idx="6">
                  <c:v>1.553930530164534E-2</c:v>
                </c:pt>
                <c:pt idx="7">
                  <c:v>1.8281535648994542E-3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Age!$D$14</c:f>
              <c:strCache>
                <c:ptCount val="1"/>
                <c:pt idx="0">
                  <c:v>Q1 2012</c:v>
                </c:pt>
              </c:strCache>
            </c:strRef>
          </c:tx>
          <c:dPt>
            <c:idx val="2"/>
            <c:spPr>
              <a:solidFill>
                <a:srgbClr val="92D050"/>
              </a:solidFill>
            </c:spPr>
          </c:dPt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numFmt formatCode="0.0%" sourceLinked="0"/>
            <c:dLblPos val="outEnd"/>
            <c:showVal val="1"/>
            <c:showLeaderLines val="1"/>
          </c:dLbls>
          <c:cat>
            <c:strRef>
              <c:f>Age!$C$15:$C$22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55-59</c:v>
                </c:pt>
                <c:pt idx="6">
                  <c:v>60-64</c:v>
                </c:pt>
                <c:pt idx="7">
                  <c:v>65 +</c:v>
                </c:pt>
              </c:strCache>
            </c:strRef>
          </c:cat>
          <c:val>
            <c:numRef>
              <c:f>Age!$D$15:$D$22</c:f>
              <c:numCache>
                <c:formatCode>0.00</c:formatCode>
                <c:ptCount val="8"/>
                <c:pt idx="0">
                  <c:v>4.7896440129449887E-2</c:v>
                </c:pt>
                <c:pt idx="1">
                  <c:v>0.13333333333333341</c:v>
                </c:pt>
                <c:pt idx="2">
                  <c:v>0.32783171521035626</c:v>
                </c:pt>
                <c:pt idx="3">
                  <c:v>0.23333333333333339</c:v>
                </c:pt>
                <c:pt idx="4">
                  <c:v>0.1686084142394822</c:v>
                </c:pt>
                <c:pt idx="5">
                  <c:v>5.5987055016181259E-2</c:v>
                </c:pt>
                <c:pt idx="6">
                  <c:v>2.9773462783171542E-2</c:v>
                </c:pt>
                <c:pt idx="7">
                  <c:v>3.5598705501618147E-3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>
                <a:latin typeface="Calabri"/>
              </a:defRPr>
            </a:pPr>
            <a:r>
              <a:rPr lang="en-US" dirty="0" smtClean="0">
                <a:latin typeface="Calabri"/>
              </a:rPr>
              <a:t>Figure 8 – Principal Economic</a:t>
            </a:r>
            <a:r>
              <a:rPr lang="en-US" baseline="0" dirty="0" smtClean="0">
                <a:latin typeface="Calabri"/>
              </a:rPr>
              <a:t> Status (PES) of persons aged 15-24 – Q1 2008 and Q1 2012</a:t>
            </a:r>
            <a:endParaRPr lang="en-US" dirty="0">
              <a:latin typeface="Calabri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23668285214348206"/>
          <c:y val="0.18857666106343449"/>
          <c:w val="0.70441447944006996"/>
          <c:h val="0.7604973900734322"/>
        </c:manualLayout>
      </c:layout>
      <c:barChart>
        <c:barDir val="bar"/>
        <c:grouping val="clustered"/>
        <c:ser>
          <c:idx val="0"/>
          <c:order val="0"/>
          <c:tx>
            <c:strRef>
              <c:f>'PES(15-24)'!$B$9</c:f>
              <c:strCache>
                <c:ptCount val="1"/>
                <c:pt idx="0">
                  <c:v>2008q1</c:v>
                </c:pt>
              </c:strCache>
            </c:strRef>
          </c:tx>
          <c:cat>
            <c:strRef>
              <c:f>'PES(15-24)'!$A$10:$A$15</c:f>
              <c:strCache>
                <c:ptCount val="6"/>
                <c:pt idx="0">
                  <c:v>At work</c:v>
                </c:pt>
                <c:pt idx="1">
                  <c:v>Unemployed</c:v>
                </c:pt>
                <c:pt idx="2">
                  <c:v>Student</c:v>
                </c:pt>
                <c:pt idx="3">
                  <c:v>On home duties</c:v>
                </c:pt>
                <c:pt idx="4">
                  <c:v>Others</c:v>
                </c:pt>
                <c:pt idx="5">
                  <c:v>Total</c:v>
                </c:pt>
              </c:strCache>
            </c:strRef>
          </c:cat>
          <c:val>
            <c:numRef>
              <c:f>'PES(15-24)'!$B$10:$B$15</c:f>
              <c:numCache>
                <c:formatCode>General</c:formatCode>
                <c:ptCount val="6"/>
                <c:pt idx="0">
                  <c:v>244500</c:v>
                </c:pt>
                <c:pt idx="1">
                  <c:v>37000</c:v>
                </c:pt>
                <c:pt idx="2">
                  <c:v>319600</c:v>
                </c:pt>
                <c:pt idx="3">
                  <c:v>15700</c:v>
                </c:pt>
                <c:pt idx="4">
                  <c:v>10800</c:v>
                </c:pt>
                <c:pt idx="5">
                  <c:v>627600</c:v>
                </c:pt>
              </c:numCache>
            </c:numRef>
          </c:val>
        </c:ser>
        <c:ser>
          <c:idx val="1"/>
          <c:order val="1"/>
          <c:tx>
            <c:strRef>
              <c:f>'PES(15-24)'!$C$9</c:f>
              <c:strCache>
                <c:ptCount val="1"/>
                <c:pt idx="0">
                  <c:v>2012q1</c:v>
                </c:pt>
              </c:strCache>
            </c:strRef>
          </c:tx>
          <c:cat>
            <c:strRef>
              <c:f>'PES(15-24)'!$A$10:$A$15</c:f>
              <c:strCache>
                <c:ptCount val="6"/>
                <c:pt idx="0">
                  <c:v>At work</c:v>
                </c:pt>
                <c:pt idx="1">
                  <c:v>Unemployed</c:v>
                </c:pt>
                <c:pt idx="2">
                  <c:v>Student</c:v>
                </c:pt>
                <c:pt idx="3">
                  <c:v>On home duties</c:v>
                </c:pt>
                <c:pt idx="4">
                  <c:v>Others</c:v>
                </c:pt>
                <c:pt idx="5">
                  <c:v>Total</c:v>
                </c:pt>
              </c:strCache>
            </c:strRef>
          </c:cat>
          <c:val>
            <c:numRef>
              <c:f>'PES(15-24)'!$C$10:$C$15</c:f>
              <c:numCache>
                <c:formatCode>General</c:formatCode>
                <c:ptCount val="6"/>
                <c:pt idx="0">
                  <c:v>96800</c:v>
                </c:pt>
                <c:pt idx="1">
                  <c:v>59600</c:v>
                </c:pt>
                <c:pt idx="2">
                  <c:v>328800</c:v>
                </c:pt>
                <c:pt idx="3">
                  <c:v>11700</c:v>
                </c:pt>
                <c:pt idx="4">
                  <c:v>10900</c:v>
                </c:pt>
                <c:pt idx="5">
                  <c:v>507700</c:v>
                </c:pt>
              </c:numCache>
            </c:numRef>
          </c:val>
        </c:ser>
        <c:axId val="154404736"/>
        <c:axId val="154406272"/>
      </c:barChart>
      <c:catAx>
        <c:axId val="154404736"/>
        <c:scaling>
          <c:orientation val="maxMin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406272"/>
        <c:crosses val="autoZero"/>
        <c:auto val="1"/>
        <c:lblAlgn val="ctr"/>
        <c:lblOffset val="100"/>
      </c:catAx>
      <c:valAx>
        <c:axId val="154406272"/>
        <c:scaling>
          <c:orientation val="minMax"/>
        </c:scaling>
        <c:axPos val="t"/>
        <c:majorGridlines/>
        <c:numFmt formatCode="#,##0" sourceLinked="0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404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780686789151362"/>
          <c:y val="0.39313466025080268"/>
          <c:w val="0.13219313210848643"/>
          <c:h val="0.16743438320210002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5188" y="752475"/>
            <a:ext cx="4943475" cy="3708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530" y="4716384"/>
            <a:ext cx="4891621" cy="4470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9790" tIns="44108" rIns="89790" bIns="44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I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5188" y="752475"/>
            <a:ext cx="4943475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1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3"/>
            <a:ext cx="2895600" cy="45720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7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9" y="3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3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6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7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5"/>
            <a:ext cx="9144000" cy="149860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6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Hand &amp; Magnifying Glass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39456" y="-304800"/>
            <a:ext cx="9183455" cy="717518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7" name="Picture 6" descr="Map of Ireland (Blue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99" y="920043"/>
            <a:ext cx="3213101" cy="39271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22800" y="152400"/>
            <a:ext cx="452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rgbClr val="336699"/>
                </a:solidFill>
              </a:rPr>
              <a:t>Who are the unemployed?</a:t>
            </a:r>
            <a:endParaRPr lang="en-US" sz="3600" dirty="0">
              <a:solidFill>
                <a:srgbClr val="336699"/>
              </a:solidFill>
            </a:endParaRPr>
          </a:p>
        </p:txBody>
      </p:sp>
      <p:pic>
        <p:nvPicPr>
          <p:cNvPr id="9" name="Content Placeholder 6" descr="CMYK logo no background no tex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80796" y="5317107"/>
            <a:ext cx="1317804" cy="13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Hand &amp; Magnifying Glass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39456" y="-304800"/>
            <a:ext cx="9183455" cy="717518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8" name="TextBox 7"/>
          <p:cNvSpPr txBox="1"/>
          <p:nvPr/>
        </p:nvSpPr>
        <p:spPr>
          <a:xfrm>
            <a:off x="4241800" y="0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rgbClr val="336699"/>
                </a:solidFill>
              </a:rPr>
              <a:t>Take a closer look</a:t>
            </a:r>
            <a:endParaRPr lang="en-US" sz="3600" dirty="0">
              <a:solidFill>
                <a:srgbClr val="336699"/>
              </a:solidFill>
            </a:endParaRPr>
          </a:p>
        </p:txBody>
      </p:sp>
      <p:pic>
        <p:nvPicPr>
          <p:cNvPr id="9" name="Content Placeholder 6" descr="CMYK logo no background no tex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145996" y="1380107"/>
            <a:ext cx="1317804" cy="13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476500" y="1600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rgbClr val="336699"/>
                </a:solidFill>
              </a:rPr>
              <a:t>www.cso.ie</a:t>
            </a:r>
            <a:endParaRPr lang="en-US" sz="3600" dirty="0">
              <a:solidFill>
                <a:srgbClr val="336699"/>
              </a:solidFill>
            </a:endParaRPr>
          </a:p>
        </p:txBody>
      </p:sp>
      <p:pic>
        <p:nvPicPr>
          <p:cNvPr id="11" name="Picture 10" descr="StatCentral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824" y="3276600"/>
            <a:ext cx="3823201" cy="86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502400"/>
            <a:ext cx="8550275" cy="128588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8585200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Background – main recent trends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9" y="1409703"/>
            <a:ext cx="8518525" cy="5130800"/>
          </a:xfrm>
        </p:spPr>
        <p:txBody>
          <a:bodyPr/>
          <a:lstStyle/>
          <a:p>
            <a:pPr marL="914400" lvl="1" indent="-514350">
              <a:lnSpc>
                <a:spcPct val="90000"/>
              </a:lnSpc>
              <a:spcAft>
                <a:spcPts val="1200"/>
              </a:spcAft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None/>
            </a:pPr>
            <a:endParaRPr lang="en-GB" sz="2400" dirty="0" smtClean="0">
              <a:latin typeface="Calibri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15900" y="1397002"/>
          <a:ext cx="8623300" cy="516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238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Duration of unemployment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</p:nvPr>
        </p:nvGraphicFramePr>
        <p:xfrm>
          <a:off x="266700" y="1485900"/>
          <a:ext cx="4468813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4699001" y="1511300"/>
          <a:ext cx="4135438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Duration of unemployment - </a:t>
            </a:r>
            <a:r>
              <a:rPr lang="en-IE" dirty="0" err="1" smtClean="0"/>
              <a:t>contd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0" y="1244600"/>
          <a:ext cx="9143999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Who are the unemployed?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Who are the unemployed? -  contd.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Who are the unemployed? – Age profile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0" y="2362200"/>
          <a:ext cx="4914900" cy="349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49300" y="1663700"/>
            <a:ext cx="764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800" dirty="0" smtClean="0">
                <a:solidFill>
                  <a:schemeClr val="tx1"/>
                </a:solidFill>
                <a:latin typeface="Calibri" pitchFamily="34" charset="0"/>
              </a:rPr>
              <a:t>Figure 7 - Share of unemployed persons by age category – Q1 2008 and Q1 2012 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572000" y="2362200"/>
          <a:ext cx="4572000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Who are the unemployed? – Focus on youth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206500"/>
          <a:ext cx="9144000" cy="56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1363" y="0"/>
            <a:ext cx="4989512" cy="1143000"/>
          </a:xfrm>
        </p:spPr>
        <p:txBody>
          <a:bodyPr/>
          <a:lstStyle/>
          <a:p>
            <a:pPr algn="l"/>
            <a:r>
              <a:rPr lang="en-IE" dirty="0" smtClean="0"/>
              <a:t>Where are the unemployed?</a:t>
            </a:r>
            <a:endParaRPr lang="en-US" dirty="0"/>
          </a:p>
        </p:txBody>
      </p:sp>
      <p:pic>
        <p:nvPicPr>
          <p:cNvPr id="23347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2082800" y="457200"/>
            <a:ext cx="4991100" cy="781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00100" y="1219200"/>
            <a:ext cx="778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800" dirty="0" smtClean="0">
                <a:solidFill>
                  <a:schemeClr val="tx1"/>
                </a:solidFill>
                <a:latin typeface="Calibri" pitchFamily="34" charset="0"/>
              </a:rPr>
              <a:t>Figure 9 – Unemployment rates by Electoral Division, 2006 and 2011 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17587</TotalTime>
  <Words>182</Words>
  <Application>Microsoft Office PowerPoint</Application>
  <PresentationFormat>On-screen Show (4:3)</PresentationFormat>
  <Paragraphs>24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ITSIP High Level</vt:lpstr>
      <vt:lpstr>Bitmap Image</vt:lpstr>
      <vt:lpstr>Slide 1</vt:lpstr>
      <vt:lpstr>Background – main recent trends</vt:lpstr>
      <vt:lpstr>Duration of unemployment</vt:lpstr>
      <vt:lpstr>Duration of unemployment - contd</vt:lpstr>
      <vt:lpstr>Who are the unemployed?</vt:lpstr>
      <vt:lpstr>Who are the unemployed? -  contd.</vt:lpstr>
      <vt:lpstr>Who are the unemployed? – Age profile</vt:lpstr>
      <vt:lpstr>Who are the unemployed? – Focus on youth</vt:lpstr>
      <vt:lpstr>Where are the unemployed?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Strategy 2008-2012 - update and discussion points</dc:title>
  <dc:subject/>
  <dc:creator/>
  <dc:description/>
  <cp:lastModifiedBy>Lenovo User</cp:lastModifiedBy>
  <cp:revision>1275</cp:revision>
  <cp:lastPrinted>2006-10-12T14:24:02Z</cp:lastPrinted>
  <dcterms:created xsi:type="dcterms:W3CDTF">2002-09-11T10:46:01Z</dcterms:created>
  <dcterms:modified xsi:type="dcterms:W3CDTF">2012-12-19T13:07:15Z</dcterms:modified>
  <cp:category/>
</cp:coreProperties>
</file>