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325" r:id="rId4"/>
    <p:sldId id="285" r:id="rId5"/>
    <p:sldId id="316" r:id="rId6"/>
    <p:sldId id="259" r:id="rId7"/>
    <p:sldId id="261" r:id="rId8"/>
    <p:sldId id="263" r:id="rId9"/>
    <p:sldId id="264" r:id="rId10"/>
    <p:sldId id="291" r:id="rId11"/>
    <p:sldId id="267" r:id="rId12"/>
    <p:sldId id="295" r:id="rId13"/>
    <p:sldId id="297" r:id="rId14"/>
    <p:sldId id="299" r:id="rId15"/>
    <p:sldId id="280" r:id="rId16"/>
    <p:sldId id="304" r:id="rId17"/>
    <p:sldId id="276" r:id="rId18"/>
    <p:sldId id="308" r:id="rId19"/>
    <p:sldId id="311" r:id="rId20"/>
    <p:sldId id="310" r:id="rId21"/>
    <p:sldId id="281" r:id="rId22"/>
    <p:sldId id="315" r:id="rId23"/>
    <p:sldId id="286" r:id="rId24"/>
    <p:sldId id="324" r:id="rId25"/>
    <p:sldId id="290" r:id="rId26"/>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649" autoAdjust="0"/>
  </p:normalViewPr>
  <p:slideViewPr>
    <p:cSldViewPr>
      <p:cViewPr>
        <p:scale>
          <a:sx n="75" d="100"/>
          <a:sy n="75" d="100"/>
        </p:scale>
        <p:origin x="-1020" y="-642"/>
      </p:cViewPr>
      <p:guideLst>
        <p:guide orient="horz" pos="2160"/>
        <p:guide pos="2880"/>
      </p:guideLst>
    </p:cSldViewPr>
  </p:slideViewPr>
  <p:outlineViewPr>
    <p:cViewPr>
      <p:scale>
        <a:sx n="33" d="100"/>
        <a:sy n="33" d="100"/>
      </p:scale>
      <p:origin x="0" y="409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79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E40A849-328E-46B4-AE5D-2B8BBBAB7FEE}" type="datetimeFigureOut">
              <a:rPr lang="en-US"/>
              <a:pPr>
                <a:defRPr/>
              </a:pPr>
              <a:t>12/20/2012</a:t>
            </a:fld>
            <a:endParaRPr lang="en-US"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DDDFD64-778A-4798-824D-BB94FC414D74}" type="slidenum">
              <a:rPr lang="en-US"/>
              <a:pPr>
                <a:defRPr/>
              </a:pPr>
              <a:t>‹#›</a:t>
            </a:fld>
            <a:endParaRPr lang="en-US" dirty="0"/>
          </a:p>
        </p:txBody>
      </p:sp>
    </p:spTree>
    <p:extLst>
      <p:ext uri="{BB962C8B-B14F-4D97-AF65-F5344CB8AC3E}">
        <p14:creationId xmlns:p14="http://schemas.microsoft.com/office/powerpoint/2010/main" val="237470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61B5990-BD2C-4732-8FB3-C450E91420A4}" type="datetimeFigureOut">
              <a:rPr lang="en-US"/>
              <a:pPr>
                <a:defRPr/>
              </a:pPr>
              <a:t>12/20/2012</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0680D02-BEF9-4F46-B18D-D277131E3509}" type="slidenum">
              <a:rPr lang="en-US"/>
              <a:pPr>
                <a:defRPr/>
              </a:pPr>
              <a:t>‹#›</a:t>
            </a:fld>
            <a:endParaRPr lang="en-US" dirty="0"/>
          </a:p>
        </p:txBody>
      </p:sp>
    </p:spTree>
    <p:extLst>
      <p:ext uri="{BB962C8B-B14F-4D97-AF65-F5344CB8AC3E}">
        <p14:creationId xmlns:p14="http://schemas.microsoft.com/office/powerpoint/2010/main" val="1775204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Introduction</a:t>
            </a:r>
          </a:p>
          <a:p>
            <a:pPr marL="0" marR="0" indent="0" algn="l" defTabSz="914400" rtl="0" eaLnBrk="1" fontAlgn="base" latinLnBrk="0" hangingPunct="1">
              <a:lnSpc>
                <a:spcPct val="100000"/>
              </a:lnSpc>
              <a:spcBef>
                <a:spcPct val="0"/>
              </a:spcBef>
              <a:spcAft>
                <a:spcPct val="0"/>
              </a:spcAft>
              <a:buClrTx/>
              <a:buSzTx/>
              <a:buFontTx/>
              <a:buNone/>
              <a:tabLst/>
              <a:defRPr/>
            </a:pPr>
            <a:r>
              <a:rPr lang="en-IE" dirty="0" smtClean="0"/>
              <a:t>First definitive results of the 2011 census. </a:t>
            </a:r>
          </a:p>
          <a:p>
            <a:pPr marL="0" marR="0" indent="0" algn="l" defTabSz="914400" rtl="0" eaLnBrk="1" fontAlgn="base" latinLnBrk="0" hangingPunct="1">
              <a:lnSpc>
                <a:spcPct val="100000"/>
              </a:lnSpc>
              <a:spcBef>
                <a:spcPct val="0"/>
              </a:spcBef>
              <a:spcAft>
                <a:spcPct val="0"/>
              </a:spcAft>
              <a:buClrTx/>
              <a:buSzTx/>
              <a:buFontTx/>
              <a:buNone/>
              <a:tabLst/>
              <a:defRPr/>
            </a:pPr>
            <a:r>
              <a:rPr lang="en-IE" dirty="0" smtClean="0"/>
              <a:t>This is the first of an extensive range of publications that we will product</a:t>
            </a:r>
            <a:r>
              <a:rPr lang="en-IE" baseline="0" dirty="0" smtClean="0"/>
              <a:t> </a:t>
            </a:r>
            <a:r>
              <a:rPr lang="en-IE" dirty="0" smtClean="0"/>
              <a:t>throughout the rest of the year</a:t>
            </a:r>
          </a:p>
          <a:p>
            <a:pPr>
              <a:spcBef>
                <a:spcPct val="0"/>
              </a:spcBef>
            </a:pPr>
            <a:r>
              <a:rPr lang="en-IE" dirty="0" smtClean="0"/>
              <a:t>This</a:t>
            </a:r>
            <a:r>
              <a:rPr lang="en-IE" baseline="0" dirty="0" smtClean="0"/>
              <a:t> morning we aim to wa</a:t>
            </a:r>
            <a:r>
              <a:rPr lang="en-IE" dirty="0" smtClean="0"/>
              <a:t>lk you through of some of the more interesting findings. </a:t>
            </a:r>
          </a:p>
          <a:p>
            <a:pPr>
              <a:spcBef>
                <a:spcPct val="0"/>
              </a:spcBef>
            </a:pPr>
            <a:r>
              <a:rPr lang="en-IE" dirty="0" smtClean="0"/>
              <a:t>Wealth of information released this morning, can be found on cso.ie.</a:t>
            </a:r>
          </a:p>
          <a:p>
            <a:pPr>
              <a:spcBef>
                <a:spcPct val="0"/>
              </a:spcBef>
            </a:pPr>
            <a:endParaRPr lang="en-IE" dirty="0" smtClean="0"/>
          </a:p>
          <a:p>
            <a:pPr>
              <a:spcBef>
                <a:spcPct val="0"/>
              </a:spcBef>
            </a:pPr>
            <a:r>
              <a:rPr lang="en-IE" dirty="0" smtClean="0"/>
              <a:t>Our approach for the</a:t>
            </a:r>
            <a:r>
              <a:rPr lang="en-IE" baseline="0" dirty="0" smtClean="0"/>
              <a:t> 2011 dissemination program </a:t>
            </a:r>
            <a:r>
              <a:rPr lang="en-IE" dirty="0" smtClean="0"/>
              <a:t>is to look more at graphical representations of the data.  In past years CSO has been guilty of bombarding users with figures which is not necessarily the most user friendly approach.</a:t>
            </a:r>
          </a:p>
          <a:p>
            <a:pPr>
              <a:spcBef>
                <a:spcPct val="0"/>
              </a:spcBef>
            </a:pPr>
            <a:r>
              <a:rPr lang="en-IE" dirty="0" smtClean="0"/>
              <a:t>More accessible presentation of the data is something we’re striving for across our dissemination programme this year.</a:t>
            </a:r>
          </a:p>
          <a:p>
            <a:pPr>
              <a:spcBef>
                <a:spcPct val="0"/>
              </a:spcBef>
            </a:pPr>
            <a:r>
              <a:rPr lang="en-IE" dirty="0" smtClean="0"/>
              <a:t>This presentation will present highlights on all areas</a:t>
            </a:r>
            <a:r>
              <a:rPr lang="en-IE" baseline="0" dirty="0" smtClean="0"/>
              <a:t> from the report. </a:t>
            </a:r>
            <a:endParaRPr lang="en-IE" dirty="0" smtClean="0"/>
          </a:p>
          <a:p>
            <a:pPr>
              <a:spcBef>
                <a:spcPct val="0"/>
              </a:spcBef>
            </a:pPr>
            <a:endParaRPr lang="en-IE" dirty="0" smtClean="0"/>
          </a:p>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823C3-61D4-42C8-8EB8-999D56E6060C}"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Almost 30% of people aged over 65 who lived in private households lived alone.</a:t>
            </a:r>
          </a:p>
          <a:p>
            <a:pPr>
              <a:spcBef>
                <a:spcPct val="0"/>
              </a:spcBef>
            </a:pPr>
            <a:endParaRPr lang="en-IE" dirty="0" smtClean="0"/>
          </a:p>
          <a:p>
            <a:pPr>
              <a:spcBef>
                <a:spcPct val="0"/>
              </a:spcBef>
            </a:pPr>
            <a:r>
              <a:rPr lang="en-IE" dirty="0" smtClean="0"/>
              <a:t>This percentage increased for older age groups, so for example 37% of people aged over 75 lived alone.</a:t>
            </a:r>
          </a:p>
          <a:p>
            <a:pPr>
              <a:spcBef>
                <a:spcPct val="0"/>
              </a:spcBef>
            </a:pPr>
            <a:endParaRPr lang="en-IE" dirty="0" smtClean="0"/>
          </a:p>
          <a:p>
            <a:pPr>
              <a:spcBef>
                <a:spcPct val="0"/>
              </a:spcBef>
            </a:pPr>
            <a:r>
              <a:rPr lang="en-IE" dirty="0" smtClean="0"/>
              <a:t>The map shows persons aged over 65 living alone as a percentage of those living in private households</a:t>
            </a:r>
          </a:p>
          <a:p>
            <a:pPr>
              <a:spcBef>
                <a:spcPct val="0"/>
              </a:spcBef>
            </a:pPr>
            <a:endParaRPr lang="en-IE" dirty="0" smtClean="0"/>
          </a:p>
          <a:p>
            <a:pPr>
              <a:spcBef>
                <a:spcPct val="0"/>
              </a:spcBef>
            </a:pPr>
            <a:r>
              <a:rPr lang="en-IE" dirty="0" smtClean="0"/>
              <a:t>We can infer from this that the cities as well as the western and border regions had the highest number of elderly people living alone.  The Dublin commuter counties had the lowest number.</a:t>
            </a:r>
          </a:p>
          <a:p>
            <a:pPr>
              <a:spcBef>
                <a:spcPct val="0"/>
              </a:spcBef>
            </a:pPr>
            <a:endParaRPr lang="en-IE" dirty="0" smtClean="0"/>
          </a:p>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B63E1-C8B1-472E-84FC-9B49AC16E6F8}" type="slidenum">
              <a:rPr lang="en-US"/>
              <a:pPr fontAlgn="base">
                <a:spcBef>
                  <a:spcPct val="0"/>
                </a:spcBef>
                <a:spcAft>
                  <a:spcPct val="0"/>
                </a:spcAft>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smtClean="0"/>
          </a:p>
          <a:p>
            <a:pPr>
              <a:buFont typeface="Arial" pitchFamily="34" charset="0"/>
              <a:buNone/>
            </a:pPr>
            <a:endParaRPr lang="en-IE"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3E4B13-F28C-41E9-B8B3-6443B082910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smtClean="0"/>
          </a:p>
          <a:p>
            <a:pPr>
              <a:buFont typeface="Arial" pitchFamily="34" charset="0"/>
              <a:buNone/>
            </a:pPr>
            <a:endParaRPr lang="en-IE"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3E4B13-F28C-41E9-B8B3-6443B082910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smtClean="0"/>
          </a:p>
          <a:p>
            <a:pPr>
              <a:buFont typeface="Arial" pitchFamily="34" charset="0"/>
              <a:buNone/>
            </a:pPr>
            <a:endParaRPr lang="en-IE"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3E4B13-F28C-41E9-B8B3-6443B082910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An analysis of the nationality question brings home some of the trends we have seen in the last couple of slides.</a:t>
            </a:r>
          </a:p>
          <a:p>
            <a:pPr>
              <a:spcBef>
                <a:spcPct val="0"/>
              </a:spcBef>
            </a:pPr>
            <a:endParaRPr lang="en-IE" dirty="0" smtClean="0"/>
          </a:p>
          <a:p>
            <a:pPr>
              <a:spcBef>
                <a:spcPct val="0"/>
              </a:spcBef>
            </a:pPr>
            <a:r>
              <a:rPr lang="en-IE" dirty="0" smtClean="0"/>
              <a:t>The number of foreign nationals doubled between the 2002 and 2006 Census.  </a:t>
            </a:r>
          </a:p>
          <a:p>
            <a:pPr>
              <a:spcBef>
                <a:spcPct val="0"/>
              </a:spcBef>
            </a:pPr>
            <a:endParaRPr lang="en-IE" dirty="0" smtClean="0"/>
          </a:p>
          <a:p>
            <a:pPr>
              <a:spcBef>
                <a:spcPct val="0"/>
              </a:spcBef>
            </a:pPr>
            <a:r>
              <a:rPr lang="en-IE" dirty="0" smtClean="0"/>
              <a:t>The rate of increase tapered off between 2006 and 2011, growing by 30% to 544,000.</a:t>
            </a:r>
          </a:p>
          <a:p>
            <a:pPr>
              <a:spcBef>
                <a:spcPct val="0"/>
              </a:spcBef>
            </a:pPr>
            <a:endParaRPr lang="en-IE" dirty="0" smtClean="0"/>
          </a:p>
          <a:p>
            <a:pPr>
              <a:spcBef>
                <a:spcPct val="0"/>
              </a:spcBef>
            </a:pPr>
            <a:r>
              <a:rPr lang="en-IE" dirty="0" smtClean="0"/>
              <a:t>A small number of countries accounted for the majority of the increase.</a:t>
            </a:r>
          </a:p>
          <a:p>
            <a:pPr>
              <a:spcBef>
                <a:spcPct val="0"/>
              </a:spcBef>
            </a:pPr>
            <a:endParaRPr lang="en-IE" dirty="0" smtClean="0"/>
          </a:p>
          <a:p>
            <a:pPr>
              <a:spcBef>
                <a:spcPct val="0"/>
              </a:spcBef>
            </a:pPr>
            <a:r>
              <a:rPr lang="en-IE" dirty="0" smtClean="0"/>
              <a:t>The number of Polish nationals increased by 93% to 123,000.  </a:t>
            </a:r>
          </a:p>
          <a:p>
            <a:pPr>
              <a:spcBef>
                <a:spcPct val="0"/>
              </a:spcBef>
            </a:pPr>
            <a:endParaRPr lang="en-IE" dirty="0" smtClean="0"/>
          </a:p>
          <a:p>
            <a:pPr>
              <a:spcBef>
                <a:spcPct val="0"/>
              </a:spcBef>
            </a:pPr>
            <a:r>
              <a:rPr lang="en-IE" dirty="0" smtClean="0"/>
              <a:t>This led to Polish nationals becoming the biggest non-Irish group living here, overtaking UK nationals.</a:t>
            </a:r>
          </a:p>
          <a:p>
            <a:pPr>
              <a:spcBef>
                <a:spcPct val="0"/>
              </a:spcBef>
            </a:pPr>
            <a:endParaRPr lang="en-IE" dirty="0" smtClean="0"/>
          </a:p>
          <a:p>
            <a:pPr>
              <a:spcBef>
                <a:spcPct val="0"/>
              </a:spcBef>
            </a:pPr>
            <a:r>
              <a:rPr lang="en-IE" dirty="0" smtClean="0"/>
              <a:t>Other groups showing big increases were Lithuanians, Latvians, Romanians and Indians.</a:t>
            </a:r>
          </a:p>
          <a:p>
            <a:pPr>
              <a:spcBef>
                <a:spcPct val="0"/>
              </a:spcBef>
            </a:pPr>
            <a:endParaRPr lang="en-IE" dirty="0" smtClean="0"/>
          </a:p>
          <a:p>
            <a:pPr>
              <a:spcBef>
                <a:spcPct val="0"/>
              </a:spcBef>
            </a:pPr>
            <a:r>
              <a:rPr lang="en-IE" dirty="0" smtClean="0"/>
              <a:t>The number of UK and US nationals declined.</a:t>
            </a:r>
          </a:p>
          <a:p>
            <a:pPr>
              <a:spcBef>
                <a:spcPct val="0"/>
              </a:spcBef>
            </a:pPr>
            <a:endParaRPr lang="en-IE" dirty="0" smtClean="0"/>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17D04-DF63-455F-A375-7274BE532EC5}" type="slidenum">
              <a:rPr lang="en-US"/>
              <a:pPr fontAlgn="base">
                <a:spcBef>
                  <a:spcPct val="0"/>
                </a:spcBef>
                <a:spcAft>
                  <a:spcPct val="0"/>
                </a:spcAft>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smtClean="0"/>
          </a:p>
          <a:p>
            <a:pPr>
              <a:buFont typeface="Arial" pitchFamily="34" charset="0"/>
              <a:buNone/>
            </a:pPr>
            <a:endParaRPr lang="en-IE"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3E4B13-F28C-41E9-B8B3-6443B0829109}"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A new question was asked on languages other than English or Irish spoken at home</a:t>
            </a:r>
          </a:p>
          <a:p>
            <a:pPr>
              <a:spcBef>
                <a:spcPct val="0"/>
              </a:spcBef>
            </a:pPr>
            <a:endParaRPr lang="en-IE" dirty="0" smtClean="0"/>
          </a:p>
          <a:p>
            <a:pPr>
              <a:spcBef>
                <a:spcPct val="0"/>
              </a:spcBef>
            </a:pPr>
            <a:r>
              <a:rPr lang="en-IE" dirty="0" smtClean="0"/>
              <a:t>The results showed that over half a million people spoke a foreign language at home.</a:t>
            </a:r>
          </a:p>
          <a:p>
            <a:pPr>
              <a:spcBef>
                <a:spcPct val="0"/>
              </a:spcBef>
            </a:pPr>
            <a:endParaRPr lang="en-IE" dirty="0" smtClean="0"/>
          </a:p>
          <a:p>
            <a:pPr>
              <a:spcBef>
                <a:spcPct val="0"/>
              </a:spcBef>
            </a:pPr>
            <a:r>
              <a:rPr lang="en-IE" dirty="0" smtClean="0"/>
              <a:t>The most common was Polish, which was spoken by 120,000 people. Almost 60,000 spoke French and 30,000 Lithuanian.</a:t>
            </a:r>
          </a:p>
          <a:p>
            <a:pPr>
              <a:spcBef>
                <a:spcPct val="0"/>
              </a:spcBef>
            </a:pPr>
            <a:endParaRPr lang="en-IE" dirty="0" smtClean="0"/>
          </a:p>
          <a:p>
            <a:pPr>
              <a:spcBef>
                <a:spcPct val="0"/>
              </a:spcBef>
            </a:pPr>
            <a:r>
              <a:rPr lang="en-IE" dirty="0" smtClean="0"/>
              <a:t>We also saw interesting data in respect of Irish born persons who spoke a foreign language at home. </a:t>
            </a:r>
          </a:p>
          <a:p>
            <a:pPr>
              <a:spcBef>
                <a:spcPct val="0"/>
              </a:spcBef>
            </a:pPr>
            <a:endParaRPr lang="en-IE" dirty="0" smtClean="0"/>
          </a:p>
          <a:p>
            <a:pPr>
              <a:spcBef>
                <a:spcPct val="0"/>
              </a:spcBef>
            </a:pPr>
            <a:r>
              <a:rPr lang="en-IE" dirty="0" smtClean="0"/>
              <a:t>Almost 40,000 Irish born persons spoke French at home, 15,000 spoke German and 11,000 Russian. An interesting side note is that the majority of the people who spoke French at home were Irish born.</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F690E-A299-42F9-9D88-2D38B8B0D4D6}" type="slidenum">
              <a:rPr lang="en-US"/>
              <a:pPr fontAlgn="base">
                <a:spcBef>
                  <a:spcPct val="0"/>
                </a:spcBef>
                <a:spcAft>
                  <a:spcPct val="0"/>
                </a:spcAft>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7792E7-771B-44C6-A0EE-ED3CA9BDFEE6}" type="slidenum">
              <a:rPr lang="en-US"/>
              <a:pPr fontAlgn="base">
                <a:spcBef>
                  <a:spcPct val="0"/>
                </a:spcBef>
                <a:spcAft>
                  <a:spcPct val="0"/>
                </a:spcAft>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IE" dirty="0" smtClean="0"/>
              <a:t>I’m again going to skip a number of areas in the report to come to the final area I want to address today.  These areas are ethnicity, the Irish Traveller community and the Irish language. Again lots of interesting stuff on these areas on our website.</a:t>
            </a:r>
          </a:p>
          <a:p>
            <a:pPr fontAlgn="auto">
              <a:spcBef>
                <a:spcPts val="0"/>
              </a:spcBef>
              <a:spcAft>
                <a:spcPts val="0"/>
              </a:spcAft>
              <a:defRPr/>
            </a:pPr>
            <a:endParaRPr lang="en-IE" dirty="0" smtClean="0"/>
          </a:p>
          <a:p>
            <a:pPr fontAlgn="auto">
              <a:spcBef>
                <a:spcPts val="0"/>
              </a:spcBef>
              <a:spcAft>
                <a:spcPts val="0"/>
              </a:spcAft>
              <a:defRPr/>
            </a:pPr>
            <a:r>
              <a:rPr lang="en-IE" dirty="0" smtClean="0"/>
              <a:t>The final area I want to look at is housing.</a:t>
            </a:r>
          </a:p>
          <a:p>
            <a:pPr fontAlgn="auto">
              <a:spcBef>
                <a:spcPts val="0"/>
              </a:spcBef>
              <a:spcAft>
                <a:spcPts val="0"/>
              </a:spcAft>
              <a:defRPr/>
            </a:pPr>
            <a:endParaRPr lang="en-IE" dirty="0" smtClean="0"/>
          </a:p>
          <a:p>
            <a:pPr fontAlgn="auto">
              <a:spcBef>
                <a:spcPts val="0"/>
              </a:spcBef>
              <a:spcAft>
                <a:spcPts val="0"/>
              </a:spcAft>
              <a:defRPr/>
            </a:pPr>
            <a:r>
              <a:rPr lang="en-IE" dirty="0" smtClean="0"/>
              <a:t>The first slide looks at the changing nature of the housing stock over time.</a:t>
            </a:r>
          </a:p>
          <a:p>
            <a:pPr fontAlgn="auto">
              <a:spcBef>
                <a:spcPts val="0"/>
              </a:spcBef>
              <a:spcAft>
                <a:spcPts val="0"/>
              </a:spcAft>
              <a:defRPr/>
            </a:pPr>
            <a:endParaRPr lang="en-IE" dirty="0" smtClean="0"/>
          </a:p>
          <a:p>
            <a:pPr fontAlgn="auto">
              <a:spcBef>
                <a:spcPts val="0"/>
              </a:spcBef>
              <a:spcAft>
                <a:spcPts val="0"/>
              </a:spcAft>
              <a:defRPr/>
            </a:pPr>
            <a:r>
              <a:rPr lang="en-IE" dirty="0" smtClean="0"/>
              <a:t>There were 1.65 million occupied homes in Census 2011. This marks an increase of 13% on 2006.</a:t>
            </a:r>
          </a:p>
          <a:p>
            <a:pPr fontAlgn="auto">
              <a:spcBef>
                <a:spcPts val="0"/>
              </a:spcBef>
              <a:spcAft>
                <a:spcPts val="0"/>
              </a:spcAft>
              <a:defRPr/>
            </a:pPr>
            <a:endParaRPr lang="en-IE" dirty="0" smtClean="0"/>
          </a:p>
          <a:p>
            <a:pPr fontAlgn="auto">
              <a:spcBef>
                <a:spcPts val="0"/>
              </a:spcBef>
              <a:spcAft>
                <a:spcPts val="0"/>
              </a:spcAft>
              <a:defRPr/>
            </a:pPr>
            <a:r>
              <a:rPr lang="en-IE" dirty="0" smtClean="0"/>
              <a:t>The most common type of home remains the detached house, where 42% of households live.  This is driven by rural areas where the majority of households live in detached homes.</a:t>
            </a:r>
          </a:p>
          <a:p>
            <a:pPr fontAlgn="auto">
              <a:spcBef>
                <a:spcPts val="0"/>
              </a:spcBef>
              <a:spcAft>
                <a:spcPts val="0"/>
              </a:spcAft>
              <a:defRPr/>
            </a:pPr>
            <a:endParaRPr lang="en-IE" dirty="0" smtClean="0"/>
          </a:p>
          <a:p>
            <a:pPr fontAlgn="auto">
              <a:spcBef>
                <a:spcPts val="0"/>
              </a:spcBef>
              <a:spcAft>
                <a:spcPts val="0"/>
              </a:spcAft>
              <a:defRPr/>
            </a:pPr>
            <a:r>
              <a:rPr lang="en-IE" dirty="0" smtClean="0"/>
              <a:t>The biggest growth has been in households living in flats and apartments, where there has been a 37% increase.  </a:t>
            </a:r>
          </a:p>
          <a:p>
            <a:pPr fontAlgn="auto">
              <a:spcBef>
                <a:spcPts val="0"/>
              </a:spcBef>
              <a:spcAft>
                <a:spcPts val="0"/>
              </a:spcAft>
              <a:defRPr/>
            </a:pPr>
            <a:endParaRPr lang="en-IE" dirty="0" smtClean="0"/>
          </a:p>
          <a:p>
            <a:pPr fontAlgn="auto">
              <a:spcBef>
                <a:spcPts val="0"/>
              </a:spcBef>
              <a:spcAft>
                <a:spcPts val="0"/>
              </a:spcAft>
              <a:defRPr/>
            </a:pPr>
            <a:r>
              <a:rPr lang="en-IE" dirty="0" smtClean="0"/>
              <a:t>Interesting to look at these results on a county by county basis.  </a:t>
            </a:r>
          </a:p>
          <a:p>
            <a:pPr fontAlgn="auto">
              <a:spcBef>
                <a:spcPts val="0"/>
              </a:spcBef>
              <a:spcAft>
                <a:spcPts val="0"/>
              </a:spcAft>
              <a:defRPr/>
            </a:pPr>
            <a:endParaRPr lang="en-IE" dirty="0" smtClean="0"/>
          </a:p>
          <a:p>
            <a:pPr fontAlgn="auto">
              <a:spcBef>
                <a:spcPts val="0"/>
              </a:spcBef>
              <a:spcAft>
                <a:spcPts val="0"/>
              </a:spcAft>
              <a:defRPr/>
            </a:pPr>
            <a:r>
              <a:rPr lang="en-IE" dirty="0" smtClean="0"/>
              <a:t>Laois has shown a 116% increase in the number of occupied flats/apartments in custom built blocks, which to all intents in purposes means modern apartments. This tallies with the big growth in population we’ve already seen for that county.</a:t>
            </a:r>
          </a:p>
          <a:p>
            <a:pPr fontAlgn="auto">
              <a:spcBef>
                <a:spcPts val="0"/>
              </a:spcBef>
              <a:spcAft>
                <a:spcPts val="0"/>
              </a:spcAft>
              <a:defRPr/>
            </a:pPr>
            <a:endParaRPr lang="en-IE" dirty="0" smtClean="0"/>
          </a:p>
          <a:p>
            <a:pPr fontAlgn="auto">
              <a:spcBef>
                <a:spcPts val="0"/>
              </a:spcBef>
              <a:spcAft>
                <a:spcPts val="0"/>
              </a:spcAft>
              <a:defRPr/>
            </a:pPr>
            <a:r>
              <a:rPr lang="en-IE" dirty="0" smtClean="0"/>
              <a:t>Also increasing rapidly was the share of apartments in South Dublin and Meath.</a:t>
            </a:r>
          </a:p>
          <a:p>
            <a:pPr fontAlgn="auto">
              <a:spcBef>
                <a:spcPts val="0"/>
              </a:spcBef>
              <a:spcAft>
                <a:spcPts val="0"/>
              </a:spcAft>
              <a:defRPr/>
            </a:pPr>
            <a:endParaRPr lang="en-IE" dirty="0" smtClean="0"/>
          </a:p>
          <a:p>
            <a:pPr fontAlgn="auto">
              <a:spcBef>
                <a:spcPts val="0"/>
              </a:spcBef>
              <a:spcAft>
                <a:spcPts val="0"/>
              </a:spcAft>
              <a:defRPr/>
            </a:pPr>
            <a:r>
              <a:rPr lang="en-IE" dirty="0" smtClean="0"/>
              <a:t>One other notable development has been the almost disappearance of bedsits as a form of accommodation.  The numbers of households living in them has fallen to only 5,700.  It seems students are no longer sharing their bedroom with their cookers!</a:t>
            </a:r>
          </a:p>
          <a:p>
            <a:pPr fontAlgn="auto">
              <a:spcBef>
                <a:spcPts val="0"/>
              </a:spcBef>
              <a:spcAft>
                <a:spcPts val="0"/>
              </a:spcAft>
              <a:defRPr/>
            </a:pPr>
            <a:endParaRPr lang="en-IE" dirty="0" smtClean="0"/>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A9FB6-3731-4039-A1DF-2DD86393900C}" type="slidenum">
              <a:rPr lang="en-US"/>
              <a:pPr fontAlgn="base">
                <a:spcBef>
                  <a:spcPct val="0"/>
                </a:spcBef>
                <a:spcAft>
                  <a:spcPct val="0"/>
                </a:spcAft>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Much more detail and analysis on all the areas I have touched upon today as well as several other areas questioned in the Census can be viewed by downloading the report on www.cso.ie/census.</a:t>
            </a:r>
          </a:p>
          <a:p>
            <a:pPr>
              <a:spcBef>
                <a:spcPct val="0"/>
              </a:spcBef>
            </a:pPr>
            <a:endParaRPr lang="en-IE" dirty="0" smtClean="0"/>
          </a:p>
          <a:p>
            <a:pPr>
              <a:spcBef>
                <a:spcPct val="0"/>
              </a:spcBef>
            </a:pPr>
            <a:r>
              <a:rPr lang="en-IE" dirty="0" smtClean="0"/>
              <a:t>There will be 11 further releases throughout the year, pretty much monthly until December.  These will cover a range of different areas in depth.  As with this publication our intention is to do more analysis work on the figures and to present them in a more user-friendly format.</a:t>
            </a:r>
          </a:p>
          <a:p>
            <a:pPr>
              <a:spcBef>
                <a:spcPct val="0"/>
              </a:spcBef>
            </a:pPr>
            <a:endParaRPr lang="en-IE" dirty="0" smtClean="0"/>
          </a:p>
          <a:p>
            <a:pPr>
              <a:spcBef>
                <a:spcPct val="0"/>
              </a:spcBef>
            </a:pPr>
            <a:r>
              <a:rPr lang="en-IE" dirty="0" smtClean="0"/>
              <a:t>The next publications slated for release will be Population classified by area on April 26</a:t>
            </a:r>
            <a:r>
              <a:rPr lang="en-IE" baseline="30000" dirty="0" smtClean="0"/>
              <a:t>th</a:t>
            </a:r>
            <a:r>
              <a:rPr lang="en-IE" dirty="0" smtClean="0"/>
              <a:t>.  This will provide analysis of population changes at local levels</a:t>
            </a:r>
          </a:p>
          <a:p>
            <a:pPr>
              <a:spcBef>
                <a:spcPct val="0"/>
              </a:spcBef>
            </a:pPr>
            <a:endParaRPr lang="en-IE" dirty="0" smtClean="0"/>
          </a:p>
          <a:p>
            <a:pPr>
              <a:spcBef>
                <a:spcPct val="0"/>
              </a:spcBef>
            </a:pPr>
            <a:r>
              <a:rPr lang="en-IE" dirty="0" smtClean="0"/>
              <a:t>The full publication schedule for 2012 can be found on www.census.ie</a:t>
            </a:r>
          </a:p>
          <a:p>
            <a:pPr>
              <a:spcBef>
                <a:spcPct val="0"/>
              </a:spcBef>
            </a:pPr>
            <a:endParaRPr lang="en-IE" dirty="0" smtClean="0"/>
          </a:p>
          <a:p>
            <a:pPr>
              <a:spcBef>
                <a:spcPct val="0"/>
              </a:spcBef>
            </a:pPr>
            <a:endParaRPr lang="en-IE"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5E2E3-C131-4289-8477-A8ADACC5EC5C}" type="slidenum">
              <a:rPr lang="en-US"/>
              <a:pPr fontAlgn="base">
                <a:spcBef>
                  <a:spcPct val="0"/>
                </a:spcBef>
                <a:spcAft>
                  <a:spcPct val="0"/>
                </a:spcAft>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Before I begin I want to just give you a small bit of context for the Census.</a:t>
            </a:r>
          </a:p>
          <a:p>
            <a:pPr>
              <a:spcBef>
                <a:spcPct val="0"/>
              </a:spcBef>
            </a:pPr>
            <a:endParaRPr lang="en-IE" dirty="0" smtClean="0"/>
          </a:p>
          <a:p>
            <a:pPr>
              <a:spcBef>
                <a:spcPct val="0"/>
              </a:spcBef>
            </a:pPr>
            <a:r>
              <a:rPr lang="en-IE" dirty="0" smtClean="0"/>
              <a:t>Census was taken on Sunday 10</a:t>
            </a:r>
            <a:r>
              <a:rPr lang="en-IE" baseline="30000" dirty="0" smtClean="0"/>
              <a:t>th</a:t>
            </a:r>
            <a:r>
              <a:rPr lang="en-IE" dirty="0" smtClean="0"/>
              <a:t> April which hopefully some of you remember.  </a:t>
            </a:r>
          </a:p>
          <a:p>
            <a:pPr>
              <a:spcBef>
                <a:spcPct val="0"/>
              </a:spcBef>
            </a:pPr>
            <a:endParaRPr lang="en-IE" dirty="0" smtClean="0"/>
          </a:p>
          <a:p>
            <a:pPr>
              <a:spcBef>
                <a:spcPct val="0"/>
              </a:spcBef>
            </a:pPr>
            <a:r>
              <a:rPr lang="en-IE" dirty="0" smtClean="0"/>
              <a:t>During the field operation, Census Enumerators visited just under 2 million dwellings across the country delivering and collecting forms.</a:t>
            </a:r>
          </a:p>
          <a:p>
            <a:pPr>
              <a:spcBef>
                <a:spcPct val="0"/>
              </a:spcBef>
            </a:pPr>
            <a:endParaRPr lang="en-IE" dirty="0" smtClean="0"/>
          </a:p>
          <a:p>
            <a:pPr>
              <a:spcBef>
                <a:spcPct val="0"/>
              </a:spcBef>
            </a:pPr>
            <a:r>
              <a:rPr lang="en-IE" dirty="0" smtClean="0"/>
              <a:t>At the end of the process, completed questionnaires had been collected from 1.66 million occupied households, </a:t>
            </a:r>
          </a:p>
          <a:p>
            <a:pPr>
              <a:spcBef>
                <a:spcPct val="0"/>
              </a:spcBef>
            </a:pPr>
            <a:endParaRPr lang="en-IE" dirty="0" smtClean="0"/>
          </a:p>
          <a:p>
            <a:pPr>
              <a:spcBef>
                <a:spcPct val="0"/>
              </a:spcBef>
            </a:pPr>
            <a:r>
              <a:rPr lang="en-IE" dirty="0" smtClean="0"/>
              <a:t>Once the forms were returned to our HQ in Swords we began scanning the forms and capturing the data on them to populate our database.</a:t>
            </a:r>
          </a:p>
          <a:p>
            <a:pPr>
              <a:spcBef>
                <a:spcPct val="0"/>
              </a:spcBef>
            </a:pPr>
            <a:endParaRPr lang="en-IE" dirty="0" smtClean="0"/>
          </a:p>
          <a:p>
            <a:pPr>
              <a:spcBef>
                <a:spcPct val="0"/>
              </a:spcBef>
            </a:pPr>
            <a:r>
              <a:rPr lang="en-IE" dirty="0" smtClean="0"/>
              <a:t>This was recently completed in February.</a:t>
            </a:r>
          </a:p>
          <a:p>
            <a:pPr>
              <a:spcBef>
                <a:spcPct val="0"/>
              </a:spcBef>
            </a:pPr>
            <a:endParaRPr lang="en-IE" dirty="0" smtClean="0"/>
          </a:p>
          <a:p>
            <a:pPr>
              <a:spcBef>
                <a:spcPct val="0"/>
              </a:spcBef>
            </a:pPr>
            <a:r>
              <a:rPr lang="en-IE" dirty="0" smtClean="0"/>
              <a:t>Now embarking on publication phase which will last for the whole of 2012</a:t>
            </a:r>
          </a:p>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50318-9600-458F-9D76-58482F893148}"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r>
              <a:rPr lang="en-IE" dirty="0" smtClean="0"/>
              <a:t>For the first time on Census 2011 we asked a question on the type of central heating households had in their home.</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The most popular type of central heating system was oil, which heated 43% of homes.  Natural gas heated a third of homes.</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The results also showed a very clear disparity between urban and rural households.</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In rural areas just under 70% of homes were heated by oil, with natural gas barely registering on the scale.  The second most common fuel type was peat at just over 11%.</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Conversely in urban areas, over half of homes were heated by natural gas with just under 30% heated by oil.</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One of the most startling facts to emerge from these data is the still overwhelming reliance on fossil fuels in Ireland.  Between them, oil, natural gas and coal heated 80% of homes in Ireland.  </a:t>
            </a:r>
          </a:p>
          <a:p>
            <a:pPr fontAlgn="auto">
              <a:spcBef>
                <a:spcPts val="0"/>
              </a:spcBef>
              <a:spcAft>
                <a:spcPts val="0"/>
              </a:spcAft>
              <a:buFont typeface="Arial" pitchFamily="34" charset="0"/>
              <a:buNone/>
              <a:defRPr/>
            </a:pPr>
            <a:endParaRPr lang="en-IE" dirty="0" smtClean="0"/>
          </a:p>
          <a:p>
            <a:pPr fontAlgn="auto">
              <a:spcBef>
                <a:spcPts val="0"/>
              </a:spcBef>
              <a:spcAft>
                <a:spcPts val="0"/>
              </a:spcAft>
              <a:buFont typeface="Arial" pitchFamily="34" charset="0"/>
              <a:buNone/>
              <a:defRPr/>
            </a:pPr>
            <a:r>
              <a:rPr lang="en-IE" dirty="0" smtClean="0"/>
              <a:t>There is some debate as to whether peat is classifiable as a fossil fuel, but if it is included, then the percentage of homes heated by fossil fuels rises to 86%.</a:t>
            </a:r>
          </a:p>
          <a:p>
            <a:pPr fontAlgn="auto">
              <a:spcBef>
                <a:spcPts val="0"/>
              </a:spcBef>
              <a:spcAft>
                <a:spcPts val="0"/>
              </a:spcAft>
              <a:buFont typeface="Arial" pitchFamily="34" charset="0"/>
              <a:buNone/>
              <a:defRPr/>
            </a:pPr>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DC8821-5CF3-4AD6-9598-6F5E0F8F7D2B}" type="slidenum">
              <a:rPr lang="en-US"/>
              <a:pPr fontAlgn="base">
                <a:spcBef>
                  <a:spcPct val="0"/>
                </a:spcBef>
                <a:spcAft>
                  <a:spcPct val="0"/>
                </a:spcAft>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Much more detail and analysis on all the areas I have touched upon today as well as several other areas questioned in the Census can be viewed by downloading the report on www.cso.ie/census.</a:t>
            </a:r>
          </a:p>
          <a:p>
            <a:pPr>
              <a:spcBef>
                <a:spcPct val="0"/>
              </a:spcBef>
            </a:pPr>
            <a:endParaRPr lang="en-IE" dirty="0" smtClean="0"/>
          </a:p>
          <a:p>
            <a:pPr>
              <a:spcBef>
                <a:spcPct val="0"/>
              </a:spcBef>
            </a:pPr>
            <a:r>
              <a:rPr lang="en-IE" dirty="0" smtClean="0"/>
              <a:t>There will be 11 further releases throughout the year, pretty much monthly until December.  These will cover a range of different areas in depth.  As with this publication our intention is to do more analysis work on the figures and to present them in a more user-friendly format.</a:t>
            </a:r>
          </a:p>
          <a:p>
            <a:pPr>
              <a:spcBef>
                <a:spcPct val="0"/>
              </a:spcBef>
            </a:pPr>
            <a:endParaRPr lang="en-IE" dirty="0" smtClean="0"/>
          </a:p>
          <a:p>
            <a:pPr>
              <a:spcBef>
                <a:spcPct val="0"/>
              </a:spcBef>
            </a:pPr>
            <a:r>
              <a:rPr lang="en-IE" dirty="0" smtClean="0"/>
              <a:t>The next publications slated for release will be Population classified by area on April 26</a:t>
            </a:r>
            <a:r>
              <a:rPr lang="en-IE" baseline="30000" dirty="0" smtClean="0"/>
              <a:t>th</a:t>
            </a:r>
            <a:r>
              <a:rPr lang="en-IE" dirty="0" smtClean="0"/>
              <a:t>.  This will provide analysis of population changes at local levels</a:t>
            </a:r>
          </a:p>
          <a:p>
            <a:pPr>
              <a:spcBef>
                <a:spcPct val="0"/>
              </a:spcBef>
            </a:pPr>
            <a:endParaRPr lang="en-IE" dirty="0" smtClean="0"/>
          </a:p>
          <a:p>
            <a:pPr>
              <a:spcBef>
                <a:spcPct val="0"/>
              </a:spcBef>
            </a:pPr>
            <a:r>
              <a:rPr lang="en-IE" dirty="0" smtClean="0"/>
              <a:t>The full publication schedule for 2012 can be found on www.census.ie</a:t>
            </a:r>
          </a:p>
          <a:p>
            <a:pPr>
              <a:spcBef>
                <a:spcPct val="0"/>
              </a:spcBef>
            </a:pPr>
            <a:endParaRPr lang="en-IE" dirty="0" smtClean="0"/>
          </a:p>
          <a:p>
            <a:pPr>
              <a:spcBef>
                <a:spcPct val="0"/>
              </a:spcBef>
            </a:pPr>
            <a:endParaRPr lang="en-IE"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15E2E3-C131-4289-8477-A8ADACC5EC5C}" type="slidenum">
              <a:rPr lang="en-US"/>
              <a:pPr fontAlgn="base">
                <a:spcBef>
                  <a:spcPct val="0"/>
                </a:spcBef>
                <a:spcAft>
                  <a:spcPct val="0"/>
                </a:spcAft>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On April 10</a:t>
            </a:r>
            <a:r>
              <a:rPr lang="en-IE" baseline="30000" dirty="0" smtClean="0"/>
              <a:t>th</a:t>
            </a:r>
            <a:r>
              <a:rPr lang="en-IE" dirty="0" smtClean="0"/>
              <a:t> 2011 there were 4,588,252 people counted in the Republic of Ireland.</a:t>
            </a:r>
          </a:p>
          <a:p>
            <a:pPr>
              <a:spcBef>
                <a:spcPct val="0"/>
              </a:spcBef>
            </a:pPr>
            <a:r>
              <a:rPr lang="en-IE" dirty="0" smtClean="0"/>
              <a:t>This marks an increase of 348,404 or 8.2% since 2006</a:t>
            </a:r>
          </a:p>
          <a:p>
            <a:pPr>
              <a:spcBef>
                <a:spcPct val="0"/>
              </a:spcBef>
            </a:pPr>
            <a:r>
              <a:rPr lang="en-IE" dirty="0" smtClean="0"/>
              <a:t>Average annual population growth of the 5 inter-censal years of 1.6%</a:t>
            </a:r>
          </a:p>
          <a:p>
            <a:pPr>
              <a:spcBef>
                <a:spcPct val="0"/>
              </a:spcBef>
            </a:pPr>
            <a:r>
              <a:rPr lang="en-IE" dirty="0" smtClean="0"/>
              <a:t>The population increased by 30% in the 20 years from 1991 to 2011. </a:t>
            </a:r>
          </a:p>
          <a:p>
            <a:pPr>
              <a:spcBef>
                <a:spcPct val="0"/>
              </a:spcBef>
            </a:pPr>
            <a:r>
              <a:rPr lang="en-IE" dirty="0" smtClean="0"/>
              <a:t>Increased by 55% or 1.6 million from 1951-2011</a:t>
            </a:r>
          </a:p>
          <a:p>
            <a:pPr>
              <a:spcBef>
                <a:spcPct val="0"/>
              </a:spcBef>
            </a:pPr>
            <a:r>
              <a:rPr lang="en-IE" dirty="0" smtClean="0"/>
              <a:t>Two components of population change – natural increase and net migration.</a:t>
            </a:r>
          </a:p>
          <a:p>
            <a:pPr>
              <a:spcBef>
                <a:spcPct val="0"/>
              </a:spcBef>
            </a:pPr>
            <a:r>
              <a:rPr lang="en-IE" dirty="0" smtClean="0"/>
              <a:t>Natural increase is births – deaths.</a:t>
            </a:r>
          </a:p>
          <a:p>
            <a:pPr>
              <a:spcBef>
                <a:spcPct val="0"/>
              </a:spcBef>
            </a:pPr>
            <a:r>
              <a:rPr lang="en-IE" dirty="0" smtClean="0"/>
              <a:t>Were 365,000 births in the 5 years and 140,000 deaths, giving a natural increase of 225,000</a:t>
            </a:r>
          </a:p>
          <a:p>
            <a:pPr>
              <a:spcBef>
                <a:spcPct val="0"/>
              </a:spcBef>
            </a:pPr>
            <a:r>
              <a:rPr lang="en-IE" dirty="0" smtClean="0"/>
              <a:t>Net migration is derived as a residual figure – total population change minus natural increase</a:t>
            </a:r>
          </a:p>
          <a:p>
            <a:pPr>
              <a:spcBef>
                <a:spcPct val="0"/>
              </a:spcBef>
            </a:pPr>
            <a:r>
              <a:rPr lang="en-IE" dirty="0" smtClean="0"/>
              <a:t>Residual is 125,000. </a:t>
            </a:r>
          </a:p>
          <a:p>
            <a:pPr>
              <a:spcBef>
                <a:spcPct val="0"/>
              </a:spcBef>
            </a:pPr>
            <a:r>
              <a:rPr lang="en-IE" dirty="0" smtClean="0"/>
              <a:t>Average of 25,000 net immigration each year.  Somewhat surprising given economy.</a:t>
            </a:r>
          </a:p>
          <a:p>
            <a:pPr>
              <a:spcBef>
                <a:spcPct val="0"/>
              </a:spcBef>
            </a:pPr>
            <a:r>
              <a:rPr lang="en-IE" dirty="0" smtClean="0"/>
              <a:t>Will come back to this in more detail.</a:t>
            </a:r>
          </a:p>
          <a:p>
            <a:pPr>
              <a:spcBef>
                <a:spcPct val="0"/>
              </a:spcBef>
            </a:pPr>
            <a:endParaRPr lang="en-IE" dirty="0" smtClean="0"/>
          </a:p>
          <a:p>
            <a:pPr>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C6C85-4E84-4260-ACB4-72FC1990DE8F}" type="slidenum">
              <a:rPr lang="en-US"/>
              <a:pPr fontAlgn="base">
                <a:spcBef>
                  <a:spcPct val="0"/>
                </a:spcBef>
                <a:spcAft>
                  <a:spcPct val="0"/>
                </a:spcAft>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F1294-F3DB-4AE3-B52D-FAC37CE28FD2}"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Big drivers of growth were counties in Leinster.  </a:t>
            </a:r>
          </a:p>
          <a:p>
            <a:pPr>
              <a:spcBef>
                <a:spcPct val="0"/>
              </a:spcBef>
            </a:pPr>
            <a:r>
              <a:rPr lang="en-IE" dirty="0" smtClean="0"/>
              <a:t>The population of Leinster accounted for over 60% of the 348,000.</a:t>
            </a:r>
          </a:p>
          <a:p>
            <a:pPr>
              <a:spcBef>
                <a:spcPct val="0"/>
              </a:spcBef>
            </a:pPr>
            <a:r>
              <a:rPr lang="en-IE" dirty="0" smtClean="0"/>
              <a:t>55% of the population was in Leinster</a:t>
            </a:r>
          </a:p>
          <a:p>
            <a:pPr>
              <a:spcBef>
                <a:spcPct val="0"/>
              </a:spcBef>
            </a:pPr>
            <a:r>
              <a:rPr lang="en-IE" dirty="0" smtClean="0"/>
              <a:t>Dublin commuter belt counties prominent. </a:t>
            </a:r>
          </a:p>
          <a:p>
            <a:pPr>
              <a:spcBef>
                <a:spcPct val="0"/>
              </a:spcBef>
            </a:pPr>
            <a:r>
              <a:rPr lang="en-IE" dirty="0" smtClean="0"/>
              <a:t>Loosening of the commuter belt with counties like Laois, Cavan and Longford growing strongly</a:t>
            </a:r>
          </a:p>
          <a:p>
            <a:pPr>
              <a:spcBef>
                <a:spcPct val="0"/>
              </a:spcBef>
            </a:pPr>
            <a:r>
              <a:rPr lang="en-IE" dirty="0" smtClean="0"/>
              <a:t>Only two areas showed falls in population, Cork and Limerick City.</a:t>
            </a:r>
          </a:p>
          <a:p>
            <a:pPr>
              <a:spcBef>
                <a:spcPct val="0"/>
              </a:spcBef>
            </a:pPr>
            <a:r>
              <a:rPr lang="en-IE" dirty="0" smtClean="0"/>
              <a:t>Dublin, Galway &amp; Waterford cities grew modestly</a:t>
            </a:r>
          </a:p>
          <a:p>
            <a:pPr>
              <a:spcBef>
                <a:spcPct val="0"/>
              </a:spcBef>
            </a:pPr>
            <a:endParaRPr lang="en-IE" dirty="0" smtClean="0"/>
          </a:p>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5DA52F-92AE-4CAC-9AE5-F331C4CCD0FB}" type="slidenum">
              <a:rPr lang="en-US"/>
              <a:pPr fontAlgn="base">
                <a:spcBef>
                  <a:spcPct val="0"/>
                </a:spcBef>
                <a:spcAft>
                  <a:spcPct val="0"/>
                </a:spcAft>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smtClean="0"/>
          </a:p>
          <a:p>
            <a:pPr>
              <a:spcBef>
                <a:spcPct val="0"/>
              </a:spcBef>
            </a:pPr>
            <a:r>
              <a:rPr lang="en-IE" dirty="0" smtClean="0"/>
              <a:t>The number of people in urban areas (towns with a population of 1,500 or more) surpassed 2.8 million. </a:t>
            </a:r>
          </a:p>
          <a:p>
            <a:pPr>
              <a:spcBef>
                <a:spcPct val="0"/>
              </a:spcBef>
            </a:pPr>
            <a:r>
              <a:rPr lang="en-IE" dirty="0" smtClean="0"/>
              <a:t>Now over 60% of our population live in urban areas.</a:t>
            </a:r>
          </a:p>
          <a:p>
            <a:pPr>
              <a:spcBef>
                <a:spcPct val="0"/>
              </a:spcBef>
            </a:pPr>
            <a:r>
              <a:rPr lang="en-IE" dirty="0" smtClean="0"/>
              <a:t>Very clear microcosm of how our country has changed in the last 50 years</a:t>
            </a:r>
          </a:p>
          <a:p>
            <a:pPr>
              <a:spcBef>
                <a:spcPct val="0"/>
              </a:spcBef>
            </a:pPr>
            <a:r>
              <a:rPr lang="en-IE" dirty="0" smtClean="0"/>
              <a:t>In Census 1961, 54% of the population lived in rural areas</a:t>
            </a:r>
          </a:p>
          <a:p>
            <a:pPr>
              <a:spcBef>
                <a:spcPct val="0"/>
              </a:spcBef>
            </a:pPr>
            <a:r>
              <a:rPr lang="en-IE" dirty="0" smtClean="0"/>
              <a:t>In 2011 this had declined to 38%, with 62% living in urban areas.</a:t>
            </a:r>
          </a:p>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F1294-F3DB-4AE3-B52D-FAC37CE28FD2}" type="slidenum">
              <a:rPr lang="en-US"/>
              <a:pPr fontAlgn="base">
                <a:spcBef>
                  <a:spcPct val="0"/>
                </a:spcBef>
                <a:spcAft>
                  <a:spcPct val="0"/>
                </a:spcAft>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Population pyramid represents the number and males and females by single year of age.</a:t>
            </a:r>
          </a:p>
          <a:p>
            <a:pPr>
              <a:spcBef>
                <a:spcPct val="0"/>
              </a:spcBef>
            </a:pPr>
            <a:endParaRPr lang="en-IE" dirty="0" smtClean="0"/>
          </a:p>
          <a:p>
            <a:pPr>
              <a:spcBef>
                <a:spcPct val="0"/>
              </a:spcBef>
            </a:pPr>
            <a:r>
              <a:rPr lang="en-IE" dirty="0" smtClean="0"/>
              <a:t>Most noticeable feature is the peak for both males and females in the early 30s age brackets. </a:t>
            </a:r>
          </a:p>
          <a:p>
            <a:pPr>
              <a:spcBef>
                <a:spcPct val="0"/>
              </a:spcBef>
            </a:pPr>
            <a:r>
              <a:rPr lang="en-IE" dirty="0" smtClean="0"/>
              <a:t>This was partially attributable to a peak in births which was experienced in the 1980s</a:t>
            </a:r>
          </a:p>
          <a:p>
            <a:pPr>
              <a:spcBef>
                <a:spcPct val="0"/>
              </a:spcBef>
            </a:pPr>
            <a:r>
              <a:rPr lang="en-IE" dirty="0" smtClean="0"/>
              <a:t>This tapered off in subsequent years, as can be seen.  Outward migration may also have had an effect on these age groups.</a:t>
            </a:r>
          </a:p>
          <a:p>
            <a:pPr>
              <a:spcBef>
                <a:spcPct val="0"/>
              </a:spcBef>
            </a:pPr>
            <a:r>
              <a:rPr lang="en-IE" dirty="0" smtClean="0"/>
              <a:t>Birth rates have been increasing again in recent years, this is evident from the base of the pyramid</a:t>
            </a:r>
          </a:p>
          <a:p>
            <a:pPr>
              <a:spcBef>
                <a:spcPct val="0"/>
              </a:spcBef>
            </a:pPr>
            <a:r>
              <a:rPr lang="en-IE" dirty="0" smtClean="0"/>
              <a:t>Common feature of most countries’ population pyramids is a tapering off of the population in the older age groups and a reflection of higher male mortality as the ages increase.  </a:t>
            </a:r>
          </a:p>
          <a:p>
            <a:pPr>
              <a:spcBef>
                <a:spcPct val="0"/>
              </a:spcBef>
            </a:pPr>
            <a:r>
              <a:rPr lang="en-IE" dirty="0" smtClean="0"/>
              <a:t>The effect of this is a narrowing of the pyramid and an increasingly asymmetrical distribution among older age groups.</a:t>
            </a:r>
          </a:p>
          <a:p>
            <a:pPr>
              <a:spcBef>
                <a:spcPct val="0"/>
              </a:spcBef>
            </a:pPr>
            <a:r>
              <a:rPr lang="en-IE" dirty="0" smtClean="0"/>
              <a:t>One notable feature that is not brought out in this graph is an 18% increase in the male population over the age of 65, compared with a 12% increase for women.  This reflects a narrowing gap in life expectancy between the sexes.</a:t>
            </a:r>
          </a:p>
          <a:p>
            <a:pPr>
              <a:spcBef>
                <a:spcPct val="0"/>
              </a:spcBef>
            </a:pPr>
            <a:endParaRPr lang="en-IE" dirty="0" smtClean="0"/>
          </a:p>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842C8-A020-4AEE-9911-9846402571EE}" type="slidenum">
              <a:rPr lang="en-US"/>
              <a:pPr fontAlgn="base">
                <a:spcBef>
                  <a:spcPct val="0"/>
                </a:spcBef>
                <a:spcAft>
                  <a:spcPct val="0"/>
                </a:spcAft>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dirty="0" smtClean="0"/>
              <a:t>The average age of the population in 2011 was 36.1.</a:t>
            </a:r>
          </a:p>
          <a:p>
            <a:pPr>
              <a:spcBef>
                <a:spcPct val="0"/>
              </a:spcBef>
            </a:pPr>
            <a:endParaRPr lang="en-IE" dirty="0" smtClean="0"/>
          </a:p>
          <a:p>
            <a:pPr>
              <a:spcBef>
                <a:spcPct val="0"/>
              </a:spcBef>
            </a:pPr>
            <a:r>
              <a:rPr lang="en-IE" dirty="0" smtClean="0"/>
              <a:t>For comparison, the average age of the population in 2006 was 35.6.</a:t>
            </a:r>
          </a:p>
          <a:p>
            <a:pPr>
              <a:spcBef>
                <a:spcPct val="0"/>
              </a:spcBef>
            </a:pPr>
            <a:endParaRPr lang="en-IE" dirty="0" smtClean="0"/>
          </a:p>
          <a:p>
            <a:pPr>
              <a:spcBef>
                <a:spcPct val="0"/>
              </a:spcBef>
            </a:pPr>
            <a:r>
              <a:rPr lang="en-IE" dirty="0" smtClean="0"/>
              <a:t>So, on that measure it could be concluded that the population is getting older.</a:t>
            </a:r>
          </a:p>
          <a:p>
            <a:pPr>
              <a:spcBef>
                <a:spcPct val="0"/>
              </a:spcBef>
            </a:pPr>
            <a:endParaRPr lang="en-IE" dirty="0" smtClean="0"/>
          </a:p>
          <a:p>
            <a:pPr>
              <a:spcBef>
                <a:spcPct val="0"/>
              </a:spcBef>
            </a:pPr>
            <a:r>
              <a:rPr lang="en-IE" dirty="0" smtClean="0"/>
              <a:t>The map provides data on the average age broken down by administrative county. </a:t>
            </a:r>
          </a:p>
          <a:p>
            <a:pPr>
              <a:spcBef>
                <a:spcPct val="0"/>
              </a:spcBef>
            </a:pPr>
            <a:endParaRPr lang="en-IE" dirty="0" smtClean="0"/>
          </a:p>
          <a:p>
            <a:pPr>
              <a:spcBef>
                <a:spcPct val="0"/>
              </a:spcBef>
            </a:pPr>
            <a:r>
              <a:rPr lang="en-IE" dirty="0" smtClean="0"/>
              <a:t>In general you can see that the younger counties, tend to be to the north and west of Dublin, with older counties to the west of the country</a:t>
            </a:r>
          </a:p>
          <a:p>
            <a:pPr>
              <a:spcBef>
                <a:spcPct val="0"/>
              </a:spcBef>
            </a:pPr>
            <a:endParaRPr lang="en-IE" dirty="0" smtClean="0"/>
          </a:p>
          <a:p>
            <a:pPr>
              <a:spcBef>
                <a:spcPct val="0"/>
              </a:spcBef>
            </a:pPr>
            <a:r>
              <a:rPr lang="en-IE" dirty="0" smtClean="0"/>
              <a:t>The youngest county by average age was Fingal, at 32.2.  The next youngest counties were Kildare at 32.8 and South Dublin at 33.1.</a:t>
            </a:r>
          </a:p>
          <a:p>
            <a:pPr>
              <a:spcBef>
                <a:spcPct val="0"/>
              </a:spcBef>
            </a:pPr>
            <a:endParaRPr lang="en-IE" dirty="0" smtClean="0"/>
          </a:p>
          <a:p>
            <a:pPr>
              <a:spcBef>
                <a:spcPct val="0"/>
              </a:spcBef>
            </a:pPr>
            <a:r>
              <a:rPr lang="en-IE" dirty="0" smtClean="0"/>
              <a:t>The oldest administrative county was Cork City at 38.7, followed by Mayo at 38.6 and Kerry at 38.5.</a:t>
            </a:r>
          </a:p>
          <a:p>
            <a:pPr>
              <a:spcBef>
                <a:spcPct val="0"/>
              </a:spcBef>
            </a:pPr>
            <a:endParaRPr lang="en-IE" dirty="0" smtClean="0"/>
          </a:p>
          <a:p>
            <a:pPr>
              <a:spcBef>
                <a:spcPct val="0"/>
              </a:spcBef>
            </a:pPr>
            <a:endParaRPr lang="en-IE" dirty="0" smtClean="0"/>
          </a:p>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DFA32-B9C2-439D-B9CC-94F922B7B7CE}" type="slidenum">
              <a:rPr lang="en-US"/>
              <a:pPr fontAlgn="base">
                <a:spcBef>
                  <a:spcPct val="0"/>
                </a:spcBef>
                <a:spcAft>
                  <a:spcPct val="0"/>
                </a:spcAft>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smtClean="0"/>
          </a:p>
          <a:p>
            <a:pPr>
              <a:buFont typeface="Arial" pitchFamily="34" charset="0"/>
              <a:buNone/>
            </a:pPr>
            <a:endParaRPr lang="en-IE"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F3E4B13-F28C-41E9-B8B3-6443B082910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37FC2D-8F3E-4E1B-AE09-BA9152D6072F}" type="datetimeFigureOut">
              <a:rPr lang="en-US"/>
              <a:pPr>
                <a:defRPr/>
              </a:pPr>
              <a:t>12/20/2012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69AD1B-50C7-493B-B8D9-B18932E0876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95EB46-D353-4355-B10A-FE3360336BE2}" type="datetimeFigureOut">
              <a:rPr lang="en-US"/>
              <a:pPr>
                <a:defRPr/>
              </a:pPr>
              <a:t>12/20/2012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176EA2-E2B1-492F-9E65-3680825FEA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D1B10E-07E6-4CAA-8787-32994C6BE227}" type="datetimeFigureOut">
              <a:rPr lang="en-US"/>
              <a:pPr>
                <a:defRPr/>
              </a:pPr>
              <a:t>12/20/2012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D463CD-9F30-4196-BD9E-FB2B5CAEDB6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D2D6A-5D71-46B1-8398-3DA62CF28DE5}" type="datetimeFigureOut">
              <a:rPr lang="en-US"/>
              <a:pPr>
                <a:defRPr/>
              </a:pPr>
              <a:t>12/20/2012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09B54F-0D2F-4795-81FC-E1BB1DE1B8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92B2EC-2C4C-4655-A917-1BE0BD8738EC}" type="datetimeFigureOut">
              <a:rPr lang="en-US"/>
              <a:pPr>
                <a:defRPr/>
              </a:pPr>
              <a:t>12/20/2012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E275E2-14F0-4D68-B28F-7A439DD3F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39095F-4A52-4E7D-8EF0-44D86BCE9B97}" type="datetimeFigureOut">
              <a:rPr lang="en-US"/>
              <a:pPr>
                <a:defRPr/>
              </a:pPr>
              <a:t>12/20/2012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41627A-34C1-4D65-BB6C-D5CDA894722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E15D16-E82E-4FA9-912E-1F18D49AE221}" type="datetimeFigureOut">
              <a:rPr lang="en-US"/>
              <a:pPr>
                <a:defRPr/>
              </a:pPr>
              <a:t>12/20/2012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0DB5E5-03E2-48A8-8D77-8B8207DDA05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108C64-38ED-40B2-A651-59184D11DE59}" type="datetimeFigureOut">
              <a:rPr lang="en-US"/>
              <a:pPr>
                <a:defRPr/>
              </a:pPr>
              <a:t>12/20/2012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13F361E-83C7-49BD-AC77-1CA11C4C5E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159C5-0F26-4DC9-ADBF-9508AE5E4CBF}" type="datetimeFigureOut">
              <a:rPr lang="en-US"/>
              <a:pPr>
                <a:defRPr/>
              </a:pPr>
              <a:t>12/20/2012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8471407-730B-4850-859A-9BAA71FE87E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74D074-B1A0-456F-B99B-32A3B95689CB}" type="datetimeFigureOut">
              <a:rPr lang="en-US"/>
              <a:pPr>
                <a:defRPr/>
              </a:pPr>
              <a:t>12/20/2012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4D8E09-0083-4E74-8273-0B50E5AA81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09935-4596-4088-9D73-95240A4B95BD}" type="datetimeFigureOut">
              <a:rPr lang="en-US"/>
              <a:pPr>
                <a:defRPr/>
              </a:pPr>
              <a:t>12/20/2012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C61440-EAA9-4E44-BB59-2D492944F8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480391B-38A9-4475-9EA1-152C4A159E7E}" type="datetimeFigureOut">
              <a:rPr lang="en-US"/>
              <a:pPr>
                <a:defRPr/>
              </a:pPr>
              <a:t>12/20/2012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F2F4A72-D25D-4F9B-B799-2D477D78DC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r>
              <a:rPr lang="en-IE" dirty="0" smtClean="0"/>
              <a:t>	</a:t>
            </a:r>
            <a:endParaRPr lang="en-US" dirty="0"/>
          </a:p>
        </p:txBody>
      </p:sp>
      <p:sp>
        <p:nvSpPr>
          <p:cNvPr id="14" name="Content Placeholder 13"/>
          <p:cNvSpPr>
            <a:spLocks noGrp="1"/>
          </p:cNvSpPr>
          <p:nvPr>
            <p:ph idx="1"/>
          </p:nvPr>
        </p:nvSpPr>
        <p:spPr/>
        <p:txBody>
          <a:bodyPr rtlCol="0">
            <a:normAutofit fontScale="92500" lnSpcReduction="10000"/>
          </a:bodyPr>
          <a:lstStyle/>
          <a:p>
            <a:pPr algn="ctr" fontAlgn="auto">
              <a:spcAft>
                <a:spcPts val="0"/>
              </a:spcAft>
              <a:buFont typeface="Arial" pitchFamily="34" charset="0"/>
              <a:buNone/>
              <a:defRPr/>
            </a:pPr>
            <a:r>
              <a:rPr lang="en-IE" sz="6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rPr>
              <a:t>This is </a:t>
            </a:r>
            <a:r>
              <a:rPr lang="en-IE" sz="6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rPr>
              <a:t>Ireland</a:t>
            </a:r>
          </a:p>
          <a:p>
            <a:pPr algn="ctr" fontAlgn="auto">
              <a:spcAft>
                <a:spcPts val="0"/>
              </a:spcAft>
              <a:buFont typeface="Arial" pitchFamily="34" charset="0"/>
              <a:buNone/>
              <a:defRPr/>
            </a:pPr>
            <a:endParaRPr lang="en-IE" sz="6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ndParaRPr>
          </a:p>
          <a:p>
            <a:pPr algn="ctr" fontAlgn="auto">
              <a:spcAft>
                <a:spcPts val="0"/>
              </a:spcAft>
              <a:buFont typeface="Arial" pitchFamily="34" charset="0"/>
              <a:buNone/>
              <a:defRPr/>
            </a:pPr>
            <a:r>
              <a:rPr lang="en-IE" sz="57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rPr>
              <a:t>Part 1</a:t>
            </a:r>
            <a:endParaRPr lang="en-IE" sz="57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ndParaRPr>
          </a:p>
          <a:p>
            <a:pPr algn="ctr" fontAlgn="auto">
              <a:spcAft>
                <a:spcPts val="0"/>
              </a:spcAft>
              <a:buFont typeface="Arial" pitchFamily="34" charset="0"/>
              <a:buNone/>
              <a:defRPr/>
            </a:pPr>
            <a:endParaRPr lang="en-IE" sz="4600" b="1" dirty="0" smtClean="0">
              <a:ln w="900" cmpd="sng">
                <a:solidFill>
                  <a:schemeClr val="accent1">
                    <a:satMod val="190000"/>
                    <a:alpha val="55000"/>
                  </a:schemeClr>
                </a:solidFill>
                <a:prstDash val="solid"/>
              </a:ln>
              <a:solidFill>
                <a:srgbClr val="2AC7E6"/>
              </a:solidFill>
              <a:effectLst>
                <a:innerShdw blurRad="101600" dist="76200" dir="5400000">
                  <a:schemeClr val="accent1">
                    <a:satMod val="190000"/>
                    <a:tint val="100000"/>
                    <a:alpha val="74000"/>
                  </a:schemeClr>
                </a:innerShdw>
              </a:effectLst>
            </a:endParaRPr>
          </a:p>
          <a:p>
            <a:pPr algn="ctr" fontAlgn="auto">
              <a:spcAft>
                <a:spcPts val="0"/>
              </a:spcAft>
              <a:buFont typeface="Arial" pitchFamily="34" charset="0"/>
              <a:buNone/>
              <a:defRPr/>
            </a:pPr>
            <a:r>
              <a:rPr lang="en-IE" sz="45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Highlights from Census 2011</a:t>
            </a:r>
          </a:p>
          <a:p>
            <a:pPr algn="ctr" fontAlgn="auto">
              <a:spcAft>
                <a:spcPts val="0"/>
              </a:spcAft>
              <a:buFont typeface="Arial" pitchFamily="34" charset="0"/>
              <a:buNone/>
              <a:defRPr/>
            </a:pPr>
            <a:endParaRPr lang="en-IE" sz="45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buFont typeface="Arial" pitchFamily="34" charset="0"/>
              <a:buNone/>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buFont typeface="Arial" pitchFamily="34" charset="0"/>
              <a:buNone/>
              <a:defRPr/>
            </a:pPr>
            <a:endPar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buFont typeface="Arial" pitchFamily="34" charset="0"/>
              <a:buNone/>
              <a:defRPr/>
            </a:pPr>
            <a:endParaRPr lang="en-IE"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buFont typeface="Arial" pitchFamily="34" charset="0"/>
              <a:buNone/>
              <a:defRPr/>
            </a:pPr>
            <a:endParaRPr lang="en-US" b="1" dirty="0">
              <a:ln w="900" cmpd="sng">
                <a:solidFill>
                  <a:schemeClr val="accent1">
                    <a:satMod val="190000"/>
                    <a:alpha val="55000"/>
                  </a:schemeClr>
                </a:solidFill>
                <a:prstDash val="solid"/>
              </a:ln>
              <a:solidFill>
                <a:srgbClr val="2AC7E6"/>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endParaRPr lang="en-US" dirty="0"/>
          </a:p>
        </p:txBody>
      </p:sp>
      <p:pic>
        <p:nvPicPr>
          <p:cNvPr id="9" name="Picture 3"/>
          <p:cNvPicPr>
            <a:picLocks noGrp="1" noChangeAspect="1" noChangeArrowheads="1"/>
          </p:cNvPicPr>
          <p:nvPr>
            <p:ph idx="1"/>
          </p:nvPr>
        </p:nvPicPr>
        <p:blipFill>
          <a:blip r:embed="rId3"/>
          <a:srcRect/>
          <a:stretch>
            <a:fillRect/>
          </a:stretch>
        </p:blipFill>
        <p:spPr bwMode="auto">
          <a:xfrm>
            <a:off x="611560" y="3573016"/>
            <a:ext cx="8229600" cy="3007696"/>
          </a:xfrm>
          <a:prstGeom prst="rect">
            <a:avLst/>
          </a:prstGeom>
          <a:noFill/>
          <a:ln w="9525">
            <a:noFill/>
            <a:miter lim="800000"/>
            <a:headEnd/>
            <a:tailEnd/>
          </a:ln>
        </p:spPr>
      </p:pic>
      <p:sp>
        <p:nvSpPr>
          <p:cNvPr id="10" name="TextBox 9"/>
          <p:cNvSpPr txBox="1"/>
          <p:nvPr/>
        </p:nvSpPr>
        <p:spPr>
          <a:xfrm>
            <a:off x="1043608" y="1412776"/>
            <a:ext cx="6768752" cy="1384995"/>
          </a:xfrm>
          <a:prstGeom prst="rect">
            <a:avLst/>
          </a:prstGeom>
          <a:noFill/>
        </p:spPr>
        <p:txBody>
          <a:bodyPr wrap="square" rtlCol="0">
            <a:spAutoFit/>
          </a:bodyPr>
          <a:lstStyle/>
          <a:p>
            <a:pPr>
              <a:buFont typeface="Arial" pitchFamily="34" charset="0"/>
              <a:buChar cha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136,295 elderly living alone – 28% of group</a:t>
            </a:r>
          </a:p>
          <a:p>
            <a:pPr>
              <a:buFont typeface="Arial" pitchFamily="34" charset="0"/>
              <a:buChar cha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Varies by age</a:t>
            </a:r>
          </a:p>
          <a:p>
            <a:pPr>
              <a:buFont typeface="Arial" pitchFamily="34" charset="0"/>
              <a:buChar cha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...by sex</a:t>
            </a:r>
          </a:p>
        </p:txBody>
      </p:sp>
      <p:sp>
        <p:nvSpPr>
          <p:cNvPr id="11" name="Oval 10"/>
          <p:cNvSpPr/>
          <p:nvPr/>
        </p:nvSpPr>
        <p:spPr>
          <a:xfrm>
            <a:off x="1763688" y="5517232"/>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619672" y="404664"/>
            <a:ext cx="6336704" cy="926976"/>
          </a:xfrm>
          <a:prstGeom prst="rect">
            <a:avLst/>
          </a:prstGeom>
        </p:spPr>
        <p:txBody>
          <a:bodyPr anchor="ctr">
            <a:normAutofit fontScale="75000" lnSpcReduction="200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Elderly living alone</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11270" name="Picture 2"/>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323528" y="1412776"/>
            <a:ext cx="4249167" cy="5086316"/>
          </a:xfrm>
        </p:spPr>
      </p:pic>
      <p:sp>
        <p:nvSpPr>
          <p:cNvPr id="10" name="Title 1"/>
          <p:cNvSpPr txBox="1">
            <a:spLocks/>
          </p:cNvSpPr>
          <p:nvPr/>
        </p:nvSpPr>
        <p:spPr>
          <a:xfrm>
            <a:off x="395536" y="620688"/>
            <a:ext cx="8229600" cy="1143000"/>
          </a:xfrm>
          <a:prstGeom prst="rect">
            <a:avLst/>
          </a:prstGeom>
        </p:spPr>
        <p:txBody>
          <a:bodyPr anchor="ctr">
            <a:normAutofit fontScale="97500"/>
          </a:bodyPr>
          <a:lstStyle/>
          <a:p>
            <a:pPr algn="ctr" fontAlgn="auto">
              <a:spcAft>
                <a:spcPts val="0"/>
              </a:spcAft>
              <a:defRPr/>
            </a:pPr>
            <a:endParaRPr lang="en-US" sz="3600" dirty="0">
              <a:latin typeface="+mj-lt"/>
              <a:ea typeface="+mj-ea"/>
              <a:cs typeface="+mj-cs"/>
            </a:endParaRPr>
          </a:p>
        </p:txBody>
      </p:sp>
      <p:sp>
        <p:nvSpPr>
          <p:cNvPr id="11" name="TextBox 10"/>
          <p:cNvSpPr txBox="1"/>
          <p:nvPr/>
        </p:nvSpPr>
        <p:spPr>
          <a:xfrm>
            <a:off x="4932040" y="1628800"/>
            <a:ext cx="4032448" cy="5693866"/>
          </a:xfrm>
          <a:prstGeom prst="rect">
            <a:avLst/>
          </a:prstGeom>
          <a:noFill/>
        </p:spPr>
        <p:txBody>
          <a:bodyPr wrap="square">
            <a:spAutoFit/>
          </a:bodyPr>
          <a:lstStyle/>
          <a:p>
            <a:pPr fontAlgn="auto">
              <a:spcBef>
                <a:spcPts val="0"/>
              </a:spcBef>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....by county</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Highest numbers as % of private households in cities, west, border</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Lowest numbers in Dublin commuter counties</a:t>
            </a:r>
          </a:p>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defRPr/>
            </a:pPr>
            <a:endParaRPr lang="en-US"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p:txBody>
      </p:sp>
      <p:sp>
        <p:nvSpPr>
          <p:cNvPr id="6" name="Title 1"/>
          <p:cNvSpPr txBox="1">
            <a:spLocks/>
          </p:cNvSpPr>
          <p:nvPr/>
        </p:nvSpPr>
        <p:spPr>
          <a:xfrm>
            <a:off x="1619672" y="404664"/>
            <a:ext cx="6336704" cy="926976"/>
          </a:xfrm>
          <a:prstGeom prst="rect">
            <a:avLst/>
          </a:prstGeom>
        </p:spPr>
        <p:txBody>
          <a:bodyPr anchor="ctr">
            <a:normAutofit fontScale="75000" lnSpcReduction="200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Elderly living alone</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sp>
        <p:nvSpPr>
          <p:cNvPr id="7" name="Oval 6"/>
          <p:cNvSpPr/>
          <p:nvPr/>
        </p:nvSpPr>
        <p:spPr>
          <a:xfrm rot="18162341">
            <a:off x="2487035" y="2935721"/>
            <a:ext cx="1772813" cy="1318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2195736" y="515719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31840" y="4725144"/>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051720" y="429309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835696" y="357301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779912" y="350100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331640" y="2276872"/>
            <a:ext cx="2448272"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250825" y="1502283"/>
            <a:ext cx="5113338" cy="5121846"/>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IE" dirty="0" smtClean="0"/>
              <a:t/>
            </a:r>
            <a:br>
              <a:rPr lang="en-IE" dirty="0" smtClean="0"/>
            </a:br>
            <a:endParaRPr lang="en-US" dirty="0"/>
          </a:p>
        </p:txBody>
      </p:sp>
      <p:sp>
        <p:nvSpPr>
          <p:cNvPr id="8" name="Rectangle 7"/>
          <p:cNvSpPr/>
          <p:nvPr/>
        </p:nvSpPr>
        <p:spPr>
          <a:xfrm>
            <a:off x="5868144" y="1628800"/>
            <a:ext cx="2952328" cy="3416320"/>
          </a:xfrm>
          <a:prstGeom prst="rect">
            <a:avLst/>
          </a:prstGeom>
        </p:spPr>
        <p:txBody>
          <a:bodyPr wrap="square">
            <a:spAutoFit/>
          </a:bodyPr>
          <a:lstStyle/>
          <a:p>
            <a:pPr>
              <a:buFont typeface="Arial" pitchFamily="34" charset="0"/>
              <a:buChar cha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Household size continues to shrink</a:t>
            </a:r>
          </a:p>
          <a:p>
            <a:pPr>
              <a:buFont typeface="Arial" pitchFamily="34" charset="0"/>
              <a:buChar cha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Average 2.73</a:t>
            </a:r>
          </a:p>
          <a:p>
            <a:pPr>
              <a:buFont typeface="Arial" pitchFamily="34" charset="0"/>
              <a:buChar cha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From 2.81</a:t>
            </a:r>
          </a:p>
          <a:p>
            <a:pPr>
              <a:buFont typeface="Arial" pitchFamily="34" charset="0"/>
              <a:buChar char="•"/>
            </a:pPr>
            <a:endPar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a:buFont typeface="Arial" pitchFamily="34" charset="0"/>
              <a:buChar cha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Total households increases by 12.6%</a:t>
            </a:r>
          </a:p>
        </p:txBody>
      </p:sp>
      <p:sp>
        <p:nvSpPr>
          <p:cNvPr id="9" name="Oval 8"/>
          <p:cNvSpPr/>
          <p:nvPr/>
        </p:nvSpPr>
        <p:spPr>
          <a:xfrm>
            <a:off x="4788024" y="6165304"/>
            <a:ext cx="648072"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Private Households</a:t>
            </a:r>
            <a:endParaRPr lang="en-US"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endParaRPr lang="en-US" dirty="0"/>
          </a:p>
        </p:txBody>
      </p:sp>
      <p:pic>
        <p:nvPicPr>
          <p:cNvPr id="12290" name="Picture 2"/>
          <p:cNvPicPr>
            <a:picLocks noGrp="1" noChangeAspect="1" noChangeArrowheads="1"/>
          </p:cNvPicPr>
          <p:nvPr>
            <p:ph idx="1"/>
          </p:nvPr>
        </p:nvPicPr>
        <p:blipFill>
          <a:blip r:embed="rId3"/>
          <a:srcRect t="1382" r="-195"/>
          <a:stretch>
            <a:fillRect/>
          </a:stretch>
        </p:blipFill>
        <p:spPr bwMode="auto">
          <a:xfrm>
            <a:off x="1835696" y="1340768"/>
            <a:ext cx="6120680" cy="5139895"/>
          </a:xfrm>
          <a:prstGeom prst="rect">
            <a:avLst/>
          </a:prstGeom>
          <a:noFill/>
          <a:ln w="9525">
            <a:noFill/>
            <a:miter lim="800000"/>
            <a:headEnd/>
            <a:tailEnd/>
          </a:ln>
        </p:spPr>
      </p:pic>
      <p:sp>
        <p:nvSpPr>
          <p:cNvPr id="10" name="Oval 9"/>
          <p:cNvSpPr/>
          <p:nvPr/>
        </p:nvSpPr>
        <p:spPr>
          <a:xfrm>
            <a:off x="6084168" y="5373216"/>
            <a:ext cx="1440160"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Family Units</a:t>
            </a:r>
            <a:endParaRPr lang="en-US"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endParaRPr lang="en-US" dirty="0"/>
          </a:p>
        </p:txBody>
      </p:sp>
      <p:pic>
        <p:nvPicPr>
          <p:cNvPr id="3" name="Content Placeholder 2"/>
          <p:cNvPicPr>
            <a:picLocks noGrp="1" noChangeAspect="1" noChangeArrowheads="1"/>
          </p:cNvPicPr>
          <p:nvPr>
            <p:ph idx="1"/>
          </p:nvPr>
        </p:nvPicPr>
        <p:blipFill>
          <a:blip r:embed="rId3"/>
          <a:srcRect l="773" t="600" r="773" b="600"/>
          <a:stretch>
            <a:fillRect/>
          </a:stretch>
        </p:blipFill>
        <p:spPr bwMode="auto">
          <a:xfrm>
            <a:off x="2699792" y="620688"/>
            <a:ext cx="4395484" cy="5682792"/>
          </a:xfrm>
          <a:prstGeom prst="rect">
            <a:avLst/>
          </a:prstGeom>
          <a:noFill/>
          <a:ln w="9525">
            <a:noFill/>
            <a:miter lim="800000"/>
            <a:headEnd/>
            <a:tailEnd/>
          </a:ln>
        </p:spPr>
      </p:pic>
      <p:sp>
        <p:nvSpPr>
          <p:cNvPr id="9" name="TextBox 8"/>
          <p:cNvSpPr txBox="1"/>
          <p:nvPr/>
        </p:nvSpPr>
        <p:spPr>
          <a:xfrm>
            <a:off x="3923928" y="1431324"/>
            <a:ext cx="1080120" cy="369332"/>
          </a:xfrm>
          <a:prstGeom prst="rect">
            <a:avLst/>
          </a:prstGeom>
          <a:noFill/>
        </p:spPr>
        <p:txBody>
          <a:bodyPr wrap="square" rtlCol="0">
            <a:spAutoFit/>
          </a:bodyPr>
          <a:lstStyle/>
          <a:p>
            <a:r>
              <a:rPr lang="en-IE" dirty="0" smtClean="0"/>
              <a:t>215,300</a:t>
            </a:r>
            <a:endParaRPr lang="en-US" dirty="0"/>
          </a:p>
        </p:txBody>
      </p:sp>
      <p:sp>
        <p:nvSpPr>
          <p:cNvPr id="10" name="TextBox 9"/>
          <p:cNvSpPr txBox="1"/>
          <p:nvPr/>
        </p:nvSpPr>
        <p:spPr>
          <a:xfrm>
            <a:off x="6012160" y="2367428"/>
            <a:ext cx="1224136" cy="369332"/>
          </a:xfrm>
          <a:prstGeom prst="rect">
            <a:avLst/>
          </a:prstGeom>
          <a:noFill/>
        </p:spPr>
        <p:txBody>
          <a:bodyPr wrap="square" rtlCol="0">
            <a:spAutoFit/>
          </a:bodyPr>
          <a:lstStyle/>
          <a:p>
            <a:r>
              <a:rPr lang="en-IE" dirty="0" smtClean="0"/>
              <a:t>143,600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15366" name="Picture 3"/>
          <p:cNvPicPr>
            <a:picLocks noChangeAspect="1" noChangeArrowheads="1"/>
          </p:cNvPicPr>
          <p:nvPr/>
        </p:nvPicPr>
        <p:blipFill>
          <a:blip r:embed="rId3"/>
          <a:srcRect/>
          <a:stretch>
            <a:fillRect/>
          </a:stretch>
        </p:blipFill>
        <p:spPr bwMode="auto">
          <a:xfrm>
            <a:off x="4716016" y="1700808"/>
            <a:ext cx="4237044" cy="4752528"/>
          </a:xfrm>
          <a:prstGeom prst="rect">
            <a:avLst/>
          </a:prstGeom>
          <a:noFill/>
          <a:ln w="9525">
            <a:noFill/>
            <a:miter lim="800000"/>
            <a:headEnd/>
            <a:tailEnd/>
          </a:ln>
        </p:spPr>
      </p:pic>
      <p:sp>
        <p:nvSpPr>
          <p:cNvPr id="8" name="Title 1"/>
          <p:cNvSpPr txBox="1">
            <a:spLocks/>
          </p:cNvSpPr>
          <p:nvPr/>
        </p:nvSpPr>
        <p:spPr>
          <a:xfrm>
            <a:off x="395536" y="620688"/>
            <a:ext cx="8229600" cy="1143000"/>
          </a:xfrm>
          <a:prstGeom prst="rect">
            <a:avLst/>
          </a:prstGeom>
        </p:spPr>
        <p:txBody>
          <a:bodyPr anchor="ctr">
            <a:normAutofit fontScale="97500"/>
          </a:bodyPr>
          <a:lstStyle/>
          <a:p>
            <a:pPr algn="ctr" fontAlgn="auto">
              <a:spcAft>
                <a:spcPts val="0"/>
              </a:spcAft>
              <a:defRPr/>
            </a:pPr>
            <a:r>
              <a:rPr lang="en-IE" sz="36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Nationality</a:t>
            </a:r>
            <a:endParaRPr lang="en-US" sz="3600" dirty="0">
              <a:latin typeface="+mj-lt"/>
              <a:ea typeface="+mj-ea"/>
              <a:cs typeface="+mj-cs"/>
            </a:endParaRPr>
          </a:p>
        </p:txBody>
      </p:sp>
      <p:pic>
        <p:nvPicPr>
          <p:cNvPr id="15368" name="Picture 2"/>
          <p:cNvPicPr>
            <a:picLocks noGrp="1" noChangeAspect="1" noChangeArrowheads="1"/>
          </p:cNvPicPr>
          <p:nvPr>
            <p:ph idx="1"/>
          </p:nvPr>
        </p:nvPicPr>
        <p:blipFill>
          <a:blip r:embed="rId4"/>
          <a:srcRect/>
          <a:stretch>
            <a:fillRect/>
          </a:stretch>
        </p:blipFill>
        <p:spPr>
          <a:xfrm>
            <a:off x="475613" y="1700213"/>
            <a:ext cx="4223387" cy="4897139"/>
          </a:xfrm>
          <a:noFill/>
        </p:spPr>
      </p:pic>
      <p:sp>
        <p:nvSpPr>
          <p:cNvPr id="6" name="Oval 5"/>
          <p:cNvSpPr/>
          <p:nvPr/>
        </p:nvSpPr>
        <p:spPr>
          <a:xfrm>
            <a:off x="6084168" y="2276872"/>
            <a:ext cx="20882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endParaRPr lang="en-US" dirty="0"/>
          </a:p>
        </p:txBody>
      </p:sp>
      <p:pic>
        <p:nvPicPr>
          <p:cNvPr id="6146" name="Picture 2"/>
          <p:cNvPicPr>
            <a:picLocks noGrp="1" noChangeAspect="1" noChangeArrowheads="1"/>
          </p:cNvPicPr>
          <p:nvPr>
            <p:ph idx="1"/>
          </p:nvPr>
        </p:nvPicPr>
        <p:blipFill>
          <a:blip r:embed="rId3">
            <a:clrChange>
              <a:clrFrom>
                <a:srgbClr val="FFFFFF"/>
              </a:clrFrom>
              <a:clrTo>
                <a:srgbClr val="FFFFFF">
                  <a:alpha val="0"/>
                </a:srgbClr>
              </a:clrTo>
            </a:clrChange>
          </a:blip>
          <a:srcRect l="931" t="781" r="1862"/>
          <a:stretch>
            <a:fillRect/>
          </a:stretch>
        </p:blipFill>
        <p:spPr bwMode="auto">
          <a:xfrm>
            <a:off x="3536792" y="1237642"/>
            <a:ext cx="4689804" cy="5195475"/>
          </a:xfrm>
          <a:prstGeom prst="rect">
            <a:avLst/>
          </a:prstGeom>
          <a:solidFill>
            <a:schemeClr val="bg1"/>
          </a:solidFill>
          <a:ln w="9525">
            <a:noFill/>
            <a:miter lim="800000"/>
            <a:headEnd/>
            <a:tailEnd/>
          </a:ln>
        </p:spPr>
      </p:pic>
      <p:sp>
        <p:nvSpPr>
          <p:cNvPr id="9" name="Oval 8"/>
          <p:cNvSpPr/>
          <p:nvPr/>
        </p:nvSpPr>
        <p:spPr>
          <a:xfrm>
            <a:off x="4932040" y="5877272"/>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228184" y="5805264"/>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7544" y="1988840"/>
            <a:ext cx="2862064" cy="2585323"/>
          </a:xfrm>
          <a:prstGeom prst="rect">
            <a:avLst/>
          </a:prstGeom>
        </p:spPr>
        <p:txBody>
          <a:bodyPr wrap="square">
            <a:spAutoFit/>
          </a:bodyPr>
          <a:lstStyle/>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53,000 people moved to Ireland in year leading up to Census</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Slowdown on 2006</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Almost 20,000 Irish</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34,000 non-Irish</a:t>
            </a:r>
            <a:endParaRPr lang="en-IE"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sp>
        <p:nvSpPr>
          <p:cNvPr id="7"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One-year inflows</a:t>
            </a:r>
            <a:endParaRPr lang="en-US"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13318" name="Picture 3"/>
          <p:cNvPicPr>
            <a:picLocks noChangeAspect="1" noChangeArrowheads="1"/>
          </p:cNvPicPr>
          <p:nvPr/>
        </p:nvPicPr>
        <p:blipFill>
          <a:blip r:embed="rId3"/>
          <a:srcRect/>
          <a:stretch>
            <a:fillRect/>
          </a:stretch>
        </p:blipFill>
        <p:spPr bwMode="auto">
          <a:xfrm>
            <a:off x="611188" y="1628775"/>
            <a:ext cx="3455987" cy="3232150"/>
          </a:xfrm>
          <a:prstGeom prst="rect">
            <a:avLst/>
          </a:prstGeom>
          <a:noFill/>
          <a:ln w="9525">
            <a:noFill/>
            <a:miter lim="800000"/>
            <a:headEnd/>
            <a:tailEnd/>
          </a:ln>
        </p:spPr>
      </p:pic>
      <p:sp>
        <p:nvSpPr>
          <p:cNvPr id="12" name="TextBox 11"/>
          <p:cNvSpPr txBox="1"/>
          <p:nvPr/>
        </p:nvSpPr>
        <p:spPr>
          <a:xfrm>
            <a:off x="467544" y="5013176"/>
            <a:ext cx="7920880" cy="1754326"/>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Half a million spoke a foreign language at home</a:t>
            </a:r>
          </a:p>
          <a:p>
            <a:pPr fontAlgn="auto">
              <a:lnSpc>
                <a:spcPct val="150000"/>
              </a:lnSpc>
              <a:spcBef>
                <a:spcPts val="0"/>
              </a:spcBef>
              <a:spcAft>
                <a:spcPts val="0"/>
              </a:spcAft>
              <a:buFont typeface="Arial" pitchFamily="34" charset="0"/>
              <a:buChar char="•"/>
              <a:defRPr/>
            </a:pPr>
            <a:r>
              <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Dominated by Polish</a:t>
            </a:r>
          </a:p>
          <a:p>
            <a:pPr fontAlgn="auto">
              <a:lnSpc>
                <a:spcPct val="150000"/>
              </a:lnSpc>
              <a:spcBef>
                <a:spcPts val="0"/>
              </a:spcBef>
              <a:spcAft>
                <a:spcPts val="0"/>
              </a:spcAft>
              <a:buFont typeface="Arial" pitchFamily="34" charset="0"/>
              <a:buChar char="•"/>
              <a:defRPr/>
            </a:pPr>
            <a:r>
              <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Irish born &amp; </a:t>
            </a: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multi-lingual</a:t>
            </a:r>
            <a:endPar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p:txBody>
      </p:sp>
      <p:pic>
        <p:nvPicPr>
          <p:cNvPr id="1332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27538" y="1628775"/>
            <a:ext cx="3960812" cy="3259138"/>
          </a:xfrm>
          <a:prstGeom prst="rect">
            <a:avLst/>
          </a:prstGeom>
          <a:noFill/>
          <a:ln w="9525">
            <a:noFill/>
            <a:miter lim="800000"/>
            <a:headEnd/>
            <a:tailEnd/>
          </a:ln>
        </p:spPr>
      </p:pic>
      <p:sp>
        <p:nvSpPr>
          <p:cNvPr id="7"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Foreign languages</a:t>
            </a:r>
            <a:endParaRPr lang="en-US" sz="4400" dirty="0">
              <a:latin typeface="+mj-lt"/>
              <a:ea typeface="+mj-ea"/>
              <a:cs typeface="+mj-cs"/>
            </a:endParaRPr>
          </a:p>
        </p:txBody>
      </p:sp>
      <p:sp>
        <p:nvSpPr>
          <p:cNvPr id="8" name="Oval 7"/>
          <p:cNvSpPr/>
          <p:nvPr/>
        </p:nvSpPr>
        <p:spPr>
          <a:xfrm>
            <a:off x="2843808" y="2132856"/>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417472" y="2204864"/>
            <a:ext cx="3636806" cy="3528392"/>
          </a:xfrm>
          <a:prstGeom prst="rect">
            <a:avLst/>
          </a:prstGeom>
          <a:noFill/>
          <a:ln w="9525">
            <a:noFill/>
            <a:miter lim="800000"/>
            <a:headEnd/>
            <a:tailEnd/>
          </a:ln>
        </p:spPr>
      </p:pic>
      <p:pic>
        <p:nvPicPr>
          <p:cNvPr id="10243" name="Picture 3"/>
          <p:cNvPicPr>
            <a:picLocks noChangeAspect="1" noChangeArrowheads="1"/>
          </p:cNvPicPr>
          <p:nvPr/>
        </p:nvPicPr>
        <p:blipFill>
          <a:blip r:embed="rId3">
            <a:clrChange>
              <a:clrFrom>
                <a:srgbClr val="FFFFFF"/>
              </a:clrFrom>
              <a:clrTo>
                <a:srgbClr val="FFFFFF">
                  <a:alpha val="0"/>
                </a:srgbClr>
              </a:clrTo>
            </a:clrChange>
          </a:blip>
          <a:srcRect t="972" r="1718"/>
          <a:stretch>
            <a:fillRect/>
          </a:stretch>
        </p:blipFill>
        <p:spPr bwMode="auto">
          <a:xfrm>
            <a:off x="4211960" y="2168856"/>
            <a:ext cx="4119001" cy="3669225"/>
          </a:xfrm>
          <a:prstGeom prst="rect">
            <a:avLst/>
          </a:prstGeom>
          <a:solidFill>
            <a:schemeClr val="bg1"/>
          </a:solidFill>
          <a:ln w="9525">
            <a:noFill/>
            <a:miter lim="800000"/>
            <a:headEnd/>
            <a:tailEnd/>
          </a:ln>
        </p:spPr>
      </p:pic>
      <p:sp>
        <p:nvSpPr>
          <p:cNvPr id="5"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Ability to speak English</a:t>
            </a:r>
            <a:endParaRPr lang="en-US" sz="4400" dirty="0">
              <a:latin typeface="+mj-lt"/>
              <a:ea typeface="+mj-ea"/>
              <a:cs typeface="+mj-cs"/>
            </a:endParaRPr>
          </a:p>
        </p:txBody>
      </p:sp>
      <p:sp>
        <p:nvSpPr>
          <p:cNvPr id="6" name="Oval 5"/>
          <p:cNvSpPr/>
          <p:nvPr/>
        </p:nvSpPr>
        <p:spPr>
          <a:xfrm>
            <a:off x="251520" y="3501008"/>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187624" y="3645024"/>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979712" y="4725144"/>
            <a:ext cx="108012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13314" name="Picture 2"/>
          <p:cNvPicPr>
            <a:picLocks noGrp="1" noChangeAspect="1" noChangeArrowheads="1"/>
          </p:cNvPicPr>
          <p:nvPr>
            <p:ph idx="1"/>
          </p:nvPr>
        </p:nvPicPr>
        <p:blipFill>
          <a:blip r:embed="rId3">
            <a:clrChange>
              <a:clrFrom>
                <a:srgbClr val="FFFFFF"/>
              </a:clrFrom>
              <a:clrTo>
                <a:srgbClr val="FFFFFF">
                  <a:alpha val="0"/>
                </a:srgbClr>
              </a:clrTo>
            </a:clrChange>
          </a:blip>
          <a:srcRect t="783" r="1839" b="1565"/>
          <a:stretch>
            <a:fillRect/>
          </a:stretch>
        </p:blipFill>
        <p:spPr bwMode="auto">
          <a:xfrm>
            <a:off x="4787985" y="1736224"/>
            <a:ext cx="3780508" cy="4419738"/>
          </a:xfrm>
          <a:prstGeom prst="rect">
            <a:avLst/>
          </a:prstGeom>
          <a:noFill/>
          <a:ln w="9525">
            <a:noFill/>
            <a:miter lim="800000"/>
            <a:headEnd/>
            <a:tailEnd/>
          </a:ln>
        </p:spPr>
      </p:pic>
      <p:sp>
        <p:nvSpPr>
          <p:cNvPr id="11" name="Rectangle 10"/>
          <p:cNvSpPr/>
          <p:nvPr/>
        </p:nvSpPr>
        <p:spPr>
          <a:xfrm>
            <a:off x="323528" y="1700809"/>
            <a:ext cx="4104456" cy="4924425"/>
          </a:xfrm>
          <a:prstGeom prst="rect">
            <a:avLst/>
          </a:prstGeom>
        </p:spPr>
        <p:txBody>
          <a:bodyPr wrap="square">
            <a:spAutoFit/>
          </a:bodyPr>
          <a:lstStyle/>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Total ‘yes’ increased by 7.1 %</a:t>
            </a:r>
          </a:p>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To 1.77 million</a:t>
            </a:r>
          </a:p>
          <a:p>
            <a:pPr fontAlgn="auto">
              <a:spcBef>
                <a:spcPts val="0"/>
              </a:spcBef>
              <a:spcAft>
                <a:spcPts val="0"/>
              </a:spcAft>
              <a:defRPr/>
            </a:pPr>
            <a:endPar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defRPr/>
            </a:pPr>
            <a:endPar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Frequency</a:t>
            </a:r>
          </a:p>
          <a:p>
            <a:pPr fontAlgn="auto">
              <a:spcBef>
                <a:spcPts val="0"/>
              </a:spcBef>
              <a:spcAft>
                <a:spcPts val="0"/>
              </a:spcAft>
              <a:defRPr/>
            </a:pPr>
            <a:endPar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77,185 daily outside education</a:t>
            </a:r>
          </a:p>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110,642 weekly</a:t>
            </a:r>
          </a:p>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613,236 less often</a:t>
            </a:r>
          </a:p>
          <a:p>
            <a:pPr fontAlgn="auto">
              <a:lnSpc>
                <a:spcPct val="150000"/>
              </a:lnSpc>
              <a:spcBef>
                <a:spcPts val="0"/>
              </a:spcBef>
              <a:spcAft>
                <a:spcPts val="0"/>
              </a:spcAft>
              <a:buFont typeface="Arial" pitchFamily="34" charset="0"/>
              <a:buChar char="•"/>
              <a:defRPr/>
            </a:pPr>
            <a:r>
              <a:rPr lang="en-IE" sz="2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442,000 never</a:t>
            </a:r>
          </a:p>
          <a:p>
            <a:pPr fontAlgn="auto">
              <a:spcBef>
                <a:spcPts val="0"/>
              </a:spcBef>
              <a:spcAft>
                <a:spcPts val="0"/>
              </a:spcAft>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Irish forms requested up from 3,506 households in 2002 to 7,751 in 2011</a:t>
            </a:r>
          </a:p>
        </p:txBody>
      </p:sp>
      <p:sp>
        <p:nvSpPr>
          <p:cNvPr id="6"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Irish Speakers</a:t>
            </a:r>
            <a:endParaRPr lang="en-US" sz="4400" dirty="0">
              <a:latin typeface="+mj-lt"/>
              <a:ea typeface="+mj-ea"/>
              <a:cs typeface="+mj-cs"/>
            </a:endParaRPr>
          </a:p>
        </p:txBody>
      </p:sp>
      <p:sp>
        <p:nvSpPr>
          <p:cNvPr id="7" name="Oval 6"/>
          <p:cNvSpPr/>
          <p:nvPr/>
        </p:nvSpPr>
        <p:spPr>
          <a:xfrm>
            <a:off x="7020272" y="3429000"/>
            <a:ext cx="1440160" cy="3600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rtlCol="0">
            <a:normAutofit fontScale="85000" lnSpcReduction="10000"/>
          </a:bodyPr>
          <a:lstStyle/>
          <a:p>
            <a:pPr fontAlgn="auto">
              <a:spcAft>
                <a:spcPts val="0"/>
              </a:spcAft>
              <a:buFont typeface="Arial" pitchFamily="34" charset="0"/>
              <a:buNone/>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Reminder ..........</a:t>
            </a:r>
          </a:p>
          <a:p>
            <a:pPr fontAlgn="auto">
              <a:spcAft>
                <a:spcPts val="0"/>
              </a:spcAft>
              <a:buFont typeface="Arial" pitchFamily="34" charset="0"/>
              <a:buNone/>
              <a:defRPr/>
            </a:pPr>
            <a:endPar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Census Day : Sunday April 10</a:t>
            </a:r>
            <a:r>
              <a:rPr lang="en-IE" sz="2800" b="1" baseline="30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th</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2011</a:t>
            </a:r>
          </a:p>
          <a:p>
            <a:pPr fontAlgn="auto">
              <a:spcAft>
                <a:spcPts val="0"/>
              </a:spcAft>
              <a:defRPr/>
            </a:pPr>
            <a:endPar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Just under 2 million dwellings visited by 5,000 staff</a:t>
            </a:r>
          </a:p>
          <a:p>
            <a:pPr fontAlgn="auto">
              <a:spcAft>
                <a:spcPts val="0"/>
              </a:spcAft>
              <a:defRPr/>
            </a:pPr>
            <a:endPar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Preliminary results June 2011</a:t>
            </a:r>
          </a:p>
          <a:p>
            <a:pPr fontAlgn="auto">
              <a:spcAft>
                <a:spcPts val="0"/>
              </a:spcAft>
              <a:defRPr/>
            </a:pPr>
            <a:endPar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marL="0" indent="355600" fontAlgn="auto">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Data captured and processed May 2011 – February 2012</a:t>
            </a:r>
          </a:p>
          <a:p>
            <a:pPr marL="0" indent="355600" fontAlgn="auto">
              <a:spcAft>
                <a:spcPts val="0"/>
              </a:spcAft>
              <a:defRPr/>
            </a:pPr>
            <a:endPar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marL="0" indent="355600" fontAlgn="auto">
              <a:spcAft>
                <a:spcPts val="0"/>
              </a:spcAft>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Dissemination phase throughout 2012</a:t>
            </a:r>
          </a:p>
          <a:p>
            <a:pPr fontAlgn="auto">
              <a:spcAft>
                <a:spcPts val="0"/>
              </a:spcAft>
              <a:buFont typeface="Arial" pitchFamily="34" charset="0"/>
              <a:buNone/>
              <a:defRPr/>
            </a:pPr>
            <a:endParaRPr lang="en-US"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sp>
        <p:nvSpPr>
          <p:cNvPr id="6" name="Title 5"/>
          <p:cNvSpPr>
            <a:spLocks noGrp="1"/>
          </p:cNvSpPr>
          <p:nvPr>
            <p:ph type="title"/>
          </p:nvPr>
        </p:nvSpPr>
        <p:spPr/>
        <p:txBody>
          <a:bodyPr/>
          <a:lstStyle/>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915" t="2821"/>
          <a:stretch>
            <a:fillRect/>
          </a:stretch>
        </p:blipFill>
        <p:spPr bwMode="auto">
          <a:xfrm>
            <a:off x="287520" y="3659248"/>
            <a:ext cx="3897825" cy="2970524"/>
          </a:xfrm>
          <a:prstGeom prst="rect">
            <a:avLst/>
          </a:prstGeom>
          <a:noFill/>
          <a:ln w="9525">
            <a:noFill/>
            <a:miter lim="800000"/>
            <a:headEnd/>
            <a:tailEnd/>
          </a:ln>
        </p:spPr>
      </p:pic>
      <p:sp>
        <p:nvSpPr>
          <p:cNvPr id="5" name="Rectangle 4"/>
          <p:cNvSpPr/>
          <p:nvPr/>
        </p:nvSpPr>
        <p:spPr>
          <a:xfrm>
            <a:off x="539552" y="1628801"/>
            <a:ext cx="3168352" cy="2031325"/>
          </a:xfrm>
          <a:prstGeom prst="rect">
            <a:avLst/>
          </a:prstGeom>
        </p:spPr>
        <p:txBody>
          <a:bodyPr wrap="square">
            <a:spAutoFit/>
          </a:bodyPr>
          <a:lstStyle/>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Increase 32% on 2006</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Total 29,573</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Cavan largest increase</a:t>
            </a:r>
          </a:p>
          <a:p>
            <a:pPr fontAlgn="auto">
              <a:spcBef>
                <a:spcPts val="0"/>
              </a:spcBef>
              <a:spcAft>
                <a:spcPts val="0"/>
              </a:spcAft>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defRPr/>
            </a:pPr>
            <a:endParaRPr lang="en-IE"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pic>
        <p:nvPicPr>
          <p:cNvPr id="12291" name="Picture 3"/>
          <p:cNvPicPr>
            <a:picLocks noGrp="1" noChangeAspect="1" noChangeArrowheads="1"/>
          </p:cNvPicPr>
          <p:nvPr>
            <p:ph idx="1"/>
          </p:nvPr>
        </p:nvPicPr>
        <p:blipFill>
          <a:blip r:embed="rId3"/>
          <a:srcRect/>
          <a:stretch>
            <a:fillRect/>
          </a:stretch>
        </p:blipFill>
        <p:spPr bwMode="auto">
          <a:xfrm>
            <a:off x="5076056" y="3284984"/>
            <a:ext cx="3133725" cy="3267075"/>
          </a:xfrm>
          <a:prstGeom prst="rect">
            <a:avLst/>
          </a:prstGeom>
          <a:noFill/>
          <a:ln w="9525">
            <a:noFill/>
            <a:miter lim="800000"/>
            <a:headEnd/>
            <a:tailEnd/>
          </a:ln>
        </p:spPr>
      </p:pic>
      <p:sp>
        <p:nvSpPr>
          <p:cNvPr id="7" name="Rectangle 6"/>
          <p:cNvSpPr/>
          <p:nvPr/>
        </p:nvSpPr>
        <p:spPr>
          <a:xfrm>
            <a:off x="4932040" y="1556792"/>
            <a:ext cx="4211960" cy="1754326"/>
          </a:xfrm>
          <a:prstGeom prst="rect">
            <a:avLst/>
          </a:prstGeom>
        </p:spPr>
        <p:txBody>
          <a:bodyPr wrap="square">
            <a:spAutoFit/>
          </a:bodyPr>
          <a:lstStyle/>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12% in temporary accommodation </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Down from 25% in 2006</a:t>
            </a:r>
          </a:p>
          <a:p>
            <a:pPr fontAlgn="auto">
              <a:spcBef>
                <a:spcPts val="0"/>
              </a:spcBef>
              <a:spcAft>
                <a:spcPts val="0"/>
              </a:spcAft>
              <a:buFont typeface="Arial" pitchFamily="34" charset="0"/>
              <a:buChar char="•"/>
              <a:defRPr/>
            </a:pPr>
            <a:endPar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ts val="0"/>
              </a:spcBef>
              <a:spcAft>
                <a:spcPts val="0"/>
              </a:spcAft>
              <a:buFont typeface="Arial" pitchFamily="34" charset="0"/>
              <a:buChar char="•"/>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Cavan highest in permanent housing  97%</a:t>
            </a:r>
            <a:endParaRPr lang="en-US" dirty="0"/>
          </a:p>
        </p:txBody>
      </p:sp>
      <p:sp>
        <p:nvSpPr>
          <p:cNvPr id="8"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Irish Travellers</a:t>
            </a:r>
            <a:endParaRPr lang="en-US" sz="4400" dirty="0">
              <a:latin typeface="+mj-lt"/>
              <a:ea typeface="+mj-ea"/>
              <a:cs typeface="+mj-cs"/>
            </a:endParaRPr>
          </a:p>
        </p:txBody>
      </p:sp>
      <p:sp>
        <p:nvSpPr>
          <p:cNvPr id="9" name="Oval 8"/>
          <p:cNvSpPr/>
          <p:nvPr/>
        </p:nvSpPr>
        <p:spPr>
          <a:xfrm>
            <a:off x="6732240" y="3645024"/>
            <a:ext cx="1080120"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18438" name="Picture 2"/>
          <p:cNvPicPr>
            <a:picLocks noGrp="1" noChangeAspect="1" noChangeArrowheads="1"/>
          </p:cNvPicPr>
          <p:nvPr>
            <p:ph idx="1"/>
          </p:nvPr>
        </p:nvPicPr>
        <p:blipFill>
          <a:blip r:embed="rId3"/>
          <a:srcRect/>
          <a:stretch>
            <a:fillRect/>
          </a:stretch>
        </p:blipFill>
        <p:spPr>
          <a:xfrm>
            <a:off x="4360863" y="1700213"/>
            <a:ext cx="4206875" cy="3816350"/>
          </a:xfrm>
        </p:spPr>
      </p:pic>
      <p:sp>
        <p:nvSpPr>
          <p:cNvPr id="10" name="TextBox 9"/>
          <p:cNvSpPr txBox="1"/>
          <p:nvPr/>
        </p:nvSpPr>
        <p:spPr>
          <a:xfrm>
            <a:off x="251520" y="1628800"/>
            <a:ext cx="4104456" cy="5970865"/>
          </a:xfrm>
          <a:prstGeom prst="rect">
            <a:avLst/>
          </a:prstGeom>
          <a:noFill/>
        </p:spPr>
        <p:txBody>
          <a:bodyPr>
            <a:spAutoFit/>
          </a:bodyPr>
          <a:lstStyle/>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1.66 million occupied homes</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13% more than in 2006</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Most common detached house</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Biggest growth in flats/apartments</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Bedsits disappearing</a:t>
            </a:r>
          </a:p>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defRPr/>
            </a:pPr>
            <a:endParaRPr lang="en-US" dirty="0">
              <a:latin typeface="+mn-lt"/>
            </a:endParaRPr>
          </a:p>
        </p:txBody>
      </p:sp>
      <p:sp>
        <p:nvSpPr>
          <p:cNvPr id="6"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Housing Types</a:t>
            </a:r>
            <a:endParaRPr lang="en-US" sz="4400" dirty="0">
              <a:latin typeface="+mj-lt"/>
              <a:ea typeface="+mj-ea"/>
              <a:cs typeface="+mj-cs"/>
            </a:endParaRPr>
          </a:p>
        </p:txBody>
      </p:sp>
      <p:sp>
        <p:nvSpPr>
          <p:cNvPr id="7" name="Oval 6"/>
          <p:cNvSpPr/>
          <p:nvPr/>
        </p:nvSpPr>
        <p:spPr>
          <a:xfrm>
            <a:off x="7308304" y="2132856"/>
            <a:ext cx="936104"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10" name="Title 1"/>
          <p:cNvSpPr txBox="1">
            <a:spLocks/>
          </p:cNvSpPr>
          <p:nvPr/>
        </p:nvSpPr>
        <p:spPr>
          <a:xfrm>
            <a:off x="395536" y="1484784"/>
            <a:ext cx="8229600" cy="3672408"/>
          </a:xfrm>
          <a:prstGeom prst="rect">
            <a:avLst/>
          </a:prstGeom>
        </p:spPr>
        <p:txBody>
          <a:bodyPr anchor="ctr">
            <a:normAutofit fontScale="97500"/>
          </a:bodyPr>
          <a:lstStyle/>
          <a:p>
            <a:pPr algn="ctr" fontAlgn="auto">
              <a:spcAft>
                <a:spcPts val="0"/>
              </a:spcAft>
              <a:defRPr/>
            </a:pPr>
            <a:endParaRPr lang="en-US" sz="3600" dirty="0">
              <a:latin typeface="+mj-lt"/>
              <a:ea typeface="+mj-ea"/>
              <a:cs typeface="+mj-cs"/>
            </a:endParaRPr>
          </a:p>
        </p:txBody>
      </p:sp>
      <p:sp>
        <p:nvSpPr>
          <p:cNvPr id="12" name="TextBox 11"/>
          <p:cNvSpPr txBox="1"/>
          <p:nvPr/>
        </p:nvSpPr>
        <p:spPr>
          <a:xfrm>
            <a:off x="395536" y="4653136"/>
            <a:ext cx="8064896" cy="800219"/>
          </a:xfrm>
          <a:prstGeom prst="rect">
            <a:avLst/>
          </a:prstGeom>
          <a:noFill/>
        </p:spPr>
        <p:txBody>
          <a:bodyPr>
            <a:spAutoFit/>
          </a:bodyPr>
          <a:lstStyle/>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ts val="0"/>
              </a:spcBef>
              <a:spcAft>
                <a:spcPts val="0"/>
              </a:spcAft>
              <a:defRPr/>
            </a:pPr>
            <a:endParaRPr lang="en-US" dirty="0">
              <a:latin typeface="+mn-lt"/>
            </a:endParaRPr>
          </a:p>
        </p:txBody>
      </p:sp>
      <p:pic>
        <p:nvPicPr>
          <p:cNvPr id="14338" name="Picture 2"/>
          <p:cNvPicPr>
            <a:picLocks noChangeAspect="1" noChangeArrowheads="1"/>
          </p:cNvPicPr>
          <p:nvPr/>
        </p:nvPicPr>
        <p:blipFill>
          <a:blip r:embed="rId3"/>
          <a:srcRect t="1426" r="3141" b="2852"/>
          <a:stretch>
            <a:fillRect/>
          </a:stretch>
        </p:blipFill>
        <p:spPr bwMode="auto">
          <a:xfrm>
            <a:off x="467544" y="4113072"/>
            <a:ext cx="3330529" cy="2416116"/>
          </a:xfrm>
          <a:prstGeom prst="rect">
            <a:avLst/>
          </a:prstGeom>
          <a:noFill/>
          <a:ln w="9525">
            <a:noFill/>
            <a:miter lim="800000"/>
            <a:headEnd/>
            <a:tailEnd/>
          </a:ln>
        </p:spPr>
      </p:pic>
      <p:sp>
        <p:nvSpPr>
          <p:cNvPr id="9" name="Rectangle 8"/>
          <p:cNvSpPr/>
          <p:nvPr/>
        </p:nvSpPr>
        <p:spPr>
          <a:xfrm>
            <a:off x="323528" y="1700808"/>
            <a:ext cx="4572000" cy="2523768"/>
          </a:xfrm>
          <a:prstGeom prst="rect">
            <a:avLst/>
          </a:prstGeom>
        </p:spPr>
        <p:txBody>
          <a:bodyPr>
            <a:spAutoFit/>
          </a:bodyPr>
          <a:lstStyle/>
          <a:p>
            <a:pPr fontAlgn="auto">
              <a:spcBef>
                <a:spcPts val="0"/>
              </a:spcBef>
              <a:spcAft>
                <a:spcPts val="0"/>
              </a:spcAft>
              <a:buFont typeface="Arial" pitchFamily="34" charset="0"/>
              <a:buChar char="•"/>
              <a:defRPr/>
            </a:pPr>
            <a:r>
              <a:rPr lang="en-US"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Total of 475,000  renting </a:t>
            </a:r>
          </a:p>
          <a:p>
            <a:pPr fontAlgn="auto">
              <a:spcBef>
                <a:spcPts val="0"/>
              </a:spcBef>
              <a:spcAft>
                <a:spcPts val="0"/>
              </a:spcAft>
              <a:buFont typeface="Arial" pitchFamily="34" charset="0"/>
              <a:buChar char="•"/>
              <a:defRPr/>
            </a:pPr>
            <a:r>
              <a:rPr lang="en-US"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Sharp increase  on 2006 figure of 300,000. </a:t>
            </a:r>
          </a:p>
          <a:p>
            <a:pPr fontAlgn="auto">
              <a:spcBef>
                <a:spcPts val="0"/>
              </a:spcBef>
              <a:spcAft>
                <a:spcPts val="0"/>
              </a:spcAft>
              <a:buFont typeface="Arial" pitchFamily="34" charset="0"/>
              <a:buChar char="•"/>
              <a:defRPr/>
            </a:pPr>
            <a:r>
              <a:rPr lang="en-US"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Up 57.6%</a:t>
            </a:r>
          </a:p>
          <a:p>
            <a:pPr fontAlgn="auto">
              <a:spcBef>
                <a:spcPts val="0"/>
              </a:spcBef>
              <a:spcAft>
                <a:spcPts val="0"/>
              </a:spcAft>
              <a:buFont typeface="Arial" pitchFamily="34" charset="0"/>
              <a:buChar char="•"/>
              <a:defRPr/>
            </a:pPr>
            <a:r>
              <a:rPr lang="en-US"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Data by county …</a:t>
            </a:r>
          </a:p>
          <a:p>
            <a:endParaRPr lang="en-US" dirty="0"/>
          </a:p>
        </p:txBody>
      </p:sp>
      <p:pic>
        <p:nvPicPr>
          <p:cNvPr id="1433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4047" y="1772816"/>
            <a:ext cx="3903057" cy="5085184"/>
          </a:xfrm>
          <a:prstGeom prst="rect">
            <a:avLst/>
          </a:prstGeom>
          <a:noFill/>
          <a:ln w="9525">
            <a:noFill/>
            <a:miter lim="800000"/>
            <a:headEnd/>
            <a:tailEnd/>
          </a:ln>
        </p:spPr>
      </p:pic>
      <p:sp>
        <p:nvSpPr>
          <p:cNvPr id="11"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Renting</a:t>
            </a:r>
            <a:endParaRPr lang="en-US" sz="4400" dirty="0">
              <a:latin typeface="+mj-lt"/>
              <a:ea typeface="+mj-ea"/>
              <a:cs typeface="+mj-cs"/>
            </a:endParaRPr>
          </a:p>
        </p:txBody>
      </p:sp>
      <p:sp>
        <p:nvSpPr>
          <p:cNvPr id="13" name="Oval 12"/>
          <p:cNvSpPr/>
          <p:nvPr/>
        </p:nvSpPr>
        <p:spPr>
          <a:xfrm>
            <a:off x="1475656" y="4797152"/>
            <a:ext cx="936104"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12" name="TextBox 11"/>
          <p:cNvSpPr txBox="1"/>
          <p:nvPr/>
        </p:nvSpPr>
        <p:spPr>
          <a:xfrm>
            <a:off x="395536" y="4653136"/>
            <a:ext cx="8064896" cy="2031325"/>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Oil, natural gas dominant</a:t>
            </a:r>
          </a:p>
          <a:p>
            <a:pPr fontAlgn="auto">
              <a:lnSpc>
                <a:spcPct val="150000"/>
              </a:lnSpc>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Urban </a:t>
            </a: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v rural</a:t>
            </a:r>
          </a:p>
          <a:p>
            <a:pPr fontAlgn="auto">
              <a:lnSpc>
                <a:spcPct val="150000"/>
              </a:lnSpc>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Fossil </a:t>
            </a: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fuel </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reliance</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p:txBody>
      </p:sp>
      <p:pic>
        <p:nvPicPr>
          <p:cNvPr id="20488" name="Content Placeholder 2"/>
          <p:cNvPicPr>
            <a:picLocks noGrp="1" noChangeAspect="1" noChangeArrowheads="1"/>
          </p:cNvPicPr>
          <p:nvPr>
            <p:ph idx="1"/>
          </p:nvPr>
        </p:nvPicPr>
        <p:blipFill>
          <a:blip r:embed="rId3"/>
          <a:srcRect b="1416"/>
          <a:stretch>
            <a:fillRect/>
          </a:stretch>
        </p:blipFill>
        <p:spPr>
          <a:xfrm>
            <a:off x="539750" y="1624013"/>
            <a:ext cx="3744913" cy="3128491"/>
          </a:xfrm>
          <a:noFill/>
        </p:spPr>
      </p:pic>
      <p:pic>
        <p:nvPicPr>
          <p:cNvPr id="20489" name="Picture 3"/>
          <p:cNvPicPr>
            <a:picLocks noChangeAspect="1" noChangeArrowheads="1"/>
          </p:cNvPicPr>
          <p:nvPr/>
        </p:nvPicPr>
        <p:blipFill>
          <a:blip r:embed="rId4"/>
          <a:srcRect b="1506"/>
          <a:stretch>
            <a:fillRect/>
          </a:stretch>
        </p:blipFill>
        <p:spPr bwMode="auto">
          <a:xfrm>
            <a:off x="4859338" y="1628775"/>
            <a:ext cx="3976687" cy="3120937"/>
          </a:xfrm>
          <a:prstGeom prst="rect">
            <a:avLst/>
          </a:prstGeom>
          <a:noFill/>
          <a:ln w="9525">
            <a:noFill/>
            <a:miter lim="800000"/>
            <a:headEnd/>
            <a:tailEnd/>
          </a:ln>
        </p:spPr>
      </p:pic>
      <p:sp>
        <p:nvSpPr>
          <p:cNvPr id="7" name="Title 1"/>
          <p:cNvSpPr txBox="1">
            <a:spLocks/>
          </p:cNvSpPr>
          <p:nvPr/>
        </p:nvSpPr>
        <p:spPr>
          <a:xfrm>
            <a:off x="1619672" y="404664"/>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Central heating</a:t>
            </a:r>
            <a:endParaRPr lang="en-US" sz="4400" dirty="0">
              <a:latin typeface="+mj-lt"/>
              <a:ea typeface="+mj-ea"/>
              <a:cs typeface="+mj-cs"/>
            </a:endParaRPr>
          </a:p>
        </p:txBody>
      </p:sp>
      <p:sp>
        <p:nvSpPr>
          <p:cNvPr id="8" name="Oval 7"/>
          <p:cNvSpPr/>
          <p:nvPr/>
        </p:nvSpPr>
        <p:spPr>
          <a:xfrm>
            <a:off x="5436096" y="1844824"/>
            <a:ext cx="936104"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55576" y="1916832"/>
            <a:ext cx="936104"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260648"/>
            <a:ext cx="6336704" cy="926976"/>
          </a:xfrm>
          <a:prstGeom prst="rect">
            <a:avLst/>
          </a:prstGeom>
        </p:spPr>
        <p:txBody>
          <a:bodyPr anchor="ctr">
            <a:normAutofit fontScale="97500"/>
          </a:bodyPr>
          <a:lstStyle/>
          <a:p>
            <a:pPr algn="ctr" fontAlgn="auto">
              <a:spcAft>
                <a:spcPts val="0"/>
              </a:spcAft>
              <a:defRPr/>
            </a:pPr>
            <a:r>
              <a:rPr lang="en-IE" sz="40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Sewerage facility</a:t>
            </a:r>
            <a:endParaRPr lang="en-US" sz="4400" dirty="0">
              <a:latin typeface="+mj-lt"/>
              <a:ea typeface="+mj-ea"/>
              <a:cs typeface="+mj-cs"/>
            </a:endParaRPr>
          </a:p>
        </p:txBody>
      </p:sp>
      <p:sp>
        <p:nvSpPr>
          <p:cNvPr id="5" name="TextBox 4"/>
          <p:cNvSpPr txBox="1"/>
          <p:nvPr/>
        </p:nvSpPr>
        <p:spPr>
          <a:xfrm>
            <a:off x="395536" y="1628800"/>
            <a:ext cx="3312368" cy="4616648"/>
          </a:xfrm>
          <a:prstGeom prst="rect">
            <a:avLst/>
          </a:prstGeom>
          <a:noFill/>
        </p:spPr>
        <p:txBody>
          <a:bodyPr wrap="square">
            <a:spAutoFit/>
          </a:bodyPr>
          <a:lstStyle/>
          <a:p>
            <a:pPr fontAlgn="auto">
              <a:lnSpc>
                <a:spcPct val="150000"/>
              </a:lnSpc>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Two thirds of households use public sewerage scheme</a:t>
            </a:r>
          </a:p>
          <a:p>
            <a:pPr fontAlgn="auto">
              <a:lnSpc>
                <a:spcPct val="150000"/>
              </a:lnSpc>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Increase of 70% in use of other individual systems</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p:txBody>
      </p:sp>
      <p:pic>
        <p:nvPicPr>
          <p:cNvPr id="4098" name="Picture 2"/>
          <p:cNvPicPr>
            <a:picLocks noChangeAspect="1" noChangeArrowheads="1"/>
          </p:cNvPicPr>
          <p:nvPr/>
        </p:nvPicPr>
        <p:blipFill>
          <a:blip r:embed="rId2"/>
          <a:srcRect/>
          <a:stretch>
            <a:fillRect/>
          </a:stretch>
        </p:blipFill>
        <p:spPr bwMode="auto">
          <a:xfrm>
            <a:off x="3851920" y="1268760"/>
            <a:ext cx="5095875" cy="5000625"/>
          </a:xfrm>
          <a:prstGeom prst="rect">
            <a:avLst/>
          </a:prstGeom>
          <a:noFill/>
          <a:ln w="9525">
            <a:noFill/>
            <a:miter lim="800000"/>
            <a:headEnd/>
            <a:tailEnd/>
          </a:ln>
        </p:spPr>
      </p:pic>
      <p:sp>
        <p:nvSpPr>
          <p:cNvPr id="8" name="Oval 7"/>
          <p:cNvSpPr/>
          <p:nvPr/>
        </p:nvSpPr>
        <p:spPr>
          <a:xfrm>
            <a:off x="7919864" y="4653136"/>
            <a:ext cx="1224136"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10" name="Title 1"/>
          <p:cNvSpPr txBox="1">
            <a:spLocks/>
          </p:cNvSpPr>
          <p:nvPr/>
        </p:nvSpPr>
        <p:spPr>
          <a:xfrm>
            <a:off x="395536" y="1484784"/>
            <a:ext cx="8229600" cy="3672408"/>
          </a:xfrm>
          <a:prstGeom prst="rect">
            <a:avLst/>
          </a:prstGeom>
        </p:spPr>
        <p:txBody>
          <a:bodyPr anchor="ctr">
            <a:normAutofit fontScale="97500"/>
          </a:bodyPr>
          <a:lstStyle/>
          <a:p>
            <a:pPr algn="ctr" fontAlgn="auto">
              <a:spcAft>
                <a:spcPts val="0"/>
              </a:spcAft>
              <a:defRPr/>
            </a:pPr>
            <a:r>
              <a:rPr lang="en-IE" sz="36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Thank you</a:t>
            </a:r>
            <a:endParaRPr lang="en-US" sz="3600" dirty="0">
              <a:latin typeface="+mj-lt"/>
              <a:ea typeface="+mj-ea"/>
              <a:cs typeface="+mj-cs"/>
            </a:endParaRPr>
          </a:p>
        </p:txBody>
      </p:sp>
      <p:sp>
        <p:nvSpPr>
          <p:cNvPr id="12" name="TextBox 11"/>
          <p:cNvSpPr txBox="1"/>
          <p:nvPr/>
        </p:nvSpPr>
        <p:spPr>
          <a:xfrm>
            <a:off x="395536" y="4653136"/>
            <a:ext cx="8064896" cy="800219"/>
          </a:xfrm>
          <a:prstGeom prst="rect">
            <a:avLst/>
          </a:prstGeom>
          <a:noFill/>
        </p:spPr>
        <p:txBody>
          <a:bodyPr>
            <a:spAutoFit/>
          </a:bodyPr>
          <a:lstStyle/>
          <a:p>
            <a:pPr fontAlgn="auto">
              <a:spcBef>
                <a:spcPts val="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smtClean="0">
                <a:solidFill>
                  <a:prstClr val="black"/>
                </a:solidFill>
                <a:effectLst>
                  <a:innerShdw blurRad="76200" dist="101600" dir="5400000">
                    <a:srgbClr val="1F497D">
                      <a:lumMod val="60000"/>
                      <a:lumOff val="40000"/>
                      <a:alpha val="80000"/>
                    </a:srgbClr>
                  </a:innerShdw>
                </a:effectLst>
                <a:ea typeface="+mn-ea"/>
                <a:cs typeface="+mn-cs"/>
              </a:rPr>
              <a:t>Census Efficiencies</a:t>
            </a:r>
            <a:endParaRPr lang="en-IE" sz="4800" b="1" dirty="0"/>
          </a:p>
        </p:txBody>
      </p:sp>
      <p:sp>
        <p:nvSpPr>
          <p:cNvPr id="3" name="Content Placeholder 2"/>
          <p:cNvSpPr>
            <a:spLocks noGrp="1"/>
          </p:cNvSpPr>
          <p:nvPr>
            <p:ph idx="1"/>
          </p:nvPr>
        </p:nvSpPr>
        <p:spPr/>
        <p:txBody>
          <a:bodyPr/>
          <a:lstStyle/>
          <a:p>
            <a:pPr lvl="0"/>
            <a:r>
              <a:rPr lang="en-IE" sz="2400" b="1" dirty="0">
                <a:effectLst>
                  <a:innerShdw blurRad="76200" dist="101600" dir="5400000">
                    <a:schemeClr val="tx2">
                      <a:lumMod val="60000"/>
                      <a:lumOff val="40000"/>
                      <a:alpha val="80000"/>
                    </a:schemeClr>
                  </a:innerShdw>
                </a:effectLst>
              </a:rPr>
              <a:t>Scanning introduced in 2002</a:t>
            </a:r>
          </a:p>
          <a:p>
            <a:pPr lvl="1"/>
            <a:r>
              <a:rPr lang="en-IE" sz="2000" b="1" dirty="0">
                <a:effectLst>
                  <a:innerShdw blurRad="76200" dist="101600" dir="5400000">
                    <a:schemeClr val="tx2">
                      <a:lumMod val="60000"/>
                      <a:lumOff val="40000"/>
                      <a:alpha val="80000"/>
                    </a:schemeClr>
                  </a:innerShdw>
                </a:effectLst>
              </a:rPr>
              <a:t>Almost halved staff input down to 340 person  years </a:t>
            </a:r>
            <a:r>
              <a:rPr lang="en-IE" sz="2000" b="1" dirty="0" smtClean="0">
                <a:effectLst>
                  <a:innerShdw blurRad="76200" dist="101600" dir="5400000">
                    <a:schemeClr val="tx2">
                      <a:lumMod val="60000"/>
                      <a:lumOff val="40000"/>
                      <a:alpha val="80000"/>
                    </a:schemeClr>
                  </a:innerShdw>
                </a:effectLst>
              </a:rPr>
              <a:t/>
            </a:r>
            <a:br>
              <a:rPr lang="en-IE" sz="2000" b="1" dirty="0" smtClean="0">
                <a:effectLst>
                  <a:innerShdw blurRad="76200" dist="101600" dir="5400000">
                    <a:schemeClr val="tx2">
                      <a:lumMod val="60000"/>
                      <a:lumOff val="40000"/>
                      <a:alpha val="80000"/>
                    </a:schemeClr>
                  </a:innerShdw>
                </a:effectLst>
              </a:rPr>
            </a:br>
            <a:r>
              <a:rPr lang="en-IE" sz="2000" b="1" dirty="0" smtClean="0">
                <a:effectLst>
                  <a:innerShdw blurRad="76200" dist="101600" dir="5400000">
                    <a:schemeClr val="tx2">
                      <a:lumMod val="60000"/>
                      <a:lumOff val="40000"/>
                      <a:alpha val="80000"/>
                    </a:schemeClr>
                  </a:innerShdw>
                </a:effectLst>
              </a:rPr>
              <a:t>by </a:t>
            </a:r>
            <a:r>
              <a:rPr lang="en-IE" sz="2000" b="1" dirty="0">
                <a:effectLst>
                  <a:innerShdw blurRad="76200" dist="101600" dir="5400000">
                    <a:schemeClr val="tx2">
                      <a:lumMod val="60000"/>
                      <a:lumOff val="40000"/>
                      <a:alpha val="80000"/>
                    </a:schemeClr>
                  </a:innerShdw>
                </a:effectLst>
              </a:rPr>
              <a:t>2011 (27% increase in pop and more questions).</a:t>
            </a:r>
          </a:p>
          <a:p>
            <a:pPr lvl="1"/>
            <a:r>
              <a:rPr lang="en-IE" sz="2000" b="1" dirty="0">
                <a:effectLst>
                  <a:innerShdw blurRad="76200" dist="101600" dir="5400000">
                    <a:schemeClr val="tx2">
                      <a:lumMod val="60000"/>
                      <a:lumOff val="40000"/>
                      <a:alpha val="80000"/>
                    </a:schemeClr>
                  </a:innerShdw>
                </a:effectLst>
              </a:rPr>
              <a:t>Preliminary population within 11 weeks</a:t>
            </a:r>
          </a:p>
          <a:p>
            <a:pPr lvl="1"/>
            <a:r>
              <a:rPr lang="en-IE" sz="2000" b="1" dirty="0">
                <a:effectLst>
                  <a:innerShdw blurRad="76200" dist="101600" dir="5400000">
                    <a:schemeClr val="tx2">
                      <a:lumMod val="60000"/>
                      <a:lumOff val="40000"/>
                      <a:alpha val="80000"/>
                    </a:schemeClr>
                  </a:innerShdw>
                </a:effectLst>
              </a:rPr>
              <a:t>Improved release of economic data from 24 months </a:t>
            </a:r>
            <a:r>
              <a:rPr lang="en-IE" sz="2000" b="1" dirty="0" smtClean="0">
                <a:effectLst>
                  <a:innerShdw blurRad="76200" dist="101600" dir="5400000">
                    <a:schemeClr val="tx2">
                      <a:lumMod val="60000"/>
                      <a:lumOff val="40000"/>
                      <a:alpha val="80000"/>
                    </a:schemeClr>
                  </a:innerShdw>
                </a:effectLst>
              </a:rPr>
              <a:t/>
            </a:r>
            <a:br>
              <a:rPr lang="en-IE" sz="2000" b="1" dirty="0" smtClean="0">
                <a:effectLst>
                  <a:innerShdw blurRad="76200" dist="101600" dir="5400000">
                    <a:schemeClr val="tx2">
                      <a:lumMod val="60000"/>
                      <a:lumOff val="40000"/>
                      <a:alpha val="80000"/>
                    </a:schemeClr>
                  </a:innerShdw>
                </a:effectLst>
              </a:rPr>
            </a:br>
            <a:r>
              <a:rPr lang="en-IE" sz="2000" b="1" dirty="0" smtClean="0">
                <a:effectLst>
                  <a:innerShdw blurRad="76200" dist="101600" dir="5400000">
                    <a:schemeClr val="tx2">
                      <a:lumMod val="60000"/>
                      <a:lumOff val="40000"/>
                      <a:alpha val="80000"/>
                    </a:schemeClr>
                  </a:innerShdw>
                </a:effectLst>
              </a:rPr>
              <a:t>in </a:t>
            </a:r>
            <a:r>
              <a:rPr lang="en-IE" sz="2000" b="1" dirty="0">
                <a:effectLst>
                  <a:innerShdw blurRad="76200" dist="101600" dir="5400000">
                    <a:schemeClr val="tx2">
                      <a:lumMod val="60000"/>
                      <a:lumOff val="40000"/>
                      <a:alpha val="80000"/>
                    </a:schemeClr>
                  </a:innerShdw>
                </a:effectLst>
              </a:rPr>
              <a:t>1996 to 15 months in 2011. </a:t>
            </a:r>
          </a:p>
          <a:p>
            <a:pPr lvl="1"/>
            <a:r>
              <a:rPr lang="en-IE" sz="2000" b="1" dirty="0">
                <a:effectLst>
                  <a:innerShdw blurRad="76200" dist="101600" dir="5400000">
                    <a:schemeClr val="tx2">
                      <a:lumMod val="60000"/>
                      <a:lumOff val="40000"/>
                      <a:alpha val="80000"/>
                    </a:schemeClr>
                  </a:innerShdw>
                </a:effectLst>
              </a:rPr>
              <a:t>England and Wales first results will be 16 July 2012, </a:t>
            </a:r>
            <a:r>
              <a:rPr lang="en-IE" sz="2000" b="1" dirty="0" smtClean="0">
                <a:effectLst>
                  <a:innerShdw blurRad="76200" dist="101600" dir="5400000">
                    <a:schemeClr val="tx2">
                      <a:lumMod val="60000"/>
                      <a:lumOff val="40000"/>
                      <a:alpha val="80000"/>
                    </a:schemeClr>
                  </a:innerShdw>
                </a:effectLst>
              </a:rPr>
              <a:t/>
            </a:r>
            <a:br>
              <a:rPr lang="en-IE" sz="2000" b="1" dirty="0" smtClean="0">
                <a:effectLst>
                  <a:innerShdw blurRad="76200" dist="101600" dir="5400000">
                    <a:schemeClr val="tx2">
                      <a:lumMod val="60000"/>
                      <a:lumOff val="40000"/>
                      <a:alpha val="80000"/>
                    </a:schemeClr>
                  </a:innerShdw>
                </a:effectLst>
              </a:rPr>
            </a:br>
            <a:r>
              <a:rPr lang="en-IE" sz="2000" b="1" dirty="0" smtClean="0">
                <a:effectLst>
                  <a:innerShdw blurRad="76200" dist="101600" dir="5400000">
                    <a:schemeClr val="tx2">
                      <a:lumMod val="60000"/>
                      <a:lumOff val="40000"/>
                      <a:alpha val="80000"/>
                    </a:schemeClr>
                  </a:innerShdw>
                </a:effectLst>
              </a:rPr>
              <a:t>no </a:t>
            </a:r>
            <a:r>
              <a:rPr lang="en-IE" sz="2000" b="1" dirty="0">
                <a:effectLst>
                  <a:innerShdw blurRad="76200" dist="101600" dir="5400000">
                    <a:schemeClr val="tx2">
                      <a:lumMod val="60000"/>
                      <a:lumOff val="40000"/>
                      <a:alpha val="80000"/>
                    </a:schemeClr>
                  </a:innerShdw>
                </a:effectLst>
              </a:rPr>
              <a:t>preliminary count. </a:t>
            </a:r>
          </a:p>
          <a:p>
            <a:pPr lvl="1"/>
            <a:r>
              <a:rPr lang="en-IE" sz="2000" b="1" dirty="0">
                <a:effectLst>
                  <a:innerShdw blurRad="76200" dist="101600" dir="5400000">
                    <a:schemeClr val="tx2">
                      <a:lumMod val="60000"/>
                      <a:lumOff val="40000"/>
                      <a:alpha val="80000"/>
                    </a:schemeClr>
                  </a:innerShdw>
                </a:effectLst>
              </a:rPr>
              <a:t>Came in at €51.6M a saving of €11M on original budget, €40M on enumeration</a:t>
            </a:r>
          </a:p>
          <a:p>
            <a:r>
              <a:rPr lang="en-IE" sz="2200" b="1" dirty="0">
                <a:effectLst>
                  <a:innerShdw blurRad="76200" dist="101600" dir="5400000">
                    <a:schemeClr val="tx2">
                      <a:lumMod val="60000"/>
                      <a:lumOff val="40000"/>
                      <a:alpha val="80000"/>
                    </a:schemeClr>
                  </a:innerShdw>
                </a:effectLst>
              </a:rPr>
              <a:t>New more detailed geography  18,484 areas</a:t>
            </a:r>
          </a:p>
          <a:p>
            <a:r>
              <a:rPr lang="en-IE" sz="2200" b="1" dirty="0">
                <a:effectLst>
                  <a:innerShdw blurRad="76200" dist="101600" dir="5400000">
                    <a:schemeClr val="tx2">
                      <a:lumMod val="60000"/>
                      <a:lumOff val="40000"/>
                      <a:alpha val="80000"/>
                    </a:schemeClr>
                  </a:innerShdw>
                </a:effectLst>
              </a:rPr>
              <a:t>All outputs before end of 2012.</a:t>
            </a:r>
          </a:p>
          <a:p>
            <a:endParaRPr lang="en-IE" dirty="0"/>
          </a:p>
        </p:txBody>
      </p:sp>
      <p:pic>
        <p:nvPicPr>
          <p:cNvPr id="4" name="Picture 1"/>
          <p:cNvPicPr>
            <a:picLocks noChangeAspect="1" noChangeArrowheads="1"/>
          </p:cNvPicPr>
          <p:nvPr/>
        </p:nvPicPr>
        <p:blipFill>
          <a:blip r:embed="rId2"/>
          <a:srcRect/>
          <a:stretch>
            <a:fillRect/>
          </a:stretch>
        </p:blipFill>
        <p:spPr bwMode="auto">
          <a:xfrm>
            <a:off x="6804248" y="1268760"/>
            <a:ext cx="2048732" cy="2897694"/>
          </a:xfrm>
          <a:prstGeom prst="rect">
            <a:avLst/>
          </a:prstGeom>
          <a:noFill/>
          <a:ln w="9525">
            <a:noFill/>
            <a:miter lim="800000"/>
            <a:headEnd/>
            <a:tailEnd/>
          </a:ln>
        </p:spPr>
      </p:pic>
      <p:pic>
        <p:nvPicPr>
          <p:cNvPr id="5" name="Picture 4" descr="Census Processing Ends.jpg"/>
          <p:cNvPicPr>
            <a:picLocks noChangeAspect="1"/>
          </p:cNvPicPr>
          <p:nvPr/>
        </p:nvPicPr>
        <p:blipFill>
          <a:blip r:embed="rId3" cstate="print"/>
          <a:srcRect t="20857" b="10631"/>
          <a:stretch>
            <a:fillRect/>
          </a:stretch>
        </p:blipFill>
        <p:spPr>
          <a:xfrm>
            <a:off x="5940152" y="5221803"/>
            <a:ext cx="3203848" cy="1463337"/>
          </a:xfrm>
          <a:prstGeom prst="rect">
            <a:avLst/>
          </a:prstGeom>
        </p:spPr>
      </p:pic>
    </p:spTree>
    <p:extLst>
      <p:ext uri="{BB962C8B-B14F-4D97-AF65-F5344CB8AC3E}">
        <p14:creationId xmlns:p14="http://schemas.microsoft.com/office/powerpoint/2010/main" val="29486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rtlCol="0">
            <a:normAutofit fontScale="90000"/>
          </a:bodyPr>
          <a:lstStyle/>
          <a:p>
            <a:pPr fontAlgn="auto">
              <a:spcAft>
                <a:spcPts val="0"/>
              </a:spcAft>
              <a:defRPr/>
            </a:pPr>
            <a:r>
              <a:rPr lang="en-IE"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Population change</a:t>
            </a:r>
            <a:r>
              <a:rPr lang="en-IE" dirty="0" smtClean="0"/>
              <a:t/>
            </a:r>
            <a:br>
              <a:rPr lang="en-IE" dirty="0" smtClean="0"/>
            </a:br>
            <a:endParaRPr lang="en-US" dirty="0"/>
          </a:p>
        </p:txBody>
      </p:sp>
      <p:pic>
        <p:nvPicPr>
          <p:cNvPr id="4101" name="Picture 5"/>
          <p:cNvPicPr>
            <a:picLocks noGrp="1" noChangeAspect="1" noChangeArrowheads="1"/>
          </p:cNvPicPr>
          <p:nvPr>
            <p:ph idx="1"/>
          </p:nvPr>
        </p:nvPicPr>
        <p:blipFill>
          <a:blip r:embed="rId3"/>
          <a:srcRect/>
          <a:stretch>
            <a:fillRect/>
          </a:stretch>
        </p:blipFill>
        <p:spPr>
          <a:xfrm>
            <a:off x="323850" y="1773238"/>
            <a:ext cx="2136775" cy="4525962"/>
          </a:xfrm>
        </p:spPr>
      </p:pic>
      <p:sp>
        <p:nvSpPr>
          <p:cNvPr id="12" name="TextBox 11"/>
          <p:cNvSpPr txBox="1"/>
          <p:nvPr/>
        </p:nvSpPr>
        <p:spPr>
          <a:xfrm>
            <a:off x="3275856" y="1916832"/>
            <a:ext cx="5616624" cy="4487382"/>
          </a:xfrm>
          <a:prstGeom prst="rect">
            <a:avLst/>
          </a:prstGeom>
          <a:noFill/>
        </p:spPr>
        <p:txBody>
          <a:bodyPr>
            <a:spAutoFit/>
          </a:bodyPr>
          <a:lstStyle/>
          <a:p>
            <a:pPr fontAlgn="auto">
              <a:spcBef>
                <a:spcPct val="2000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Population increased by 348,404 or 8.2% since 2006 </a:t>
            </a:r>
          </a:p>
          <a:p>
            <a:pPr marL="342900" indent="-342900" fontAlgn="auto">
              <a:spcBef>
                <a:spcPct val="2000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Annual average increase of 1.6%</a:t>
            </a:r>
          </a:p>
          <a:p>
            <a:pPr fontAlgn="auto">
              <a:spcBef>
                <a:spcPct val="2000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Population increased by 30% since </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1991</a:t>
            </a:r>
          </a:p>
          <a:p>
            <a:pPr fontAlgn="auto">
              <a:spcBef>
                <a:spcPct val="2000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55% since 1951</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ct val="2000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Natural increase 225,000</a:t>
            </a:r>
          </a:p>
          <a:p>
            <a:pPr fontAlgn="auto">
              <a:spcBef>
                <a:spcPct val="2000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Net migration </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125,000</a:t>
            </a:r>
          </a:p>
          <a:p>
            <a:pPr fontAlgn="auto">
              <a:spcBef>
                <a:spcPct val="20000"/>
              </a:spcBef>
              <a:spcAft>
                <a:spcPts val="0"/>
              </a:spcAft>
              <a:defRPr/>
            </a:pPr>
            <a:endParaRPr lang="en-US" sz="2800" b="1" dirty="0">
              <a:ln w="900" cmpd="sng">
                <a:solidFill>
                  <a:schemeClr val="accent1">
                    <a:satMod val="190000"/>
                    <a:alpha val="55000"/>
                  </a:schemeClr>
                </a:solidFill>
                <a:prstDash val="solid"/>
              </a:ln>
              <a:solidFill>
                <a:srgbClr val="2AC7E6"/>
              </a:solidFill>
              <a:effectLst>
                <a:innerShdw blurRad="101600" dist="76200" dir="5400000">
                  <a:schemeClr val="accent1">
                    <a:satMod val="190000"/>
                    <a:tint val="100000"/>
                    <a:alpha val="74000"/>
                  </a:schemeClr>
                </a:inn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9" name="Title 1"/>
          <p:cNvSpPr txBox="1">
            <a:spLocks/>
          </p:cNvSpPr>
          <p:nvPr/>
        </p:nvSpPr>
        <p:spPr>
          <a:xfrm>
            <a:off x="1475656" y="620688"/>
            <a:ext cx="6192688" cy="1143000"/>
          </a:xfrm>
          <a:prstGeom prst="rect">
            <a:avLst/>
          </a:prstGeom>
        </p:spPr>
        <p:txBody>
          <a:bodyPr anchor="ctr">
            <a:normAutofit fontScale="90000" lnSpcReduction="20000"/>
          </a:bodyPr>
          <a:lstStyle/>
          <a:p>
            <a:pPr algn="ctr" fontAlgn="auto">
              <a:spcAft>
                <a:spcPts val="0"/>
              </a:spcAft>
              <a:defRPr/>
            </a:pPr>
            <a:r>
              <a:rPr lang="en-IE" sz="4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Drivers of population growth</a:t>
            </a:r>
            <a:endParaRPr lang="en-US" sz="4400" dirty="0">
              <a:latin typeface="+mj-lt"/>
              <a:ea typeface="+mj-ea"/>
              <a:cs typeface="+mj-cs"/>
            </a:endParaRPr>
          </a:p>
        </p:txBody>
      </p:sp>
      <p:pic>
        <p:nvPicPr>
          <p:cNvPr id="15362" name="Picture 2"/>
          <p:cNvPicPr>
            <a:picLocks noGrp="1" noChangeAspect="1" noChangeArrowheads="1"/>
          </p:cNvPicPr>
          <p:nvPr>
            <p:ph idx="1"/>
          </p:nvPr>
        </p:nvPicPr>
        <p:blipFill>
          <a:blip r:embed="rId3"/>
          <a:srcRect r="3774"/>
          <a:stretch>
            <a:fillRect/>
          </a:stretch>
        </p:blipFill>
        <p:spPr bwMode="auto">
          <a:xfrm>
            <a:off x="611560" y="1988840"/>
            <a:ext cx="3672408" cy="3456384"/>
          </a:xfrm>
          <a:prstGeom prst="rect">
            <a:avLst/>
          </a:prstGeom>
          <a:noFill/>
          <a:ln w="9525">
            <a:noFill/>
            <a:miter lim="800000"/>
            <a:headEnd/>
            <a:tailEnd/>
          </a:ln>
        </p:spPr>
      </p:pic>
      <p:sp>
        <p:nvSpPr>
          <p:cNvPr id="10" name="Rectangle 9"/>
          <p:cNvSpPr/>
          <p:nvPr/>
        </p:nvSpPr>
        <p:spPr>
          <a:xfrm>
            <a:off x="4572000" y="1844824"/>
            <a:ext cx="3779912" cy="4672048"/>
          </a:xfrm>
          <a:prstGeom prst="rect">
            <a:avLst/>
          </a:prstGeom>
        </p:spPr>
        <p:txBody>
          <a:bodyPr wrap="square">
            <a:spAutoFit/>
          </a:bodyPr>
          <a:lstStyle/>
          <a:p>
            <a:pPr fontAlgn="auto">
              <a:spcBef>
                <a:spcPct val="20000"/>
              </a:spcBef>
              <a:spcAft>
                <a:spcPts val="0"/>
              </a:spcAft>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Population change driven by 4 elements</a:t>
            </a: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Births</a:t>
            </a: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Deaths</a:t>
            </a: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Immigration</a:t>
            </a: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Emigration</a:t>
            </a:r>
          </a:p>
          <a:p>
            <a:pPr fontAlgn="auto">
              <a:spcBef>
                <a:spcPct val="20000"/>
              </a:spcBef>
              <a:spcAft>
                <a:spcPts val="0"/>
              </a:spcAft>
              <a:buFont typeface="Arial" pitchFamily="34" charset="0"/>
              <a:buChar char="•"/>
              <a:defRPr/>
            </a:pPr>
            <a:endPar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Natural increase of 225,000</a:t>
            </a:r>
          </a:p>
          <a:p>
            <a:pPr fontAlgn="auto">
              <a:spcBef>
                <a:spcPct val="2000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Net migration of 125,000 </a:t>
            </a:r>
            <a:endParaRPr lang="en-US" sz="2400" dirty="0"/>
          </a:p>
        </p:txBody>
      </p:sp>
      <p:sp>
        <p:nvSpPr>
          <p:cNvPr id="11" name="TextBox 10"/>
          <p:cNvSpPr txBox="1"/>
          <p:nvPr/>
        </p:nvSpPr>
        <p:spPr>
          <a:xfrm>
            <a:off x="6732240" y="2780928"/>
            <a:ext cx="2016224" cy="369332"/>
          </a:xfrm>
          <a:prstGeom prst="rect">
            <a:avLst/>
          </a:prstGeom>
          <a:noFill/>
        </p:spPr>
        <p:txBody>
          <a:bodyPr wrap="square" rtlCol="0">
            <a:spAutoFit/>
          </a:bodyPr>
          <a:lstStyle/>
          <a:p>
            <a:r>
              <a:rPr lang="en-IE" dirty="0" smtClean="0"/>
              <a:t>Natural increase</a:t>
            </a:r>
            <a:endParaRPr lang="en-US" dirty="0"/>
          </a:p>
        </p:txBody>
      </p:sp>
      <p:sp>
        <p:nvSpPr>
          <p:cNvPr id="14" name="TextBox 13"/>
          <p:cNvSpPr txBox="1"/>
          <p:nvPr/>
        </p:nvSpPr>
        <p:spPr>
          <a:xfrm>
            <a:off x="6876256" y="3861048"/>
            <a:ext cx="1944216" cy="369332"/>
          </a:xfrm>
          <a:prstGeom prst="rect">
            <a:avLst/>
          </a:prstGeom>
          <a:noFill/>
        </p:spPr>
        <p:txBody>
          <a:bodyPr wrap="square" rtlCol="0">
            <a:spAutoFit/>
          </a:bodyPr>
          <a:lstStyle/>
          <a:p>
            <a:r>
              <a:rPr lang="en-IE" dirty="0" smtClean="0"/>
              <a:t>Net migration</a:t>
            </a:r>
            <a:endParaRPr lang="en-US" dirty="0"/>
          </a:p>
        </p:txBody>
      </p:sp>
      <p:sp>
        <p:nvSpPr>
          <p:cNvPr id="15" name="Right Brace 14"/>
          <p:cNvSpPr/>
          <p:nvPr/>
        </p:nvSpPr>
        <p:spPr>
          <a:xfrm>
            <a:off x="6012160" y="2780928"/>
            <a:ext cx="432048"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Brace 15"/>
          <p:cNvSpPr/>
          <p:nvPr/>
        </p:nvSpPr>
        <p:spPr>
          <a:xfrm>
            <a:off x="6516216" y="3789040"/>
            <a:ext cx="360040"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p:cNvSpPr/>
          <p:nvPr/>
        </p:nvSpPr>
        <p:spPr>
          <a:xfrm>
            <a:off x="683568" y="2204864"/>
            <a:ext cx="1728192" cy="9361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83568" y="3356992"/>
            <a:ext cx="1728192" cy="10081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11560" y="4437112"/>
            <a:ext cx="1728192" cy="10081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animBg="1"/>
      <p:bldP spid="16" grpId="0" animBg="1"/>
      <p:bldP spid="17" grpId="0" animBg="1"/>
      <p:bldP spid="12" grpId="0"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12" name="Title 1"/>
          <p:cNvSpPr txBox="1">
            <a:spLocks/>
          </p:cNvSpPr>
          <p:nvPr/>
        </p:nvSpPr>
        <p:spPr>
          <a:xfrm>
            <a:off x="1187624" y="836712"/>
            <a:ext cx="7221488" cy="1143000"/>
          </a:xfrm>
          <a:prstGeom prst="rect">
            <a:avLst/>
          </a:prstGeom>
        </p:spPr>
        <p:txBody>
          <a:bodyPr anchor="ctr">
            <a:normAutofit fontScale="90000" lnSpcReduction="20000"/>
          </a:bodyPr>
          <a:lstStyle/>
          <a:p>
            <a:pPr algn="ctr" fontAlgn="auto">
              <a:spcAft>
                <a:spcPts val="0"/>
              </a:spcAft>
              <a:defRPr/>
            </a:pPr>
            <a:r>
              <a:rPr lang="en-IE" sz="4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Population change by county</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pic>
        <p:nvPicPr>
          <p:cNvPr id="5127" name="Content Placeholder 7"/>
          <p:cNvPicPr>
            <a:picLocks noGrp="1"/>
          </p:cNvPicPr>
          <p:nvPr>
            <p:ph idx="1"/>
          </p:nvPr>
        </p:nvPicPr>
        <p:blipFill>
          <a:blip r:embed="rId3">
            <a:clrChange>
              <a:clrFrom>
                <a:srgbClr val="FFFFFF"/>
              </a:clrFrom>
              <a:clrTo>
                <a:srgbClr val="FFFFFF">
                  <a:alpha val="0"/>
                </a:srgbClr>
              </a:clrTo>
            </a:clrChange>
          </a:blip>
          <a:srcRect l="3958" r="5804"/>
          <a:stretch>
            <a:fillRect/>
          </a:stretch>
        </p:blipFill>
        <p:spPr>
          <a:xfrm>
            <a:off x="4067944" y="1628800"/>
            <a:ext cx="4484812" cy="5229200"/>
          </a:xfrm>
        </p:spPr>
      </p:pic>
      <p:sp>
        <p:nvSpPr>
          <p:cNvPr id="10" name="TextBox 9"/>
          <p:cNvSpPr txBox="1"/>
          <p:nvPr/>
        </p:nvSpPr>
        <p:spPr>
          <a:xfrm>
            <a:off x="251520" y="1844824"/>
            <a:ext cx="3528392" cy="4401205"/>
          </a:xfrm>
          <a:prstGeom prst="rect">
            <a:avLst/>
          </a:prstGeom>
          <a:noFill/>
        </p:spPr>
        <p:txBody>
          <a:bodyPr wrap="square">
            <a:spAutoFit/>
          </a:bodyPr>
          <a:lstStyle/>
          <a:p>
            <a:pPr fontAlgn="auto">
              <a:spcBef>
                <a:spcPct val="2000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Leinster commuter belt counties</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ct val="2000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Laois the fastest growing </a:t>
            </a: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way</a:t>
            </a:r>
          </a:p>
          <a:p>
            <a:pPr fontAlgn="auto">
              <a:spcBef>
                <a:spcPct val="2000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Cork and Limerick cities </a:t>
            </a: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rPr>
              <a:t>declined</a:t>
            </a:r>
          </a:p>
          <a:p>
            <a:pPr fontAlgn="auto">
              <a:spcBef>
                <a:spcPct val="2000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ct val="20000"/>
              </a:spcBef>
              <a:spcAft>
                <a:spcPts val="0"/>
              </a:spcAft>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n-lt"/>
            </a:endParaRPr>
          </a:p>
          <a:p>
            <a:pPr fontAlgn="auto">
              <a:spcBef>
                <a:spcPct val="20000"/>
              </a:spcBef>
              <a:spcAft>
                <a:spcPts val="0"/>
              </a:spcAft>
              <a:defRPr/>
            </a:pPr>
            <a:endParaRPr lang="en-US" sz="2800" b="1" dirty="0">
              <a:ln w="900" cmpd="sng">
                <a:solidFill>
                  <a:schemeClr val="accent1">
                    <a:satMod val="190000"/>
                    <a:alpha val="55000"/>
                  </a:schemeClr>
                </a:solidFill>
                <a:prstDash val="solid"/>
              </a:ln>
              <a:solidFill>
                <a:srgbClr val="2AC7E6"/>
              </a:solidFill>
              <a:effectLst>
                <a:innerShdw blurRad="101600" dist="76200" dir="5400000">
                  <a:schemeClr val="accent1">
                    <a:satMod val="190000"/>
                    <a:tint val="100000"/>
                    <a:alpha val="74000"/>
                  </a:schemeClr>
                </a:innerShdw>
              </a:effectLst>
              <a:latin typeface="+mn-lt"/>
            </a:endParaRPr>
          </a:p>
        </p:txBody>
      </p:sp>
      <p:sp>
        <p:nvSpPr>
          <p:cNvPr id="9" name="Right Brace 8"/>
          <p:cNvSpPr/>
          <p:nvPr/>
        </p:nvSpPr>
        <p:spPr>
          <a:xfrm>
            <a:off x="7884368" y="3356992"/>
            <a:ext cx="504056" cy="86409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Oval 6"/>
          <p:cNvSpPr/>
          <p:nvPr/>
        </p:nvSpPr>
        <p:spPr>
          <a:xfrm>
            <a:off x="6516216" y="4077072"/>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5652120" y="4653136"/>
            <a:ext cx="50405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Oval 10"/>
          <p:cNvSpPr/>
          <p:nvPr/>
        </p:nvSpPr>
        <p:spPr>
          <a:xfrm>
            <a:off x="5796136" y="5589240"/>
            <a:ext cx="50405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6150" name="Picture 2"/>
          <p:cNvPicPr>
            <a:picLocks noGrp="1" noChangeAspect="1" noChangeArrowheads="1"/>
          </p:cNvPicPr>
          <p:nvPr>
            <p:ph idx="1"/>
          </p:nvPr>
        </p:nvPicPr>
        <p:blipFill>
          <a:blip r:embed="rId3"/>
          <a:srcRect/>
          <a:stretch>
            <a:fillRect/>
          </a:stretch>
        </p:blipFill>
        <p:spPr>
          <a:xfrm>
            <a:off x="261938" y="1954213"/>
            <a:ext cx="8558212" cy="4284662"/>
          </a:xfrm>
        </p:spPr>
      </p:pic>
      <p:sp>
        <p:nvSpPr>
          <p:cNvPr id="9" name="Title 1"/>
          <p:cNvSpPr txBox="1">
            <a:spLocks/>
          </p:cNvSpPr>
          <p:nvPr/>
        </p:nvSpPr>
        <p:spPr>
          <a:xfrm>
            <a:off x="467544" y="836712"/>
            <a:ext cx="8229600" cy="1143000"/>
          </a:xfrm>
          <a:prstGeom prst="rect">
            <a:avLst/>
          </a:prstGeom>
        </p:spPr>
        <p:txBody>
          <a:bodyPr anchor="ctr">
            <a:normAutofit fontScale="90000" lnSpcReduction="20000"/>
          </a:bodyPr>
          <a:lstStyle/>
          <a:p>
            <a:pPr algn="ctr" fontAlgn="auto">
              <a:spcAft>
                <a:spcPts val="0"/>
              </a:spcAft>
              <a:defRPr/>
            </a:pPr>
            <a:r>
              <a:rPr lang="en-IE" sz="4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Town &amp; country</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sp>
        <p:nvSpPr>
          <p:cNvPr id="3" name="Oval 2"/>
          <p:cNvSpPr/>
          <p:nvPr/>
        </p:nvSpPr>
        <p:spPr>
          <a:xfrm rot="20218256">
            <a:off x="4821535" y="2680935"/>
            <a:ext cx="265395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Oval 5"/>
          <p:cNvSpPr/>
          <p:nvPr/>
        </p:nvSpPr>
        <p:spPr>
          <a:xfrm rot="20636168">
            <a:off x="5023907" y="3676262"/>
            <a:ext cx="2653952" cy="680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sp>
        <p:nvSpPr>
          <p:cNvPr id="8" name="Title 1"/>
          <p:cNvSpPr txBox="1">
            <a:spLocks/>
          </p:cNvSpPr>
          <p:nvPr/>
        </p:nvSpPr>
        <p:spPr>
          <a:xfrm>
            <a:off x="1763688" y="260648"/>
            <a:ext cx="5688632" cy="1584176"/>
          </a:xfrm>
          <a:prstGeom prst="rect">
            <a:avLst/>
          </a:prstGeom>
        </p:spPr>
        <p:txBody>
          <a:bodyPr anchor="ctr">
            <a:normAutofit fontScale="97500"/>
          </a:bodyPr>
          <a:lstStyle/>
          <a:p>
            <a:pPr algn="ctr" fontAlgn="auto">
              <a:spcAft>
                <a:spcPts val="0"/>
              </a:spcAft>
              <a:defRPr/>
            </a:pPr>
            <a:r>
              <a:rPr lang="en-IE" sz="4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Age &amp; sex composition</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sp>
        <p:nvSpPr>
          <p:cNvPr id="11" name="TextBox 10"/>
          <p:cNvSpPr txBox="1"/>
          <p:nvPr/>
        </p:nvSpPr>
        <p:spPr>
          <a:xfrm>
            <a:off x="179512" y="2852936"/>
            <a:ext cx="3744416" cy="3231654"/>
          </a:xfrm>
          <a:prstGeom prst="rect">
            <a:avLst/>
          </a:prstGeom>
          <a:noFill/>
        </p:spPr>
        <p:txBody>
          <a:bodyPr>
            <a:spAutoFit/>
          </a:bodyPr>
          <a:lstStyle/>
          <a:p>
            <a:pPr fontAlgn="auto">
              <a:spcBef>
                <a:spcPts val="0"/>
              </a:spcBef>
              <a:spcAft>
                <a:spcPts val="0"/>
              </a:spcAft>
              <a:buFont typeface="Arial" pitchFamily="34" charset="0"/>
              <a:buChar char="•"/>
              <a:defRPr/>
            </a:pPr>
            <a:r>
              <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Peak in births in early 80s</a:t>
            </a: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Decline </a:t>
            </a:r>
            <a:r>
              <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from mid 80s...</a:t>
            </a: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...low point 1994 </a:t>
            </a: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Now picking up again</a:t>
            </a:r>
            <a:endPar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Male 65+ up 17%</a:t>
            </a:r>
            <a:endPar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Females up 12%</a:t>
            </a:r>
          </a:p>
          <a:p>
            <a:pPr fontAlgn="auto">
              <a:spcBef>
                <a:spcPts val="0"/>
              </a:spcBef>
              <a:spcAft>
                <a:spcPts val="0"/>
              </a:spcAft>
              <a:buFont typeface="Arial" pitchFamily="34" charset="0"/>
              <a:buChar char="•"/>
              <a:defRPr/>
            </a:pPr>
            <a:r>
              <a:rPr lang="en-IE"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Women in their 30’s</a:t>
            </a:r>
            <a:endParaRPr lang="en-IE"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defRPr/>
            </a:pPr>
            <a:endParaRPr lang="en-US" sz="3600" b="1" dirty="0">
              <a:ln w="900" cmpd="sng">
                <a:solidFill>
                  <a:schemeClr val="accent1">
                    <a:satMod val="190000"/>
                    <a:alpha val="55000"/>
                  </a:schemeClr>
                </a:solidFill>
                <a:prstDash val="solid"/>
              </a:ln>
              <a:solidFill>
                <a:srgbClr val="2AC7E6"/>
              </a:solidFill>
              <a:effectLst>
                <a:innerShdw blurRad="101600" dist="76200" dir="5400000">
                  <a:schemeClr val="accent1">
                    <a:satMod val="190000"/>
                    <a:tint val="100000"/>
                    <a:alpha val="74000"/>
                  </a:schemeClr>
                </a:innerShdw>
              </a:effectLst>
              <a:latin typeface="+mj-lt"/>
              <a:ea typeface="+mj-ea"/>
              <a:cs typeface="+mj-cs"/>
            </a:endParaRPr>
          </a:p>
        </p:txBody>
      </p:sp>
      <p:pic>
        <p:nvPicPr>
          <p:cNvPr id="16386" name="Picture 2"/>
          <p:cNvPicPr>
            <a:picLocks noGrp="1" noChangeAspect="1" noChangeArrowheads="1"/>
          </p:cNvPicPr>
          <p:nvPr>
            <p:ph idx="1"/>
          </p:nvPr>
        </p:nvPicPr>
        <p:blipFill>
          <a:blip r:embed="rId3"/>
          <a:srcRect l="1399" t="1236" r="3487"/>
          <a:stretch>
            <a:fillRect/>
          </a:stretch>
        </p:blipFill>
        <p:spPr bwMode="auto">
          <a:xfrm>
            <a:off x="4067944" y="1052736"/>
            <a:ext cx="4896544" cy="5805264"/>
          </a:xfrm>
          <a:prstGeom prst="rect">
            <a:avLst/>
          </a:prstGeom>
          <a:noFill/>
          <a:ln w="9525">
            <a:noFill/>
            <a:miter lim="800000"/>
            <a:headEnd/>
            <a:tailEnd/>
          </a:ln>
        </p:spPr>
      </p:pic>
      <p:sp>
        <p:nvSpPr>
          <p:cNvPr id="13" name="Oval 12"/>
          <p:cNvSpPr/>
          <p:nvPr/>
        </p:nvSpPr>
        <p:spPr>
          <a:xfrm>
            <a:off x="5148064" y="4653136"/>
            <a:ext cx="576064"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932040" y="5301208"/>
            <a:ext cx="576064"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580112" y="1916832"/>
            <a:ext cx="936104"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00392" y="4005064"/>
            <a:ext cx="720080"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788024" y="4005064"/>
            <a:ext cx="576064"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0" presetClass="exit" presetSubtype="0" fill="hold" grpId="2"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7" grpId="1" animBg="1"/>
      <p:bldP spid="1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IE" dirty="0" smtClean="0"/>
              <a:t/>
            </a:r>
            <a:br>
              <a:rPr lang="en-IE" dirty="0" smtClean="0"/>
            </a:br>
            <a:endParaRPr lang="en-US" dirty="0"/>
          </a:p>
        </p:txBody>
      </p:sp>
      <p:pic>
        <p:nvPicPr>
          <p:cNvPr id="9222" name="Picture 2"/>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0" y="1888818"/>
            <a:ext cx="4427984" cy="4969182"/>
          </a:xfrm>
        </p:spPr>
      </p:pic>
      <p:sp>
        <p:nvSpPr>
          <p:cNvPr id="8" name="Title 1"/>
          <p:cNvSpPr txBox="1">
            <a:spLocks/>
          </p:cNvSpPr>
          <p:nvPr/>
        </p:nvSpPr>
        <p:spPr>
          <a:xfrm>
            <a:off x="395536" y="836712"/>
            <a:ext cx="8229600" cy="1143000"/>
          </a:xfrm>
          <a:prstGeom prst="rect">
            <a:avLst/>
          </a:prstGeom>
        </p:spPr>
        <p:txBody>
          <a:bodyPr anchor="ctr">
            <a:normAutofit fontScale="90000" lnSpcReduction="10000"/>
          </a:bodyPr>
          <a:lstStyle/>
          <a:p>
            <a:pPr algn="ctr" fontAlgn="auto">
              <a:spcAft>
                <a:spcPts val="0"/>
              </a:spcAft>
              <a:defRPr/>
            </a:pPr>
            <a:r>
              <a:rPr lang="en-IE" sz="4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Average age</a:t>
            </a:r>
            <a:r>
              <a:rPr lang="en-IE" sz="4400" dirty="0">
                <a:latin typeface="+mj-lt"/>
                <a:ea typeface="+mj-ea"/>
                <a:cs typeface="+mj-cs"/>
              </a:rPr>
              <a:t/>
            </a:r>
            <a:br>
              <a:rPr lang="en-IE" sz="4400" dirty="0">
                <a:latin typeface="+mj-lt"/>
                <a:ea typeface="+mj-ea"/>
                <a:cs typeface="+mj-cs"/>
              </a:rPr>
            </a:br>
            <a:endParaRPr lang="en-US" sz="4400" dirty="0">
              <a:latin typeface="+mj-lt"/>
              <a:ea typeface="+mj-ea"/>
              <a:cs typeface="+mj-cs"/>
            </a:endParaRPr>
          </a:p>
        </p:txBody>
      </p:sp>
      <p:sp>
        <p:nvSpPr>
          <p:cNvPr id="9" name="TextBox 8"/>
          <p:cNvSpPr txBox="1"/>
          <p:nvPr/>
        </p:nvSpPr>
        <p:spPr>
          <a:xfrm>
            <a:off x="5076056" y="1844824"/>
            <a:ext cx="3816424" cy="3539430"/>
          </a:xfrm>
          <a:prstGeom prst="rect">
            <a:avLst/>
          </a:prstGeom>
          <a:noFill/>
        </p:spPr>
        <p:txBody>
          <a:bodyPr wrap="square">
            <a:spAutoFit/>
          </a:bodyPr>
          <a:lstStyle/>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Average age </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36.1</a:t>
            </a:r>
          </a:p>
          <a:p>
            <a:pPr fontAlgn="auto">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Up from 35.6</a:t>
            </a: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Older </a:t>
            </a: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than </a:t>
            </a:r>
            <a:r>
              <a:rPr lang="en-IE"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2006</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Youngest counties</a:t>
            </a:r>
          </a:p>
          <a:p>
            <a:pPr fontAlgn="auto">
              <a:spcBef>
                <a:spcPts val="0"/>
              </a:spcBef>
              <a:spcAft>
                <a:spcPts val="0"/>
              </a:spcAft>
              <a:buFont typeface="Arial" pitchFamily="34" charset="0"/>
              <a:buChar char="•"/>
              <a:defRPr/>
            </a:pPr>
            <a:endPar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a:p>
            <a:pPr fontAlgn="auto">
              <a:spcBef>
                <a:spcPts val="0"/>
              </a:spcBef>
              <a:spcAft>
                <a:spcPts val="0"/>
              </a:spcAft>
              <a:buFont typeface="Arial" pitchFamily="34" charset="0"/>
              <a:buChar char="•"/>
              <a:defRPr/>
            </a:pPr>
            <a:r>
              <a:rPr lang="en-IE"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rPr>
              <a:t>Oldest counties</a:t>
            </a:r>
            <a:endParaRPr lang="en-US"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mj-lt"/>
              <a:ea typeface="+mj-ea"/>
              <a:cs typeface="+mj-cs"/>
            </a:endParaRPr>
          </a:p>
        </p:txBody>
      </p:sp>
      <p:sp>
        <p:nvSpPr>
          <p:cNvPr id="10" name="Oval 9"/>
          <p:cNvSpPr/>
          <p:nvPr/>
        </p:nvSpPr>
        <p:spPr>
          <a:xfrm>
            <a:off x="2123728" y="3284984"/>
            <a:ext cx="1512168" cy="1800200"/>
          </a:xfrm>
          <a:prstGeom prst="ellipse">
            <a:avLst/>
          </a:prstGeom>
          <a:noFill/>
          <a:ln w="508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83568" y="2636912"/>
            <a:ext cx="1512168" cy="1800200"/>
          </a:xfrm>
          <a:prstGeom prst="ellipse">
            <a:avLst/>
          </a:prstGeom>
          <a:noFill/>
          <a:ln w="508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4033</TotalTime>
  <Words>2342</Words>
  <Application>Microsoft Office PowerPoint</Application>
  <PresentationFormat>On-screen Show (4:3)</PresentationFormat>
  <Paragraphs>344</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PowerPoint Presentation</vt:lpstr>
      <vt:lpstr>Census Efficiencies</vt:lpstr>
      <vt:lpstr>Population change </vt:lpstr>
      <vt:lpstr> </vt:lpstr>
      <vt:lpstr> </vt:lpstr>
      <vt:lpstr> </vt:lpstr>
      <vt:lpstr> </vt:lpstr>
      <vt:lpstr> </vt:lpstr>
      <vt:lpstr> </vt:lpstr>
      <vt:lpstr> </vt:lpstr>
      <vt:lpstr> </vt:lpstr>
      <vt:lpstr> </vt:lpstr>
      <vt:lpstr> </vt:lpstr>
      <vt:lpstr> </vt:lpstr>
      <vt:lpstr> </vt:lpstr>
      <vt:lpstr> </vt:lpstr>
      <vt:lpstr>PowerPoint Presentation</vt:lpstr>
      <vt:lpstr> </vt:lpstr>
      <vt:lpstr>PowerPoint Presentation</vt:lpstr>
      <vt:lpstr> </vt:lpstr>
      <vt:lpstr> </vt:lpstr>
      <vt:lpstr> </vt:lpstr>
      <vt:lpstr>PowerPoint Presentation</vt:lpstr>
      <vt:lpstr> </vt:lpstr>
    </vt:vector>
  </TitlesOfParts>
  <Company>Central Statistics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CullenD</dc:creator>
  <cp:lastModifiedBy>Stephen MacFeely</cp:lastModifiedBy>
  <cp:revision>197</cp:revision>
  <dcterms:created xsi:type="dcterms:W3CDTF">2012-03-16T16:12:58Z</dcterms:created>
  <dcterms:modified xsi:type="dcterms:W3CDTF">2012-12-20T14:37:43Z</dcterms:modified>
</cp:coreProperties>
</file>