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0" r:id="rId3"/>
    <p:sldId id="258" r:id="rId4"/>
    <p:sldId id="263" r:id="rId5"/>
    <p:sldId id="257" r:id="rId6"/>
    <p:sldId id="261" r:id="rId7"/>
    <p:sldId id="264" r:id="rId8"/>
    <p:sldId id="259" r:id="rId9"/>
    <p:sldId id="262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585CF-BEB8-406D-93C5-837349DB1364}" type="datetimeFigureOut">
              <a:rPr lang="en-IE" smtClean="0"/>
              <a:t>18/09/2013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0806-8C23-4722-BAD9-F701A0B691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202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D/TTAS - Transport policy data needs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Transport Statistics Liaison Group</a:t>
            </a:r>
          </a:p>
          <a:p>
            <a:r>
              <a:rPr lang="en-IE" dirty="0" smtClean="0"/>
              <a:t>19</a:t>
            </a:r>
            <a:r>
              <a:rPr lang="en-IE" baseline="30000" dirty="0" smtClean="0"/>
              <a:t>th</a:t>
            </a:r>
            <a:r>
              <a:rPr lang="en-IE" dirty="0" smtClean="0"/>
              <a:t> September 2013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579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5867400" cy="639762"/>
          </a:xfrm>
        </p:spPr>
        <p:txBody>
          <a:bodyPr>
            <a:noAutofit/>
          </a:bodyPr>
          <a:lstStyle/>
          <a:p>
            <a:r>
              <a:rPr lang="en-IE" sz="3600" dirty="0" err="1" smtClean="0"/>
              <a:t>SoS</a:t>
            </a:r>
            <a:r>
              <a:rPr lang="en-IE" sz="3600" dirty="0" smtClean="0"/>
              <a:t> 2011-14 </a:t>
            </a:r>
            <a:r>
              <a:rPr lang="en-IE" sz="3600" dirty="0" smtClean="0"/>
              <a:t>Key </a:t>
            </a:r>
            <a:r>
              <a:rPr lang="en-IE" sz="3600" dirty="0" smtClean="0"/>
              <a:t>Strategies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IE" dirty="0" smtClean="0"/>
              <a:t>Maintain </a:t>
            </a:r>
            <a:r>
              <a:rPr lang="en-IE" dirty="0"/>
              <a:t>road and public transport infrastructure and implement improvements where funding is </a:t>
            </a:r>
            <a:r>
              <a:rPr lang="en-IE" dirty="0" smtClean="0"/>
              <a:t>available</a:t>
            </a:r>
            <a:endParaRPr lang="en-IE" dirty="0"/>
          </a:p>
          <a:p>
            <a:pPr>
              <a:spcAft>
                <a:spcPts val="600"/>
              </a:spcAft>
            </a:pPr>
            <a:r>
              <a:rPr lang="en-IE" dirty="0"/>
              <a:t>Drive efficiencies and rationalisation in the public transport companies in the context of falling </a:t>
            </a:r>
            <a:r>
              <a:rPr lang="en-IE" dirty="0" smtClean="0"/>
              <a:t>subsidies</a:t>
            </a:r>
            <a:endParaRPr lang="en-IE" dirty="0"/>
          </a:p>
          <a:p>
            <a:pPr>
              <a:spcAft>
                <a:spcPts val="600"/>
              </a:spcAft>
            </a:pPr>
            <a:r>
              <a:rPr lang="en-IE" dirty="0"/>
              <a:t>Encourage more people out of their cars by improving their experience of public transport through initiatives like integrated ticketing, better stations, better bus stops and real-time passenger information, safe cycling and attractive </a:t>
            </a:r>
            <a:r>
              <a:rPr lang="en-IE" dirty="0" smtClean="0"/>
              <a:t>walking</a:t>
            </a:r>
            <a:endParaRPr lang="en-IE" dirty="0"/>
          </a:p>
          <a:p>
            <a:pPr>
              <a:spcAft>
                <a:spcPts val="600"/>
              </a:spcAft>
            </a:pPr>
            <a:r>
              <a:rPr lang="en-IE" dirty="0"/>
              <a:t>Maintain the downward trend in road fatalities and injuries </a:t>
            </a:r>
          </a:p>
          <a:p>
            <a:pPr>
              <a:spcAft>
                <a:spcPts val="600"/>
              </a:spcAft>
            </a:pPr>
            <a:r>
              <a:rPr lang="en-IE" dirty="0"/>
              <a:t>Ensure that our airports and ports provide efficient and competitive support to trade and to </a:t>
            </a:r>
            <a:r>
              <a:rPr lang="en-IE" dirty="0" smtClean="0"/>
              <a:t>tourism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68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52400"/>
            <a:ext cx="5105400" cy="639762"/>
          </a:xfrm>
        </p:spPr>
        <p:txBody>
          <a:bodyPr>
            <a:noAutofit/>
          </a:bodyPr>
          <a:lstStyle/>
          <a:p>
            <a:r>
              <a:rPr lang="en-IE" sz="3600" dirty="0" smtClean="0"/>
              <a:t>Some KPIs from </a:t>
            </a:r>
            <a:r>
              <a:rPr lang="en-IE" sz="3600" dirty="0" err="1" smtClean="0"/>
              <a:t>SoS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4100" dirty="0" smtClean="0"/>
              <a:t>Related KPIs very </a:t>
            </a:r>
            <a:r>
              <a:rPr lang="en-IE" sz="4100" dirty="0" smtClean="0"/>
              <a:t>much at high </a:t>
            </a:r>
            <a:r>
              <a:rPr lang="en-IE" sz="4100" dirty="0" smtClean="0"/>
              <a:t>level; for example;</a:t>
            </a:r>
            <a:endParaRPr lang="en-IE" sz="4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Aviation - increase </a:t>
            </a:r>
            <a:r>
              <a:rPr lang="en-IE" dirty="0"/>
              <a:t>number of routes operating into and out of Ireland by 2014 </a:t>
            </a:r>
            <a:endParaRPr lang="en-IE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Increased passenger throughput at State airports 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Less </a:t>
            </a:r>
            <a:r>
              <a:rPr lang="en-IE" dirty="0"/>
              <a:t>than 200 road fatalities </a:t>
            </a:r>
            <a:r>
              <a:rPr lang="en-IE" dirty="0" smtClean="0"/>
              <a:t>per annum </a:t>
            </a:r>
            <a:r>
              <a:rPr lang="en-IE" dirty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Maintained or improved journey times and reliability of public bus and rail services as measured by the Quarterly Performance Reports published by the NTA 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Trends in public transport passenger numbers, including increased public transport share of total travel as measured by the CSO’s National Travel </a:t>
            </a:r>
            <a:r>
              <a:rPr lang="en-IE" dirty="0" smtClean="0"/>
              <a:t>Survey</a:t>
            </a:r>
            <a:endParaRPr lang="en-IE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Improved accessibility on bus, rail and taxi services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88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52400"/>
            <a:ext cx="5105400" cy="639762"/>
          </a:xfrm>
        </p:spPr>
        <p:txBody>
          <a:bodyPr>
            <a:noAutofit/>
          </a:bodyPr>
          <a:lstStyle/>
          <a:p>
            <a:r>
              <a:rPr lang="en-IE" sz="3600" dirty="0" smtClean="0"/>
              <a:t>2008-2011 SOS Goals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dirty="0" smtClean="0"/>
              <a:t>Previous </a:t>
            </a:r>
            <a:r>
              <a:rPr lang="en-IE" dirty="0" err="1" smtClean="0"/>
              <a:t>SoS</a:t>
            </a:r>
            <a:r>
              <a:rPr lang="en-IE" dirty="0" smtClean="0"/>
              <a:t> based on a different mandate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Cut travelling times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Improve safety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Deliver real commuting choice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Reduce congestion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Protect the environment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IE" dirty="0"/>
              <a:t>Perhaps likely that </a:t>
            </a:r>
            <a:r>
              <a:rPr lang="en-IE" dirty="0" smtClean="0"/>
              <a:t>future </a:t>
            </a:r>
            <a:r>
              <a:rPr lang="en-IE" dirty="0"/>
              <a:t>policy </a:t>
            </a:r>
            <a:r>
              <a:rPr lang="en-IE" dirty="0" smtClean="0"/>
              <a:t>directions could be </a:t>
            </a:r>
            <a:r>
              <a:rPr lang="en-IE" dirty="0"/>
              <a:t>more in line with these past </a:t>
            </a:r>
            <a:r>
              <a:rPr lang="en-IE" dirty="0" smtClean="0"/>
              <a:t>goals</a:t>
            </a:r>
            <a:endParaRPr lang="en-IE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IE" dirty="0" smtClean="0"/>
              <a:t>Policy goals can change – importance of broad measures of progress/improvements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91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934200" cy="639762"/>
          </a:xfrm>
        </p:spPr>
        <p:txBody>
          <a:bodyPr>
            <a:noAutofit/>
          </a:bodyPr>
          <a:lstStyle/>
          <a:p>
            <a:r>
              <a:rPr lang="en-IE" sz="3600" dirty="0" smtClean="0"/>
              <a:t>Statistics issues identified 2007/08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Commuting 25-30</a:t>
            </a:r>
            <a:r>
              <a:rPr lang="en-IE" sz="2000" dirty="0" smtClean="0"/>
              <a:t>% </a:t>
            </a:r>
            <a:r>
              <a:rPr lang="en-IE" sz="2000" dirty="0" smtClean="0"/>
              <a:t>of km demand – no understanding </a:t>
            </a:r>
            <a:r>
              <a:rPr lang="en-IE" sz="2000" dirty="0" smtClean="0"/>
              <a:t>of </a:t>
            </a:r>
            <a:r>
              <a:rPr lang="en-IE" sz="2000" dirty="0" smtClean="0"/>
              <a:t>majority of demand</a:t>
            </a:r>
            <a:endParaRPr lang="en-IE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No </a:t>
            </a:r>
            <a:r>
              <a:rPr lang="en-IE" sz="2000" dirty="0" smtClean="0"/>
              <a:t>national measure </a:t>
            </a:r>
            <a:r>
              <a:rPr lang="en-IE" sz="2000" dirty="0" smtClean="0"/>
              <a:t>of trip volumes, </a:t>
            </a:r>
            <a:r>
              <a:rPr lang="en-IE" sz="2000" dirty="0" smtClean="0"/>
              <a:t>mode share, distances travelled etc.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Commercial demand issues: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High </a:t>
            </a:r>
            <a:r>
              <a:rPr lang="en-IE" sz="2000" dirty="0" smtClean="0"/>
              <a:t>level knowledge through Road Freight Survey – </a:t>
            </a:r>
            <a:r>
              <a:rPr lang="en-IE" sz="2000" dirty="0" smtClean="0"/>
              <a:t>discussion around need for more spatial </a:t>
            </a:r>
            <a:r>
              <a:rPr lang="en-IE" sz="2000" dirty="0" smtClean="0"/>
              <a:t>knowledge, </a:t>
            </a:r>
            <a:r>
              <a:rPr lang="en-IE" sz="2000" dirty="0" smtClean="0"/>
              <a:t>port linkages, </a:t>
            </a:r>
            <a:r>
              <a:rPr lang="en-IE" sz="2000" dirty="0" smtClean="0"/>
              <a:t>foreign vehicles in ROI</a:t>
            </a:r>
            <a:endParaRPr lang="en-IE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Virtually no knowledge of non-freight demand </a:t>
            </a:r>
            <a:endParaRPr lang="en-IE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For all goods/commercial movement issue around being able to quantify associated value of goods (freight, ports</a:t>
            </a:r>
            <a:r>
              <a:rPr lang="en-IE" sz="2000" dirty="0"/>
              <a:t> </a:t>
            </a:r>
            <a:r>
              <a:rPr lang="en-IE" sz="2000" dirty="0" smtClean="0"/>
              <a:t>&amp; airports)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And competitiveness/costs of commercial transport</a:t>
            </a:r>
            <a:endParaRPr lang="en-IE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Lack </a:t>
            </a:r>
            <a:r>
              <a:rPr lang="en-IE" sz="2000" dirty="0" smtClean="0"/>
              <a:t>of an aggregated demand measure of “vehicle km</a:t>
            </a:r>
            <a:r>
              <a:rPr lang="en-IE" sz="2000" dirty="0" smtClean="0"/>
              <a:t>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Poor </a:t>
            </a:r>
            <a:r>
              <a:rPr lang="en-IE" sz="2000" dirty="0" smtClean="0"/>
              <a:t>estimates </a:t>
            </a:r>
            <a:r>
              <a:rPr lang="en-IE" sz="2000" dirty="0" smtClean="0"/>
              <a:t>of relative road demand (motorway/national/regional etc.)</a:t>
            </a:r>
            <a:endParaRPr lang="en-IE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Environment </a:t>
            </a:r>
            <a:r>
              <a:rPr lang="en-IE" sz="2000" dirty="0"/>
              <a:t>&amp; energy statistics and improving link back to </a:t>
            </a:r>
            <a:r>
              <a:rPr lang="en-IE" sz="2000" dirty="0" smtClean="0"/>
              <a:t>fleet &amp; demand</a:t>
            </a:r>
            <a:endParaRPr lang="en-IE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Measure or indicator of </a:t>
            </a:r>
            <a:r>
              <a:rPr lang="en-IE" sz="2000" dirty="0" smtClean="0"/>
              <a:t>“travel times” and “congestion”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2000" dirty="0" smtClean="0"/>
              <a:t>Measures </a:t>
            </a:r>
            <a:r>
              <a:rPr lang="en-IE" sz="2000" dirty="0" smtClean="0"/>
              <a:t>of </a:t>
            </a:r>
            <a:r>
              <a:rPr lang="en-IE" sz="2000" dirty="0"/>
              <a:t>“integration” and “accessibility</a:t>
            </a:r>
            <a:r>
              <a:rPr lang="en-IE" sz="2000" dirty="0" smtClean="0"/>
              <a:t>”</a:t>
            </a:r>
            <a:endParaRPr lang="en-IE" sz="2000" dirty="0" smtClean="0"/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IE" sz="2000" dirty="0" smtClean="0"/>
              <a:t>Availability of </a:t>
            </a:r>
            <a:r>
              <a:rPr lang="en-IE" sz="2000" dirty="0" smtClean="0"/>
              <a:t>“spatial planning” measures in transport context</a:t>
            </a:r>
            <a:endParaRPr lang="en-IE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1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477000" cy="639762"/>
          </a:xfrm>
        </p:spPr>
        <p:txBody>
          <a:bodyPr>
            <a:noAutofit/>
          </a:bodyPr>
          <a:lstStyle/>
          <a:p>
            <a:r>
              <a:rPr lang="en-IE" sz="3600" dirty="0" smtClean="0"/>
              <a:t>Post 2007/08 improvements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CSO Transport Omnibus first published in December </a:t>
            </a:r>
            <a:r>
              <a:rPr lang="en-IE" dirty="0" smtClean="0"/>
              <a:t>2007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Additions to omnibus since then: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Detailed </a:t>
            </a:r>
            <a:r>
              <a:rPr lang="en-IE" dirty="0" smtClean="0"/>
              <a:t>vehicle km estimates by vehicle type, year, </a:t>
            </a:r>
            <a:r>
              <a:rPr lang="en-IE" dirty="0" smtClean="0"/>
              <a:t>month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Public </a:t>
            </a:r>
            <a:r>
              <a:rPr lang="en-IE" dirty="0" smtClean="0"/>
              <a:t>transport flows by time of day </a:t>
            </a:r>
            <a:r>
              <a:rPr lang="en-IE" dirty="0" smtClean="0"/>
              <a:t>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Airport pairings</a:t>
            </a:r>
            <a:r>
              <a:rPr lang="en-IE" dirty="0" smtClean="0"/>
              <a:t> </a:t>
            </a:r>
            <a:endParaRPr lang="en-IE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CSO 2009 National Travel Survey </a:t>
            </a:r>
            <a:r>
              <a:rPr lang="en-IE" dirty="0" smtClean="0"/>
              <a:t>filled major gap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Provided </a:t>
            </a:r>
            <a:r>
              <a:rPr lang="en-IE" dirty="0" smtClean="0"/>
              <a:t>one off picture of key indicators for all trip purposes (trip volumes, mode shares, distances travelled etc.)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CSO National Travel Survey </a:t>
            </a:r>
            <a:r>
              <a:rPr lang="en-IE" dirty="0" smtClean="0"/>
              <a:t>repeated 2012</a:t>
            </a:r>
            <a:r>
              <a:rPr lang="en-IE" dirty="0" smtClean="0"/>
              <a:t>, 2013, 2014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Environment </a:t>
            </a:r>
            <a:r>
              <a:rPr lang="en-IE" dirty="0"/>
              <a:t>&amp; energy – improvements in understanding due to vehicle km </a:t>
            </a:r>
            <a:r>
              <a:rPr lang="en-IE" dirty="0" smtClean="0"/>
              <a:t>estimates and emissions standards – but commercial </a:t>
            </a:r>
            <a:r>
              <a:rPr lang="en-IE" dirty="0"/>
              <a:t>demand remains a </a:t>
            </a:r>
            <a:r>
              <a:rPr lang="en-IE" dirty="0" smtClean="0"/>
              <a:t>problem</a:t>
            </a:r>
            <a:r>
              <a:rPr lang="en-IE" dirty="0" smtClean="0"/>
              <a:t>.</a:t>
            </a: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03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477000" cy="639762"/>
          </a:xfrm>
        </p:spPr>
        <p:txBody>
          <a:bodyPr>
            <a:noAutofit/>
          </a:bodyPr>
          <a:lstStyle/>
          <a:p>
            <a:r>
              <a:rPr lang="en-IE" sz="3600" dirty="0" smtClean="0"/>
              <a:t>Post 2007/08 </a:t>
            </a:r>
            <a:r>
              <a:rPr lang="en-IE" sz="3600" dirty="0" smtClean="0"/>
              <a:t>outstanding issues?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Freight/commercial demand: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knowledge remains similar, although aggregate </a:t>
            </a:r>
            <a:r>
              <a:rPr lang="en-IE" dirty="0" err="1" smtClean="0"/>
              <a:t>vkm</a:t>
            </a:r>
            <a:r>
              <a:rPr lang="en-IE" dirty="0" smtClean="0"/>
              <a:t> figures available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/>
              <a:t>v</a:t>
            </a:r>
            <a:r>
              <a:rPr lang="en-IE" dirty="0" smtClean="0"/>
              <a:t>alue of goods still regularly raised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“competitiveness” and/or transport costs to industry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“</a:t>
            </a:r>
            <a:r>
              <a:rPr lang="en-IE" dirty="0" smtClean="0"/>
              <a:t>Congestion” </a:t>
            </a:r>
            <a:endParaRPr lang="en-IE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no </a:t>
            </a:r>
            <a:r>
              <a:rPr lang="en-IE" dirty="0" smtClean="0"/>
              <a:t>measure (or definition</a:t>
            </a:r>
            <a:r>
              <a:rPr lang="en-IE" dirty="0" smtClean="0"/>
              <a:t>!)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NTS provides peak/off-peak </a:t>
            </a:r>
            <a:r>
              <a:rPr lang="en-IE" dirty="0" smtClean="0"/>
              <a:t>journey times by </a:t>
            </a:r>
            <a:r>
              <a:rPr lang="en-IE" dirty="0" smtClean="0"/>
              <a:t>mode useful for long term monitoring of travel times</a:t>
            </a:r>
            <a:endParaRPr lang="en-IE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Measuring “</a:t>
            </a:r>
            <a:r>
              <a:rPr lang="en-IE" dirty="0"/>
              <a:t>accessibility</a:t>
            </a:r>
            <a:r>
              <a:rPr lang="en-IE" dirty="0" smtClean="0"/>
              <a:t>” </a:t>
            </a:r>
            <a:r>
              <a:rPr lang="en-IE" dirty="0" smtClean="0"/>
              <a:t>–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2009 </a:t>
            </a:r>
            <a:r>
              <a:rPr lang="en-IE" dirty="0" smtClean="0"/>
              <a:t>survey some questions regarding access to public </a:t>
            </a:r>
            <a:r>
              <a:rPr lang="en-IE" dirty="0" smtClean="0"/>
              <a:t>transport and “regular use of a vehicle”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Survey also identified large share of people who did not travel on survey day</a:t>
            </a:r>
            <a:endParaRPr lang="en-IE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Relative road type demand </a:t>
            </a:r>
            <a:r>
              <a:rPr lang="en-IE" dirty="0" smtClean="0"/>
              <a:t>shares (e.g. discussion on importance/ relative value of and demand on regional roads)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Integration</a:t>
            </a:r>
            <a:endParaRPr lang="en-IE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Spatial planning measures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32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324600" cy="63976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Other data and work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831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dirty="0" smtClean="0"/>
              <a:t>Range of other information with national coverage: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National Transport Authority schools surveys, national travel survey 2012, rail survey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AVL information?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National </a:t>
            </a:r>
            <a:r>
              <a:rPr lang="en-IE" dirty="0" smtClean="0"/>
              <a:t>Road Authority road counters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Also NRA road side surveys(?)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Revenue transport fuel statistics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/>
              <a:t>SEAI energy statistics and EPA emissions </a:t>
            </a:r>
            <a:r>
              <a:rPr lang="en-IE" dirty="0" smtClean="0"/>
              <a:t>statistics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1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324600" cy="63976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Key Issues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83163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CSO transport omnibus </a:t>
            </a:r>
            <a:r>
              <a:rPr lang="en-IE" dirty="0" smtClean="0"/>
              <a:t>essential </a:t>
            </a:r>
            <a:r>
              <a:rPr lang="en-IE" dirty="0" smtClean="0"/>
              <a:t>source of information within </a:t>
            </a:r>
            <a:r>
              <a:rPr lang="en-IE" dirty="0" smtClean="0"/>
              <a:t>Department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But some key </a:t>
            </a:r>
            <a:r>
              <a:rPr lang="en-IE" dirty="0" smtClean="0"/>
              <a:t>policy goals and investments not covered by “statistics”</a:t>
            </a:r>
            <a:r>
              <a:rPr lang="en-IE" dirty="0" smtClean="0"/>
              <a:t>?</a:t>
            </a:r>
            <a:endParaRPr lang="en-IE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Annual </a:t>
            </a:r>
            <a:r>
              <a:rPr lang="en-IE" dirty="0"/>
              <a:t>capital investment </a:t>
            </a:r>
            <a:r>
              <a:rPr lang="en-IE" dirty="0" smtClean="0"/>
              <a:t>and subvention levels</a:t>
            </a:r>
            <a:endParaRPr lang="en-IE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For example MIU </a:t>
            </a:r>
            <a:r>
              <a:rPr lang="en-IE" dirty="0" smtClean="0"/>
              <a:t>investment of €</a:t>
            </a:r>
            <a:r>
              <a:rPr lang="en-IE" dirty="0" smtClean="0"/>
              <a:t>16bn – statistics to measure outcomes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Is cost of and revenue from transport important (e.g. fuel prices, excise, VRT, public transport fares)</a:t>
            </a:r>
            <a:r>
              <a:rPr lang="en-IE" dirty="0" smtClean="0"/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But need to balance coverage </a:t>
            </a:r>
            <a:r>
              <a:rPr lang="en-IE" dirty="0"/>
              <a:t>and </a:t>
            </a:r>
            <a:r>
              <a:rPr lang="en-IE" dirty="0" smtClean="0"/>
              <a:t>providing the </a:t>
            </a:r>
            <a:r>
              <a:rPr lang="en-IE" dirty="0"/>
              <a:t>most important </a:t>
            </a:r>
            <a:r>
              <a:rPr lang="en-IE" dirty="0" smtClean="0"/>
              <a:t>information: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Evolve the CSO omnibus co-operatively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And/or </a:t>
            </a:r>
            <a:r>
              <a:rPr lang="en-IE" dirty="0" smtClean="0"/>
              <a:t>potential </a:t>
            </a:r>
            <a:r>
              <a:rPr lang="en-IE" dirty="0" smtClean="0"/>
              <a:t>merit in high level transport key indicators annual update as early as possible </a:t>
            </a:r>
            <a:r>
              <a:rPr lang="en-IE" dirty="0" smtClean="0"/>
              <a:t>each</a:t>
            </a:r>
            <a:r>
              <a:rPr lang="en-IE" dirty="0" smtClean="0"/>
              <a:t> </a:t>
            </a:r>
            <a:r>
              <a:rPr lang="en-IE" dirty="0" smtClean="0"/>
              <a:t>year?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Agreed </a:t>
            </a:r>
            <a:r>
              <a:rPr lang="en-IE" dirty="0" smtClean="0"/>
              <a:t>on importance of National Travel Survey </a:t>
            </a:r>
            <a:r>
              <a:rPr lang="en-IE" dirty="0" smtClean="0"/>
              <a:t>– but </a:t>
            </a:r>
            <a:r>
              <a:rPr lang="en-IE" dirty="0" smtClean="0"/>
              <a:t>type </a:t>
            </a:r>
            <a:r>
              <a:rPr lang="en-IE" dirty="0" smtClean="0"/>
              <a:t>of survey needed and how best to </a:t>
            </a:r>
            <a:r>
              <a:rPr lang="en-IE" dirty="0" smtClean="0"/>
              <a:t>progress co-operatively?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Congestion and travel times will return as key issues – need to measure!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838200"/>
            <a:ext cx="8077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99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746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D/TTAS - Transport policy data needs</vt:lpstr>
      <vt:lpstr>SoS 2011-14 Key Strategies</vt:lpstr>
      <vt:lpstr>Some KPIs from SoS</vt:lpstr>
      <vt:lpstr>2008-2011 SOS Goals</vt:lpstr>
      <vt:lpstr>Statistics issues identified 2007/08</vt:lpstr>
      <vt:lpstr>Post 2007/08 improvements</vt:lpstr>
      <vt:lpstr>Post 2007/08 outstanding issues?</vt:lpstr>
      <vt:lpstr>Other data and work</vt:lpstr>
      <vt:lpstr>Key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D/TTAS - Transport policy data needs</dc:title>
  <dc:creator/>
  <cp:lastModifiedBy>JORDAN Ken</cp:lastModifiedBy>
  <cp:revision>20</cp:revision>
  <cp:lastPrinted>2013-09-18T10:51:43Z</cp:lastPrinted>
  <dcterms:created xsi:type="dcterms:W3CDTF">2006-08-16T00:00:00Z</dcterms:created>
  <dcterms:modified xsi:type="dcterms:W3CDTF">2013-09-18T12:07:46Z</dcterms:modified>
</cp:coreProperties>
</file>