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1" r:id="rId2"/>
    <p:sldId id="323" r:id="rId3"/>
    <p:sldId id="324" r:id="rId4"/>
    <p:sldId id="325" r:id="rId5"/>
    <p:sldId id="326" r:id="rId6"/>
    <p:sldId id="327" r:id="rId7"/>
    <p:sldId id="328" r:id="rId8"/>
    <p:sldId id="322" r:id="rId9"/>
    <p:sldId id="329" r:id="rId10"/>
    <p:sldId id="330" r:id="rId11"/>
    <p:sldId id="331" r:id="rId12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CC00"/>
    <a:srgbClr val="336699"/>
    <a:srgbClr val="3366CC"/>
    <a:srgbClr val="0066CC"/>
    <a:srgbClr val="0033CC"/>
    <a:srgbClr val="339966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8604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9" rIns="92117" bIns="460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23555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796" y="4"/>
            <a:ext cx="3038604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9" rIns="92117" bIns="460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23556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3"/>
            <a:ext cx="3038604" cy="46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9" rIns="92117" bIns="460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23557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796" y="8831583"/>
            <a:ext cx="3038604" cy="46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9" rIns="92117" bIns="460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F2A66-1749-4A26-984A-A57D1877203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40414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38604" cy="464820"/>
          </a:xfrm>
          <a:prstGeom prst="rect">
            <a:avLst/>
          </a:prstGeom>
        </p:spPr>
        <p:txBody>
          <a:bodyPr vert="horz" lIns="92117" tIns="46059" rIns="92117" bIns="460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60" y="4"/>
            <a:ext cx="3038604" cy="464820"/>
          </a:xfrm>
          <a:prstGeom prst="rect">
            <a:avLst/>
          </a:prstGeom>
        </p:spPr>
        <p:txBody>
          <a:bodyPr vert="horz" lIns="92117" tIns="46059" rIns="92117" bIns="46059" rtlCol="0"/>
          <a:lstStyle>
            <a:lvl1pPr algn="r">
              <a:defRPr sz="1200"/>
            </a:lvl1pPr>
          </a:lstStyle>
          <a:p>
            <a:fld id="{CAB7E3D1-E012-4C6C-85C1-4B605B1616BD}" type="datetimeFigureOut">
              <a:rPr lang="en-US" smtClean="0"/>
              <a:pPr/>
              <a:t>8/23/2013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9" rIns="92117" bIns="460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4" y="4416538"/>
            <a:ext cx="5608975" cy="4183381"/>
          </a:xfrm>
          <a:prstGeom prst="rect">
            <a:avLst/>
          </a:prstGeom>
        </p:spPr>
        <p:txBody>
          <a:bodyPr vert="horz" lIns="92117" tIns="46059" rIns="92117" bIns="460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0088"/>
            <a:ext cx="3038604" cy="464820"/>
          </a:xfrm>
          <a:prstGeom prst="rect">
            <a:avLst/>
          </a:prstGeom>
        </p:spPr>
        <p:txBody>
          <a:bodyPr vert="horz" lIns="92117" tIns="46059" rIns="92117" bIns="460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60" y="8830088"/>
            <a:ext cx="3038604" cy="464820"/>
          </a:xfrm>
          <a:prstGeom prst="rect">
            <a:avLst/>
          </a:prstGeom>
        </p:spPr>
        <p:txBody>
          <a:bodyPr vert="horz" lIns="92117" tIns="46059" rIns="92117" bIns="46059" rtlCol="0" anchor="b"/>
          <a:lstStyle>
            <a:lvl1pPr algn="r">
              <a:defRPr sz="1200"/>
            </a:lvl1pPr>
          </a:lstStyle>
          <a:p>
            <a:fld id="{093A6145-6CB6-4469-9736-D0FA300813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02649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335EF-D08A-48A1-81D2-19E5970882D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933AB-5BED-4B0B-904D-34AED2FE6B9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348B9-B93C-4808-925C-F5AF1259ABF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13CC6-6FA5-44B7-907C-395FA1526B4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DE5CC-ECA1-4F2C-B80B-1D0F368B021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FC507-34AD-41A1-99AD-F3170759FC2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76B382-857B-467F-ABFD-C8A6490753D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8253-8A0A-4210-99BA-C6178AC230F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276DA-81EE-44B4-8B10-5A3E12735B0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27AD4-4612-4803-9E48-7453B0505F1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76B382-857B-467F-ABFD-C8A6490753D7}" type="slidenum">
              <a:rPr lang="en-GB"/>
              <a:pPr/>
              <a:t>‹#›</a:t>
            </a:fld>
            <a:endParaRPr lang="en-GB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1028700"/>
            <a:chOff x="0" y="0"/>
            <a:chExt cx="5760" cy="648"/>
          </a:xfrm>
        </p:grpSpPr>
        <p:pic>
          <p:nvPicPr>
            <p:cNvPr id="1032" name="Picture 8" descr="C:\Documents and Settings\keadyk\Desktop\csoLogo.jpg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3409" cy="648"/>
            </a:xfrm>
            <a:prstGeom prst="rect">
              <a:avLst/>
            </a:prstGeom>
            <a:noFill/>
          </p:spPr>
        </p:pic>
        <p:pic>
          <p:nvPicPr>
            <p:cNvPr id="1033" name="Picture 9" descr="C:\Documents and Settings\keadyk\Desktop\Filler.bmp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752" y="0"/>
              <a:ext cx="672" cy="648"/>
            </a:xfrm>
            <a:prstGeom prst="rect">
              <a:avLst/>
            </a:prstGeom>
            <a:noFill/>
          </p:spPr>
        </p:pic>
        <p:pic>
          <p:nvPicPr>
            <p:cNvPr id="1034" name="Picture 10" descr="C:\Documents and Settings\keadyk\Desktop\Filler.bmp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408" y="0"/>
              <a:ext cx="672" cy="648"/>
            </a:xfrm>
            <a:prstGeom prst="rect">
              <a:avLst/>
            </a:prstGeom>
            <a:noFill/>
          </p:spPr>
        </p:pic>
        <p:pic>
          <p:nvPicPr>
            <p:cNvPr id="1035" name="Picture 11" descr="C:\Documents and Settings\keadyk\Desktop\Filler.bmp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088" y="0"/>
              <a:ext cx="672" cy="648"/>
            </a:xfrm>
            <a:prstGeom prst="rect">
              <a:avLst/>
            </a:prstGeom>
            <a:noFill/>
          </p:spPr>
        </p:pic>
        <p:pic>
          <p:nvPicPr>
            <p:cNvPr id="1036" name="Picture 12" descr="C:\Documents and Settings\keadyk\Desktop\Filler.bmp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080" y="0"/>
              <a:ext cx="672" cy="648"/>
            </a:xfrm>
            <a:prstGeom prst="rect">
              <a:avLst/>
            </a:prstGeom>
            <a:noFill/>
          </p:spPr>
        </p:pic>
      </p:grpSp>
      <p:pic>
        <p:nvPicPr>
          <p:cNvPr id="1037" name="Picture 13" descr="C:\Documents and Settings\keadyk\Desktop\Fillerbot.bmp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170613"/>
            <a:ext cx="9144000" cy="685800"/>
          </a:xfrm>
          <a:prstGeom prst="rect">
            <a:avLst/>
          </a:prstGeom>
          <a:noFill/>
        </p:spPr>
      </p:pic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876800" y="64008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 b="1" dirty="0">
                <a:solidFill>
                  <a:srgbClr val="294B97"/>
                </a:solidFill>
                <a:latin typeface="Arial" charset="0"/>
              </a:rPr>
              <a:t>                                    </a:t>
            </a:r>
            <a:endParaRPr lang="en-GB" dirty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838200" y="45021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6699"/>
                </a:solidFill>
                <a:latin typeface="Arial" charset="0"/>
              </a:rPr>
              <a:t>	</a:t>
            </a:r>
            <a:endParaRPr lang="en-US" i="1" dirty="0">
              <a:solidFill>
                <a:srgbClr val="336699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r>
              <a:rPr lang="en-IE" b="1" dirty="0" smtClean="0"/>
              <a:t>Transport Statistics Liaison Group</a:t>
            </a:r>
            <a:endParaRPr lang="en-IE" b="1" dirty="0" smtClean="0"/>
          </a:p>
          <a:p>
            <a:endParaRPr lang="en-IE" b="1" dirty="0" smtClean="0"/>
          </a:p>
          <a:p>
            <a:endParaRPr lang="en-IE" b="1" dirty="0" smtClean="0"/>
          </a:p>
          <a:p>
            <a:r>
              <a:rPr lang="en-IE" sz="2000" b="1" dirty="0" smtClean="0"/>
              <a:t> </a:t>
            </a:r>
          </a:p>
          <a:p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  <p:pic>
        <p:nvPicPr>
          <p:cNvPr id="5" name="Picture 2" descr="http://www.icg.ie/images/abo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988840"/>
            <a:ext cx="1824137" cy="2016224"/>
          </a:xfrm>
          <a:prstGeom prst="rect">
            <a:avLst/>
          </a:prstGeom>
          <a:noFill/>
        </p:spPr>
      </p:pic>
      <p:pic>
        <p:nvPicPr>
          <p:cNvPr id="1026" name="Picture 2" descr="C:\Users\crowleypj\Pictures\imagesCA5UJGL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752" y="2060848"/>
            <a:ext cx="2016224" cy="1296144"/>
          </a:xfrm>
          <a:prstGeom prst="rect">
            <a:avLst/>
          </a:prstGeom>
          <a:noFill/>
        </p:spPr>
      </p:pic>
      <p:pic>
        <p:nvPicPr>
          <p:cNvPr id="1027" name="Picture 3" descr="C:\Users\crowleypj\Pictures\imagesCAERFJO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6612" y="3501008"/>
            <a:ext cx="3139604" cy="1224136"/>
          </a:xfrm>
          <a:prstGeom prst="rect">
            <a:avLst/>
          </a:prstGeom>
          <a:noFill/>
        </p:spPr>
      </p:pic>
      <p:pic>
        <p:nvPicPr>
          <p:cNvPr id="1028" name="Picture 4" descr="C:\Users\crowleypj\Pictures\imagesCAMW529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28" y="4365104"/>
            <a:ext cx="2448272" cy="2016224"/>
          </a:xfrm>
          <a:prstGeom prst="rect">
            <a:avLst/>
          </a:prstGeom>
          <a:noFill/>
        </p:spPr>
      </p:pic>
      <p:pic>
        <p:nvPicPr>
          <p:cNvPr id="1029" name="Picture 5" descr="C:\Users\crowleypj\Pictures\imagesCARU0DZW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59833" y="4941168"/>
            <a:ext cx="1944216" cy="1584176"/>
          </a:xfrm>
          <a:prstGeom prst="rect">
            <a:avLst/>
          </a:prstGeom>
          <a:noFill/>
        </p:spPr>
      </p:pic>
      <p:pic>
        <p:nvPicPr>
          <p:cNvPr id="1030" name="Picture 6" descr="C:\Users\crowleypj\Pictures\road-transpor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76256" y="2060848"/>
            <a:ext cx="2016224" cy="2808312"/>
          </a:xfrm>
          <a:prstGeom prst="rect">
            <a:avLst/>
          </a:prstGeom>
          <a:noFill/>
        </p:spPr>
      </p:pic>
      <p:pic>
        <p:nvPicPr>
          <p:cNvPr id="6" name="Picture 2" descr="C:\Users\crowleypj\Pictures\untitled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64288" y="5013176"/>
            <a:ext cx="1728192" cy="1508274"/>
          </a:xfrm>
          <a:prstGeom prst="rect">
            <a:avLst/>
          </a:prstGeom>
          <a:noFill/>
        </p:spPr>
      </p:pic>
      <p:pic>
        <p:nvPicPr>
          <p:cNvPr id="7" name="Picture 3" descr="C:\Users\crowleypj\Pictures\untitled2.bmp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16016" y="2022475"/>
            <a:ext cx="2016224" cy="1334517"/>
          </a:xfrm>
          <a:prstGeom prst="rect">
            <a:avLst/>
          </a:prstGeom>
          <a:noFill/>
        </p:spPr>
      </p:pic>
      <p:pic>
        <p:nvPicPr>
          <p:cNvPr id="8" name="Picture 4" descr="C:\Users\crowleypj\Pictures\untitled3.bmp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36096" y="4941168"/>
            <a:ext cx="1728191" cy="1512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r>
              <a:rPr lang="en-IE" sz="2000" b="1" dirty="0" smtClean="0"/>
              <a:t>Current Statistical Priorities in Transport</a:t>
            </a:r>
          </a:p>
          <a:p>
            <a:endParaRPr lang="en-IE" sz="2000" b="1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dirty="0" smtClean="0"/>
              <a:t> Meeting </a:t>
            </a:r>
            <a:r>
              <a:rPr lang="en-US" sz="2000" dirty="0" smtClean="0"/>
              <a:t>EU </a:t>
            </a:r>
            <a:r>
              <a:rPr lang="en-US" sz="2000" dirty="0" smtClean="0"/>
              <a:t>requirements - compliance &amp; timeliness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dirty="0" smtClean="0"/>
              <a:t> Statistical </a:t>
            </a:r>
            <a:r>
              <a:rPr lang="en-US" sz="2000" dirty="0" smtClean="0"/>
              <a:t>Quality -</a:t>
            </a:r>
            <a:r>
              <a:rPr lang="en-US" sz="2000" dirty="0" smtClean="0"/>
              <a:t> improving methods &amp; procedures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dirty="0" smtClean="0"/>
              <a:t> Improvements </a:t>
            </a:r>
            <a:r>
              <a:rPr lang="en-US" sz="2000" dirty="0" smtClean="0"/>
              <a:t>to publications &amp; access to </a:t>
            </a:r>
            <a:r>
              <a:rPr lang="en-US" sz="2000" dirty="0" smtClean="0"/>
              <a:t>data – format/content/technology</a:t>
            </a:r>
          </a:p>
          <a:p>
            <a:pPr algn="l">
              <a:buFont typeface="Wingdings" pitchFamily="2" charset="2"/>
              <a:buChar char="v"/>
            </a:pPr>
            <a:endParaRPr lang="en-US" sz="2000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dirty="0" smtClean="0"/>
              <a:t> Meeting </a:t>
            </a:r>
            <a:r>
              <a:rPr lang="en-US" sz="2000" dirty="0" smtClean="0"/>
              <a:t>user needs where possible - </a:t>
            </a:r>
            <a:r>
              <a:rPr lang="en-US" sz="2000" dirty="0" err="1" smtClean="0"/>
              <a:t>accessibilty</a:t>
            </a:r>
            <a:r>
              <a:rPr lang="en-US" sz="2000" dirty="0" smtClean="0"/>
              <a:t>, additional analysis but not necessarily new surveys/data -&gt; </a:t>
            </a:r>
            <a:r>
              <a:rPr lang="en-US" sz="2000" dirty="0" smtClean="0"/>
              <a:t>issue of resources and </a:t>
            </a:r>
            <a:r>
              <a:rPr lang="en-US" sz="2000" dirty="0" err="1" smtClean="0"/>
              <a:t>priorites</a:t>
            </a:r>
            <a:endParaRPr lang="en-US" sz="2000" dirty="0" smtClean="0"/>
          </a:p>
          <a:p>
            <a:pPr algn="l">
              <a:buFont typeface="Wingdings" pitchFamily="2" charset="2"/>
              <a:buChar char="v"/>
            </a:pPr>
            <a:endParaRPr lang="en-IE" sz="2000" b="1" dirty="0" smtClean="0"/>
          </a:p>
          <a:p>
            <a:pPr algn="l">
              <a:buFont typeface="Wingdings" pitchFamily="2" charset="2"/>
              <a:buChar char="v"/>
            </a:pPr>
            <a:r>
              <a:rPr lang="en-IE" sz="2000" dirty="0" smtClean="0"/>
              <a:t> Awareness of transport policy at national and EU level and related   developments</a:t>
            </a:r>
            <a:endParaRPr lang="en-IE" sz="2000" dirty="0" smtClean="0"/>
          </a:p>
          <a:p>
            <a:pPr algn="l"/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791072" y="155679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IE" sz="2000" b="1" dirty="0" smtClean="0"/>
          </a:p>
          <a:p>
            <a:r>
              <a:rPr lang="en-IE" sz="4000" b="1" dirty="0" smtClean="0"/>
              <a:t>Any Questions </a:t>
            </a:r>
            <a:endParaRPr lang="en-IE" sz="40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791072" y="155679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r>
              <a:rPr lang="en-IE" b="1" dirty="0" smtClean="0"/>
              <a:t>Transport Statistics Liaison Group</a:t>
            </a:r>
          </a:p>
          <a:p>
            <a:endParaRPr lang="en-IE" b="1" dirty="0" smtClean="0"/>
          </a:p>
          <a:p>
            <a:pPr algn="just"/>
            <a:r>
              <a:rPr lang="en-US" sz="2400" dirty="0" smtClean="0"/>
              <a:t>The Transport Statistics Liaison Group was established in </a:t>
            </a:r>
            <a:r>
              <a:rPr lang="en-US" sz="2400" b="1" dirty="0" smtClean="0"/>
              <a:t>March </a:t>
            </a:r>
            <a:r>
              <a:rPr lang="en-US" sz="2400" b="1" dirty="0" smtClean="0"/>
              <a:t>2010 </a:t>
            </a:r>
            <a:r>
              <a:rPr lang="en-US" sz="2400" dirty="0" smtClean="0"/>
              <a:t>with the broad aim of </a:t>
            </a:r>
            <a:r>
              <a:rPr lang="en-US" sz="2400" b="1" dirty="0" smtClean="0"/>
              <a:t>improving communications </a:t>
            </a:r>
            <a:r>
              <a:rPr lang="en-US" sz="2400" dirty="0" smtClean="0"/>
              <a:t>with our </a:t>
            </a:r>
            <a:r>
              <a:rPr lang="en-US" sz="2400" b="1" dirty="0" smtClean="0"/>
              <a:t>key stakeholders</a:t>
            </a:r>
            <a:r>
              <a:rPr lang="en-US" sz="2400" dirty="0" smtClean="0"/>
              <a:t>, both users and data respondents.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 smtClean="0"/>
              <a:t>group will play an important </a:t>
            </a:r>
            <a:r>
              <a:rPr lang="en-US" sz="2400" b="1" dirty="0" smtClean="0"/>
              <a:t>role in helping to set national priorities for transport statistics</a:t>
            </a:r>
            <a:r>
              <a:rPr lang="en-US" sz="2400" b="1" dirty="0" smtClean="0"/>
              <a:t>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dirty="0" smtClean="0"/>
              <a:t> </a:t>
            </a:r>
          </a:p>
          <a:p>
            <a:pPr algn="just"/>
            <a:endParaRPr lang="en-IE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</a:t>
            </a:r>
          </a:p>
          <a:p>
            <a:pPr algn="just"/>
            <a:endParaRPr lang="en-US" b="1" dirty="0" smtClean="0"/>
          </a:p>
          <a:p>
            <a:pPr algn="just"/>
            <a:endParaRPr lang="en-IE" b="1" dirty="0" smtClean="0"/>
          </a:p>
          <a:p>
            <a:pPr algn="just"/>
            <a:endParaRPr lang="en-IE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75656" y="5013175"/>
          <a:ext cx="6264696" cy="153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</a:tblGrid>
              <a:tr h="1320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1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facilitate the effective exchange of information on all areas of transport statistics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r>
              <a:rPr lang="en-IE" sz="2000" b="1" dirty="0" smtClean="0"/>
              <a:t>Role of the Group</a:t>
            </a:r>
          </a:p>
          <a:p>
            <a:endParaRPr lang="en-IE" sz="2000" b="1" dirty="0" smtClean="0"/>
          </a:p>
          <a:p>
            <a:pPr marL="457200" indent="-457200" algn="l">
              <a:buFont typeface="+mj-lt"/>
              <a:buAutoNum type="arabicParenR"/>
            </a:pPr>
            <a:r>
              <a:rPr lang="en-US" sz="1800" dirty="0" smtClean="0"/>
              <a:t>Advise </a:t>
            </a:r>
            <a:r>
              <a:rPr lang="en-US" sz="1800" dirty="0" smtClean="0"/>
              <a:t>on the </a:t>
            </a:r>
            <a:r>
              <a:rPr lang="en-US" sz="1800" b="1" dirty="0" smtClean="0"/>
              <a:t>transport statistics required to support national </a:t>
            </a:r>
            <a:r>
              <a:rPr lang="en-US" sz="1800" b="1" dirty="0" smtClean="0"/>
              <a:t>and regional </a:t>
            </a:r>
            <a:r>
              <a:rPr lang="en-US" sz="1800" b="1" dirty="0" smtClean="0"/>
              <a:t>policy needs</a:t>
            </a:r>
            <a:r>
              <a:rPr lang="en-US" sz="1800" b="1" dirty="0" smtClean="0"/>
              <a:t>;</a:t>
            </a:r>
          </a:p>
          <a:p>
            <a:pPr marL="457200" indent="-457200" algn="l">
              <a:buFont typeface="+mj-lt"/>
              <a:buAutoNum type="arabicParenR"/>
            </a:pPr>
            <a:endParaRPr lang="en-US" sz="1800" b="1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sz="1800" dirty="0" smtClean="0"/>
              <a:t>Examine </a:t>
            </a:r>
            <a:r>
              <a:rPr lang="en-US" sz="1800" dirty="0" smtClean="0"/>
              <a:t>and make recommendations on </a:t>
            </a:r>
            <a:r>
              <a:rPr lang="en-US" sz="1800" b="1" dirty="0" smtClean="0"/>
              <a:t>all quality aspects of transport statistical outputs</a:t>
            </a:r>
            <a:r>
              <a:rPr lang="en-US" sz="1800" dirty="0" smtClean="0"/>
              <a:t>, such as timeliness, relevancy, consistency, formats, future plans etc</a:t>
            </a:r>
            <a:r>
              <a:rPr lang="en-US" sz="1800" dirty="0" smtClean="0"/>
              <a:t>;</a:t>
            </a:r>
          </a:p>
          <a:p>
            <a:pPr marL="342900" indent="-342900" algn="l">
              <a:buFont typeface="+mj-lt"/>
              <a:buAutoNum type="arabicParenR"/>
            </a:pPr>
            <a:endParaRPr lang="en-US" sz="1800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sz="1800" dirty="0" smtClean="0"/>
              <a:t>Promote</a:t>
            </a:r>
            <a:r>
              <a:rPr lang="en-US" sz="1800" b="1" dirty="0" smtClean="0"/>
              <a:t> </a:t>
            </a:r>
            <a:r>
              <a:rPr lang="en-US" sz="1800" b="1" dirty="0" smtClean="0"/>
              <a:t>best practice in the compilation of transport statistics</a:t>
            </a:r>
            <a:r>
              <a:rPr lang="en-US" sz="1800" b="1" dirty="0" smtClean="0"/>
              <a:t>;</a:t>
            </a:r>
          </a:p>
          <a:p>
            <a:pPr marL="342900" indent="-342900" algn="l">
              <a:buFont typeface="+mj-lt"/>
              <a:buAutoNum type="arabicParenR"/>
            </a:pPr>
            <a:endParaRPr lang="en-US" sz="1800" b="1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sz="1800" dirty="0" smtClean="0"/>
              <a:t>Investigate </a:t>
            </a:r>
            <a:r>
              <a:rPr lang="en-US" sz="1800" b="1" dirty="0" smtClean="0"/>
              <a:t>alternative sources </a:t>
            </a:r>
            <a:r>
              <a:rPr lang="en-US" sz="1800" dirty="0" smtClean="0"/>
              <a:t>for transport statistics</a:t>
            </a:r>
            <a:r>
              <a:rPr lang="en-US" sz="1800" b="1" dirty="0" smtClean="0"/>
              <a:t>;</a:t>
            </a:r>
          </a:p>
          <a:p>
            <a:pPr marL="342900" indent="-342900" algn="l">
              <a:buFont typeface="+mj-lt"/>
              <a:buAutoNum type="arabicParenR"/>
            </a:pPr>
            <a:endParaRPr lang="en-US" sz="1800" b="1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sz="1800" b="1" dirty="0" smtClean="0"/>
              <a:t>Provide </a:t>
            </a:r>
            <a:r>
              <a:rPr lang="en-US" sz="1800" b="1" dirty="0" smtClean="0"/>
              <a:t>and share information </a:t>
            </a:r>
            <a:r>
              <a:rPr lang="en-US" sz="1800" dirty="0" smtClean="0"/>
              <a:t>on progress regarding all transport surveys/data projects and other relevant issues relating to transport statistics</a:t>
            </a:r>
            <a:r>
              <a:rPr lang="en-US" sz="1800" b="1" dirty="0" smtClean="0"/>
              <a:t>;</a:t>
            </a:r>
          </a:p>
          <a:p>
            <a:pPr marL="342900" indent="-342900" algn="l">
              <a:buFont typeface="+mj-lt"/>
              <a:buAutoNum type="arabicParenR"/>
            </a:pPr>
            <a:endParaRPr lang="en-US" sz="1800" b="1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sz="1800" dirty="0" smtClean="0"/>
              <a:t>Consider</a:t>
            </a:r>
            <a:r>
              <a:rPr lang="en-US" sz="1800" b="1" dirty="0" smtClean="0"/>
              <a:t> </a:t>
            </a:r>
            <a:r>
              <a:rPr lang="en-US" sz="1800" b="1" dirty="0" smtClean="0"/>
              <a:t>other statistical and measurement issues </a:t>
            </a:r>
            <a:r>
              <a:rPr lang="en-US" sz="1800" dirty="0" smtClean="0"/>
              <a:t>as necessary</a:t>
            </a:r>
            <a:r>
              <a:rPr lang="en-US" sz="1800" b="1" dirty="0" smtClean="0"/>
              <a:t>.</a:t>
            </a:r>
            <a:endParaRPr lang="en-IE" sz="18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98072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Last </a:t>
            </a:r>
            <a:r>
              <a:rPr lang="en-US" sz="2000" dirty="0" smtClean="0"/>
              <a:t>meeting </a:t>
            </a:r>
            <a:r>
              <a:rPr lang="en-US" sz="2000" dirty="0" smtClean="0"/>
              <a:t>of July 2011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&gt;   4 </a:t>
            </a:r>
            <a:r>
              <a:rPr lang="en-US" sz="2000" dirty="0" smtClean="0"/>
              <a:t>formal  </a:t>
            </a:r>
            <a:r>
              <a:rPr lang="en-US" sz="2000" dirty="0" smtClean="0"/>
              <a:t>Liaison </a:t>
            </a:r>
            <a:r>
              <a:rPr lang="en-US" sz="2000" dirty="0" smtClean="0"/>
              <a:t>Groups </a:t>
            </a:r>
            <a:r>
              <a:rPr lang="en-US" sz="2000" dirty="0" smtClean="0"/>
              <a:t>within Business Statistics</a:t>
            </a:r>
          </a:p>
          <a:p>
            <a:endParaRPr lang="en-IE" sz="2000" dirty="0" smtClean="0"/>
          </a:p>
          <a:p>
            <a:pPr algn="ctr"/>
            <a:r>
              <a:rPr lang="en-IE" sz="2000" b="1" dirty="0" smtClean="0"/>
              <a:t>Enterprises</a:t>
            </a:r>
          </a:p>
          <a:p>
            <a:pPr algn="ctr"/>
            <a:endParaRPr lang="en-IE" sz="2000" dirty="0" smtClean="0"/>
          </a:p>
          <a:p>
            <a:pPr algn="ctr"/>
            <a:r>
              <a:rPr lang="en-IE" sz="2000" b="1" dirty="0" smtClean="0"/>
              <a:t>All Island Tourism Statistics</a:t>
            </a:r>
          </a:p>
          <a:p>
            <a:pPr algn="ctr"/>
            <a:endParaRPr lang="en-IE" sz="2000" dirty="0" smtClean="0"/>
          </a:p>
          <a:p>
            <a:pPr algn="ctr"/>
            <a:r>
              <a:rPr lang="en-IE" sz="2000" b="1" dirty="0" smtClean="0"/>
              <a:t>Transport</a:t>
            </a:r>
          </a:p>
          <a:p>
            <a:pPr algn="ctr"/>
            <a:endParaRPr lang="en-IE" sz="2000" dirty="0" smtClean="0"/>
          </a:p>
          <a:p>
            <a:pPr algn="ctr"/>
            <a:r>
              <a:rPr lang="en-IE" sz="2000" b="1" dirty="0" smtClean="0"/>
              <a:t>Agriculture</a:t>
            </a:r>
            <a:endParaRPr lang="en-US" sz="2000" b="1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Of which I have responsibility for 3 under my remit - </a:t>
            </a:r>
            <a:r>
              <a:rPr lang="en-US" sz="2000" dirty="0" smtClean="0"/>
              <a:t>Ag/Tourism/Transport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482453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endParaRPr lang="en-IE" sz="2000" b="1" dirty="0" smtClean="0"/>
          </a:p>
          <a:p>
            <a:r>
              <a:rPr lang="en-IE" sz="2000" b="1" dirty="0" smtClean="0"/>
              <a:t>Changes in Personnel at senior level</a:t>
            </a:r>
          </a:p>
          <a:p>
            <a:endParaRPr lang="en-IE" sz="2000" b="1" dirty="0" smtClean="0"/>
          </a:p>
          <a:p>
            <a:pPr algn="l"/>
            <a:r>
              <a:rPr lang="en-US" sz="2000" dirty="0" smtClean="0"/>
              <a:t>Director </a:t>
            </a:r>
            <a:r>
              <a:rPr lang="en-US" sz="2000" dirty="0" smtClean="0"/>
              <a:t>(Steve </a:t>
            </a:r>
            <a:r>
              <a:rPr lang="en-US" sz="2000" dirty="0" smtClean="0"/>
              <a:t>MacFeely</a:t>
            </a:r>
            <a:r>
              <a:rPr lang="en-US" sz="2000" dirty="0" smtClean="0"/>
              <a:t>) </a:t>
            </a:r>
            <a:r>
              <a:rPr lang="en-US" sz="2000" dirty="0" smtClean="0"/>
              <a:t> -&gt;  ADG Social Statistics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Head </a:t>
            </a:r>
            <a:r>
              <a:rPr lang="en-US" sz="2000" dirty="0" smtClean="0"/>
              <a:t>of Division(Margaret </a:t>
            </a:r>
            <a:r>
              <a:rPr lang="en-US" sz="2000" dirty="0" smtClean="0"/>
              <a:t>McLoughlin</a:t>
            </a:r>
            <a:r>
              <a:rPr lang="en-US" sz="2000" dirty="0" smtClean="0"/>
              <a:t>) -&gt; retired 27-2-2012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Stat (Gregg Patrick) -&gt; House </a:t>
            </a:r>
            <a:r>
              <a:rPr lang="en-US" sz="2000" dirty="0" smtClean="0"/>
              <a:t>Price </a:t>
            </a:r>
            <a:r>
              <a:rPr lang="en-US" sz="2000" dirty="0" smtClean="0"/>
              <a:t>Index May 2013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Stat (</a:t>
            </a:r>
            <a:r>
              <a:rPr lang="en-US" sz="2000" dirty="0" smtClean="0"/>
              <a:t>Mairead</a:t>
            </a:r>
            <a:r>
              <a:rPr lang="en-US" sz="2000" dirty="0" smtClean="0"/>
              <a:t> Griffin) -&gt; Tourism Statistics end 2011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 </a:t>
            </a:r>
            <a:r>
              <a:rPr lang="en-US" sz="2000" dirty="0" smtClean="0"/>
              <a:t>HEO </a:t>
            </a:r>
            <a:r>
              <a:rPr lang="en-US" sz="2000" dirty="0" smtClean="0"/>
              <a:t>(Anne Ross) -&gt; CPI </a:t>
            </a:r>
            <a:r>
              <a:rPr lang="en-US" sz="2000" dirty="0" smtClean="0"/>
              <a:t>- </a:t>
            </a:r>
            <a:r>
              <a:rPr lang="en-US" sz="2000" dirty="0" smtClean="0"/>
              <a:t> end </a:t>
            </a:r>
            <a:r>
              <a:rPr lang="en-US" sz="2000" dirty="0" smtClean="0"/>
              <a:t>of </a:t>
            </a:r>
            <a:r>
              <a:rPr lang="en-US" sz="2000" dirty="0" smtClean="0"/>
              <a:t>2012.</a:t>
            </a:r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980728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 smtClean="0"/>
              <a:t>Organisation within the Central Statistics Office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482453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endParaRPr lang="en-IE" sz="2000" b="1" dirty="0" smtClean="0"/>
          </a:p>
          <a:p>
            <a:r>
              <a:rPr lang="en-IE" sz="2000" b="1" dirty="0" smtClean="0"/>
              <a:t>Business Statistics Directorate</a:t>
            </a:r>
          </a:p>
          <a:p>
            <a:endParaRPr lang="en-IE" sz="2000" b="1" dirty="0" smtClean="0"/>
          </a:p>
          <a:p>
            <a:r>
              <a:rPr lang="en-IE" sz="2000" b="1" dirty="0" smtClean="0"/>
              <a:t>Agriculture, Tourism &amp; Transport Division</a:t>
            </a:r>
          </a:p>
          <a:p>
            <a:endParaRPr lang="en-IE" sz="2000" b="1" dirty="0" smtClean="0"/>
          </a:p>
          <a:p>
            <a:pPr algn="l"/>
            <a:r>
              <a:rPr lang="en-US" sz="1800" b="1" dirty="0" smtClean="0"/>
              <a:t>Director – Kieran Walsh </a:t>
            </a:r>
            <a:r>
              <a:rPr lang="en-US" sz="1800" dirty="0" smtClean="0"/>
              <a:t>-</a:t>
            </a:r>
            <a:r>
              <a:rPr lang="en-US" sz="1800" dirty="0" smtClean="0"/>
              <a:t>  also responsible for SBS/STS/Prices/ATT</a:t>
            </a:r>
          </a:p>
          <a:p>
            <a:pPr algn="l"/>
            <a:endParaRPr lang="en-US" sz="1800" dirty="0" smtClean="0"/>
          </a:p>
          <a:p>
            <a:pPr algn="l"/>
            <a:r>
              <a:rPr lang="en-US" sz="1800" b="1" dirty="0" smtClean="0"/>
              <a:t>Head of Division – Paul J Crowley </a:t>
            </a:r>
            <a:r>
              <a:rPr lang="en-US" sz="1800" dirty="0" smtClean="0"/>
              <a:t>- Head of Prices/International Relations 2007-2012</a:t>
            </a:r>
          </a:p>
          <a:p>
            <a:pPr algn="l"/>
            <a:endParaRPr lang="en-US" sz="1800" dirty="0" smtClean="0"/>
          </a:p>
          <a:p>
            <a:pPr algn="l"/>
            <a:r>
              <a:rPr lang="en-US" sz="1800" b="1" dirty="0" smtClean="0"/>
              <a:t>Jim Dalton  Stat </a:t>
            </a:r>
            <a:r>
              <a:rPr lang="en-US" sz="1800" dirty="0" smtClean="0"/>
              <a:t>(previously Tourism) RFS/Vehicle Licensing/Rail/Omnibus</a:t>
            </a:r>
          </a:p>
          <a:p>
            <a:pPr algn="l"/>
            <a:endParaRPr lang="en-US" sz="1800" dirty="0" smtClean="0"/>
          </a:p>
          <a:p>
            <a:pPr algn="l"/>
            <a:r>
              <a:rPr lang="en-US" sz="1800" b="1" dirty="0" smtClean="0"/>
              <a:t>Olive </a:t>
            </a:r>
            <a:r>
              <a:rPr lang="en-US" sz="1800" b="1" dirty="0" smtClean="0"/>
              <a:t>Loughnane</a:t>
            </a:r>
            <a:r>
              <a:rPr lang="en-US" sz="1800" b="1" dirty="0" smtClean="0"/>
              <a:t>  Stat </a:t>
            </a:r>
            <a:r>
              <a:rPr lang="en-US" sz="1800" dirty="0" smtClean="0"/>
              <a:t>(April 2013) – Maritime/Aviation/NTS/New Developments</a:t>
            </a:r>
            <a:endParaRPr lang="en-US" sz="1800" dirty="0" smtClean="0"/>
          </a:p>
          <a:p>
            <a:pPr algn="l"/>
            <a:endParaRPr lang="en-US" sz="1800" dirty="0" smtClean="0"/>
          </a:p>
          <a:p>
            <a:pPr algn="l"/>
            <a:r>
              <a:rPr lang="en-IE" sz="1800" b="1" dirty="0" smtClean="0"/>
              <a:t>Noreen Dorgan (HEO/Section Manager) </a:t>
            </a:r>
            <a:r>
              <a:rPr lang="en-IE" sz="1800" dirty="0" smtClean="0"/>
              <a:t>Jan 2013</a:t>
            </a:r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980728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 smtClean="0"/>
              <a:t>Organisation within the Central Statistics Office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482453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400" b="1" dirty="0" smtClean="0"/>
          </a:p>
          <a:p>
            <a:r>
              <a:rPr lang="en-IE" sz="2000" b="1" dirty="0" smtClean="0"/>
              <a:t>Resources</a:t>
            </a:r>
          </a:p>
          <a:p>
            <a:pPr algn="l"/>
            <a:r>
              <a:rPr lang="en-US" sz="2000" dirty="0" smtClean="0"/>
              <a:t>0.2 </a:t>
            </a:r>
            <a:r>
              <a:rPr lang="en-US" sz="2000" dirty="0" smtClean="0"/>
              <a:t>Sen</a:t>
            </a:r>
            <a:r>
              <a:rPr lang="en-US" sz="2000" dirty="0" smtClean="0"/>
              <a:t> Stat</a:t>
            </a:r>
          </a:p>
          <a:p>
            <a:pPr algn="l"/>
            <a:r>
              <a:rPr lang="en-US" sz="2000" dirty="0" smtClean="0"/>
              <a:t>2.0 Stats</a:t>
            </a:r>
          </a:p>
          <a:p>
            <a:pPr algn="l"/>
            <a:r>
              <a:rPr lang="en-US" sz="2000" dirty="0" smtClean="0"/>
              <a:t>1.0 </a:t>
            </a:r>
            <a:r>
              <a:rPr lang="en-US" sz="2000" dirty="0" smtClean="0"/>
              <a:t>HEO</a:t>
            </a:r>
            <a:endParaRPr lang="en-US" sz="2000" dirty="0" smtClean="0"/>
          </a:p>
          <a:p>
            <a:pPr algn="l"/>
            <a:r>
              <a:rPr lang="en-US" sz="2000" dirty="0" smtClean="0"/>
              <a:t>0 EO</a:t>
            </a:r>
          </a:p>
          <a:p>
            <a:pPr algn="l"/>
            <a:r>
              <a:rPr lang="en-US" sz="2000" dirty="0" smtClean="0"/>
              <a:t>1.2 (0.7+0.5) SO</a:t>
            </a:r>
          </a:p>
          <a:p>
            <a:pPr algn="l"/>
            <a:r>
              <a:rPr lang="en-US" sz="2000" dirty="0" smtClean="0"/>
              <a:t>7 CO = 5.3 </a:t>
            </a:r>
            <a:r>
              <a:rPr lang="en-US" sz="2000" dirty="0" smtClean="0"/>
              <a:t>FTE                              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9.7 </a:t>
            </a:r>
            <a:r>
              <a:rPr lang="en-US" sz="2000" b="1" dirty="0" smtClean="0"/>
              <a:t>FTE </a:t>
            </a:r>
            <a:r>
              <a:rPr lang="en-US" sz="2000" dirty="0" smtClean="0"/>
              <a:t>of which </a:t>
            </a:r>
            <a:r>
              <a:rPr lang="en-US" sz="2000" dirty="0" smtClean="0"/>
              <a:t> 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4.4 </a:t>
            </a:r>
            <a:r>
              <a:rPr lang="en-US" sz="2000" dirty="0" smtClean="0"/>
              <a:t>Statistical/Managerial  45% 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IE" sz="2000" dirty="0" smtClean="0"/>
              <a:t>5.3 Data Collection/Processing 55%    - &gt; 80% of time devoted to RFS</a:t>
            </a:r>
            <a:endParaRPr lang="en-US" sz="2000" dirty="0" smtClean="0"/>
          </a:p>
          <a:p>
            <a:endParaRPr lang="en-US" sz="2000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980728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 smtClean="0"/>
              <a:t>Organisation within the Central Statistics Office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r>
              <a:rPr lang="en-IE" b="1" dirty="0" smtClean="0"/>
              <a:t>Transport</a:t>
            </a:r>
          </a:p>
          <a:p>
            <a:pPr algn="just"/>
            <a:r>
              <a:rPr lang="en-IE" sz="2000" b="1" dirty="0" smtClean="0"/>
              <a:t>At EU level tends to be organised by </a:t>
            </a:r>
            <a:r>
              <a:rPr lang="en-IE" sz="2000" b="1" dirty="0" smtClean="0"/>
              <a:t>mode</a:t>
            </a:r>
          </a:p>
          <a:p>
            <a:pPr algn="just"/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 Road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 Aviation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Maritime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Inland Waterways (not relevant to Ireland)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Rail</a:t>
            </a:r>
          </a:p>
          <a:p>
            <a:r>
              <a:rPr lang="en-IE" sz="2000" b="1" dirty="0" smtClean="0"/>
              <a:t> </a:t>
            </a:r>
          </a:p>
          <a:p>
            <a:pPr algn="just"/>
            <a:r>
              <a:rPr lang="en-IE" sz="2000" b="1" dirty="0" smtClean="0"/>
              <a:t>At National level (CSO</a:t>
            </a:r>
            <a:r>
              <a:rPr lang="en-IE" sz="2000" b="1" dirty="0" smtClean="0"/>
              <a:t>) </a:t>
            </a:r>
          </a:p>
          <a:p>
            <a:pPr algn="just"/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Vehicle </a:t>
            </a:r>
            <a:r>
              <a:rPr lang="en-IE" sz="2000" dirty="0" smtClean="0"/>
              <a:t>Licensing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Vehicle Kilometres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National </a:t>
            </a:r>
            <a:r>
              <a:rPr lang="en-IE" sz="2000" dirty="0" smtClean="0"/>
              <a:t>Travel Survey</a:t>
            </a: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/>
              <a:t>Omnibus Transport Publication</a:t>
            </a:r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5090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endParaRPr lang="en-IE" sz="2000" b="1" dirty="0" smtClean="0"/>
          </a:p>
          <a:p>
            <a:pPr algn="l"/>
            <a:r>
              <a:rPr lang="en-US" sz="2000" dirty="0" smtClean="0"/>
              <a:t>Most </a:t>
            </a:r>
            <a:r>
              <a:rPr lang="en-US" sz="2000" dirty="0" smtClean="0"/>
              <a:t>of our </a:t>
            </a:r>
            <a:r>
              <a:rPr lang="en-US" sz="2000" dirty="0" smtClean="0"/>
              <a:t>effort is devoted </a:t>
            </a:r>
            <a:r>
              <a:rPr lang="en-US" sz="2000" dirty="0" smtClean="0"/>
              <a:t>to satisfying </a:t>
            </a:r>
            <a:r>
              <a:rPr lang="en-US" sz="2000" dirty="0" smtClean="0"/>
              <a:t>the following: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-&gt; </a:t>
            </a:r>
            <a:r>
              <a:rPr lang="en-US" sz="2000" b="1" dirty="0" smtClean="0"/>
              <a:t>EU </a:t>
            </a:r>
            <a:r>
              <a:rPr lang="en-US" sz="2000" b="1" dirty="0" smtClean="0"/>
              <a:t>requirements </a:t>
            </a:r>
            <a:endParaRPr lang="en-IE" sz="2000" dirty="0" smtClean="0"/>
          </a:p>
          <a:p>
            <a:pPr algn="l"/>
            <a:r>
              <a:rPr lang="en-US" sz="1800" dirty="0" smtClean="0"/>
              <a:t>- Compliance with EU requirements - regulations</a:t>
            </a:r>
          </a:p>
          <a:p>
            <a:pPr algn="l"/>
            <a:r>
              <a:rPr lang="en-US" sz="1800" dirty="0" smtClean="0"/>
              <a:t>- transmission of data </a:t>
            </a:r>
            <a:r>
              <a:rPr lang="en-US" sz="1800" dirty="0" smtClean="0"/>
              <a:t>sets</a:t>
            </a:r>
            <a:endParaRPr lang="en-US" sz="1800" dirty="0" smtClean="0"/>
          </a:p>
          <a:p>
            <a:pPr algn="l"/>
            <a:r>
              <a:rPr lang="en-US" sz="1800" dirty="0" smtClean="0"/>
              <a:t>- participation at EU level in subject matter statistical working groups - 5 domains - 2 subject matters a year, every 2nd year</a:t>
            </a:r>
          </a:p>
          <a:p>
            <a:pPr algn="l"/>
            <a:r>
              <a:rPr lang="en-US" sz="1800" dirty="0" smtClean="0"/>
              <a:t>- As Head of Transport Statistics - annual meeting CGST - Co-</a:t>
            </a:r>
            <a:r>
              <a:rPr lang="en-US" sz="1800" dirty="0" smtClean="0"/>
              <a:t>ordinating</a:t>
            </a:r>
            <a:r>
              <a:rPr lang="en-US" sz="1800" dirty="0" smtClean="0"/>
              <a:t> Group on Statistics in Transport</a:t>
            </a:r>
            <a:endParaRPr lang="en-US" sz="18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-&gt; </a:t>
            </a:r>
            <a:r>
              <a:rPr lang="en-US" sz="2000" b="1" dirty="0" smtClean="0"/>
              <a:t>national publication </a:t>
            </a:r>
            <a:r>
              <a:rPr lang="en-US" sz="2000" b="1" dirty="0" smtClean="0"/>
              <a:t>requirements </a:t>
            </a:r>
            <a:r>
              <a:rPr lang="en-US" sz="2000" b="1" dirty="0" smtClean="0"/>
              <a:t>&amp; user needs</a:t>
            </a:r>
          </a:p>
          <a:p>
            <a:pPr algn="l"/>
            <a:r>
              <a:rPr lang="en-US" sz="1800" dirty="0" smtClean="0"/>
              <a:t>- Vehicle Licensing</a:t>
            </a:r>
          </a:p>
          <a:p>
            <a:pPr algn="l"/>
            <a:r>
              <a:rPr lang="en-IE" sz="1800" dirty="0" smtClean="0"/>
              <a:t>- RFS</a:t>
            </a:r>
          </a:p>
          <a:p>
            <a:pPr algn="l"/>
            <a:r>
              <a:rPr lang="en-IE" sz="1800" dirty="0" smtClean="0"/>
              <a:t>- Maritime </a:t>
            </a:r>
          </a:p>
          <a:p>
            <a:pPr algn="l"/>
            <a:r>
              <a:rPr lang="en-IE" sz="1800" dirty="0" smtClean="0"/>
              <a:t>- Omnibus</a:t>
            </a:r>
            <a:endParaRPr lang="en-US" sz="1800" dirty="0" smtClean="0"/>
          </a:p>
          <a:p>
            <a:pPr algn="l"/>
            <a:endParaRPr lang="en-IE" sz="2000" b="1" dirty="0" smtClean="0"/>
          </a:p>
          <a:p>
            <a:pPr algn="l"/>
            <a:endParaRPr lang="en-IE" sz="2000" b="1" dirty="0" smtClean="0"/>
          </a:p>
          <a:p>
            <a:pPr algn="just">
              <a:buFont typeface="Wingdings" pitchFamily="2" charset="2"/>
              <a:buChar char="Ø"/>
            </a:pPr>
            <a:endParaRPr lang="en-IE" sz="2000" b="1" dirty="0" smtClean="0"/>
          </a:p>
          <a:p>
            <a:endParaRPr lang="en-IE" sz="2000" b="1" dirty="0" smtClean="0"/>
          </a:p>
          <a:p>
            <a:endParaRPr lang="en-IE" sz="2400" b="1" dirty="0" smtClean="0"/>
          </a:p>
          <a:p>
            <a:pPr algn="just"/>
            <a:endParaRPr lang="en-US" sz="2000" b="1" dirty="0" smtClean="0"/>
          </a:p>
          <a:p>
            <a:pPr algn="l">
              <a:buFont typeface="Wingdings" pitchFamily="2" charset="2"/>
              <a:buChar char="Ø"/>
            </a:pPr>
            <a:endParaRPr lang="en-IE" sz="2000" dirty="0" smtClean="0"/>
          </a:p>
          <a:p>
            <a:pPr algn="l">
              <a:buFont typeface="Wingdings" pitchFamily="2" charset="2"/>
              <a:buChar char="Ø"/>
            </a:pPr>
            <a:endParaRPr lang="en-US" sz="2000" dirty="0" smtClean="0"/>
          </a:p>
          <a:p>
            <a:pPr algn="l"/>
            <a:endParaRPr lang="en-IE" sz="2000" dirty="0" smtClean="0"/>
          </a:p>
          <a:p>
            <a:pPr algn="l"/>
            <a:endParaRPr lang="en-US" sz="2000" b="1" dirty="0" smtClean="0"/>
          </a:p>
          <a:p>
            <a:pPr algn="l"/>
            <a:endParaRPr lang="en-IE" sz="2000" b="1" dirty="0" smtClean="0"/>
          </a:p>
          <a:p>
            <a:pPr algn="l"/>
            <a:endParaRPr lang="en-US" sz="2000" b="1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484784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</a:p>
          <a:p>
            <a:pPr algn="just"/>
            <a:endParaRPr lang="en-IE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ondDraft.pot">
  <a:themeElements>
    <a:clrScheme name="SecondDraft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ondDraft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condDraf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ondDraf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ondDraf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ondDraf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ondDraf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ondDraf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ondDraf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Settings\ohanlonn\Desktop\SecondDraft.pot</Template>
  <TotalTime>3280</TotalTime>
  <Words>565</Words>
  <Application>Microsoft Office PowerPoint</Application>
  <PresentationFormat>On-screen Show (4:3)</PresentationFormat>
  <Paragraphs>281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SecondDraft.pot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Exploiting administrative data to enhance Tourism  Statistics</dc:title>
  <dc:creator>ohanlonn</dc:creator>
  <cp:lastModifiedBy>crowleypj</cp:lastModifiedBy>
  <cp:revision>277</cp:revision>
  <cp:lastPrinted>2012-11-23T14:54:09Z</cp:lastPrinted>
  <dcterms:created xsi:type="dcterms:W3CDTF">2007-08-23T15:43:30Z</dcterms:created>
  <dcterms:modified xsi:type="dcterms:W3CDTF">2013-08-23T10:19:23Z</dcterms:modified>
</cp:coreProperties>
</file>