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handoutMasterIdLst>
    <p:handoutMasterId r:id="rId15"/>
  </p:handoutMasterIdLst>
  <p:sldIdLst>
    <p:sldId id="256" r:id="rId2"/>
    <p:sldId id="280" r:id="rId3"/>
    <p:sldId id="281" r:id="rId4"/>
    <p:sldId id="288" r:id="rId5"/>
    <p:sldId id="257" r:id="rId6"/>
    <p:sldId id="258" r:id="rId7"/>
    <p:sldId id="279" r:id="rId8"/>
    <p:sldId id="259" r:id="rId9"/>
    <p:sldId id="272" r:id="rId10"/>
    <p:sldId id="289" r:id="rId11"/>
    <p:sldId id="284" r:id="rId12"/>
    <p:sldId id="271" r:id="rId13"/>
  </p:sldIdLst>
  <p:sldSz cx="9144000" cy="6858000" type="screen4x3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C1EEB8-2D74-4A9E-8740-59ABA7A5446B}" type="datetimeFigureOut">
              <a:rPr lang="en-IE" smtClean="0"/>
              <a:pPr/>
              <a:t>18/09/2013</a:t>
            </a:fld>
            <a:endParaRPr lang="en-I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14F9A2-E68B-40E8-BBE0-253860EBBF61}" type="slidenum">
              <a:rPr lang="en-IE" smtClean="0"/>
              <a:pPr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71617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DE4392-C9F9-47A1-AAD1-AE69434D6BBD}" type="datetimeFigureOut">
              <a:rPr lang="en-IE" smtClean="0"/>
              <a:pPr/>
              <a:t>18/09/2013</a:t>
            </a:fld>
            <a:endParaRPr lang="en-I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D27354-A18B-48C2-9EC7-B9595736DF1E}" type="slidenum">
              <a:rPr lang="en-IE" smtClean="0"/>
              <a:pPr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9574014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A88B6E-C00B-441F-96CC-61736496835D}" type="datetimeFigureOut">
              <a:rPr lang="en-IE" smtClean="0"/>
              <a:pPr/>
              <a:t>18/09/2013</a:t>
            </a:fld>
            <a:endParaRPr lang="en-IE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2BF9D4-37B3-4167-891F-CBE13650ED87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A88B6E-C00B-441F-96CC-61736496835D}" type="datetimeFigureOut">
              <a:rPr lang="en-IE" smtClean="0"/>
              <a:pPr/>
              <a:t>18/09/2013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2BF9D4-37B3-4167-891F-CBE13650ED8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A88B6E-C00B-441F-96CC-61736496835D}" type="datetimeFigureOut">
              <a:rPr lang="en-IE" smtClean="0"/>
              <a:pPr/>
              <a:t>18/09/2013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2BF9D4-37B3-4167-891F-CBE13650ED8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A88B6E-C00B-441F-96CC-61736496835D}" type="datetimeFigureOut">
              <a:rPr lang="en-IE" smtClean="0"/>
              <a:pPr/>
              <a:t>18/09/2013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2BF9D4-37B3-4167-891F-CBE13650ED8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A88B6E-C00B-441F-96CC-61736496835D}" type="datetimeFigureOut">
              <a:rPr lang="en-IE" smtClean="0"/>
              <a:pPr/>
              <a:t>18/09/2013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2BF9D4-37B3-4167-891F-CBE13650ED87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A88B6E-C00B-441F-96CC-61736496835D}" type="datetimeFigureOut">
              <a:rPr lang="en-IE" smtClean="0"/>
              <a:pPr/>
              <a:t>18/09/2013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2BF9D4-37B3-4167-891F-CBE13650ED8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A88B6E-C00B-441F-96CC-61736496835D}" type="datetimeFigureOut">
              <a:rPr lang="en-IE" smtClean="0"/>
              <a:pPr/>
              <a:t>18/09/2013</a:t>
            </a:fld>
            <a:endParaRPr lang="en-I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2BF9D4-37B3-4167-891F-CBE13650ED8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A88B6E-C00B-441F-96CC-61736496835D}" type="datetimeFigureOut">
              <a:rPr lang="en-IE" smtClean="0"/>
              <a:pPr/>
              <a:t>18/09/2013</a:t>
            </a:fld>
            <a:endParaRPr lang="en-I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2BF9D4-37B3-4167-891F-CBE13650ED8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A88B6E-C00B-441F-96CC-61736496835D}" type="datetimeFigureOut">
              <a:rPr lang="en-IE" smtClean="0"/>
              <a:pPr/>
              <a:t>18/09/2013</a:t>
            </a:fld>
            <a:endParaRPr lang="en-I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2BF9D4-37B3-4167-891F-CBE13650ED87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A88B6E-C00B-441F-96CC-61736496835D}" type="datetimeFigureOut">
              <a:rPr lang="en-IE" smtClean="0"/>
              <a:pPr/>
              <a:t>18/09/2013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2BF9D4-37B3-4167-891F-CBE13650ED8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A88B6E-C00B-441F-96CC-61736496835D}" type="datetimeFigureOut">
              <a:rPr lang="en-IE" smtClean="0"/>
              <a:pPr/>
              <a:t>18/09/2013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2BF9D4-37B3-4167-891F-CBE13650ED87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FA88B6E-C00B-441F-96CC-61736496835D}" type="datetimeFigureOut">
              <a:rPr lang="en-IE" smtClean="0"/>
              <a:pPr/>
              <a:t>18/09/2013</a:t>
            </a:fld>
            <a:endParaRPr lang="en-IE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IE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D2BF9D4-37B3-4167-891F-CBE13650ED87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 smtClean="0"/>
              <a:t>National Travel Survey</a:t>
            </a:r>
            <a:br>
              <a:rPr lang="en-IE" dirty="0" smtClean="0"/>
            </a:br>
            <a:r>
              <a:rPr lang="en-IE" dirty="0" smtClean="0"/>
              <a:t>Past, Present &amp; Future 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2803072"/>
          </a:xfrm>
        </p:spPr>
        <p:txBody>
          <a:bodyPr>
            <a:normAutofit fontScale="70000" lnSpcReduction="20000"/>
          </a:bodyPr>
          <a:lstStyle/>
          <a:p>
            <a:endParaRPr lang="en-IE" dirty="0" smtClean="0"/>
          </a:p>
          <a:p>
            <a:endParaRPr lang="en-IE" dirty="0" smtClean="0"/>
          </a:p>
          <a:p>
            <a:r>
              <a:rPr lang="en-IE" sz="3200" dirty="0" smtClean="0"/>
              <a:t>Presentation to the </a:t>
            </a:r>
          </a:p>
          <a:p>
            <a:r>
              <a:rPr lang="en-IE" sz="3200" dirty="0" smtClean="0"/>
              <a:t>Transport Liaison Group</a:t>
            </a:r>
          </a:p>
          <a:p>
            <a:endParaRPr lang="en-IE" sz="3200" dirty="0" smtClean="0"/>
          </a:p>
          <a:p>
            <a:endParaRPr lang="en-IE" sz="3200" dirty="0" smtClean="0"/>
          </a:p>
          <a:p>
            <a:r>
              <a:rPr lang="en-IE" sz="3200" dirty="0" smtClean="0"/>
              <a:t>Olive Loughnane</a:t>
            </a:r>
          </a:p>
          <a:p>
            <a:r>
              <a:rPr lang="en-IE" sz="3200" dirty="0" smtClean="0"/>
              <a:t>19/09/2013</a:t>
            </a:r>
          </a:p>
          <a:p>
            <a:endParaRPr lang="en-IE" dirty="0" smtClean="0"/>
          </a:p>
          <a:p>
            <a:endParaRPr lang="en-IE" dirty="0" smtClean="0"/>
          </a:p>
          <a:p>
            <a:endParaRPr lang="en-IE" dirty="0" smtClean="0"/>
          </a:p>
          <a:p>
            <a:endParaRPr lang="en-IE" dirty="0" smtClean="0"/>
          </a:p>
          <a:p>
            <a:endParaRPr lang="en-IE" dirty="0" smtClean="0"/>
          </a:p>
          <a:p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pic>
        <p:nvPicPr>
          <p:cNvPr id="5" name="Content Placeholder 6" descr="CMYK logo no background no tex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08304" y="5229200"/>
            <a:ext cx="1440160" cy="13863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smtClean="0"/>
              <a:t/>
            </a:r>
            <a:br>
              <a:rPr lang="en-IE" dirty="0" smtClean="0"/>
            </a:br>
            <a:r>
              <a:rPr lang="en-IE" dirty="0" smtClean="0"/>
              <a:t>EU Passenger Mobility Surveys</a:t>
            </a:r>
            <a:br>
              <a:rPr lang="en-IE" dirty="0" smtClean="0"/>
            </a:b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2400" dirty="0" smtClean="0"/>
              <a:t>Some countries have long series of continuous data eg UK, Germany, Sweden</a:t>
            </a:r>
          </a:p>
          <a:p>
            <a:r>
              <a:rPr lang="en-IE" sz="2400" dirty="0" smtClean="0"/>
              <a:t>Some countries have no survey</a:t>
            </a:r>
          </a:p>
          <a:p>
            <a:r>
              <a:rPr lang="en-IE" sz="2400" dirty="0" smtClean="0"/>
              <a:t>Surveys is the responsibility of different organisations usually NSI’s or Departments</a:t>
            </a:r>
          </a:p>
          <a:p>
            <a:r>
              <a:rPr lang="en-IE" sz="2400" dirty="0" smtClean="0"/>
              <a:t>Huge differences w.r.t. variables collected, type of survey, numbers surveyed </a:t>
            </a:r>
            <a:r>
              <a:rPr lang="en-IE" sz="2400" dirty="0" err="1" smtClean="0"/>
              <a:t>ect</a:t>
            </a:r>
            <a:endParaRPr lang="en-IE" sz="2400" dirty="0" smtClean="0"/>
          </a:p>
          <a:p>
            <a:r>
              <a:rPr lang="en-IE" sz="2400" dirty="0" smtClean="0"/>
              <a:t>Currently looking at voluntary harmonisation</a:t>
            </a:r>
          </a:p>
          <a:p>
            <a:r>
              <a:rPr lang="en-IE" sz="2400" dirty="0" smtClean="0"/>
              <a:t>Will not be subject to EU regulation for the foreseeable future</a:t>
            </a:r>
          </a:p>
          <a:p>
            <a:endParaRPr lang="en-IE" sz="2800" dirty="0"/>
          </a:p>
        </p:txBody>
      </p:sp>
    </p:spTree>
    <p:extLst>
      <p:ext uri="{BB962C8B-B14F-4D97-AF65-F5344CB8AC3E}">
        <p14:creationId xmlns:p14="http://schemas.microsoft.com/office/powerpoint/2010/main" val="37072407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188640"/>
            <a:ext cx="7498080" cy="1143000"/>
          </a:xfrm>
        </p:spPr>
        <p:txBody>
          <a:bodyPr>
            <a:normAutofit/>
          </a:bodyPr>
          <a:lstStyle/>
          <a:p>
            <a:r>
              <a:rPr lang="en-IE" sz="3600" dirty="0" smtClean="0"/>
              <a:t>The Future</a:t>
            </a:r>
            <a:endParaRPr lang="en-IE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E" sz="2600" dirty="0" smtClean="0"/>
              <a:t>Need for coordination </a:t>
            </a:r>
            <a:endParaRPr lang="en-IE" sz="2600" dirty="0"/>
          </a:p>
          <a:p>
            <a:pPr>
              <a:buFont typeface="Courier New" pitchFamily="49" charset="0"/>
              <a:buChar char="o"/>
            </a:pPr>
            <a:r>
              <a:rPr lang="en-IE" sz="2600" dirty="0" err="1" smtClean="0"/>
              <a:t>DoTTaS</a:t>
            </a:r>
            <a:r>
              <a:rPr lang="en-IE" sz="2600" dirty="0" smtClean="0"/>
              <a:t> </a:t>
            </a:r>
            <a:r>
              <a:rPr lang="en-IE" sz="2600" dirty="0"/>
              <a:t>policy </a:t>
            </a:r>
            <a:r>
              <a:rPr lang="en-IE" sz="2600" dirty="0" smtClean="0"/>
              <a:t>needs</a:t>
            </a:r>
            <a:endParaRPr lang="en-IE" sz="2600" dirty="0"/>
          </a:p>
          <a:p>
            <a:pPr>
              <a:buFont typeface="Courier New" pitchFamily="49" charset="0"/>
              <a:buChar char="o"/>
            </a:pPr>
            <a:r>
              <a:rPr lang="en-IE" sz="2600" dirty="0"/>
              <a:t>NTA / NRA </a:t>
            </a:r>
            <a:r>
              <a:rPr lang="en-IE" sz="2600" dirty="0" smtClean="0"/>
              <a:t>models</a:t>
            </a:r>
            <a:endParaRPr lang="en-IE" sz="2600" dirty="0"/>
          </a:p>
          <a:p>
            <a:pPr>
              <a:buFont typeface="Courier New" pitchFamily="49" charset="0"/>
              <a:buChar char="o"/>
            </a:pPr>
            <a:r>
              <a:rPr lang="en-IE" sz="2600" dirty="0"/>
              <a:t>Other </a:t>
            </a:r>
            <a:r>
              <a:rPr lang="en-IE" sz="2600" dirty="0" smtClean="0"/>
              <a:t>partners</a:t>
            </a:r>
          </a:p>
          <a:p>
            <a:pPr>
              <a:buNone/>
            </a:pPr>
            <a:endParaRPr lang="en-IE" sz="2600" dirty="0" smtClean="0"/>
          </a:p>
          <a:p>
            <a:r>
              <a:rPr lang="en-IE" sz="2600" dirty="0" smtClean="0"/>
              <a:t>Use evidence from previous surveys to determine </a:t>
            </a:r>
            <a:r>
              <a:rPr lang="en-IE" sz="2600" dirty="0"/>
              <a:t>the appropriate combination of detail and frequency required to meet policy </a:t>
            </a:r>
            <a:r>
              <a:rPr lang="en-IE" sz="2600" dirty="0" smtClean="0"/>
              <a:t>needs</a:t>
            </a:r>
            <a:r>
              <a:rPr lang="en-IE" sz="2600" dirty="0"/>
              <a:t/>
            </a:r>
            <a:br>
              <a:rPr lang="en-IE" sz="2600" dirty="0"/>
            </a:br>
            <a:endParaRPr lang="en-IE" sz="2600" dirty="0"/>
          </a:p>
          <a:p>
            <a:r>
              <a:rPr lang="en-IE" sz="2600" dirty="0"/>
              <a:t>Need to decide what are the most important questions =&gt; focus resources on getting high response rates for these </a:t>
            </a:r>
            <a:r>
              <a:rPr lang="en-IE" sz="2600" dirty="0" smtClean="0"/>
              <a:t>questions</a:t>
            </a:r>
          </a:p>
          <a:p>
            <a:endParaRPr lang="en-IE" sz="2600" dirty="0" smtClean="0"/>
          </a:p>
          <a:p>
            <a:r>
              <a:rPr lang="en-IE" sz="2600" dirty="0"/>
              <a:t>QNHS undergoing a major transformation project </a:t>
            </a:r>
            <a:r>
              <a:rPr lang="en-IE" sz="2600" dirty="0" smtClean="0"/>
              <a:t>which </a:t>
            </a:r>
            <a:r>
              <a:rPr lang="en-IE" sz="2600" dirty="0"/>
              <a:t>will impact outputs</a:t>
            </a:r>
          </a:p>
          <a:p>
            <a:endParaRPr lang="en-IE" sz="2600" dirty="0"/>
          </a:p>
          <a:p>
            <a:pPr>
              <a:buNone/>
            </a:pPr>
            <a:endParaRPr lang="en-IE" sz="2400" dirty="0" smtClean="0"/>
          </a:p>
          <a:p>
            <a:pPr>
              <a:buNone/>
            </a:pPr>
            <a:endParaRPr lang="en-IE" sz="2400" dirty="0" smtClean="0"/>
          </a:p>
          <a:p>
            <a:pPr>
              <a:buNone/>
            </a:pPr>
            <a:endParaRPr lang="en-IE" sz="2400" dirty="0" smtClean="0"/>
          </a:p>
          <a:p>
            <a:pPr>
              <a:buNone/>
            </a:pP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IE" sz="5400" dirty="0" smtClean="0">
                <a:solidFill>
                  <a:schemeClr val="accent1">
                    <a:lumMod val="75000"/>
                  </a:schemeClr>
                </a:solidFill>
              </a:rPr>
              <a:t>www.cso.ie</a:t>
            </a:r>
          </a:p>
          <a:p>
            <a:pPr algn="ctr">
              <a:buNone/>
            </a:pPr>
            <a:endParaRPr lang="en-IE" sz="4400" dirty="0" smtClean="0"/>
          </a:p>
        </p:txBody>
      </p:sp>
      <p:pic>
        <p:nvPicPr>
          <p:cNvPr id="3" name="Content Placeholder 6" descr="CMYK logo no background no tex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55976" y="2852936"/>
            <a:ext cx="2155340" cy="207477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3600" dirty="0" smtClean="0"/>
              <a:t>Outline</a:t>
            </a:r>
            <a:endParaRPr lang="en-IE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640" y="1601416"/>
            <a:ext cx="7355160" cy="525658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IE" sz="2400" dirty="0" smtClean="0"/>
              <a:t>Background &amp; Context </a:t>
            </a:r>
          </a:p>
          <a:p>
            <a:pPr>
              <a:lnSpc>
                <a:spcPct val="150000"/>
              </a:lnSpc>
            </a:pPr>
            <a:r>
              <a:rPr lang="en-IE" sz="2400" dirty="0" smtClean="0"/>
              <a:t>NTS from inception to 2014</a:t>
            </a:r>
            <a:endParaRPr lang="en-IE" sz="800" dirty="0" smtClean="0"/>
          </a:p>
          <a:p>
            <a:pPr>
              <a:lnSpc>
                <a:spcPct val="150000"/>
              </a:lnSpc>
            </a:pPr>
            <a:r>
              <a:rPr lang="en-IE" sz="2400" dirty="0" smtClean="0"/>
              <a:t>Brief methodological outline</a:t>
            </a:r>
            <a:endParaRPr lang="en-IE" sz="800" dirty="0" smtClean="0"/>
          </a:p>
          <a:p>
            <a:pPr>
              <a:lnSpc>
                <a:spcPct val="150000"/>
              </a:lnSpc>
            </a:pPr>
            <a:r>
              <a:rPr lang="en-IE" sz="2400" dirty="0" smtClean="0"/>
              <a:t>Key Results</a:t>
            </a:r>
          </a:p>
          <a:p>
            <a:pPr>
              <a:lnSpc>
                <a:spcPct val="150000"/>
              </a:lnSpc>
            </a:pPr>
            <a:r>
              <a:rPr lang="en-IE" sz="2400" dirty="0" smtClean="0"/>
              <a:t>Interpreting the data</a:t>
            </a:r>
            <a:endParaRPr lang="en-IE" sz="800" dirty="0" smtClean="0"/>
          </a:p>
          <a:p>
            <a:pPr>
              <a:lnSpc>
                <a:spcPct val="150000"/>
              </a:lnSpc>
            </a:pPr>
            <a:r>
              <a:rPr lang="en-IE" sz="2400" dirty="0" smtClean="0"/>
              <a:t>EU comparisons</a:t>
            </a:r>
            <a:endParaRPr lang="en-IE" sz="800" dirty="0" smtClean="0"/>
          </a:p>
          <a:p>
            <a:pPr>
              <a:lnSpc>
                <a:spcPct val="150000"/>
              </a:lnSpc>
            </a:pPr>
            <a:r>
              <a:rPr lang="en-IE" sz="2400" dirty="0" smtClean="0"/>
              <a:t>Future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3600" dirty="0" smtClean="0"/>
              <a:t>Background &amp; Context</a:t>
            </a:r>
            <a:endParaRPr lang="en-IE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601416"/>
            <a:ext cx="7776864" cy="52565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E" sz="2000" dirty="0" smtClean="0"/>
              <a:t>CSO (2005), Statistical Potential of Business and Environment Enterprise Data Holdings in Selected Government Departments</a:t>
            </a:r>
          </a:p>
          <a:p>
            <a:pPr>
              <a:buNone/>
            </a:pPr>
            <a:endParaRPr lang="en-IE" sz="900" dirty="0" smtClean="0"/>
          </a:p>
          <a:p>
            <a:pPr>
              <a:buNone/>
            </a:pPr>
            <a:r>
              <a:rPr lang="en-IE" sz="1600" dirty="0" smtClean="0"/>
              <a:t>	Chapter 4 – Dept. of Communications, Marine &amp; Natural Resources</a:t>
            </a:r>
          </a:p>
          <a:p>
            <a:pPr>
              <a:buNone/>
            </a:pPr>
            <a:r>
              <a:rPr lang="en-IE" sz="1600" dirty="0" smtClean="0"/>
              <a:t> 	</a:t>
            </a:r>
            <a:r>
              <a:rPr lang="en-IE" sz="1600" i="1" dirty="0" smtClean="0"/>
              <a:t>Recommendation 4 – Establish a National Transport Survey</a:t>
            </a:r>
          </a:p>
          <a:p>
            <a:pPr>
              <a:buNone/>
            </a:pPr>
            <a:endParaRPr lang="en-IE" sz="900" dirty="0" smtClean="0"/>
          </a:p>
          <a:p>
            <a:pPr>
              <a:buNone/>
            </a:pPr>
            <a:r>
              <a:rPr lang="en-IE" sz="1600" dirty="0" smtClean="0"/>
              <a:t>	Chapter 8 – Dept. of Transport</a:t>
            </a:r>
          </a:p>
          <a:p>
            <a:pPr>
              <a:buNone/>
            </a:pPr>
            <a:r>
              <a:rPr lang="en-IE" sz="1600" dirty="0" smtClean="0"/>
              <a:t>	</a:t>
            </a:r>
            <a:r>
              <a:rPr lang="en-IE" sz="1600" i="1" dirty="0" smtClean="0"/>
              <a:t>Recommendation 1 – Establish a National Transport &amp; Mobility Survey</a:t>
            </a:r>
          </a:p>
          <a:p>
            <a:pPr>
              <a:buNone/>
            </a:pPr>
            <a:endParaRPr lang="en-IE" sz="2000" dirty="0" smtClean="0"/>
          </a:p>
          <a:p>
            <a:pPr>
              <a:buNone/>
            </a:pPr>
            <a:r>
              <a:rPr lang="en-IE" sz="2000" dirty="0" smtClean="0"/>
              <a:t>NSB (2005), Policy Needs for Statistical Data on Enterprises</a:t>
            </a:r>
          </a:p>
          <a:p>
            <a:pPr>
              <a:buNone/>
            </a:pPr>
            <a:endParaRPr lang="en-IE" sz="900" b="1" dirty="0" smtClean="0"/>
          </a:p>
          <a:p>
            <a:pPr>
              <a:buNone/>
            </a:pPr>
            <a:r>
              <a:rPr lang="en-IE" sz="1600" dirty="0" smtClean="0"/>
              <a:t>	</a:t>
            </a:r>
            <a:r>
              <a:rPr lang="en-IE" sz="1600" i="1" dirty="0" smtClean="0"/>
              <a:t>Recommendation 5 – The establishment a regular National Transport Survey should be a priority for CSO</a:t>
            </a:r>
          </a:p>
          <a:p>
            <a:pPr>
              <a:buNone/>
            </a:pPr>
            <a:endParaRPr lang="en-IE" sz="1600" i="1" dirty="0" smtClean="0"/>
          </a:p>
          <a:p>
            <a:pPr>
              <a:buNone/>
            </a:pPr>
            <a:r>
              <a:rPr lang="en-IE" sz="2000" dirty="0"/>
              <a:t>Recommendations made </a:t>
            </a:r>
            <a:r>
              <a:rPr lang="en-IE" sz="2000" dirty="0" smtClean="0"/>
              <a:t>based on data needs</a:t>
            </a:r>
            <a:endParaRPr lang="en-I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NTS 2009-2014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E" sz="2400" dirty="0" smtClean="0"/>
              <a:t>2009: pilot survey conducted </a:t>
            </a:r>
            <a:endParaRPr lang="en-IE" sz="2400" dirty="0"/>
          </a:p>
          <a:p>
            <a:endParaRPr lang="en-IE" sz="2400" dirty="0" smtClean="0"/>
          </a:p>
          <a:p>
            <a:r>
              <a:rPr lang="en-IE" sz="2400" dirty="0" smtClean="0"/>
              <a:t>2012: survey conducted </a:t>
            </a:r>
            <a:endParaRPr lang="en-IE" sz="2400" dirty="0"/>
          </a:p>
          <a:p>
            <a:endParaRPr lang="en-IE" sz="2400" dirty="0" smtClean="0"/>
          </a:p>
          <a:p>
            <a:r>
              <a:rPr lang="en-IE" sz="2400" dirty="0" smtClean="0"/>
              <a:t>2013: going to the field in October</a:t>
            </a:r>
          </a:p>
          <a:p>
            <a:endParaRPr lang="en-IE" sz="2400" dirty="0"/>
          </a:p>
          <a:p>
            <a:r>
              <a:rPr lang="en-IE" sz="2400" dirty="0" smtClean="0"/>
              <a:t>2014: will take place</a:t>
            </a:r>
          </a:p>
          <a:p>
            <a:endParaRPr lang="en-IE" sz="2400" dirty="0"/>
          </a:p>
          <a:p>
            <a:r>
              <a:rPr lang="en-IE" sz="2400" dirty="0" smtClean="0"/>
              <a:t>Surveys take place in Quarter 4</a:t>
            </a:r>
          </a:p>
          <a:p>
            <a:endParaRPr lang="en-IE" sz="2400" dirty="0" smtClean="0"/>
          </a:p>
          <a:p>
            <a:r>
              <a:rPr lang="en-IE" sz="2400" dirty="0" smtClean="0"/>
              <a:t>Each survey takes lessons learnt in previous surveys into consideration</a:t>
            </a:r>
            <a:endParaRPr lang="en-IE" sz="2400" dirty="0"/>
          </a:p>
        </p:txBody>
      </p:sp>
    </p:spTree>
    <p:extLst>
      <p:ext uri="{BB962C8B-B14F-4D97-AF65-F5344CB8AC3E}">
        <p14:creationId xmlns:p14="http://schemas.microsoft.com/office/powerpoint/2010/main" val="2371719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3600" dirty="0" smtClean="0"/>
              <a:t>Introduction</a:t>
            </a:r>
            <a:endParaRPr lang="en-IE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640" y="1268760"/>
            <a:ext cx="7355160" cy="5256584"/>
          </a:xfrm>
        </p:spPr>
        <p:txBody>
          <a:bodyPr>
            <a:normAutofit/>
          </a:bodyPr>
          <a:lstStyle/>
          <a:p>
            <a:r>
              <a:rPr lang="en-IE" sz="2400" dirty="0" smtClean="0"/>
              <a:t>Aim of survey is to collect data on the following from each respondent:</a:t>
            </a:r>
          </a:p>
          <a:p>
            <a:pPr lvl="1">
              <a:lnSpc>
                <a:spcPct val="150000"/>
              </a:lnSpc>
            </a:pPr>
            <a:r>
              <a:rPr lang="en-IE" sz="2400" dirty="0" smtClean="0"/>
              <a:t>Number of journeys</a:t>
            </a:r>
          </a:p>
          <a:p>
            <a:pPr lvl="1">
              <a:lnSpc>
                <a:spcPct val="150000"/>
              </a:lnSpc>
            </a:pPr>
            <a:r>
              <a:rPr lang="en-IE" sz="2400" dirty="0" smtClean="0"/>
              <a:t>Purpose of the journey</a:t>
            </a:r>
          </a:p>
          <a:p>
            <a:pPr lvl="1">
              <a:lnSpc>
                <a:spcPct val="150000"/>
              </a:lnSpc>
            </a:pPr>
            <a:r>
              <a:rPr lang="en-IE" sz="2400" dirty="0" smtClean="0"/>
              <a:t>Mode of transport used</a:t>
            </a:r>
          </a:p>
          <a:p>
            <a:pPr lvl="1">
              <a:lnSpc>
                <a:spcPct val="150000"/>
              </a:lnSpc>
            </a:pPr>
            <a:r>
              <a:rPr lang="en-IE" sz="2400" dirty="0" smtClean="0"/>
              <a:t>Duration and distance travelled</a:t>
            </a:r>
          </a:p>
          <a:p>
            <a:pPr lvl="1">
              <a:lnSpc>
                <a:spcPct val="150000"/>
              </a:lnSpc>
            </a:pPr>
            <a:r>
              <a:rPr lang="en-IE" sz="2400" dirty="0" smtClean="0"/>
              <a:t>Time journey commenced and ended</a:t>
            </a:r>
          </a:p>
          <a:p>
            <a:pPr lvl="1">
              <a:buNone/>
            </a:pPr>
            <a:endParaRPr lang="en-IE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274638"/>
            <a:ext cx="7139136" cy="994122"/>
          </a:xfrm>
        </p:spPr>
        <p:txBody>
          <a:bodyPr>
            <a:normAutofit/>
          </a:bodyPr>
          <a:lstStyle/>
          <a:p>
            <a:r>
              <a:rPr lang="en-IE" sz="3600" dirty="0" smtClean="0"/>
              <a:t>Survey design</a:t>
            </a:r>
            <a:endParaRPr lang="en-IE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268760"/>
            <a:ext cx="7776864" cy="485740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IE" sz="2400" dirty="0" smtClean="0"/>
              <a:t>NTS designed as a module to the Quarterly National Household Survey (QNHS)</a:t>
            </a:r>
            <a:endParaRPr lang="en-IE" sz="800" dirty="0" smtClean="0"/>
          </a:p>
          <a:p>
            <a:pPr>
              <a:lnSpc>
                <a:spcPct val="150000"/>
              </a:lnSpc>
            </a:pPr>
            <a:r>
              <a:rPr lang="en-IE" sz="2400" dirty="0" smtClean="0"/>
              <a:t>In 2012 individuals aged 18 or over were surveyed from waves 2 - 5 QNHS households</a:t>
            </a:r>
            <a:endParaRPr lang="en-IE" sz="800" dirty="0" smtClean="0"/>
          </a:p>
          <a:p>
            <a:pPr>
              <a:lnSpc>
                <a:spcPct val="150000"/>
              </a:lnSpc>
            </a:pPr>
            <a:r>
              <a:rPr lang="en-IE" sz="2400" dirty="0" smtClean="0"/>
              <a:t>For interviews conducted Tuesday to Saturday participants were questioned on travel patterns the previous day.</a:t>
            </a:r>
          </a:p>
          <a:p>
            <a:pPr>
              <a:lnSpc>
                <a:spcPct val="150000"/>
              </a:lnSpc>
            </a:pPr>
            <a:r>
              <a:rPr lang="en-IE" sz="2400" dirty="0" smtClean="0"/>
              <a:t>For interviews conducted on Monday, participants were asked about travel patterns on Saturday or Sunday</a:t>
            </a:r>
          </a:p>
          <a:p>
            <a:pPr>
              <a:buNone/>
            </a:pPr>
            <a:endParaRPr lang="en-IE" sz="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3600" dirty="0" smtClean="0"/>
              <a:t>Response Rates </a:t>
            </a:r>
            <a:endParaRPr lang="en-IE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1700808"/>
            <a:ext cx="7642096" cy="4800600"/>
          </a:xfrm>
        </p:spPr>
        <p:txBody>
          <a:bodyPr>
            <a:normAutofit/>
          </a:bodyPr>
          <a:lstStyle/>
          <a:p>
            <a:r>
              <a:rPr lang="en-IE" sz="2400" dirty="0" smtClean="0"/>
              <a:t>Household level information collected from 15,000+ households</a:t>
            </a:r>
          </a:p>
          <a:p>
            <a:pPr>
              <a:buNone/>
            </a:pPr>
            <a:endParaRPr lang="en-IE" sz="800" dirty="0" smtClean="0"/>
          </a:p>
          <a:p>
            <a:r>
              <a:rPr lang="en-IE" sz="2400" dirty="0" smtClean="0"/>
              <a:t>17,000+ adults provided information on their travel </a:t>
            </a:r>
            <a:endParaRPr lang="en-IE" sz="2400" dirty="0"/>
          </a:p>
          <a:p>
            <a:endParaRPr lang="en-IE" sz="800" dirty="0" smtClean="0"/>
          </a:p>
          <a:p>
            <a:pPr>
              <a:buNone/>
            </a:pPr>
            <a:endParaRPr lang="en-IE" sz="800" dirty="0" smtClean="0"/>
          </a:p>
          <a:p>
            <a:r>
              <a:rPr lang="en-IE" sz="2400" dirty="0" smtClean="0"/>
              <a:t>Information collected on 33,000+ journeys</a:t>
            </a:r>
            <a:endParaRPr lang="en-I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E" sz="3600" dirty="0" smtClean="0"/>
              <a:t>Some basic findings (ungrossed data)</a:t>
            </a:r>
            <a:endParaRPr lang="en-IE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447800"/>
            <a:ext cx="7746064" cy="48006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IE" sz="2400" dirty="0" smtClean="0"/>
              <a:t>The average journey took 21 minutes to complete</a:t>
            </a:r>
          </a:p>
          <a:p>
            <a:pPr lvl="0">
              <a:lnSpc>
                <a:spcPct val="150000"/>
              </a:lnSpc>
              <a:buClr>
                <a:srgbClr val="3891A7"/>
              </a:buClr>
            </a:pPr>
            <a:r>
              <a:rPr lang="en-IE" sz="2400" dirty="0">
                <a:solidFill>
                  <a:prstClr val="black"/>
                </a:solidFill>
              </a:rPr>
              <a:t>Average distance travelled per journey was 14 kilometres</a:t>
            </a:r>
          </a:p>
          <a:p>
            <a:pPr>
              <a:lnSpc>
                <a:spcPct val="150000"/>
              </a:lnSpc>
            </a:pPr>
            <a:r>
              <a:rPr lang="en-IE" sz="2400" dirty="0" smtClean="0"/>
              <a:t>79% of journeys were made by private car</a:t>
            </a:r>
          </a:p>
          <a:p>
            <a:pPr>
              <a:lnSpc>
                <a:spcPct val="150000"/>
              </a:lnSpc>
            </a:pPr>
            <a:r>
              <a:rPr lang="en-IE" sz="2400" dirty="0" smtClean="0"/>
              <a:t>Walking was the 2</a:t>
            </a:r>
            <a:r>
              <a:rPr lang="en-IE" sz="2400" baseline="30000" dirty="0" smtClean="0"/>
              <a:t>nd</a:t>
            </a:r>
            <a:r>
              <a:rPr lang="en-IE" sz="2400" dirty="0" smtClean="0"/>
              <a:t> most popular mode at 13%</a:t>
            </a:r>
          </a:p>
          <a:p>
            <a:pPr>
              <a:lnSpc>
                <a:spcPct val="150000"/>
              </a:lnSpc>
            </a:pPr>
            <a:r>
              <a:rPr lang="en-IE" sz="2400" dirty="0">
                <a:solidFill>
                  <a:prstClr val="black"/>
                </a:solidFill>
              </a:rPr>
              <a:t>60% of journeys were single person journeys</a:t>
            </a:r>
            <a:endParaRPr lang="en-IE" sz="800" dirty="0" smtClean="0"/>
          </a:p>
          <a:p>
            <a:pPr>
              <a:lnSpc>
                <a:spcPct val="150000"/>
              </a:lnSpc>
            </a:pPr>
            <a:r>
              <a:rPr lang="en-IE" sz="2400" dirty="0" smtClean="0"/>
              <a:t>28</a:t>
            </a:r>
            <a:r>
              <a:rPr lang="en-IE" sz="2400" dirty="0"/>
              <a:t>% of respondents did not travel on the reference day</a:t>
            </a:r>
            <a:endParaRPr lang="en-IE" sz="800" dirty="0"/>
          </a:p>
          <a:p>
            <a:pPr>
              <a:lnSpc>
                <a:spcPct val="150000"/>
              </a:lnSpc>
            </a:pPr>
            <a:endParaRPr lang="en-IE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3600" dirty="0" smtClean="0"/>
              <a:t>Interpreting the data</a:t>
            </a:r>
            <a:endParaRPr lang="en-IE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2400" dirty="0" smtClean="0"/>
              <a:t>Sample: persons aged 18 plus </a:t>
            </a:r>
          </a:p>
          <a:p>
            <a:r>
              <a:rPr lang="en-IE" sz="2400" dirty="0" smtClean="0"/>
              <a:t>Covers travel within the Island of Ireland only</a:t>
            </a:r>
          </a:p>
          <a:p>
            <a:r>
              <a:rPr lang="en-IE" sz="2400" dirty="0" smtClean="0"/>
              <a:t>Only journeys made by residents of the State were included</a:t>
            </a:r>
          </a:p>
          <a:p>
            <a:r>
              <a:rPr lang="en-IE" sz="2400" dirty="0" smtClean="0"/>
              <a:t>Excludes certain journeys e.g. those made by professional drivers</a:t>
            </a:r>
          </a:p>
          <a:p>
            <a:r>
              <a:rPr lang="en-IE" sz="2400" dirty="0" smtClean="0"/>
              <a:t>No distinction between commuter and work related travel</a:t>
            </a:r>
          </a:p>
          <a:p>
            <a:r>
              <a:rPr lang="en-IE" sz="2400" dirty="0" smtClean="0"/>
              <a:t>Data collected for a particular quarter – may not be representative of the year as a whole</a:t>
            </a:r>
          </a:p>
          <a:p>
            <a:pPr marL="82296" indent="0">
              <a:buNone/>
            </a:pPr>
            <a:endParaRPr lang="en-IE" sz="2400" dirty="0" smtClean="0"/>
          </a:p>
          <a:p>
            <a:pPr>
              <a:buNone/>
            </a:pPr>
            <a:endParaRPr lang="en-IE" sz="2400" dirty="0" smtClean="0"/>
          </a:p>
          <a:p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1478</TotalTime>
  <Words>432</Words>
  <Application>Microsoft Office PowerPoint</Application>
  <PresentationFormat>On-screen Show (4:3)</PresentationFormat>
  <Paragraphs>102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Solstice</vt:lpstr>
      <vt:lpstr>National Travel Survey Past, Present &amp; Future </vt:lpstr>
      <vt:lpstr>Outline</vt:lpstr>
      <vt:lpstr>Background &amp; Context</vt:lpstr>
      <vt:lpstr>NTS 2009-2014</vt:lpstr>
      <vt:lpstr>Introduction</vt:lpstr>
      <vt:lpstr>Survey design</vt:lpstr>
      <vt:lpstr>Response Rates </vt:lpstr>
      <vt:lpstr>Some basic findings (ungrossed data)</vt:lpstr>
      <vt:lpstr>Interpreting the data</vt:lpstr>
      <vt:lpstr> EU Passenger Mobility Surveys </vt:lpstr>
      <vt:lpstr>The Future</vt:lpstr>
      <vt:lpstr>PowerPoint Presentation</vt:lpstr>
    </vt:vector>
  </TitlesOfParts>
  <Company>Central Statistics Office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Pilot National Travel Survey 2009</dc:title>
  <dc:creator>griffinm</dc:creator>
  <cp:lastModifiedBy>Olive Loughnane</cp:lastModifiedBy>
  <cp:revision>92</cp:revision>
  <dcterms:created xsi:type="dcterms:W3CDTF">2011-07-06T16:32:06Z</dcterms:created>
  <dcterms:modified xsi:type="dcterms:W3CDTF">2013-09-18T10:45:23Z</dcterms:modified>
</cp:coreProperties>
</file>