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2" r:id="rId4"/>
    <p:sldId id="278" r:id="rId5"/>
    <p:sldId id="282" r:id="rId6"/>
    <p:sldId id="295" r:id="rId7"/>
    <p:sldId id="257" r:id="rId8"/>
    <p:sldId id="263" r:id="rId9"/>
    <p:sldId id="271" r:id="rId10"/>
    <p:sldId id="273" r:id="rId11"/>
    <p:sldId id="274" r:id="rId12"/>
    <p:sldId id="276" r:id="rId13"/>
    <p:sldId id="277" r:id="rId14"/>
    <p:sldId id="284" r:id="rId15"/>
    <p:sldId id="275" r:id="rId16"/>
    <p:sldId id="293" r:id="rId17"/>
    <p:sldId id="294" r:id="rId18"/>
    <p:sldId id="264" r:id="rId19"/>
    <p:sldId id="285" r:id="rId20"/>
    <p:sldId id="286" r:id="rId21"/>
    <p:sldId id="287" r:id="rId22"/>
    <p:sldId id="288" r:id="rId23"/>
    <p:sldId id="289" r:id="rId24"/>
    <p:sldId id="291" r:id="rId25"/>
    <p:sldId id="296"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68" d="100"/>
          <a:sy n="68" d="100"/>
        </p:scale>
        <p:origin x="-576"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AA1A3-01D9-42E9-B6C1-1DD0AED380EE}" type="datetimeFigureOut">
              <a:rPr lang="en-IE" smtClean="0"/>
              <a:pPr/>
              <a:t>17/09/2013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6DC2E3A9-8369-47E6-9655-9CDA6F52BAE2}"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A1A3-01D9-42E9-B6C1-1DD0AED380EE}" type="datetimeFigureOut">
              <a:rPr lang="en-IE" smtClean="0"/>
              <a:pPr/>
              <a:t>17/09/2013</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2E3A9-8369-47E6-9655-9CDA6F52BAE2}"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so.ie/indicators/Maintable.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so.ie/indicators/Maintable.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3.9.2.199/px/pxeirestat/PSSN/DTTAS/DTTAS.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3.9.2.199/px/pxeirestat/PSSN/DTTAS/DTTAS.as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tatcentral.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tatcentral.ie/viewStat.asp?id=4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so.ie/en/databases/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0425"/>
            <a:ext cx="8784976" cy="1470025"/>
          </a:xfrm>
        </p:spPr>
        <p:txBody>
          <a:bodyPr>
            <a:normAutofit fontScale="90000"/>
          </a:bodyPr>
          <a:lstStyle/>
          <a:p>
            <a:r>
              <a:rPr lang="en-IE" dirty="0" smtClean="0">
                <a:latin typeface="+mn-lt"/>
              </a:rPr>
              <a:t>Accessing data – </a:t>
            </a:r>
            <a:r>
              <a:rPr lang="en-IE" dirty="0" err="1" smtClean="0">
                <a:latin typeface="+mn-lt"/>
              </a:rPr>
              <a:t>Statbank</a:t>
            </a:r>
            <a:r>
              <a:rPr lang="en-IE" dirty="0" smtClean="0">
                <a:latin typeface="+mn-lt"/>
              </a:rPr>
              <a:t>, PC Axis and the Public Sector Statistics Network</a:t>
            </a:r>
            <a:endParaRPr lang="en-IE" dirty="0">
              <a:latin typeface="+mn-lt"/>
            </a:endParaRPr>
          </a:p>
        </p:txBody>
      </p:sp>
      <p:sp>
        <p:nvSpPr>
          <p:cNvPr id="3" name="Subtitle 2"/>
          <p:cNvSpPr>
            <a:spLocks noGrp="1"/>
          </p:cNvSpPr>
          <p:nvPr>
            <p:ph type="subTitle" idx="1"/>
          </p:nvPr>
        </p:nvSpPr>
        <p:spPr/>
        <p:txBody>
          <a:bodyPr>
            <a:normAutofit fontScale="85000" lnSpcReduction="20000"/>
          </a:bodyPr>
          <a:lstStyle/>
          <a:p>
            <a:r>
              <a:rPr lang="en-IE" dirty="0" smtClean="0"/>
              <a:t>Eoin MacCuirc</a:t>
            </a:r>
          </a:p>
          <a:p>
            <a:r>
              <a:rPr lang="en-IE" dirty="0" smtClean="0"/>
              <a:t>Databank and Dissemination Unit </a:t>
            </a:r>
          </a:p>
          <a:p>
            <a:r>
              <a:rPr lang="en-IE" dirty="0" smtClean="0"/>
              <a:t>Central Statistics Office, Cork City</a:t>
            </a:r>
          </a:p>
          <a:p>
            <a:r>
              <a:rPr lang="en-IE" dirty="0"/>
              <a:t>e</a:t>
            </a:r>
            <a:r>
              <a:rPr lang="en-IE" dirty="0" smtClean="0"/>
              <a:t>oin.mccuirc@cso.ie</a:t>
            </a:r>
          </a:p>
          <a:p>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Slice and dice</a:t>
            </a:r>
            <a:endParaRPr lang="en-IE" dirty="0"/>
          </a:p>
        </p:txBody>
      </p:sp>
      <p:pic>
        <p:nvPicPr>
          <p:cNvPr id="1026" name="Picture 2"/>
          <p:cNvPicPr>
            <a:picLocks noGrp="1" noChangeAspect="1" noChangeArrowheads="1"/>
          </p:cNvPicPr>
          <p:nvPr>
            <p:ph idx="1"/>
          </p:nvPr>
        </p:nvPicPr>
        <p:blipFill>
          <a:blip r:embed="rId2"/>
          <a:srcRect/>
          <a:stretch>
            <a:fillRect/>
          </a:stretch>
        </p:blipFill>
        <p:spPr bwMode="auto">
          <a:xfrm>
            <a:off x="611560" y="1124744"/>
            <a:ext cx="10620672" cy="789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Multiple download formats</a:t>
            </a:r>
            <a:endParaRPr lang="en-IE" dirty="0"/>
          </a:p>
        </p:txBody>
      </p:sp>
      <p:pic>
        <p:nvPicPr>
          <p:cNvPr id="2050" name="Picture 2"/>
          <p:cNvPicPr>
            <a:picLocks noGrp="1" noChangeAspect="1" noChangeArrowheads="1"/>
          </p:cNvPicPr>
          <p:nvPr>
            <p:ph idx="1"/>
          </p:nvPr>
        </p:nvPicPr>
        <p:blipFill>
          <a:blip r:embed="rId2"/>
          <a:srcRect/>
          <a:stretch>
            <a:fillRect/>
          </a:stretch>
        </p:blipFill>
        <p:spPr bwMode="auto">
          <a:xfrm>
            <a:off x="323528" y="1268760"/>
            <a:ext cx="13105455" cy="900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Quicktables</a:t>
            </a:r>
            <a:endParaRPr lang="en-IE" dirty="0"/>
          </a:p>
        </p:txBody>
      </p:sp>
      <p:pic>
        <p:nvPicPr>
          <p:cNvPr id="3074" name="Picture 2"/>
          <p:cNvPicPr>
            <a:picLocks noGrp="1" noChangeAspect="1" noChangeArrowheads="1"/>
          </p:cNvPicPr>
          <p:nvPr>
            <p:ph idx="1"/>
          </p:nvPr>
        </p:nvPicPr>
        <p:blipFill>
          <a:blip r:embed="rId2"/>
          <a:srcRect/>
          <a:stretch>
            <a:fillRect/>
          </a:stretch>
        </p:blipFill>
        <p:spPr bwMode="auto">
          <a:xfrm>
            <a:off x="-1260648" y="1196752"/>
            <a:ext cx="11985848" cy="587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Maps and graphs data</a:t>
            </a:r>
            <a:endParaRPr lang="en-IE" dirty="0"/>
          </a:p>
        </p:txBody>
      </p:sp>
      <p:pic>
        <p:nvPicPr>
          <p:cNvPr id="1026" name="Picture 2"/>
          <p:cNvPicPr>
            <a:picLocks noGrp="1" noChangeAspect="1" noChangeArrowheads="1"/>
          </p:cNvPicPr>
          <p:nvPr>
            <p:ph idx="1"/>
          </p:nvPr>
        </p:nvPicPr>
        <p:blipFill>
          <a:blip r:embed="rId2"/>
          <a:srcRect/>
          <a:stretch>
            <a:fillRect/>
          </a:stretch>
        </p:blipFill>
        <p:spPr bwMode="auto">
          <a:xfrm>
            <a:off x="251520" y="1600200"/>
            <a:ext cx="871296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Multiple language facility </a:t>
            </a:r>
            <a:endParaRPr lang="en-IE" dirty="0"/>
          </a:p>
        </p:txBody>
      </p:sp>
      <p:pic>
        <p:nvPicPr>
          <p:cNvPr id="1026" name="Picture 2"/>
          <p:cNvPicPr>
            <a:picLocks noGrp="1" noChangeAspect="1" noChangeArrowheads="1"/>
          </p:cNvPicPr>
          <p:nvPr>
            <p:ph idx="1"/>
          </p:nvPr>
        </p:nvPicPr>
        <p:blipFill>
          <a:blip r:embed="rId2"/>
          <a:srcRect/>
          <a:stretch>
            <a:fillRect/>
          </a:stretch>
        </p:blipFill>
        <p:spPr bwMode="auto">
          <a:xfrm>
            <a:off x="-252536" y="1196752"/>
            <a:ext cx="12313368" cy="6885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Key Economic Indicators</a:t>
            </a:r>
            <a:br>
              <a:rPr lang="en-IE" dirty="0" smtClean="0"/>
            </a:br>
            <a:r>
              <a:rPr lang="en-IE" sz="1300" dirty="0" smtClean="0">
                <a:hlinkClick r:id="rId2"/>
              </a:rPr>
              <a:t>http://www.cso.ie/indicators/Maintable.aspx</a:t>
            </a:r>
            <a:r>
              <a:rPr lang="en-IE" sz="1300" dirty="0" smtClean="0"/>
              <a:t> </a:t>
            </a:r>
            <a:endParaRPr lang="en-IE" sz="1300" dirty="0"/>
          </a:p>
        </p:txBody>
      </p:sp>
      <p:pic>
        <p:nvPicPr>
          <p:cNvPr id="5122" name="Picture 2"/>
          <p:cNvPicPr>
            <a:picLocks noGrp="1" noChangeAspect="1" noChangeArrowheads="1"/>
          </p:cNvPicPr>
          <p:nvPr>
            <p:ph idx="1"/>
          </p:nvPr>
        </p:nvPicPr>
        <p:blipFill>
          <a:blip r:embed="rId3"/>
          <a:srcRect/>
          <a:stretch>
            <a:fillRect/>
          </a:stretch>
        </p:blipFill>
        <p:spPr bwMode="auto">
          <a:xfrm>
            <a:off x="-972616" y="1535906"/>
            <a:ext cx="1152128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File and database versions of PC Axis</a:t>
            </a:r>
            <a:br>
              <a:rPr lang="en-IE" dirty="0" smtClean="0"/>
            </a:br>
            <a:r>
              <a:rPr lang="en-IE" sz="2700" dirty="0" smtClean="0"/>
              <a:t>(Tables sorted as Key, Current and Archived)</a:t>
            </a:r>
            <a:endParaRPr lang="en-IE" sz="2700" dirty="0"/>
          </a:p>
        </p:txBody>
      </p:sp>
      <p:pic>
        <p:nvPicPr>
          <p:cNvPr id="4098" name="Picture 2"/>
          <p:cNvPicPr>
            <a:picLocks noGrp="1" noChangeAspect="1" noChangeArrowheads="1"/>
          </p:cNvPicPr>
          <p:nvPr>
            <p:ph idx="1"/>
          </p:nvPr>
        </p:nvPicPr>
        <p:blipFill>
          <a:blip r:embed="rId2"/>
          <a:srcRect/>
          <a:stretch>
            <a:fillRect/>
          </a:stretch>
        </p:blipFill>
        <p:spPr bwMode="auto">
          <a:xfrm>
            <a:off x="465667" y="1340768"/>
            <a:ext cx="8678333" cy="650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Key Economic Indicators (Details)</a:t>
            </a:r>
            <a:br>
              <a:rPr lang="en-IE" dirty="0" smtClean="0"/>
            </a:br>
            <a:r>
              <a:rPr lang="en-IE" sz="1300" dirty="0" smtClean="0">
                <a:hlinkClick r:id="rId2"/>
              </a:rPr>
              <a:t>http://www.cso.ie/indicators/Maintable.aspx</a:t>
            </a:r>
            <a:r>
              <a:rPr lang="en-IE" sz="1300" dirty="0" smtClean="0"/>
              <a:t> </a:t>
            </a:r>
            <a:endParaRPr lang="en-IE" sz="1300" dirty="0"/>
          </a:p>
        </p:txBody>
      </p:sp>
      <p:pic>
        <p:nvPicPr>
          <p:cNvPr id="6146" name="Picture 2"/>
          <p:cNvPicPr>
            <a:picLocks noGrp="1" noChangeAspect="1" noChangeArrowheads="1"/>
          </p:cNvPicPr>
          <p:nvPr>
            <p:ph idx="1"/>
          </p:nvPr>
        </p:nvPicPr>
        <p:blipFill>
          <a:blip r:embed="rId3"/>
          <a:srcRect/>
          <a:stretch>
            <a:fillRect/>
          </a:stretch>
        </p:blipFill>
        <p:spPr bwMode="auto">
          <a:xfrm>
            <a:off x="-684584" y="1340768"/>
            <a:ext cx="10873208" cy="6015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a:bodyPr>
          <a:lstStyle/>
          <a:p>
            <a:r>
              <a:rPr lang="en-IE" dirty="0" smtClean="0"/>
              <a:t>Public Sector Statistics Network - making other public data available</a:t>
            </a:r>
            <a:endParaRPr lang="en-IE" dirty="0"/>
          </a:p>
        </p:txBody>
      </p:sp>
      <p:sp>
        <p:nvSpPr>
          <p:cNvPr id="3" name="Content Placeholder 2"/>
          <p:cNvSpPr>
            <a:spLocks noGrp="1"/>
          </p:cNvSpPr>
          <p:nvPr>
            <p:ph idx="1"/>
          </p:nvPr>
        </p:nvSpPr>
        <p:spPr>
          <a:xfrm>
            <a:off x="457200" y="2276872"/>
            <a:ext cx="8229600" cy="4176464"/>
          </a:xfrm>
        </p:spPr>
        <p:txBody>
          <a:bodyPr>
            <a:normAutofit/>
          </a:bodyPr>
          <a:lstStyle/>
          <a:p>
            <a:endParaRPr lang="en-IE" dirty="0" smtClean="0"/>
          </a:p>
          <a:p>
            <a:r>
              <a:rPr lang="en-IE" dirty="0" smtClean="0"/>
              <a:t>PC-Axis </a:t>
            </a:r>
            <a:r>
              <a:rPr lang="en-IE" dirty="0"/>
              <a:t>b</a:t>
            </a:r>
            <a:r>
              <a:rPr lang="en-IE" dirty="0" smtClean="0"/>
              <a:t>ased Database Service</a:t>
            </a:r>
          </a:p>
          <a:p>
            <a:pPr>
              <a:buNone/>
            </a:pPr>
            <a:endParaRPr lang="en-IE" dirty="0" smtClean="0"/>
          </a:p>
          <a:p>
            <a:r>
              <a:rPr lang="en-IE" dirty="0" smtClean="0"/>
              <a:t>CSO offers to host Public Sector Data</a:t>
            </a:r>
          </a:p>
          <a:p>
            <a:pPr>
              <a:buNone/>
            </a:pPr>
            <a:endParaRPr lang="en-IE" dirty="0" smtClean="0"/>
          </a:p>
          <a:p>
            <a:r>
              <a:rPr lang="en-IE" dirty="0"/>
              <a:t>P</a:t>
            </a:r>
            <a:r>
              <a:rPr lang="en-IE" dirty="0" smtClean="0"/>
              <a:t>ublic sees data owner “skin”, links to CSO</a:t>
            </a:r>
          </a:p>
          <a:p>
            <a:pPr>
              <a:buNone/>
            </a:pPr>
            <a:endParaRPr lang="en-IE" sz="1500" dirty="0" smtClean="0"/>
          </a:p>
          <a:p>
            <a:pPr>
              <a:buNone/>
            </a:pPr>
            <a:endParaRPr lang="en-I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PSSN – Department of </a:t>
            </a:r>
            <a:r>
              <a:rPr lang="en-IE" dirty="0" smtClean="0"/>
              <a:t>Transport, Tourism and Sport </a:t>
            </a:r>
            <a:r>
              <a:rPr lang="en-IE" sz="1100" u="sng" dirty="0" smtClean="0">
                <a:hlinkClick r:id="rId2"/>
              </a:rPr>
              <a:t>http://3.9.2.199/px/pxeirestat/PSSN/DTTAS/DTTAS.asp </a:t>
            </a:r>
            <a:r>
              <a:rPr lang="en-IE" sz="1100" u="sng" dirty="0" smtClean="0"/>
              <a:t> </a:t>
            </a:r>
            <a:endParaRPr lang="en-IE" sz="1100" dirty="0"/>
          </a:p>
        </p:txBody>
      </p:sp>
      <p:pic>
        <p:nvPicPr>
          <p:cNvPr id="1026" name="Picture 2"/>
          <p:cNvPicPr>
            <a:picLocks noGrp="1" noChangeAspect="1" noChangeArrowheads="1"/>
          </p:cNvPicPr>
          <p:nvPr>
            <p:ph idx="1"/>
          </p:nvPr>
        </p:nvPicPr>
        <p:blipFill>
          <a:blip r:embed="rId3"/>
          <a:srcRect/>
          <a:stretch>
            <a:fillRect/>
          </a:stretch>
        </p:blipFill>
        <p:spPr bwMode="auto">
          <a:xfrm>
            <a:off x="0" y="1340768"/>
            <a:ext cx="9144000" cy="6102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endParaRPr lang="en-IE" dirty="0"/>
          </a:p>
        </p:txBody>
      </p:sp>
      <p:sp>
        <p:nvSpPr>
          <p:cNvPr id="3" name="Content Placeholder 2"/>
          <p:cNvSpPr>
            <a:spLocks noGrp="1"/>
          </p:cNvSpPr>
          <p:nvPr>
            <p:ph idx="1"/>
          </p:nvPr>
        </p:nvSpPr>
        <p:spPr>
          <a:xfrm>
            <a:off x="457200" y="1600201"/>
            <a:ext cx="8229600" cy="3412976"/>
          </a:xfrm>
        </p:spPr>
        <p:txBody>
          <a:bodyPr>
            <a:normAutofit fontScale="92500"/>
          </a:bodyPr>
          <a:lstStyle/>
          <a:p>
            <a:pPr>
              <a:buNone/>
            </a:pPr>
            <a:r>
              <a:rPr lang="en-IE" dirty="0" smtClean="0"/>
              <a:t>	</a:t>
            </a:r>
            <a:r>
              <a:rPr lang="en-IE" i="1" dirty="0" smtClean="0"/>
              <a:t>Freely available facts and figures are essential for driving improvements in public services. It puts information, and therefore power, in the hands of the public and the service providers to challenge or demand innovation in public services.</a:t>
            </a:r>
            <a:r>
              <a:rPr lang="en-IE" dirty="0" smtClean="0"/>
              <a:t> </a:t>
            </a:r>
          </a:p>
          <a:p>
            <a:pPr>
              <a:buNone/>
            </a:pPr>
            <a:r>
              <a:rPr lang="en-IE" dirty="0" smtClean="0"/>
              <a:t/>
            </a:r>
            <a:br>
              <a:rPr lang="en-IE" dirty="0" smtClean="0"/>
            </a:br>
            <a:endParaRPr lang="en-IE"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DTTS </a:t>
            </a:r>
            <a:r>
              <a:rPr lang="en-IE" dirty="0" smtClean="0"/>
              <a:t>- Sample Statistics Selection </a:t>
            </a:r>
            <a:r>
              <a:rPr lang="en-IE" dirty="0" smtClean="0"/>
              <a:t>Screen</a:t>
            </a:r>
            <a:r>
              <a:rPr lang="en-IE" sz="1300" u="sng" dirty="0" smtClean="0">
                <a:hlinkClick r:id="rId2"/>
              </a:rPr>
              <a:t>http://3.9.2.199/px/pxeirestat/PSSN/DTTAS/DTTAS.asp </a:t>
            </a:r>
            <a:endParaRPr lang="en-IE" sz="1300" dirty="0"/>
          </a:p>
        </p:txBody>
      </p:sp>
      <p:pic>
        <p:nvPicPr>
          <p:cNvPr id="2050" name="Picture 2"/>
          <p:cNvPicPr>
            <a:picLocks noGrp="1" noChangeAspect="1" noChangeArrowheads="1"/>
          </p:cNvPicPr>
          <p:nvPr>
            <p:ph idx="1"/>
          </p:nvPr>
        </p:nvPicPr>
        <p:blipFill>
          <a:blip r:embed="rId3"/>
          <a:srcRect/>
          <a:stretch>
            <a:fillRect/>
          </a:stretch>
        </p:blipFill>
        <p:spPr bwMode="auto">
          <a:xfrm>
            <a:off x="179388" y="1412776"/>
            <a:ext cx="8964612" cy="6723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DTTS </a:t>
            </a:r>
            <a:r>
              <a:rPr lang="en-IE" dirty="0" smtClean="0"/>
              <a:t>– Sample data selection screen </a:t>
            </a:r>
            <a:endParaRPr lang="en-IE" dirty="0"/>
          </a:p>
        </p:txBody>
      </p:sp>
      <p:pic>
        <p:nvPicPr>
          <p:cNvPr id="3075" name="Picture 3"/>
          <p:cNvPicPr>
            <a:picLocks noGrp="1" noChangeAspect="1" noChangeArrowheads="1"/>
          </p:cNvPicPr>
          <p:nvPr>
            <p:ph idx="1"/>
          </p:nvPr>
        </p:nvPicPr>
        <p:blipFill>
          <a:blip r:embed="rId2"/>
          <a:srcRect/>
          <a:stretch>
            <a:fillRect/>
          </a:stretch>
        </p:blipFill>
        <p:spPr bwMode="auto">
          <a:xfrm>
            <a:off x="539552" y="1052736"/>
            <a:ext cx="8040588" cy="60304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DTTS </a:t>
            </a:r>
            <a:r>
              <a:rPr lang="en-IE" dirty="0" smtClean="0"/>
              <a:t>– sample data table</a:t>
            </a:r>
            <a:endParaRPr lang="en-IE" dirty="0"/>
          </a:p>
        </p:txBody>
      </p:sp>
      <p:pic>
        <p:nvPicPr>
          <p:cNvPr id="4098" name="Picture 2"/>
          <p:cNvPicPr>
            <a:picLocks noGrp="1" noChangeAspect="1" noChangeArrowheads="1"/>
          </p:cNvPicPr>
          <p:nvPr>
            <p:ph idx="1"/>
          </p:nvPr>
        </p:nvPicPr>
        <p:blipFill>
          <a:blip r:embed="rId2"/>
          <a:srcRect/>
          <a:stretch>
            <a:fillRect/>
          </a:stretch>
        </p:blipFill>
        <p:spPr bwMode="auto">
          <a:xfrm>
            <a:off x="0" y="1268413"/>
            <a:ext cx="9144000" cy="600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DTTS </a:t>
            </a:r>
            <a:r>
              <a:rPr lang="en-IE" dirty="0" smtClean="0"/>
              <a:t>Pivot clockwise</a:t>
            </a:r>
            <a:endParaRPr lang="en-IE" dirty="0"/>
          </a:p>
        </p:txBody>
      </p:sp>
      <p:pic>
        <p:nvPicPr>
          <p:cNvPr id="5122" name="Picture 2"/>
          <p:cNvPicPr>
            <a:picLocks noGrp="1" noChangeAspect="1" noChangeArrowheads="1"/>
          </p:cNvPicPr>
          <p:nvPr>
            <p:ph idx="1"/>
          </p:nvPr>
        </p:nvPicPr>
        <p:blipFill>
          <a:blip r:embed="rId2"/>
          <a:srcRect/>
          <a:stretch>
            <a:fillRect/>
          </a:stretch>
        </p:blipFill>
        <p:spPr bwMode="auto">
          <a:xfrm>
            <a:off x="1" y="1412776"/>
            <a:ext cx="9144000" cy="62643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StatBank</a:t>
            </a:r>
            <a:r>
              <a:rPr lang="en-IE" dirty="0" smtClean="0"/>
              <a:t> usage</a:t>
            </a:r>
            <a:endParaRPr lang="en-IE" dirty="0"/>
          </a:p>
        </p:txBody>
      </p:sp>
      <p:sp>
        <p:nvSpPr>
          <p:cNvPr id="3" name="Content Placeholder 2"/>
          <p:cNvSpPr>
            <a:spLocks noGrp="1"/>
          </p:cNvSpPr>
          <p:nvPr>
            <p:ph idx="1"/>
          </p:nvPr>
        </p:nvSpPr>
        <p:spPr>
          <a:xfrm>
            <a:off x="457200" y="1196752"/>
            <a:ext cx="8229600" cy="4929411"/>
          </a:xfrm>
        </p:spPr>
        <p:txBody>
          <a:bodyPr>
            <a:noAutofit/>
          </a:bodyPr>
          <a:lstStyle/>
          <a:p>
            <a:pPr>
              <a:buNone/>
            </a:pPr>
            <a:r>
              <a:rPr lang="en-IE" sz="1600" b="1" dirty="0" smtClean="0"/>
              <a:t>2013 to end of August</a:t>
            </a:r>
          </a:p>
          <a:p>
            <a:pPr>
              <a:buNone/>
            </a:pPr>
            <a:endParaRPr lang="en-IE" sz="1600" b="1" dirty="0" smtClean="0"/>
          </a:p>
          <a:p>
            <a:pPr>
              <a:buNone/>
            </a:pPr>
            <a:r>
              <a:rPr lang="en-IE" sz="1600" b="1" dirty="0" smtClean="0"/>
              <a:t>	Total Number of </a:t>
            </a:r>
            <a:r>
              <a:rPr lang="en-IE" sz="1600" b="1" dirty="0" err="1" smtClean="0"/>
              <a:t>Statbank</a:t>
            </a:r>
            <a:r>
              <a:rPr lang="en-IE" sz="1600" b="1" dirty="0" smtClean="0"/>
              <a:t> web hits </a:t>
            </a:r>
            <a:br>
              <a:rPr lang="en-IE" sz="1600" b="1" dirty="0" smtClean="0"/>
            </a:br>
            <a:r>
              <a:rPr lang="en-IE" sz="1600" b="1" dirty="0" smtClean="0"/>
              <a:t/>
            </a:r>
            <a:br>
              <a:rPr lang="en-IE" sz="1600" b="1" dirty="0" smtClean="0"/>
            </a:br>
            <a:r>
              <a:rPr lang="en-IE" sz="1600" b="1" dirty="0" smtClean="0"/>
              <a:t>Start Date (</a:t>
            </a:r>
            <a:r>
              <a:rPr lang="en-IE" sz="1600" b="1" dirty="0" err="1" smtClean="0"/>
              <a:t>yyyy</a:t>
            </a:r>
            <a:r>
              <a:rPr lang="en-IE" sz="1600" b="1" dirty="0" smtClean="0"/>
              <a:t>-MM-</a:t>
            </a:r>
            <a:r>
              <a:rPr lang="en-IE" sz="1600" b="1" dirty="0" err="1" smtClean="0"/>
              <a:t>dd</a:t>
            </a:r>
            <a:r>
              <a:rPr lang="en-IE" sz="1600" b="1" dirty="0" smtClean="0"/>
              <a:t>) : 2013-01-01 </a:t>
            </a:r>
            <a:br>
              <a:rPr lang="en-IE" sz="1600" b="1" dirty="0" smtClean="0"/>
            </a:br>
            <a:r>
              <a:rPr lang="en-IE" sz="1600" b="1" dirty="0" smtClean="0"/>
              <a:t/>
            </a:r>
            <a:br>
              <a:rPr lang="en-IE" sz="1600" b="1" dirty="0" smtClean="0"/>
            </a:br>
            <a:r>
              <a:rPr lang="en-IE" sz="1600" b="1" dirty="0" smtClean="0"/>
              <a:t>End Date (</a:t>
            </a:r>
            <a:r>
              <a:rPr lang="en-IE" sz="1600" b="1" dirty="0" err="1" smtClean="0"/>
              <a:t>yyyy</a:t>
            </a:r>
            <a:r>
              <a:rPr lang="en-IE" sz="1600" b="1" dirty="0" smtClean="0"/>
              <a:t>-MM-</a:t>
            </a:r>
            <a:r>
              <a:rPr lang="en-IE" sz="1600" b="1" dirty="0" err="1" smtClean="0"/>
              <a:t>dd</a:t>
            </a:r>
            <a:r>
              <a:rPr lang="en-IE" sz="1600" b="1" dirty="0" smtClean="0"/>
              <a:t>) : 2013-08-31 </a:t>
            </a:r>
            <a:br>
              <a:rPr lang="en-IE" sz="1600" b="1" dirty="0" smtClean="0"/>
            </a:br>
            <a:r>
              <a:rPr lang="en-IE" sz="1600" b="1" dirty="0" smtClean="0"/>
              <a:t/>
            </a:r>
            <a:br>
              <a:rPr lang="en-IE" sz="1600" b="1" dirty="0" smtClean="0"/>
            </a:br>
            <a:r>
              <a:rPr lang="en-IE" sz="1600" b="1" dirty="0" smtClean="0"/>
              <a:t>Total number of web hits: 821,827</a:t>
            </a:r>
            <a:endParaRPr lang="en-IE" sz="1600" dirty="0" smtClean="0"/>
          </a:p>
          <a:p>
            <a:endParaRPr lang="en-IE" sz="1600" dirty="0" smtClean="0"/>
          </a:p>
          <a:p>
            <a:pPr>
              <a:buNone/>
            </a:pPr>
            <a:r>
              <a:rPr lang="en-IE" sz="1600" b="1" dirty="0" smtClean="0"/>
              <a:t>2012</a:t>
            </a:r>
          </a:p>
          <a:p>
            <a:endParaRPr lang="en-IE" sz="1600" b="1" dirty="0" smtClean="0"/>
          </a:p>
          <a:p>
            <a:pPr>
              <a:buNone/>
            </a:pPr>
            <a:r>
              <a:rPr lang="en-IE" sz="1600" b="1" dirty="0" smtClean="0"/>
              <a:t>	Total Number of </a:t>
            </a:r>
            <a:r>
              <a:rPr lang="en-IE" sz="1600" b="1" dirty="0" err="1" smtClean="0"/>
              <a:t>Statbank</a:t>
            </a:r>
            <a:r>
              <a:rPr lang="en-IE" sz="1600" b="1" dirty="0" smtClean="0"/>
              <a:t> web hits </a:t>
            </a:r>
            <a:br>
              <a:rPr lang="en-IE" sz="1600" b="1" dirty="0" smtClean="0"/>
            </a:br>
            <a:r>
              <a:rPr lang="en-IE" sz="1600" b="1" dirty="0" smtClean="0"/>
              <a:t/>
            </a:r>
            <a:br>
              <a:rPr lang="en-IE" sz="1600" b="1" dirty="0" smtClean="0"/>
            </a:br>
            <a:r>
              <a:rPr lang="en-IE" sz="1600" b="1" dirty="0" smtClean="0"/>
              <a:t>Start Date (</a:t>
            </a:r>
            <a:r>
              <a:rPr lang="en-IE" sz="1600" b="1" dirty="0" err="1" smtClean="0"/>
              <a:t>yyyy</a:t>
            </a:r>
            <a:r>
              <a:rPr lang="en-IE" sz="1600" b="1" dirty="0" smtClean="0"/>
              <a:t>-MM-</a:t>
            </a:r>
            <a:r>
              <a:rPr lang="en-IE" sz="1600" b="1" dirty="0" err="1" smtClean="0"/>
              <a:t>dd</a:t>
            </a:r>
            <a:r>
              <a:rPr lang="en-IE" sz="1600" b="1" dirty="0" smtClean="0"/>
              <a:t>) : 2012-01-01 </a:t>
            </a:r>
            <a:br>
              <a:rPr lang="en-IE" sz="1600" b="1" dirty="0" smtClean="0"/>
            </a:br>
            <a:r>
              <a:rPr lang="en-IE" sz="1600" b="1" dirty="0" smtClean="0"/>
              <a:t/>
            </a:r>
            <a:br>
              <a:rPr lang="en-IE" sz="1600" b="1" dirty="0" smtClean="0"/>
            </a:br>
            <a:r>
              <a:rPr lang="en-IE" sz="1600" b="1" dirty="0" smtClean="0"/>
              <a:t>End Date (</a:t>
            </a:r>
            <a:r>
              <a:rPr lang="en-IE" sz="1600" b="1" dirty="0" err="1" smtClean="0"/>
              <a:t>yyyy</a:t>
            </a:r>
            <a:r>
              <a:rPr lang="en-IE" sz="1600" b="1" dirty="0" smtClean="0"/>
              <a:t>-MM-</a:t>
            </a:r>
            <a:r>
              <a:rPr lang="en-IE" sz="1600" b="1" dirty="0" err="1" smtClean="0"/>
              <a:t>dd</a:t>
            </a:r>
            <a:r>
              <a:rPr lang="en-IE" sz="1600" b="1" dirty="0" smtClean="0"/>
              <a:t>) : 2012-12-31 </a:t>
            </a:r>
            <a:br>
              <a:rPr lang="en-IE" sz="1600" b="1" dirty="0" smtClean="0"/>
            </a:br>
            <a:r>
              <a:rPr lang="en-IE" sz="1600" b="1" dirty="0" smtClean="0"/>
              <a:t/>
            </a:r>
            <a:br>
              <a:rPr lang="en-IE" sz="1600" b="1" dirty="0" smtClean="0"/>
            </a:br>
            <a:r>
              <a:rPr lang="en-IE" sz="1600" b="1" dirty="0" smtClean="0"/>
              <a:t>Total number of web hits: 1,042,750 </a:t>
            </a:r>
            <a:br>
              <a:rPr lang="en-IE" sz="1600" b="1" dirty="0" smtClean="0"/>
            </a:br>
            <a:endParaRPr lang="en-IE"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Summary</a:t>
            </a:r>
            <a:endParaRPr lang="en-IE" dirty="0"/>
          </a:p>
        </p:txBody>
      </p:sp>
      <p:sp>
        <p:nvSpPr>
          <p:cNvPr id="3" name="Content Placeholder 2"/>
          <p:cNvSpPr>
            <a:spLocks noGrp="1"/>
          </p:cNvSpPr>
          <p:nvPr>
            <p:ph idx="1"/>
          </p:nvPr>
        </p:nvSpPr>
        <p:spPr/>
        <p:txBody>
          <a:bodyPr>
            <a:normAutofit fontScale="92500"/>
          </a:bodyPr>
          <a:lstStyle/>
          <a:p>
            <a:r>
              <a:rPr lang="en-IE" dirty="0" smtClean="0"/>
              <a:t>greater access for users to volumes of your data (ticks the Open Data box)</a:t>
            </a:r>
          </a:p>
          <a:p>
            <a:r>
              <a:rPr lang="en-IE" dirty="0" smtClean="0"/>
              <a:t>people can find the data they need themselves</a:t>
            </a:r>
          </a:p>
          <a:p>
            <a:r>
              <a:rPr lang="en-IE" dirty="0" smtClean="0"/>
              <a:t>reduces the query burden on your organisation</a:t>
            </a:r>
          </a:p>
          <a:p>
            <a:r>
              <a:rPr lang="en-IE" dirty="0" smtClean="0"/>
              <a:t>CSO offers to work with you to create this possibility (you choose the extent of the data)</a:t>
            </a:r>
          </a:p>
          <a:p>
            <a:r>
              <a:rPr lang="en-IE" dirty="0" smtClean="0"/>
              <a:t>easy, cost effective solution, common tool</a:t>
            </a:r>
          </a:p>
          <a:p>
            <a:r>
              <a:rPr lang="en-IE" dirty="0" smtClean="0"/>
              <a:t>one stop shop for official Irish data (</a:t>
            </a:r>
            <a:r>
              <a:rPr lang="en-IE" dirty="0" err="1" smtClean="0"/>
              <a:t>StatCentral</a:t>
            </a:r>
            <a:r>
              <a:rPr lang="en-IE" dirty="0" smtClean="0"/>
              <a:t>)</a:t>
            </a:r>
          </a:p>
          <a:p>
            <a:endParaRPr lang="en-IE" dirty="0" smtClean="0"/>
          </a:p>
          <a:p>
            <a:pPr>
              <a:buNone/>
            </a:pPr>
            <a:endParaRPr lang="en-IE" dirty="0" smtClean="0"/>
          </a:p>
          <a:p>
            <a:endParaRPr lang="en-I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a:t>
            </a:r>
            <a:endParaRPr lang="en-IE" dirty="0"/>
          </a:p>
        </p:txBody>
      </p:sp>
      <p:sp>
        <p:nvSpPr>
          <p:cNvPr id="3" name="Content Placeholder 2"/>
          <p:cNvSpPr>
            <a:spLocks noGrp="1"/>
          </p:cNvSpPr>
          <p:nvPr>
            <p:ph idx="1"/>
          </p:nvPr>
        </p:nvSpPr>
        <p:spPr/>
        <p:txBody>
          <a:bodyPr/>
          <a:lstStyle/>
          <a:p>
            <a:pPr>
              <a:buNone/>
            </a:pPr>
            <a:endParaRPr lang="en-IE" dirty="0" smtClean="0"/>
          </a:p>
          <a:p>
            <a:pPr>
              <a:buNone/>
            </a:pPr>
            <a:endParaRPr lang="en-IE" dirty="0"/>
          </a:p>
          <a:p>
            <a:pPr>
              <a:buNone/>
            </a:pPr>
            <a:r>
              <a:rPr lang="en-IE" dirty="0" smtClean="0"/>
              <a:t>				    Thank You</a:t>
            </a: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CSO Dissemination direction</a:t>
            </a:r>
            <a:endParaRPr lang="en-IE" dirty="0"/>
          </a:p>
        </p:txBody>
      </p:sp>
      <p:sp>
        <p:nvSpPr>
          <p:cNvPr id="3" name="Content Placeholder 2"/>
          <p:cNvSpPr>
            <a:spLocks noGrp="1"/>
          </p:cNvSpPr>
          <p:nvPr>
            <p:ph idx="1"/>
          </p:nvPr>
        </p:nvSpPr>
        <p:spPr/>
        <p:txBody>
          <a:bodyPr/>
          <a:lstStyle/>
          <a:p>
            <a:r>
              <a:rPr lang="en-IE" dirty="0" smtClean="0"/>
              <a:t>Emphasis on web based dissemination</a:t>
            </a:r>
          </a:p>
          <a:p>
            <a:r>
              <a:rPr lang="en-IE" dirty="0" smtClean="0"/>
              <a:t>All CSO data disseminated to the general public must be on the </a:t>
            </a:r>
            <a:r>
              <a:rPr lang="en-IE" dirty="0" err="1" smtClean="0"/>
              <a:t>Statbank</a:t>
            </a:r>
            <a:endParaRPr lang="en-IE" dirty="0" smtClean="0"/>
          </a:p>
          <a:p>
            <a:r>
              <a:rPr lang="en-IE" dirty="0" smtClean="0"/>
              <a:t>More efficient publication processes driven from </a:t>
            </a:r>
            <a:r>
              <a:rPr lang="en-IE" dirty="0" err="1" smtClean="0"/>
              <a:t>Statbank</a:t>
            </a:r>
            <a:endParaRPr lang="en-IE" dirty="0" smtClean="0"/>
          </a:p>
          <a:p>
            <a:r>
              <a:rPr lang="en-IE" dirty="0" smtClean="0"/>
              <a:t>Quality and accessibility of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IE" sz="4000" dirty="0" err="1" smtClean="0"/>
              <a:t>StatCentral</a:t>
            </a:r>
            <a:r>
              <a:rPr lang="en-IE" sz="4000" dirty="0" smtClean="0"/>
              <a:t> – Where do I find out about the data?</a:t>
            </a:r>
            <a:br>
              <a:rPr lang="en-IE" sz="4000" dirty="0" smtClean="0"/>
            </a:br>
            <a:r>
              <a:rPr lang="en-IE" sz="1600" dirty="0" smtClean="0">
                <a:hlinkClick r:id="rId2"/>
              </a:rPr>
              <a:t>www.statcentral.ie</a:t>
            </a:r>
            <a:r>
              <a:rPr lang="en-IE" sz="1600" dirty="0" smtClean="0"/>
              <a:t> </a:t>
            </a:r>
            <a:endParaRPr lang="en-IE" dirty="0"/>
          </a:p>
        </p:txBody>
      </p:sp>
      <p:sp>
        <p:nvSpPr>
          <p:cNvPr id="3" name="Content Placeholder 2"/>
          <p:cNvSpPr>
            <a:spLocks noGrp="1"/>
          </p:cNvSpPr>
          <p:nvPr>
            <p:ph idx="1"/>
          </p:nvPr>
        </p:nvSpPr>
        <p:spPr/>
        <p:txBody>
          <a:bodyPr>
            <a:normAutofit lnSpcReduction="10000"/>
          </a:bodyPr>
          <a:lstStyle/>
          <a:p>
            <a:pPr>
              <a:buNone/>
            </a:pPr>
            <a:r>
              <a:rPr lang="en-IE" dirty="0" smtClean="0"/>
              <a:t>	</a:t>
            </a:r>
            <a:r>
              <a:rPr lang="en-IE" dirty="0" err="1" smtClean="0"/>
              <a:t>StatCentral</a:t>
            </a:r>
            <a:r>
              <a:rPr lang="en-IE" dirty="0" smtClean="0"/>
              <a:t> – the portal to Ireland’s official statistics </a:t>
            </a:r>
          </a:p>
          <a:p>
            <a:r>
              <a:rPr lang="en-IE" dirty="0" smtClean="0"/>
              <a:t>It provides information about statistics produced by government departments and state organisations</a:t>
            </a:r>
          </a:p>
          <a:p>
            <a:r>
              <a:rPr lang="en-IE" dirty="0" smtClean="0"/>
              <a:t>Classified by:</a:t>
            </a:r>
          </a:p>
          <a:p>
            <a:pPr lvl="1"/>
            <a:r>
              <a:rPr lang="en-IE" dirty="0" smtClean="0"/>
              <a:t>Statistic Name </a:t>
            </a:r>
          </a:p>
          <a:p>
            <a:pPr lvl="1"/>
            <a:r>
              <a:rPr lang="en-IE" dirty="0" smtClean="0"/>
              <a:t>Department/Agency</a:t>
            </a:r>
          </a:p>
          <a:p>
            <a:pPr lvl="1"/>
            <a:r>
              <a:rPr lang="en-IE" dirty="0" smtClean="0"/>
              <a:t>Theme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484784"/>
          </a:xfrm>
        </p:spPr>
        <p:txBody>
          <a:bodyPr>
            <a:normAutofit fontScale="90000"/>
          </a:bodyPr>
          <a:lstStyle/>
          <a:p>
            <a:r>
              <a:rPr lang="en-IE" dirty="0" err="1" smtClean="0"/>
              <a:t>StatCentral</a:t>
            </a:r>
            <a:r>
              <a:rPr lang="en-IE" dirty="0" smtClean="0"/>
              <a:t> – Dept of Transport, Tourism and Sport</a:t>
            </a:r>
            <a:br>
              <a:rPr lang="en-IE" dirty="0" smtClean="0"/>
            </a:br>
            <a:r>
              <a:rPr lang="en-IE" sz="1300" dirty="0" smtClean="0"/>
              <a:t>http://www.statcentral.ie/viewClassOrg.asp#Department of Transport </a:t>
            </a:r>
            <a:r>
              <a:rPr lang="en-IE" sz="1300" dirty="0" smtClean="0"/>
              <a:t> </a:t>
            </a:r>
            <a:endParaRPr lang="en-IE" sz="1300" dirty="0"/>
          </a:p>
        </p:txBody>
      </p:sp>
      <p:pic>
        <p:nvPicPr>
          <p:cNvPr id="1026" name="Picture 2"/>
          <p:cNvPicPr>
            <a:picLocks noGrp="1" noChangeAspect="1" noChangeArrowheads="1"/>
          </p:cNvPicPr>
          <p:nvPr>
            <p:ph idx="1"/>
          </p:nvPr>
        </p:nvPicPr>
        <p:blipFill>
          <a:blip r:embed="rId2"/>
          <a:srcRect/>
          <a:stretch>
            <a:fillRect/>
          </a:stretch>
        </p:blipFill>
        <p:spPr bwMode="auto">
          <a:xfrm>
            <a:off x="-756592" y="1600200"/>
            <a:ext cx="10801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484784"/>
          </a:xfrm>
        </p:spPr>
        <p:txBody>
          <a:bodyPr>
            <a:normAutofit fontScale="90000"/>
          </a:bodyPr>
          <a:lstStyle/>
          <a:p>
            <a:r>
              <a:rPr lang="en-IE" dirty="0" err="1" smtClean="0"/>
              <a:t>StatCentral</a:t>
            </a:r>
            <a:r>
              <a:rPr lang="en-IE" dirty="0" smtClean="0"/>
              <a:t> – Dept of Transport, Tourism and Sport</a:t>
            </a:r>
            <a:br>
              <a:rPr lang="en-IE" dirty="0" smtClean="0"/>
            </a:br>
            <a:r>
              <a:rPr lang="en-IE" sz="1300" dirty="0" smtClean="0">
                <a:hlinkClick r:id="rId2"/>
              </a:rPr>
              <a:t>http://www.statcentral.ie/viewStat.asp?id=46</a:t>
            </a:r>
            <a:r>
              <a:rPr lang="en-IE" sz="1300" dirty="0" smtClean="0"/>
              <a:t> </a:t>
            </a:r>
            <a:endParaRPr lang="en-IE" sz="1300" dirty="0"/>
          </a:p>
        </p:txBody>
      </p:sp>
      <p:pic>
        <p:nvPicPr>
          <p:cNvPr id="7170" name="Picture 2"/>
          <p:cNvPicPr>
            <a:picLocks noGrp="1" noChangeAspect="1" noChangeArrowheads="1"/>
          </p:cNvPicPr>
          <p:nvPr>
            <p:ph idx="1"/>
          </p:nvPr>
        </p:nvPicPr>
        <p:blipFill>
          <a:blip r:embed="rId3"/>
          <a:srcRect/>
          <a:stretch>
            <a:fillRect/>
          </a:stretch>
        </p:blipFill>
        <p:spPr bwMode="auto">
          <a:xfrm>
            <a:off x="-684584" y="1600200"/>
            <a:ext cx="1087320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err="1" smtClean="0"/>
              <a:t>Statbank</a:t>
            </a:r>
            <a:r>
              <a:rPr lang="en-IE" dirty="0" smtClean="0"/>
              <a:t> - Making CSO datasets public</a:t>
            </a:r>
            <a:endParaRPr lang="en-IE" dirty="0"/>
          </a:p>
        </p:txBody>
      </p:sp>
      <p:sp>
        <p:nvSpPr>
          <p:cNvPr id="3" name="Content Placeholder 2"/>
          <p:cNvSpPr>
            <a:spLocks noGrp="1"/>
          </p:cNvSpPr>
          <p:nvPr>
            <p:ph idx="1"/>
          </p:nvPr>
        </p:nvSpPr>
        <p:spPr/>
        <p:txBody>
          <a:bodyPr>
            <a:normAutofit fontScale="92500"/>
          </a:bodyPr>
          <a:lstStyle/>
          <a:p>
            <a:r>
              <a:rPr lang="en-IE" dirty="0" smtClean="0"/>
              <a:t>greater access to “chunks” of reliable data</a:t>
            </a:r>
          </a:p>
          <a:p>
            <a:r>
              <a:rPr lang="en-IE" dirty="0" smtClean="0"/>
              <a:t>informs policy making</a:t>
            </a:r>
          </a:p>
          <a:p>
            <a:r>
              <a:rPr lang="en-IE" dirty="0"/>
              <a:t>promote innovation though encouraging the use and re-use of </a:t>
            </a:r>
            <a:r>
              <a:rPr lang="en-IE" dirty="0" smtClean="0"/>
              <a:t>datasets</a:t>
            </a:r>
          </a:p>
          <a:p>
            <a:r>
              <a:rPr lang="en-IE" dirty="0" smtClean="0"/>
              <a:t>helps </a:t>
            </a:r>
            <a:r>
              <a:rPr lang="en-IE" dirty="0"/>
              <a:t>people </a:t>
            </a:r>
            <a:r>
              <a:rPr lang="en-IE" dirty="0" smtClean="0"/>
              <a:t>understand how </a:t>
            </a:r>
            <a:r>
              <a:rPr lang="en-IE" dirty="0"/>
              <a:t>policies are </a:t>
            </a:r>
            <a:r>
              <a:rPr lang="en-IE" dirty="0" smtClean="0"/>
              <a:t>made</a:t>
            </a:r>
          </a:p>
          <a:p>
            <a:r>
              <a:rPr lang="en-IE" dirty="0" smtClean="0"/>
              <a:t>easier </a:t>
            </a:r>
            <a:r>
              <a:rPr lang="en-IE" dirty="0"/>
              <a:t>for people to make decisions and </a:t>
            </a:r>
            <a:r>
              <a:rPr lang="en-IE" dirty="0" smtClean="0"/>
              <a:t>suggestions based </a:t>
            </a:r>
            <a:r>
              <a:rPr lang="en-IE" dirty="0"/>
              <a:t>on detailed </a:t>
            </a:r>
            <a:r>
              <a:rPr lang="en-IE" dirty="0" smtClean="0"/>
              <a:t>information</a:t>
            </a:r>
          </a:p>
          <a:p>
            <a:r>
              <a:rPr lang="en-IE" dirty="0" smtClean="0"/>
              <a:t>people can find the data they need themselves</a:t>
            </a:r>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err="1" smtClean="0"/>
              <a:t>StatBank</a:t>
            </a:r>
            <a:r>
              <a:rPr lang="en-IE" dirty="0" smtClean="0"/>
              <a:t> - Creating public access</a:t>
            </a:r>
            <a:br>
              <a:rPr lang="en-IE" dirty="0" smtClean="0"/>
            </a:br>
            <a:r>
              <a:rPr lang="en-IE" sz="1300" dirty="0" smtClean="0">
                <a:hlinkClick r:id="rId2"/>
              </a:rPr>
              <a:t>http://www.cso.ie/en/databases/index.html</a:t>
            </a:r>
            <a:r>
              <a:rPr lang="en-IE" sz="1300" dirty="0" smtClean="0"/>
              <a:t> </a:t>
            </a:r>
            <a:endParaRPr lang="en-IE" sz="1300" dirty="0"/>
          </a:p>
        </p:txBody>
      </p:sp>
      <p:pic>
        <p:nvPicPr>
          <p:cNvPr id="2050" name="Picture 2"/>
          <p:cNvPicPr>
            <a:picLocks noGrp="1" noChangeAspect="1" noChangeArrowheads="1"/>
          </p:cNvPicPr>
          <p:nvPr>
            <p:ph idx="1"/>
          </p:nvPr>
        </p:nvPicPr>
        <p:blipFill>
          <a:blip r:embed="rId3"/>
          <a:srcRect/>
          <a:stretch>
            <a:fillRect/>
          </a:stretch>
        </p:blipFill>
        <p:spPr bwMode="auto">
          <a:xfrm>
            <a:off x="-612576" y="1600200"/>
            <a:ext cx="9937104" cy="57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Statbank</a:t>
            </a:r>
            <a:r>
              <a:rPr lang="en-IE" dirty="0" smtClean="0"/>
              <a:t> </a:t>
            </a:r>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t>Access to time series of data “slice and dice”</a:t>
            </a:r>
          </a:p>
          <a:p>
            <a:r>
              <a:rPr lang="en-IE" dirty="0" smtClean="0"/>
              <a:t>Multiple download formats</a:t>
            </a:r>
          </a:p>
          <a:p>
            <a:r>
              <a:rPr lang="en-IE" dirty="0" smtClean="0"/>
              <a:t>Drives our “</a:t>
            </a:r>
            <a:r>
              <a:rPr lang="en-IE" dirty="0" err="1" smtClean="0"/>
              <a:t>quicktables</a:t>
            </a:r>
            <a:r>
              <a:rPr lang="en-IE" dirty="0" smtClean="0"/>
              <a:t>” facility</a:t>
            </a:r>
          </a:p>
          <a:p>
            <a:r>
              <a:rPr lang="en-IE" dirty="0" smtClean="0"/>
              <a:t>Maps and graphs</a:t>
            </a:r>
          </a:p>
          <a:p>
            <a:r>
              <a:rPr lang="en-IE" dirty="0" smtClean="0"/>
              <a:t>Multiple language facility (English and Irish)</a:t>
            </a:r>
          </a:p>
          <a:p>
            <a:r>
              <a:rPr lang="en-IE" dirty="0" smtClean="0"/>
              <a:t>Both file and database versions of PC Axis up on our website</a:t>
            </a:r>
          </a:p>
          <a:p>
            <a:r>
              <a:rPr lang="en-IE" dirty="0" smtClean="0"/>
              <a:t>Drives our new automatically updated key indicators page </a:t>
            </a:r>
          </a:p>
          <a:p>
            <a:r>
              <a:rPr lang="en-IE" dirty="0" smtClean="0"/>
              <a:t>Driver for future electronic releases as our “single source of data”</a:t>
            </a:r>
          </a:p>
          <a:p>
            <a:pPr>
              <a:buNone/>
            </a:pPr>
            <a:endParaRPr lang="en-IE" dirty="0" smtClean="0"/>
          </a:p>
          <a:p>
            <a:endParaRPr lang="en-I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386</Words>
  <Application>Microsoft Office PowerPoint</Application>
  <PresentationFormat>On-screen Show (4:3)</PresentationFormat>
  <Paragraphs>79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Accessing data – Statbank, PC Axis and the Public Sector Statistics Network</vt:lpstr>
      <vt:lpstr>    </vt:lpstr>
      <vt:lpstr>CSO Dissemination direction</vt:lpstr>
      <vt:lpstr>StatCentral – Where do I find out about the data? www.statcentral.ie </vt:lpstr>
      <vt:lpstr>StatCentral – Dept of Transport, Tourism and Sport http://www.statcentral.ie/viewClassOrg.asp#Department of Transport  </vt:lpstr>
      <vt:lpstr>StatCentral – Dept of Transport, Tourism and Sport http://www.statcentral.ie/viewStat.asp?id=46 </vt:lpstr>
      <vt:lpstr>Statbank - Making CSO datasets public</vt:lpstr>
      <vt:lpstr>StatBank - Creating public access http://www.cso.ie/en/databases/index.html </vt:lpstr>
      <vt:lpstr>Statbank </vt:lpstr>
      <vt:lpstr>Slice and dice</vt:lpstr>
      <vt:lpstr>Multiple download formats</vt:lpstr>
      <vt:lpstr>Quicktables</vt:lpstr>
      <vt:lpstr>Maps and graphs data</vt:lpstr>
      <vt:lpstr>Multiple language facility </vt:lpstr>
      <vt:lpstr>Key Economic Indicators http://www.cso.ie/indicators/Maintable.aspx </vt:lpstr>
      <vt:lpstr>File and database versions of PC Axis (Tables sorted as Key, Current and Archived)</vt:lpstr>
      <vt:lpstr>Key Economic Indicators (Details) http://www.cso.ie/indicators/Maintable.aspx </vt:lpstr>
      <vt:lpstr>Public Sector Statistics Network - making other public data available</vt:lpstr>
      <vt:lpstr>PSSN – Department of Transport, Tourism and Sport http://3.9.2.199/px/pxeirestat/PSSN/DTTAS/DTTAS.asp  </vt:lpstr>
      <vt:lpstr>DTTS - Sample Statistics Selection Screenhttp://3.9.2.199/px/pxeirestat/PSSN/DTTAS/DTTAS.asp </vt:lpstr>
      <vt:lpstr>DTTS – Sample data selection screen </vt:lpstr>
      <vt:lpstr>DTTS – sample data table</vt:lpstr>
      <vt:lpstr>DTTS Pivot clockwise</vt:lpstr>
      <vt:lpstr>StatBank usage</vt:lpstr>
      <vt:lpstr>Summary</vt:lpstr>
      <vt:lpstr>Questions</vt:lpstr>
    </vt:vector>
  </TitlesOfParts>
  <Company>Central Statistics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to public data</dc:title>
  <dc:creator>McCuirce</dc:creator>
  <cp:lastModifiedBy>McCuirce</cp:lastModifiedBy>
  <cp:revision>63</cp:revision>
  <dcterms:created xsi:type="dcterms:W3CDTF">2011-09-28T07:41:26Z</dcterms:created>
  <dcterms:modified xsi:type="dcterms:W3CDTF">2013-09-17T15:07:29Z</dcterms:modified>
</cp:coreProperties>
</file>