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81" r:id="rId4"/>
    <p:sldId id="280" r:id="rId5"/>
    <p:sldId id="282" r:id="rId6"/>
    <p:sldId id="284" r:id="rId7"/>
    <p:sldId id="285" r:id="rId8"/>
    <p:sldId id="286" r:id="rId9"/>
    <p:sldId id="294" r:id="rId10"/>
    <p:sldId id="287" r:id="rId11"/>
    <p:sldId id="297" r:id="rId12"/>
    <p:sldId id="298" r:id="rId13"/>
    <p:sldId id="301" r:id="rId14"/>
    <p:sldId id="296" r:id="rId15"/>
    <p:sldId id="288" r:id="rId16"/>
    <p:sldId id="289" r:id="rId17"/>
    <p:sldId id="290" r:id="rId18"/>
    <p:sldId id="291" r:id="rId19"/>
    <p:sldId id="292" r:id="rId20"/>
    <p:sldId id="293" r:id="rId21"/>
    <p:sldId id="295" r:id="rId22"/>
    <p:sldId id="302" r:id="rId23"/>
    <p:sldId id="303" r:id="rId24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CC"/>
    <a:srgbClr val="FFCC00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86041" autoAdjust="0"/>
  </p:normalViewPr>
  <p:slideViewPr>
    <p:cSldViewPr>
      <p:cViewPr>
        <p:scale>
          <a:sx n="118" d="100"/>
          <a:sy n="118" d="100"/>
        </p:scale>
        <p:origin x="-23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6EAC-8257-4DD8-8EA4-61EDD4BAEC10}" type="datetimeFigureOut">
              <a:rPr lang="en-IE" smtClean="0"/>
              <a:t>17/06/2016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0C3A5-1AFD-4C29-B23B-86AB8D07BCF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561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000" dirty="0" smtClean="0"/>
              <a:t>There are seven layouts</a:t>
            </a:r>
            <a:r>
              <a:rPr lang="en-IE" sz="1000" baseline="0" dirty="0" smtClean="0"/>
              <a:t> pre-set in this PPT add additional layouts slides from the home tab by clicking the new slide drop arrow .</a:t>
            </a:r>
            <a:r>
              <a:rPr lang="en-US" sz="1000" baseline="0" dirty="0" smtClean="0"/>
              <a:t> Black text reads best in most situations, use bold colours to retain readability in bright conditions.  </a:t>
            </a:r>
          </a:p>
          <a:p>
            <a:r>
              <a:rPr lang="en-IE" sz="1000" baseline="0" dirty="0" smtClean="0"/>
              <a:t>Consider animations with care they can become repetitive or visually disruptive.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319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69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3648" y="836712"/>
            <a:ext cx="6332240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B5BC1F-6754-40A1-B13A-DA4C8C4F9BC9}" type="datetime1">
              <a:rPr lang="en-IE" smtClean="0"/>
              <a:pPr/>
              <a:t>17/06/2016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064937-9B7B-4811-9BAE-B6C8D760F4B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vari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19" y="274638"/>
            <a:ext cx="760211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text styles or add spreadsheet Graph picture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A5E3-6A05-4C0D-B750-6935F3FBC91B}" type="datetime1">
              <a:rPr lang="en-IE" smtClean="0"/>
              <a:t>17/06/2016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34791" cy="8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073584"/>
            <a:ext cx="7772400" cy="3312368"/>
          </a:xfrm>
        </p:spPr>
        <p:txBody>
          <a:bodyPr anchor="b"/>
          <a:lstStyle>
            <a:lvl1pPr marL="457200" indent="-457200">
              <a:buFont typeface="+mj-lt"/>
              <a:buAutoNum type="arabicPeriod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IE" dirty="0" smtClean="0"/>
          </a:p>
          <a:p>
            <a:pPr lvl="0"/>
            <a:r>
              <a:rPr lang="en-IE" dirty="0" smtClean="0"/>
              <a:t>Example of numbered bullet point don’t forget to animate so as to build the page content!</a:t>
            </a:r>
          </a:p>
          <a:p>
            <a:pPr lvl="0"/>
            <a:endParaRPr lang="en-IE" dirty="0" smtClean="0"/>
          </a:p>
          <a:p>
            <a:pPr lvl="0"/>
            <a:endParaRPr lang="en-IE" dirty="0" smtClean="0"/>
          </a:p>
          <a:p>
            <a:pPr lvl="0"/>
            <a:r>
              <a:rPr lang="en-IE" dirty="0" smtClean="0"/>
              <a:t>Example of second numbered point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pPr lvl="0"/>
            <a:r>
              <a:rPr lang="en-IE" dirty="0" smtClean="0"/>
              <a:t>Example of third numbered point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4B6D-7396-4366-B69F-9B3F96BD3F77}" type="datetime1">
              <a:rPr lang="en-IE" smtClean="0"/>
              <a:t>17/06/2016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34791" cy="8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7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6F65-E854-4254-88E9-EAC6A91CA2D6}" type="datetime1">
              <a:rPr lang="en-IE" smtClean="0"/>
              <a:t>17/06/2016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34791" cy="8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plus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0"/>
            <a:r>
              <a:rPr lang="en-US" dirty="0" smtClean="0"/>
              <a:t> Master text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073584"/>
            <a:ext cx="3008313" cy="5052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paragraph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E73-1990-4EAA-A4A5-2827A6C0E027}" type="datetime1">
              <a:rPr lang="en-IE" smtClean="0"/>
              <a:t>17/06/2016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34791" cy="8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ABC8-1CE5-4E9C-8A2B-B1F3BAA0DDB3}" type="datetime1">
              <a:rPr lang="en-IE" smtClean="0"/>
              <a:t>17/06/2016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34791" cy="8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717-CC39-40A9-AA0B-7C5C749C875F}" type="datetime1">
              <a:rPr lang="en-IE" smtClean="0"/>
              <a:t>17/06/2016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34791" cy="8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dirty="0"/>
              <a:t>COORDINATING GROUP FOR STATISTICS ON TRANSPORT (CGST) , 3 – 4 December 2012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118AA6-28A5-4506-855F-7A9B01B996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66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7C445-2491-40D4-B573-F3581B6B054A}" type="datetime1">
              <a:rPr lang="en-IE" smtClean="0"/>
              <a:pPr/>
              <a:t>17/06/2016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064937-9B7B-4811-9BAE-B6C8D760F4B7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376263" cy="9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  <p:sldLayoutId id="2147483655" r:id="rId7"/>
    <p:sldLayoutId id="214748365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c.europa.eu/eurostat/statistics-explained/index.php/Glossary:Mode_of_transpor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403648" y="980728"/>
            <a:ext cx="6332240" cy="9361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Statistics Liaison Group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Statistics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Agriculture, Tourism &amp; Transport Division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Statistics Directorate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46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Transport Statistics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Research Topics - under development/undertaken directly by Eurostat/additional  EU requirements</a:t>
            </a:r>
          </a:p>
          <a:p>
            <a:pPr marL="0" indent="0">
              <a:buNone/>
            </a:pP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Data 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administrative systems - Amadeus</a:t>
            </a:r>
          </a:p>
          <a:p>
            <a:pPr marL="514350" indent="-514350">
              <a:buFont typeface="+mj-lt"/>
              <a:buAutoNum type="arabicPeriod"/>
            </a:pP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Intermodal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movement of goods (in one and the same loading unit or vehicle) by successive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modes of transport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without handling of the goods themselves when changing modes.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Modal Split 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distance matrices for certain transport modes that would allow the calculation of the indicators by distance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 </a:t>
            </a:r>
            <a:endParaRPr lang="en-I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10</a:t>
            </a:fld>
            <a:endParaRPr lang="en-IE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712879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GB" altLang="en-US" b="1" i="1" dirty="0">
                <a:solidFill>
                  <a:srgbClr val="00B0F0"/>
                </a:solidFill>
              </a:rPr>
              <a:t>Freight transport: modal split at EU level</a:t>
            </a:r>
            <a:br>
              <a:rPr lang="en-GB" altLang="en-US" b="1" i="1" dirty="0">
                <a:solidFill>
                  <a:srgbClr val="00B0F0"/>
                </a:solidFill>
              </a:rPr>
            </a:b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11</a:t>
            </a:fld>
            <a:endParaRPr lang="en-I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68952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9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rgbClr val="0070C0"/>
                </a:solidFill>
              </a:rPr>
              <a:t>Example of calculation and allocation of tkm/pkm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i="1" u="sng" dirty="0"/>
              <a:t>International intra-EU </a:t>
            </a:r>
          </a:p>
          <a:p>
            <a:pPr>
              <a:buNone/>
            </a:pPr>
            <a:r>
              <a:rPr lang="en-GB" sz="1800" dirty="0"/>
              <a:t>Flight from </a:t>
            </a:r>
          </a:p>
          <a:p>
            <a:pPr>
              <a:buNone/>
            </a:pPr>
            <a:r>
              <a:rPr lang="en-GB" sz="1800" b="1" dirty="0"/>
              <a:t>EDDL Düsseldorf</a:t>
            </a:r>
            <a:r>
              <a:rPr lang="en-GB" sz="1800" dirty="0"/>
              <a:t> </a:t>
            </a:r>
            <a:r>
              <a:rPr lang="en-GB" sz="1800" dirty="0" smtClean="0"/>
              <a:t>to  </a:t>
            </a:r>
            <a:r>
              <a:rPr lang="en-GB" sz="1800" b="1" dirty="0" smtClean="0"/>
              <a:t>LGRP </a:t>
            </a:r>
            <a:r>
              <a:rPr lang="en-GB" sz="1800" b="1" dirty="0"/>
              <a:t>Ródos </a:t>
            </a:r>
            <a:r>
              <a:rPr lang="en-GB" sz="1800" b="1" dirty="0" smtClean="0"/>
              <a:t>                    </a:t>
            </a:r>
            <a:r>
              <a:rPr lang="en-GB" sz="1800" dirty="0" smtClean="0"/>
              <a:t>Total </a:t>
            </a:r>
            <a:r>
              <a:rPr lang="en-GB" sz="1800" dirty="0"/>
              <a:t>distance: 2365 km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12</a:t>
            </a:fld>
            <a:endParaRPr lang="en-IE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8064896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1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3312368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 err="1" smtClean="0">
                <a:solidFill>
                  <a:srgbClr val="00B0F0"/>
                </a:solidFill>
              </a:rPr>
              <a:t>Distance</a:t>
            </a:r>
            <a:r>
              <a:rPr lang="it-IT" sz="2000" dirty="0" smtClean="0">
                <a:solidFill>
                  <a:srgbClr val="00B0F0"/>
                </a:solidFill>
              </a:rPr>
              <a:t> over: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1800" b="1" dirty="0" smtClean="0"/>
              <a:t>Germany	557 </a:t>
            </a:r>
            <a:r>
              <a:rPr lang="it-IT" sz="1800" b="1" dirty="0"/>
              <a:t>km</a:t>
            </a:r>
            <a:endParaRPr lang="en-GB" sz="1800" b="1" dirty="0"/>
          </a:p>
          <a:p>
            <a:pPr marL="0" indent="0">
              <a:buNone/>
            </a:pPr>
            <a:r>
              <a:rPr lang="it-IT" sz="1800" b="1" dirty="0" smtClean="0"/>
              <a:t>Austria</a:t>
            </a:r>
            <a:r>
              <a:rPr lang="it-IT" sz="1800" b="1" dirty="0"/>
              <a:t>	</a:t>
            </a:r>
            <a:r>
              <a:rPr lang="it-IT" sz="1800" b="1" dirty="0" smtClean="0"/>
              <a:t>              255 </a:t>
            </a:r>
            <a:r>
              <a:rPr lang="it-IT" sz="1800" b="1" dirty="0"/>
              <a:t>km</a:t>
            </a:r>
            <a:endParaRPr lang="en-GB" sz="1800" b="1" dirty="0"/>
          </a:p>
          <a:p>
            <a:pPr marL="0" indent="0">
              <a:buNone/>
            </a:pPr>
            <a:r>
              <a:rPr lang="it-IT" sz="1800" b="1" dirty="0" smtClean="0"/>
              <a:t>Slovenia	  58 </a:t>
            </a:r>
            <a:r>
              <a:rPr lang="it-IT" sz="1800" b="1" dirty="0"/>
              <a:t>km</a:t>
            </a:r>
            <a:endParaRPr lang="en-GB" sz="1800" b="1" dirty="0"/>
          </a:p>
          <a:p>
            <a:pPr marL="0" indent="0">
              <a:buNone/>
            </a:pPr>
            <a:r>
              <a:rPr lang="it-IT" sz="1800" b="1" dirty="0" smtClean="0"/>
              <a:t>Croatia	              188 </a:t>
            </a:r>
            <a:r>
              <a:rPr lang="it-IT" sz="1800" b="1" dirty="0"/>
              <a:t>km</a:t>
            </a:r>
            <a:endParaRPr lang="en-GB" sz="1800" b="1" dirty="0"/>
          </a:p>
          <a:p>
            <a:pPr marL="0" indent="0">
              <a:buNone/>
            </a:pPr>
            <a:r>
              <a:rPr lang="it-IT" sz="2000" dirty="0" smtClean="0"/>
              <a:t>Bosnia&amp;Herz.    177 km</a:t>
            </a:r>
            <a:endParaRPr lang="en-GB" sz="2000" dirty="0" smtClean="0"/>
          </a:p>
          <a:p>
            <a:pPr marL="0" indent="0">
              <a:buNone/>
            </a:pPr>
            <a:r>
              <a:rPr lang="it-IT" sz="2000" dirty="0" smtClean="0"/>
              <a:t>Serbia</a:t>
            </a:r>
            <a:r>
              <a:rPr lang="it-IT" sz="2000" dirty="0"/>
              <a:t>	</a:t>
            </a:r>
            <a:r>
              <a:rPr lang="it-IT" sz="2000" dirty="0" smtClean="0"/>
              <a:t>	272 </a:t>
            </a:r>
            <a:r>
              <a:rPr lang="it-IT" sz="2000" dirty="0"/>
              <a:t>km</a:t>
            </a:r>
            <a:endParaRPr lang="en-GB" sz="2000" dirty="0"/>
          </a:p>
          <a:p>
            <a:pPr marL="0" indent="0">
              <a:buNone/>
            </a:pPr>
            <a:r>
              <a:rPr lang="it-IT" sz="2000" dirty="0" smtClean="0"/>
              <a:t>Macedonia 	147 </a:t>
            </a:r>
            <a:r>
              <a:rPr lang="it-IT" sz="2000" dirty="0"/>
              <a:t>km</a:t>
            </a:r>
            <a:endParaRPr lang="en-GB" sz="2000" dirty="0"/>
          </a:p>
          <a:p>
            <a:pPr marL="0" indent="0">
              <a:buNone/>
            </a:pPr>
            <a:r>
              <a:rPr lang="it-IT" sz="1800" b="1" dirty="0" err="1" smtClean="0"/>
              <a:t>Greece</a:t>
            </a:r>
            <a:r>
              <a:rPr lang="it-IT" sz="1800" b="1" dirty="0" smtClean="0"/>
              <a:t>		473 km</a:t>
            </a:r>
            <a:endParaRPr lang="en-GB" sz="1800" b="1" dirty="0"/>
          </a:p>
          <a:p>
            <a:pPr marL="0" indent="0">
              <a:buNone/>
            </a:pPr>
            <a:r>
              <a:rPr lang="it-IT" sz="2000" dirty="0" smtClean="0"/>
              <a:t>Turkey</a:t>
            </a:r>
            <a:r>
              <a:rPr lang="it-IT" sz="2000" dirty="0"/>
              <a:t>	</a:t>
            </a:r>
            <a:r>
              <a:rPr lang="it-IT" sz="2000" dirty="0" smtClean="0"/>
              <a:t>	120 </a:t>
            </a:r>
            <a:r>
              <a:rPr lang="it-IT" sz="2000" dirty="0"/>
              <a:t>km</a:t>
            </a:r>
            <a:endParaRPr lang="en-GB" sz="2000" dirty="0"/>
          </a:p>
          <a:p>
            <a:pPr marL="0" indent="0">
              <a:buNone/>
            </a:pPr>
            <a:r>
              <a:rPr lang="en-GB" sz="1600" b="1" dirty="0" smtClean="0">
                <a:solidFill>
                  <a:srgbClr val="3E6FD2"/>
                </a:solidFill>
              </a:rPr>
              <a:t>Total </a:t>
            </a:r>
            <a:r>
              <a:rPr lang="en-GB" sz="1600" b="1" dirty="0">
                <a:solidFill>
                  <a:srgbClr val="3E6FD2"/>
                </a:solidFill>
              </a:rPr>
              <a:t>countries: </a:t>
            </a:r>
            <a:r>
              <a:rPr lang="en-GB" sz="1600" b="1" dirty="0" smtClean="0">
                <a:solidFill>
                  <a:srgbClr val="3E6FD2"/>
                </a:solidFill>
              </a:rPr>
              <a:t>      2247 </a:t>
            </a:r>
            <a:r>
              <a:rPr lang="en-GB" sz="1600" b="1" dirty="0">
                <a:solidFill>
                  <a:srgbClr val="3E6FD2"/>
                </a:solidFill>
              </a:rPr>
              <a:t>km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sea </a:t>
            </a:r>
            <a:r>
              <a:rPr lang="en-GB" sz="2000" dirty="0"/>
              <a:t>: </a:t>
            </a:r>
            <a:r>
              <a:rPr lang="en-GB" sz="2000" dirty="0" smtClean="0"/>
              <a:t>118 </a:t>
            </a:r>
            <a:r>
              <a:rPr lang="en-GB" sz="2000" dirty="0"/>
              <a:t>km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		</a:t>
            </a:r>
            <a:endParaRPr lang="en-GB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55290" y="1196752"/>
            <a:ext cx="43924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2000" b="0" dirty="0" smtClean="0">
                <a:solidFill>
                  <a:srgbClr val="00B0F0"/>
                </a:solidFill>
              </a:rPr>
              <a:t>Allocated pkm to: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16</a:t>
            </a:r>
            <a:r>
              <a:rPr lang="en-GB" sz="1800" dirty="0"/>
              <a:t> 463 249 pkm </a:t>
            </a:r>
            <a:r>
              <a:rPr lang="en-GB" sz="1800" dirty="0" smtClean="0"/>
              <a:t>to DE (23.5%) </a:t>
            </a: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7</a:t>
            </a:r>
            <a:r>
              <a:rPr lang="en-GB" sz="1800" dirty="0"/>
              <a:t> 565 085 pkm to </a:t>
            </a:r>
            <a:r>
              <a:rPr lang="en-GB" sz="1800" dirty="0" smtClean="0"/>
              <a:t>AT (</a:t>
            </a:r>
            <a:r>
              <a:rPr lang="en-GB" sz="1800" dirty="0"/>
              <a:t>10.7%) </a:t>
            </a:r>
          </a:p>
          <a:p>
            <a:pPr marL="0" indent="0">
              <a:buNone/>
            </a:pPr>
            <a:r>
              <a:rPr lang="en-GB" sz="1800" dirty="0" smtClean="0"/>
              <a:t>1</a:t>
            </a:r>
            <a:r>
              <a:rPr lang="en-GB" sz="1800" dirty="0"/>
              <a:t> 720 686 pkm to </a:t>
            </a:r>
            <a:r>
              <a:rPr lang="en-GB" sz="1800" dirty="0" smtClean="0"/>
              <a:t>SI (</a:t>
            </a:r>
            <a:r>
              <a:rPr lang="en-GB" sz="1800" dirty="0"/>
              <a:t>2.5%) </a:t>
            </a:r>
          </a:p>
          <a:p>
            <a:pPr marL="0" indent="0">
              <a:buNone/>
            </a:pPr>
            <a:r>
              <a:rPr lang="en-GB" sz="1800" dirty="0" smtClean="0"/>
              <a:t>5</a:t>
            </a:r>
            <a:r>
              <a:rPr lang="en-GB" sz="1800" dirty="0"/>
              <a:t> 577 396 pkm to </a:t>
            </a:r>
            <a:r>
              <a:rPr lang="en-GB" sz="1800" dirty="0" smtClean="0"/>
              <a:t>HR </a:t>
            </a:r>
            <a:r>
              <a:rPr lang="en-GB" sz="1800" dirty="0"/>
              <a:t>(7.9%) </a:t>
            </a:r>
          </a:p>
          <a:p>
            <a:pPr marL="0" indent="0">
              <a:buNone/>
            </a:pPr>
            <a:r>
              <a:rPr lang="en-GB" sz="2000" b="0" dirty="0" smtClean="0"/>
              <a:t>5</a:t>
            </a:r>
            <a:r>
              <a:rPr lang="en-GB" sz="2000" b="0" dirty="0"/>
              <a:t> 251 059 pkm to </a:t>
            </a:r>
            <a:r>
              <a:rPr lang="en-GB" sz="2000" b="0" dirty="0" smtClean="0"/>
              <a:t>BA (7.5</a:t>
            </a:r>
            <a:r>
              <a:rPr lang="en-GB" sz="2000" b="0" dirty="0"/>
              <a:t>%) </a:t>
            </a:r>
          </a:p>
          <a:p>
            <a:pPr marL="0" indent="0">
              <a:buNone/>
            </a:pPr>
            <a:r>
              <a:rPr lang="en-GB" sz="2000" b="0" dirty="0" smtClean="0"/>
              <a:t>8</a:t>
            </a:r>
            <a:r>
              <a:rPr lang="en-GB" sz="2000" b="0" dirty="0"/>
              <a:t> 069 424 pkm to </a:t>
            </a:r>
            <a:r>
              <a:rPr lang="en-GB" sz="2000" b="0" dirty="0" smtClean="0"/>
              <a:t>RS (</a:t>
            </a:r>
            <a:r>
              <a:rPr lang="en-GB" sz="2000" b="0" dirty="0"/>
              <a:t>11.5%) </a:t>
            </a:r>
          </a:p>
          <a:p>
            <a:pPr marL="0" indent="0">
              <a:buNone/>
            </a:pPr>
            <a:r>
              <a:rPr lang="en-GB" sz="2000" b="0" dirty="0" smtClean="0"/>
              <a:t>4</a:t>
            </a:r>
            <a:r>
              <a:rPr lang="en-GB" sz="2000" b="0" dirty="0"/>
              <a:t> 361 049 pkm to </a:t>
            </a:r>
            <a:r>
              <a:rPr lang="en-GB" sz="2000" b="0" dirty="0" smtClean="0"/>
              <a:t>MK (</a:t>
            </a:r>
            <a:r>
              <a:rPr lang="en-GB" sz="2000" b="0" dirty="0"/>
              <a:t>6.2%) </a:t>
            </a:r>
          </a:p>
          <a:p>
            <a:pPr marL="0" indent="0">
              <a:buNone/>
            </a:pPr>
            <a:r>
              <a:rPr lang="en-GB" sz="1900" dirty="0" smtClean="0"/>
              <a:t>14</a:t>
            </a:r>
            <a:r>
              <a:rPr lang="en-GB" sz="1900" dirty="0"/>
              <a:t> 032 491 pkm to </a:t>
            </a:r>
            <a:r>
              <a:rPr lang="en-GB" sz="1900" dirty="0" smtClean="0"/>
              <a:t>EL(20.1</a:t>
            </a:r>
            <a:r>
              <a:rPr lang="en-GB" sz="1900" dirty="0"/>
              <a:t>%) </a:t>
            </a:r>
          </a:p>
          <a:p>
            <a:pPr marL="0" indent="0">
              <a:buNone/>
            </a:pPr>
            <a:r>
              <a:rPr lang="en-GB" sz="2000" b="0" dirty="0" smtClean="0"/>
              <a:t>3</a:t>
            </a:r>
            <a:r>
              <a:rPr lang="en-GB" sz="2000" b="0" dirty="0"/>
              <a:t> 560 040 pkm to </a:t>
            </a:r>
            <a:r>
              <a:rPr lang="en-GB" sz="2000" b="0" dirty="0" smtClean="0"/>
              <a:t>TR (</a:t>
            </a:r>
            <a:r>
              <a:rPr lang="en-GB" sz="2000" b="0" dirty="0"/>
              <a:t>5.1%) </a:t>
            </a:r>
          </a:p>
          <a:p>
            <a:pPr marL="0" indent="0">
              <a:buNone/>
            </a:pPr>
            <a:endParaRPr lang="en-GB" sz="2000" b="0" dirty="0" smtClean="0"/>
          </a:p>
          <a:p>
            <a:pPr marL="0" indent="0">
              <a:buNone/>
            </a:pPr>
            <a:r>
              <a:rPr lang="en-GB" sz="2000" b="0" dirty="0" smtClean="0"/>
              <a:t>3</a:t>
            </a:r>
            <a:r>
              <a:rPr lang="en-GB" sz="2000" b="0" dirty="0"/>
              <a:t> 500 706 pkm </a:t>
            </a:r>
            <a:r>
              <a:rPr lang="en-GB" sz="2000" b="0" dirty="0" smtClean="0"/>
              <a:t>(</a:t>
            </a:r>
            <a:r>
              <a:rPr lang="en-GB" sz="2000" b="0" dirty="0"/>
              <a:t>5.0</a:t>
            </a:r>
            <a:r>
              <a:rPr lang="en-GB" sz="2000" b="0" dirty="0" smtClean="0"/>
              <a:t>%)</a:t>
            </a:r>
            <a:endParaRPr lang="en-GB" sz="2000" b="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8497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0F5494"/>
              </a:buClr>
              <a:defRPr/>
            </a:pPr>
            <a:r>
              <a:rPr lang="en-GB" altLang="en-US" sz="2000" b="1" dirty="0">
                <a:solidFill>
                  <a:srgbClr val="00B0F0"/>
                </a:solidFill>
              </a:rPr>
              <a:t>IV. </a:t>
            </a:r>
            <a:r>
              <a:rPr lang="en-GB" sz="2000" b="1" dirty="0">
                <a:solidFill>
                  <a:srgbClr val="00B0F0"/>
                </a:solidFill>
              </a:rPr>
              <a:t>Territorialisation of air </a:t>
            </a:r>
            <a:r>
              <a:rPr lang="en-GB" sz="2000" b="1" dirty="0" smtClean="0">
                <a:solidFill>
                  <a:srgbClr val="00B0F0"/>
                </a:solidFill>
              </a:rPr>
              <a:t>transport (5 of 11)</a:t>
            </a:r>
            <a:endParaRPr lang="en-GB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Transport Statistics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Research Topics - under development/undertaken directly by Eurostat/additional  EU requirements</a:t>
            </a:r>
          </a:p>
          <a:p>
            <a:pPr marL="0" indent="0">
              <a:buNone/>
            </a:pP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Statistics (Vehicle Km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pilot collection</a:t>
            </a:r>
          </a:p>
          <a:p>
            <a:pPr marL="514350" indent="-514350">
              <a:buAutoNum type="arabicPeriod" startAt="4"/>
            </a:pP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5"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Accidents - streamline data collection</a:t>
            </a:r>
          </a:p>
          <a:p>
            <a:pPr marL="514350" indent="-514350">
              <a:buAutoNum type="arabicPeriod" startAt="5"/>
            </a:pP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6"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 Mobility – National Travel Survey</a:t>
            </a:r>
          </a:p>
          <a:p>
            <a:pPr marL="0" indent="0">
              <a:buNone/>
            </a:pP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7"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 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</a:p>
          <a:p>
            <a:pPr marL="514350" indent="-514350">
              <a:buAutoNum type="arabicPeriod" startAt="7"/>
            </a:pP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  Transport 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  <a:p>
            <a:pPr marL="0" indent="0">
              <a:buNone/>
            </a:pPr>
            <a:endParaRPr lang="en-I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88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Eurostat </a:t>
            </a:r>
            <a: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Statistics  - Priorities for 2016</a:t>
            </a:r>
            <a:b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for amending Regulation (EC) No 1365/2006 on statistics of </a:t>
            </a:r>
            <a:r>
              <a:rPr lang="en-GB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 transport </a:t>
            </a: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inland </a:t>
            </a:r>
            <a:r>
              <a:rPr lang="en-GB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waterways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for amending Regulation (EC) No 91/2003 on statistics of goods and passengers </a:t>
            </a:r>
            <a:r>
              <a:rPr lang="en-GB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by </a:t>
            </a:r>
            <a:r>
              <a:rPr lang="en-GB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Rail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ESS will continue to develop and produce statistics needed to assess progress in meeting quantitative targets set in the </a:t>
            </a:r>
            <a:r>
              <a:rPr lang="en-GB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White Paper on emissions from transport, volume and performance of transport, as well as passenger mobility</a:t>
            </a: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Based on the developed Guidelines on </a:t>
            </a:r>
            <a:r>
              <a:rPr lang="en-GB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 Mobility and harmonised indicators</a:t>
            </a: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pilot data collection exercise is foreseen in 2016. In addition, the Guidelines on the compilation of </a:t>
            </a:r>
            <a:r>
              <a:rPr lang="en-GB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intermodal statistics </a:t>
            </a: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national level using the ‘German Approach’ will be used for a pilot collection of intermodal indicators. In the framework of </a:t>
            </a:r>
            <a:r>
              <a:rPr lang="en-GB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 split indicators</a:t>
            </a: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development of methodology for territorializing freight volumes transported by all transport by distance class will continue and will be extended to passengers' data</a:t>
            </a:r>
            <a:r>
              <a:rPr lang="en-GB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endParaRPr lang="en-GB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</a:t>
            </a:r>
            <a:r>
              <a:rPr lang="en-GB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streamlining and harmonisation </a:t>
            </a: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transport in particular the two voluntary data collections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0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  DG MOVE </a:t>
            </a:r>
            <a:b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Statistical/Data Needs</a:t>
            </a:r>
            <a:b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Energy, emissions &amp; Transport Statistics: growing interest for </a:t>
            </a:r>
            <a:r>
              <a:rPr lang="en-GB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efficiency indicators</a:t>
            </a:r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transport sector, as well as activity-based emissions.</a:t>
            </a:r>
          </a:p>
          <a:p>
            <a:pPr algn="just"/>
            <a:endParaRPr lang="en-GB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 </a:t>
            </a:r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 data: need for monitoring </a:t>
            </a:r>
            <a:r>
              <a:rPr lang="en-GB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 mobility and passenger mobility by distance classes</a:t>
            </a:r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also within the framework of "smart cities</a:t>
            </a:r>
            <a:r>
              <a:rPr lang="en-GB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/>
            <a:endParaRPr lang="en-GB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fuels: monitoring of </a:t>
            </a:r>
            <a:r>
              <a:rPr lang="en-GB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fuel </a:t>
            </a:r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and </a:t>
            </a:r>
            <a:r>
              <a:rPr lang="en-GB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stock </a:t>
            </a:r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  is important in the context of a cleaner and a more sustainable transport system.</a:t>
            </a:r>
          </a:p>
          <a:p>
            <a:pPr algn="just"/>
            <a:endParaRPr lang="en-GB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</a:t>
            </a:r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infrastructure: to observe the promotion of the  </a:t>
            </a:r>
            <a:r>
              <a:rPr lang="en-GB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'user pays</a:t>
            </a:r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and ‘</a:t>
            </a:r>
            <a:r>
              <a:rPr lang="en-GB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polluter pays</a:t>
            </a:r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for the internalisation of external costs related to road transport, such as those generated by the use of infrastructure or its environmental and social impacts.</a:t>
            </a:r>
          </a:p>
          <a:p>
            <a:pPr algn="just"/>
            <a:endParaRPr lang="en-GB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and Competitiveness: how it could be possible to measure the development of a deeper and fairer </a:t>
            </a:r>
            <a:r>
              <a:rPr lang="en-GB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internal market and the competitiveness of EU transport companies</a:t>
            </a:r>
            <a:r>
              <a:rPr lang="en-GB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ctr">
              <a:buNone/>
            </a:pPr>
            <a:endParaRPr lang="en-GB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06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Eurostat Statistical Developments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Force on Road Freight </a:t>
            </a:r>
          </a:p>
          <a:p>
            <a:pPr algn="just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Rail &amp; Inland Waterways</a:t>
            </a:r>
          </a:p>
          <a:p>
            <a:pPr algn="just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&amp; Statistical Outputs at EU level</a:t>
            </a:r>
          </a:p>
          <a:p>
            <a:pPr algn="just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Projects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(Eurostat) – Big Data/Alternative Sources of Information - e.g. Rail Accidents; </a:t>
            </a:r>
          </a:p>
          <a:p>
            <a:pPr marL="0" lvl="1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Force on Intermodal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pilot testing at national level with grants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Modal Split </a:t>
            </a:r>
            <a:r>
              <a:rPr lang="en-GB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new 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matrix/territorialisation tool for air and the proposed methodology for territorialisation of air transport at MS </a:t>
            </a:r>
            <a:r>
              <a:rPr lang="en-GB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</a:p>
          <a:p>
            <a:pPr marL="0" lvl="1" indent="0">
              <a:buNone/>
            </a:pPr>
            <a:endParaRPr lang="en-GB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9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Eurostat Statistical Developments </a:t>
            </a:r>
            <a:endParaRPr lang="en-I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en-GB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Traffic  </a:t>
            </a:r>
            <a:r>
              <a:rPr lang="en-GB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pilot exercise on Vkm &amp; indicators</a:t>
            </a: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endParaRPr lang="en-GB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en-GB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 Mobility </a:t>
            </a:r>
            <a:r>
              <a:rPr lang="en-GB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pilots -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passenger mobility statistics was launched due to difficulties in finding comparable and EU-policy relevant data</a:t>
            </a:r>
          </a:p>
          <a:p>
            <a:pPr marL="0" lvl="1" indent="0" algn="just">
              <a:buNone/>
            </a:pPr>
            <a:endParaRPr lang="en-GB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en-GB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 from Transport </a:t>
            </a:r>
            <a:r>
              <a:rPr lang="en-GB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internal Eurostat project</a:t>
            </a: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endParaRPr lang="en-GB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en-GB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Streamlining</a:t>
            </a:r>
            <a:r>
              <a:rPr lang="en-GB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achievement of the 2015 is the agreement signed with </a:t>
            </a:r>
            <a:r>
              <a:rPr lang="en-GB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Air Safety Agency (EASA) 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on </a:t>
            </a:r>
            <a:r>
              <a:rPr lang="en-GB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accidents </a:t>
            </a:r>
            <a:endParaRPr lang="en-GB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GB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eMaritime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Simplification of maritime data collection in all EU and EEA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= National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Windows (NSW) for receiving electronic data from vessels by 1 June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 AIS – Automatic Identification System  (Big Data)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GB" sz="19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84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19" y="274638"/>
            <a:ext cx="7602114" cy="850106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AIS – Automatic Identification System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19</a:t>
            </a:fld>
            <a:endParaRPr lang="en-IE" dirty="0"/>
          </a:p>
        </p:txBody>
      </p:sp>
      <p:pic>
        <p:nvPicPr>
          <p:cNvPr id="1026" name="Picture 2" descr="C:\Users\crowleypj\Documents\download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36904" cy="51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 smtClean="0"/>
              <a:t>Transport Statistics</a:t>
            </a:r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endParaRPr lang="en-IE" b="1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2</a:t>
            </a:fld>
            <a:endParaRPr lang="en-IE" dirty="0"/>
          </a:p>
        </p:txBody>
      </p:sp>
      <p:pic>
        <p:nvPicPr>
          <p:cNvPr id="8" name="Picture 6" descr="C:\Users\crowleypj\Pictures\road-trans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1412776"/>
            <a:ext cx="2016224" cy="2520280"/>
          </a:xfrm>
          <a:prstGeom prst="rect">
            <a:avLst/>
          </a:prstGeom>
          <a:noFill/>
        </p:spPr>
      </p:pic>
      <p:pic>
        <p:nvPicPr>
          <p:cNvPr id="9" name="Picture 2" descr="C:\Users\crowleypj\Pictures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4293096"/>
            <a:ext cx="2016224" cy="2016224"/>
          </a:xfrm>
          <a:prstGeom prst="rect">
            <a:avLst/>
          </a:prstGeom>
          <a:noFill/>
        </p:spPr>
      </p:pic>
      <p:pic>
        <p:nvPicPr>
          <p:cNvPr id="10" name="Picture 2" descr="C:\Users\crowleypj\Pictures\imagesCA5UJG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196752"/>
            <a:ext cx="3672408" cy="1296144"/>
          </a:xfrm>
          <a:prstGeom prst="rect">
            <a:avLst/>
          </a:prstGeom>
          <a:noFill/>
        </p:spPr>
      </p:pic>
      <p:pic>
        <p:nvPicPr>
          <p:cNvPr id="11" name="Picture 4" descr="C:\Users\crowleypj\Pictures\imagesCAMW529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4365104"/>
            <a:ext cx="2448272" cy="2016224"/>
          </a:xfrm>
          <a:prstGeom prst="rect">
            <a:avLst/>
          </a:prstGeom>
          <a:noFill/>
        </p:spPr>
      </p:pic>
      <p:pic>
        <p:nvPicPr>
          <p:cNvPr id="12" name="Picture 4" descr="C:\Users\crowleypj\Pictures\untitled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896" y="4941168"/>
            <a:ext cx="2808313" cy="1368151"/>
          </a:xfrm>
          <a:prstGeom prst="rect">
            <a:avLst/>
          </a:prstGeom>
          <a:noFill/>
        </p:spPr>
      </p:pic>
      <p:pic>
        <p:nvPicPr>
          <p:cNvPr id="13" name="Picture 3" descr="C:\Users\crowleypj\Pictures\imagesCAERFJO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76612" y="3501008"/>
            <a:ext cx="3139604" cy="1224136"/>
          </a:xfrm>
          <a:prstGeom prst="rect">
            <a:avLst/>
          </a:prstGeom>
          <a:noFill/>
        </p:spPr>
      </p:pic>
      <p:pic>
        <p:nvPicPr>
          <p:cNvPr id="14" name="Picture 2" descr="http://www.icg.ie/images/abou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3968" y="1412776"/>
            <a:ext cx="2160240" cy="1800200"/>
          </a:xfrm>
          <a:prstGeom prst="rect">
            <a:avLst/>
          </a:prstGeom>
          <a:noFill/>
        </p:spPr>
      </p:pic>
      <p:pic>
        <p:nvPicPr>
          <p:cNvPr id="15" name="Picture 3" descr="C:\Users\crowleypj\Pictures\untitled2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528" y="2833749"/>
            <a:ext cx="2808312" cy="1334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5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AIS – Example 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916597"/>
              </p:ext>
            </p:extLst>
          </p:nvPr>
        </p:nvGraphicFramePr>
        <p:xfrm>
          <a:off x="2998582" y="3645024"/>
          <a:ext cx="5461850" cy="2194560"/>
        </p:xfrm>
        <a:graphic>
          <a:graphicData uri="http://schemas.openxmlformats.org/drawingml/2006/table">
            <a:tbl>
              <a:tblPr/>
              <a:tblGrid>
                <a:gridCol w="2356497"/>
                <a:gridCol w="1897825"/>
                <a:gridCol w="1207528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66666"/>
                          </a:solidFill>
                          <a:effectLst/>
                        </a:rPr>
                        <a:t>Sailing to / ETA</a:t>
                      </a:r>
                      <a:r>
                        <a:rPr lang="en-US" b="1" dirty="0">
                          <a:solidFill>
                            <a:srgbClr val="555555"/>
                          </a:solidFill>
                          <a:effectLst/>
                        </a:rPr>
                        <a:t>PORT TALBOT U.K. / May 13, 05:00</a:t>
                      </a:r>
                      <a:endParaRPr lang="en-US" dirty="0">
                        <a:effectLst/>
                      </a:endParaRPr>
                    </a:p>
                  </a:txBody>
                  <a:tcPr marL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666666"/>
                          </a:solidFill>
                          <a:effectLst/>
                        </a:rPr>
                        <a:t>Course</a:t>
                      </a:r>
                      <a:r>
                        <a:rPr lang="en-IE" b="1" dirty="0">
                          <a:solidFill>
                            <a:srgbClr val="555555"/>
                          </a:solidFill>
                          <a:effectLst/>
                        </a:rPr>
                        <a:t>76°</a:t>
                      </a:r>
                      <a:endParaRPr lang="en-IE" dirty="0">
                        <a:effectLst/>
                      </a:endParaRPr>
                    </a:p>
                  </a:txBody>
                  <a:tcPr marL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666666"/>
                          </a:solidFill>
                          <a:effectLst/>
                        </a:rPr>
                        <a:t>Speed</a:t>
                      </a:r>
                      <a:r>
                        <a:rPr lang="en-IE" b="1" dirty="0">
                          <a:solidFill>
                            <a:srgbClr val="555555"/>
                          </a:solidFill>
                          <a:effectLst/>
                        </a:rPr>
                        <a:t>11.4 kn</a:t>
                      </a:r>
                      <a:endParaRPr lang="en-IE" dirty="0">
                        <a:effectLst/>
                      </a:endParaRPr>
                    </a:p>
                  </a:txBody>
                  <a:tcPr marL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666666"/>
                          </a:solidFill>
                          <a:effectLst/>
                        </a:rPr>
                        <a:t>Current draught</a:t>
                      </a:r>
                      <a:r>
                        <a:rPr lang="en-IE" b="1" dirty="0">
                          <a:solidFill>
                            <a:srgbClr val="555555"/>
                          </a:solidFill>
                          <a:effectLst/>
                        </a:rPr>
                        <a:t>13.6 m</a:t>
                      </a:r>
                      <a:endParaRPr lang="en-IE" dirty="0">
                        <a:effectLst/>
                      </a:endParaRPr>
                    </a:p>
                  </a:txBody>
                  <a:tcPr marL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666666"/>
                          </a:solidFill>
                          <a:effectLst/>
                        </a:rPr>
                        <a:t>Gross Tonnage</a:t>
                      </a:r>
                      <a:r>
                        <a:rPr lang="en-IE" b="1" dirty="0">
                          <a:solidFill>
                            <a:srgbClr val="555555"/>
                          </a:solidFill>
                          <a:effectLst/>
                        </a:rPr>
                        <a:t>42751 t</a:t>
                      </a:r>
                      <a:endParaRPr lang="en-IE" dirty="0">
                        <a:effectLst/>
                      </a:endParaRPr>
                    </a:p>
                  </a:txBody>
                  <a:tcPr marL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666666"/>
                          </a:solidFill>
                          <a:effectLst/>
                        </a:rPr>
                        <a:t>Built</a:t>
                      </a:r>
                      <a:r>
                        <a:rPr lang="en-IE" b="1" dirty="0">
                          <a:solidFill>
                            <a:srgbClr val="555555"/>
                          </a:solidFill>
                          <a:effectLst/>
                        </a:rPr>
                        <a:t>2009</a:t>
                      </a:r>
                      <a:endParaRPr lang="en-IE" dirty="0">
                        <a:effectLst/>
                      </a:endParaRPr>
                    </a:p>
                  </a:txBody>
                  <a:tcPr marL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666666"/>
                          </a:solidFill>
                          <a:effectLst/>
                        </a:rPr>
                        <a:t>IMO number</a:t>
                      </a:r>
                      <a:r>
                        <a:rPr lang="en-IE" b="1" dirty="0">
                          <a:solidFill>
                            <a:srgbClr val="555555"/>
                          </a:solidFill>
                          <a:effectLst/>
                        </a:rPr>
                        <a:t>9375927</a:t>
                      </a:r>
                      <a:endParaRPr lang="en-IE" dirty="0">
                        <a:effectLst/>
                      </a:endParaRPr>
                    </a:p>
                  </a:txBody>
                  <a:tcPr marL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20</a:t>
            </a:fld>
            <a:endParaRPr lang="en-IE" dirty="0"/>
          </a:p>
        </p:txBody>
      </p:sp>
      <p:pic>
        <p:nvPicPr>
          <p:cNvPr id="2049" name="Picture 1" descr="current ship flag: Nether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82" y="2500312"/>
            <a:ext cx="3429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85053" y="2790084"/>
            <a:ext cx="1440160" cy="25442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50784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8CBA"/>
                </a:solidFill>
                <a:effectLst/>
                <a:latin typeface="Open Sans"/>
                <a:cs typeface="Arial" pitchFamily="34" charset="0"/>
              </a:rPr>
              <a:t>STAR OF ABU DHABI</a:t>
            </a:r>
            <a:r>
              <a:rPr lang="en-US" altLang="en-US" sz="1200" dirty="0">
                <a:solidFill>
                  <a:srgbClr val="222222"/>
                </a:solidFill>
                <a:latin typeface="Open Sans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  <a:cs typeface="Arial" pitchFamily="34" charset="0"/>
              </a:rPr>
              <a:t>Bulk Carrier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8CBA"/>
                </a:solidFill>
                <a:effectLst/>
                <a:latin typeface="Open Sans"/>
                <a:cs typeface="Arial" pitchFamily="34" charset="0"/>
              </a:rPr>
              <a:t>  </a:t>
            </a: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008CBA"/>
                </a:solidFill>
                <a:effectLst/>
                <a:latin typeface="Open Sans"/>
                <a:cs typeface="Arial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8CBA"/>
                </a:solidFill>
                <a:effectLst/>
                <a:latin typeface="Open Sans"/>
                <a:cs typeface="Arial" pitchFamily="34" charset="0"/>
              </a:rPr>
              <a:t>                                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TRACKMORE INFOUPLOAD PHOTO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  <a:cs typeface="Arial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  <a:cs typeface="Arial" pitchFamily="34" charset="0"/>
              </a:rPr>
              <a:t>MAY 13, 2016 11:33 UTC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  <a:cs typeface="Arial" pitchFamily="34" charset="0"/>
              </a:rPr>
              <a:t>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  <a:cs typeface="Arial" pitchFamily="34" charset="0"/>
              </a:rPr>
            </a:b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8CBA"/>
              </a:solidFill>
              <a:effectLst/>
              <a:latin typeface="Open Sans"/>
              <a:cs typeface="Arial" pitchFamily="34" charset="0"/>
            </a:endParaRPr>
          </a:p>
        </p:txBody>
      </p:sp>
      <p:pic>
        <p:nvPicPr>
          <p:cNvPr id="2051" name="Picture 3" descr="vessel photo MYO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719262"/>
            <a:ext cx="3812827" cy="163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</a:t>
            </a:r>
            <a: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statistical potential of Big Data</a:t>
            </a:r>
            <a:b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34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Eurostat Transport Unit – very active in research, testing, identifying alternative data </a:t>
            </a:r>
            <a:r>
              <a:rPr lang="en-I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en-I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I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obligations arising at the present time</a:t>
            </a:r>
          </a:p>
          <a:p>
            <a:pPr marL="514350" indent="-514350">
              <a:buFont typeface="+mj-lt"/>
              <a:buAutoNum type="arabicPeriod"/>
            </a:pPr>
            <a:endParaRPr lang="en-I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at national level limited</a:t>
            </a:r>
          </a:p>
          <a:p>
            <a:pPr marL="514350" indent="-514350">
              <a:buFont typeface="+mj-lt"/>
              <a:buAutoNum type="arabicPeriod"/>
            </a:pPr>
            <a:endParaRPr lang="en-I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EU projects as they progress</a:t>
            </a:r>
            <a:endParaRPr lang="en-I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30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Primary objective </a:t>
            </a:r>
            <a:r>
              <a:rPr lang="en-I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meet our existing EU obligations</a:t>
            </a:r>
          </a:p>
          <a:p>
            <a:pPr marL="0" indent="0" algn="just">
              <a:buNone/>
            </a:pPr>
            <a:endParaRPr lang="en-I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E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E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07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</p:spPr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b="1" dirty="0" smtClean="0"/>
              <a:t>Senior Stat  </a:t>
            </a:r>
            <a:r>
              <a:rPr lang="en-IE" dirty="0" smtClean="0"/>
              <a:t>Paul J Crowley 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b="1" dirty="0" smtClean="0"/>
              <a:t>Stat</a:t>
            </a:r>
            <a:r>
              <a:rPr lang="en-IE" dirty="0" smtClean="0"/>
              <a:t>  Brendan Curtin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b="1" dirty="0" smtClean="0"/>
              <a:t>Survey/Section Manager</a:t>
            </a:r>
          </a:p>
          <a:p>
            <a:pPr marL="0" indent="0">
              <a:buNone/>
            </a:pPr>
            <a:r>
              <a:rPr lang="en-IE" dirty="0" smtClean="0"/>
              <a:t> Noreen Dorgan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3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66429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664296" cy="20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72000"/>
            <a:ext cx="2664296" cy="21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b="1" dirty="0" smtClean="0"/>
              <a:t>CSO Presentations</a:t>
            </a:r>
          </a:p>
          <a:p>
            <a:pPr marL="0" indent="0" algn="ctr">
              <a:buNone/>
            </a:pPr>
            <a:endParaRPr lang="en-IE" b="1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Transport Statistics in the European Statistical System</a:t>
            </a:r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Transport Statistics in the CSO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National Travel Survey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54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Statistical System</a:t>
            </a:r>
          </a:p>
          <a:p>
            <a:pPr marL="0" indent="0" algn="ctr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Statistical System (ESS) is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Community statistical authority, which is the Commission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statistical institutes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(NSIs) and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national authorities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responsible in each Member State for the development, production and dissemination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Statistics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5</a:t>
            </a:fld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73216"/>
            <a:ext cx="136815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44016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6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19" y="274638"/>
            <a:ext cx="7602114" cy="1282154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Air passenger transport, 2014 </a:t>
            </a:r>
            <a:r>
              <a:rPr lang="en-IE" b="1" dirty="0" smtClean="0"/>
              <a:t> </a:t>
            </a:r>
            <a:r>
              <a:rPr lang="en-IE" b="1" dirty="0"/>
              <a:t>(passengers per inhabitant)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6</a:t>
            </a:fld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81369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8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Top Airports in the EU –Passenger Numbers</a:t>
            </a:r>
            <a:endParaRPr lang="en-IE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7</a:t>
            </a:fld>
            <a:endParaRPr lang="en-I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776864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Transport Statistics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E" dirty="0"/>
              <a:t> </a:t>
            </a:r>
            <a:r>
              <a:rPr lang="en-IE" dirty="0" smtClean="0"/>
              <a:t>   </a:t>
            </a: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Domains</a:t>
            </a: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Maritime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Inland Waterways - n/r to Ireland</a:t>
            </a:r>
          </a:p>
          <a:p>
            <a:pPr marL="514350" indent="-514350" algn="just">
              <a:buFont typeface="+mj-lt"/>
              <a:buAutoNum type="arabicPeriod"/>
            </a:pP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to Regulation - 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requirements &amp; transmission of data to Eurostat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22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Statistics</a:t>
            </a: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Requirements</a:t>
            </a:r>
          </a:p>
          <a:p>
            <a:pPr marL="0" indent="0" algn="ctr">
              <a:buNone/>
            </a:pP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Back-bone of our core work</a:t>
            </a:r>
          </a:p>
          <a:p>
            <a:pPr marL="0" indent="0" algn="ctr">
              <a:buNone/>
            </a:pPr>
            <a:endParaRPr lang="en-I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</a:p>
          <a:p>
            <a:pPr marL="0" indent="0" algn="ctr">
              <a:buNone/>
            </a:pP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serve </a:t>
            </a: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needs</a:t>
            </a: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63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O Standard Tex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cso theme</Template>
  <TotalTime>2127</TotalTime>
  <Words>1014</Words>
  <Application>Microsoft Office PowerPoint</Application>
  <PresentationFormat>On-screen Show (4:3)</PresentationFormat>
  <Paragraphs>232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CSO Standard Text 2</vt:lpstr>
      <vt:lpstr>Transport Statistics Liaison Group</vt:lpstr>
      <vt:lpstr>PowerPoint Presentation</vt:lpstr>
      <vt:lpstr>PowerPoint Presentation</vt:lpstr>
      <vt:lpstr>PowerPoint Presentation</vt:lpstr>
      <vt:lpstr>PowerPoint Presentation</vt:lpstr>
      <vt:lpstr>Air passenger transport, 2014  (passengers per inhabitant)</vt:lpstr>
      <vt:lpstr>Top Airports in the EU –Passenger Numbers</vt:lpstr>
      <vt:lpstr>Transport Statistics</vt:lpstr>
      <vt:lpstr>Transport Statistics</vt:lpstr>
      <vt:lpstr>Transport Statistics</vt:lpstr>
      <vt:lpstr> Freight transport: modal split at EU level </vt:lpstr>
      <vt:lpstr>Example of calculation and allocation of tkm/pkm</vt:lpstr>
      <vt:lpstr>PowerPoint Presentation</vt:lpstr>
      <vt:lpstr>Transport Statistics</vt:lpstr>
      <vt:lpstr> Eurostat Transport Statistics  - Priorities for 2016 </vt:lpstr>
      <vt:lpstr>Commission  DG MOVE  Statistical/Data Needs </vt:lpstr>
      <vt:lpstr> Current Eurostat Statistical Developments </vt:lpstr>
      <vt:lpstr>Current Eurostat Statistical Developments </vt:lpstr>
      <vt:lpstr>AIS – Automatic Identification System </vt:lpstr>
      <vt:lpstr>AIS – Example </vt:lpstr>
      <vt:lpstr>       Investigating the statistical potential of Big Data </vt:lpstr>
      <vt:lpstr>Conclusions</vt:lpstr>
      <vt:lpstr>Conclusions</vt:lpstr>
    </vt:vector>
  </TitlesOfParts>
  <Company>CSO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Sharon Coleman</dc:creator>
  <cp:lastModifiedBy>Paul J Crowley</cp:lastModifiedBy>
  <cp:revision>177</cp:revision>
  <cp:lastPrinted>2016-05-13T11:57:24Z</cp:lastPrinted>
  <dcterms:created xsi:type="dcterms:W3CDTF">2014-08-26T14:33:35Z</dcterms:created>
  <dcterms:modified xsi:type="dcterms:W3CDTF">2016-06-17T12:24:18Z</dcterms:modified>
</cp:coreProperties>
</file>