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78" r:id="rId3"/>
    <p:sldId id="280" r:id="rId4"/>
    <p:sldId id="279" r:id="rId5"/>
    <p:sldId id="267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'GRADY Aoife" initials="O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AFC22-6B18-4E01-8287-F30D6BF1BC87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E"/>
        </a:p>
      </dgm:t>
    </dgm:pt>
    <dgm:pt modelId="{2A430A21-B59B-44ED-8071-670784A9B264}">
      <dgm:prSet phldrT="[Text]"/>
      <dgm:spPr/>
      <dgm:t>
        <a:bodyPr/>
        <a:lstStyle/>
        <a:p>
          <a:r>
            <a:rPr lang="en-IE" dirty="0" smtClean="0"/>
            <a:t>General </a:t>
          </a:r>
          <a:r>
            <a:rPr lang="en-IE" dirty="0" smtClean="0"/>
            <a:t>quality</a:t>
          </a:r>
          <a:endParaRPr lang="en-IE" dirty="0"/>
        </a:p>
      </dgm:t>
    </dgm:pt>
    <dgm:pt modelId="{10CB8A4D-FD7B-496C-A11C-AF91F1E5AF2A}" type="parTrans" cxnId="{F125C5A6-9F00-4ED7-B33C-4063A2805BD3}">
      <dgm:prSet/>
      <dgm:spPr/>
      <dgm:t>
        <a:bodyPr/>
        <a:lstStyle/>
        <a:p>
          <a:endParaRPr lang="en-IE"/>
        </a:p>
      </dgm:t>
    </dgm:pt>
    <dgm:pt modelId="{253272DA-FEFD-4093-B2EE-614A69FBE820}" type="sibTrans" cxnId="{F125C5A6-9F00-4ED7-B33C-4063A2805BD3}">
      <dgm:prSet/>
      <dgm:spPr/>
      <dgm:t>
        <a:bodyPr/>
        <a:lstStyle/>
        <a:p>
          <a:endParaRPr lang="en-IE"/>
        </a:p>
      </dgm:t>
    </dgm:pt>
    <dgm:pt modelId="{E83C70C6-6CC3-48BA-861F-46DF18E45A2B}">
      <dgm:prSet phldrT="[Text]"/>
      <dgm:spPr/>
      <dgm:t>
        <a:bodyPr/>
        <a:lstStyle/>
        <a:p>
          <a:r>
            <a:rPr lang="en-IE" dirty="0" smtClean="0"/>
            <a:t>Specific questions around robustness </a:t>
          </a:r>
          <a:r>
            <a:rPr lang="en-IE" dirty="0" smtClean="0"/>
            <a:t>of e.g., road safety stats</a:t>
          </a:r>
          <a:endParaRPr lang="en-IE" dirty="0"/>
        </a:p>
      </dgm:t>
    </dgm:pt>
    <dgm:pt modelId="{8BAB8853-23CA-4D6E-92B0-CAA4A090C5E0}" type="parTrans" cxnId="{DB619765-DE43-404D-8B4B-24EEEE3F7116}">
      <dgm:prSet/>
      <dgm:spPr/>
      <dgm:t>
        <a:bodyPr/>
        <a:lstStyle/>
        <a:p>
          <a:endParaRPr lang="en-IE"/>
        </a:p>
      </dgm:t>
    </dgm:pt>
    <dgm:pt modelId="{99D664E9-FA32-406E-9F8F-FEBC2ABCC9C5}" type="sibTrans" cxnId="{DB619765-DE43-404D-8B4B-24EEEE3F7116}">
      <dgm:prSet/>
      <dgm:spPr/>
      <dgm:t>
        <a:bodyPr/>
        <a:lstStyle/>
        <a:p>
          <a:endParaRPr lang="en-IE"/>
        </a:p>
      </dgm:t>
    </dgm:pt>
    <dgm:pt modelId="{A2039AD8-79AF-49E2-9D1E-A0AA2A6A746A}">
      <dgm:prSet phldrT="[Text]"/>
      <dgm:spPr/>
      <dgm:t>
        <a:bodyPr/>
        <a:lstStyle/>
        <a:p>
          <a:r>
            <a:rPr lang="en-IE" dirty="0" smtClean="0"/>
            <a:t>Comparability between different sources (IAA and CSO flights data)</a:t>
          </a:r>
          <a:endParaRPr lang="en-IE" dirty="0"/>
        </a:p>
      </dgm:t>
    </dgm:pt>
    <dgm:pt modelId="{44AB80E9-400E-46EB-B360-4D44E819A72A}" type="parTrans" cxnId="{2E4FE6D1-C977-4E54-B535-1A1F5F2DDF20}">
      <dgm:prSet/>
      <dgm:spPr/>
      <dgm:t>
        <a:bodyPr/>
        <a:lstStyle/>
        <a:p>
          <a:endParaRPr lang="en-IE"/>
        </a:p>
      </dgm:t>
    </dgm:pt>
    <dgm:pt modelId="{330D0199-B21A-4458-B60C-BE91E0C7DE6F}" type="sibTrans" cxnId="{2E4FE6D1-C977-4E54-B535-1A1F5F2DDF20}">
      <dgm:prSet/>
      <dgm:spPr/>
      <dgm:t>
        <a:bodyPr/>
        <a:lstStyle/>
        <a:p>
          <a:endParaRPr lang="en-IE"/>
        </a:p>
      </dgm:t>
    </dgm:pt>
    <dgm:pt modelId="{2ADEAA65-8B0B-4500-95EE-F17AC9775852}">
      <dgm:prSet phldrT="[Text]"/>
      <dgm:spPr/>
      <dgm:t>
        <a:bodyPr/>
        <a:lstStyle/>
        <a:p>
          <a:r>
            <a:rPr lang="en-IE" dirty="0" smtClean="0"/>
            <a:t>Performance measurement</a:t>
          </a:r>
          <a:endParaRPr lang="en-IE" dirty="0"/>
        </a:p>
      </dgm:t>
    </dgm:pt>
    <dgm:pt modelId="{E76E8E97-FBEC-4FA4-A77D-7CA0D1AD2584}" type="parTrans" cxnId="{3709E763-476E-4585-B82C-6F5A59703D09}">
      <dgm:prSet/>
      <dgm:spPr/>
      <dgm:t>
        <a:bodyPr/>
        <a:lstStyle/>
        <a:p>
          <a:endParaRPr lang="en-IE"/>
        </a:p>
      </dgm:t>
    </dgm:pt>
    <dgm:pt modelId="{E84EEEC5-5F1A-4210-8CB4-F3D138AFA882}" type="sibTrans" cxnId="{3709E763-476E-4585-B82C-6F5A59703D09}">
      <dgm:prSet/>
      <dgm:spPr/>
      <dgm:t>
        <a:bodyPr/>
        <a:lstStyle/>
        <a:p>
          <a:endParaRPr lang="en-IE"/>
        </a:p>
      </dgm:t>
    </dgm:pt>
    <dgm:pt modelId="{24340D0F-7FD6-4A17-AE83-1EF513B697B9}">
      <dgm:prSet phldrT="[Text]"/>
      <dgm:spPr/>
      <dgm:t>
        <a:bodyPr/>
        <a:lstStyle/>
        <a:p>
          <a:r>
            <a:rPr lang="en-IE" dirty="0" smtClean="0"/>
            <a:t>Generally </a:t>
          </a:r>
          <a:r>
            <a:rPr lang="en-IE" dirty="0" smtClean="0"/>
            <a:t>identified gap</a:t>
          </a:r>
          <a:endParaRPr lang="en-IE" dirty="0"/>
        </a:p>
      </dgm:t>
    </dgm:pt>
    <dgm:pt modelId="{9199862D-8820-4EE0-A386-357871452F40}" type="parTrans" cxnId="{5CF95095-8BFF-475E-B7D2-A4862C4F6462}">
      <dgm:prSet/>
      <dgm:spPr/>
      <dgm:t>
        <a:bodyPr/>
        <a:lstStyle/>
        <a:p>
          <a:endParaRPr lang="en-IE"/>
        </a:p>
      </dgm:t>
    </dgm:pt>
    <dgm:pt modelId="{6A9EFEA0-FC7B-4D48-B2ED-D6778C6003B0}" type="sibTrans" cxnId="{5CF95095-8BFF-475E-B7D2-A4862C4F6462}">
      <dgm:prSet/>
      <dgm:spPr/>
      <dgm:t>
        <a:bodyPr/>
        <a:lstStyle/>
        <a:p>
          <a:endParaRPr lang="en-IE"/>
        </a:p>
      </dgm:t>
    </dgm:pt>
    <dgm:pt modelId="{DCA2D8EF-7EF0-4662-9CDE-259C85DE7029}">
      <dgm:prSet phldrT="[Text]"/>
      <dgm:spPr/>
      <dgm:t>
        <a:bodyPr/>
        <a:lstStyle/>
        <a:p>
          <a:r>
            <a:rPr lang="en-IE" dirty="0" smtClean="0"/>
            <a:t>Much data used within </a:t>
          </a:r>
          <a:r>
            <a:rPr lang="en-IE" dirty="0" err="1" smtClean="0"/>
            <a:t>Dept</a:t>
          </a:r>
          <a:r>
            <a:rPr lang="en-IE" dirty="0" smtClean="0"/>
            <a:t> not clearly audited</a:t>
          </a:r>
          <a:endParaRPr lang="en-IE" dirty="0"/>
        </a:p>
      </dgm:t>
    </dgm:pt>
    <dgm:pt modelId="{C56F8A20-3F63-437E-8E4E-A62BA5A11A30}" type="parTrans" cxnId="{4886EE48-21A6-417B-AAFC-B8B51CD26217}">
      <dgm:prSet/>
      <dgm:spPr/>
    </dgm:pt>
    <dgm:pt modelId="{02B92446-A486-4D1C-8B4B-6E6EA3CD2E72}" type="sibTrans" cxnId="{4886EE48-21A6-417B-AAFC-B8B51CD26217}">
      <dgm:prSet/>
      <dgm:spPr/>
    </dgm:pt>
    <dgm:pt modelId="{12ECA810-183A-41C0-A98D-E8A16DE81999}">
      <dgm:prSet phldrT="[Text]"/>
      <dgm:spPr/>
      <dgm:t>
        <a:bodyPr/>
        <a:lstStyle/>
        <a:p>
          <a:r>
            <a:rPr lang="en-IE" dirty="0" smtClean="0"/>
            <a:t>Availability</a:t>
          </a:r>
          <a:endParaRPr lang="en-IE" dirty="0"/>
        </a:p>
      </dgm:t>
    </dgm:pt>
    <dgm:pt modelId="{9D6CAA3F-C3EB-44BA-BC66-3C1C0256537E}" type="parTrans" cxnId="{357CBF3F-5212-4DCE-9371-A18364B57BD0}">
      <dgm:prSet/>
      <dgm:spPr/>
    </dgm:pt>
    <dgm:pt modelId="{83C9E9C6-E1F5-4AC9-9C7A-9EBF1A297257}" type="sibTrans" cxnId="{357CBF3F-5212-4DCE-9371-A18364B57BD0}">
      <dgm:prSet/>
      <dgm:spPr/>
    </dgm:pt>
    <dgm:pt modelId="{1406F49E-9594-4587-98E5-39C980B6B76D}">
      <dgm:prSet phldrT="[Text]"/>
      <dgm:spPr/>
      <dgm:t>
        <a:bodyPr/>
        <a:lstStyle/>
        <a:p>
          <a:r>
            <a:rPr lang="en-IE" dirty="0" smtClean="0"/>
            <a:t>Divisions generally positive around data availability.</a:t>
          </a:r>
          <a:endParaRPr lang="en-IE" dirty="0"/>
        </a:p>
      </dgm:t>
    </dgm:pt>
    <dgm:pt modelId="{7742C478-4547-42B3-BFE0-6B9C2A85EDDD}" type="parTrans" cxnId="{143137A1-1FF4-4179-B800-265A641BFFDF}">
      <dgm:prSet/>
      <dgm:spPr/>
    </dgm:pt>
    <dgm:pt modelId="{B08CF0AC-8FB3-47CE-886A-1059654842D3}" type="sibTrans" cxnId="{143137A1-1FF4-4179-B800-265A641BFFDF}">
      <dgm:prSet/>
      <dgm:spPr/>
    </dgm:pt>
    <dgm:pt modelId="{4017072A-3ECA-46E8-B4F7-D56C5062BB27}">
      <dgm:prSet phldrT="[Text]"/>
      <dgm:spPr/>
      <dgm:t>
        <a:bodyPr/>
        <a:lstStyle/>
        <a:p>
          <a:r>
            <a:rPr lang="en-IE" dirty="0" smtClean="0"/>
            <a:t>Unknown unknowns? Possible that more detailed review would reveal gaps</a:t>
          </a:r>
          <a:endParaRPr lang="en-IE" dirty="0"/>
        </a:p>
      </dgm:t>
    </dgm:pt>
    <dgm:pt modelId="{7A670AE0-1FBC-4AE2-985A-78C3C4FDCCCF}" type="parTrans" cxnId="{BBE4DF31-15D5-4410-A150-AD89C91F761B}">
      <dgm:prSet/>
      <dgm:spPr/>
    </dgm:pt>
    <dgm:pt modelId="{5A0330BD-E9CA-429D-9DC2-AA74B726FE40}" type="sibTrans" cxnId="{BBE4DF31-15D5-4410-A150-AD89C91F761B}">
      <dgm:prSet/>
      <dgm:spPr/>
    </dgm:pt>
    <dgm:pt modelId="{FE553419-437A-4728-AD8C-C9E9C73037FB}" type="pres">
      <dgm:prSet presAssocID="{BE4AFC22-6B18-4E01-8287-F30D6BF1BC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FC785189-A293-4D24-A859-4B35BEB937A0}" type="pres">
      <dgm:prSet presAssocID="{12ECA810-183A-41C0-A98D-E8A16DE81999}" presName="linNode" presStyleCnt="0"/>
      <dgm:spPr/>
      <dgm:t>
        <a:bodyPr/>
        <a:lstStyle/>
        <a:p>
          <a:endParaRPr lang="en-IE"/>
        </a:p>
      </dgm:t>
    </dgm:pt>
    <dgm:pt modelId="{66387212-1DB3-4050-8FC7-C81966A37EE8}" type="pres">
      <dgm:prSet presAssocID="{12ECA810-183A-41C0-A98D-E8A16DE8199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5E9DAC4-D6F3-4076-96E3-2CB419A7CCCD}" type="pres">
      <dgm:prSet presAssocID="{12ECA810-183A-41C0-A98D-E8A16DE8199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A64462B-B87E-4287-9582-E1F8295461A7}" type="pres">
      <dgm:prSet presAssocID="{83C9E9C6-E1F5-4AC9-9C7A-9EBF1A297257}" presName="sp" presStyleCnt="0"/>
      <dgm:spPr/>
      <dgm:t>
        <a:bodyPr/>
        <a:lstStyle/>
        <a:p>
          <a:endParaRPr lang="en-IE"/>
        </a:p>
      </dgm:t>
    </dgm:pt>
    <dgm:pt modelId="{F0611900-8D13-4339-8A56-E37FFD7BF1EE}" type="pres">
      <dgm:prSet presAssocID="{2A430A21-B59B-44ED-8071-670784A9B264}" presName="linNode" presStyleCnt="0"/>
      <dgm:spPr/>
      <dgm:t>
        <a:bodyPr/>
        <a:lstStyle/>
        <a:p>
          <a:endParaRPr lang="en-IE"/>
        </a:p>
      </dgm:t>
    </dgm:pt>
    <dgm:pt modelId="{8ABF93BE-52BC-4105-905B-13D657181FA9}" type="pres">
      <dgm:prSet presAssocID="{2A430A21-B59B-44ED-8071-670784A9B26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9298B3F-9856-4758-8258-8F27AEE46B9E}" type="pres">
      <dgm:prSet presAssocID="{2A430A21-B59B-44ED-8071-670784A9B26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5E58782-B395-45AD-A608-DF4652DF2922}" type="pres">
      <dgm:prSet presAssocID="{253272DA-FEFD-4093-B2EE-614A69FBE820}" presName="sp" presStyleCnt="0"/>
      <dgm:spPr/>
      <dgm:t>
        <a:bodyPr/>
        <a:lstStyle/>
        <a:p>
          <a:endParaRPr lang="en-IE"/>
        </a:p>
      </dgm:t>
    </dgm:pt>
    <dgm:pt modelId="{FD9EA48A-073E-4F3E-82D4-488B2F90BEE1}" type="pres">
      <dgm:prSet presAssocID="{2ADEAA65-8B0B-4500-95EE-F17AC9775852}" presName="linNode" presStyleCnt="0"/>
      <dgm:spPr/>
      <dgm:t>
        <a:bodyPr/>
        <a:lstStyle/>
        <a:p>
          <a:endParaRPr lang="en-IE"/>
        </a:p>
      </dgm:t>
    </dgm:pt>
    <dgm:pt modelId="{0CFF659B-6602-4D65-B742-EF80F4FB4558}" type="pres">
      <dgm:prSet presAssocID="{2ADEAA65-8B0B-4500-95EE-F17AC977585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1BEB1FF-F20A-42BC-80E2-0549AE994AB9}" type="pres">
      <dgm:prSet presAssocID="{2ADEAA65-8B0B-4500-95EE-F17AC977585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68EED8E2-DAF4-4A57-90E4-77CAE73F99F5}" type="presOf" srcId="{A2039AD8-79AF-49E2-9D1E-A0AA2A6A746A}" destId="{E9298B3F-9856-4758-8258-8F27AEE46B9E}" srcOrd="0" destOrd="2" presId="urn:microsoft.com/office/officeart/2005/8/layout/vList5"/>
    <dgm:cxn modelId="{143137A1-1FF4-4179-B800-265A641BFFDF}" srcId="{12ECA810-183A-41C0-A98D-E8A16DE81999}" destId="{1406F49E-9594-4587-98E5-39C980B6B76D}" srcOrd="0" destOrd="0" parTransId="{7742C478-4547-42B3-BFE0-6B9C2A85EDDD}" sibTransId="{B08CF0AC-8FB3-47CE-886A-1059654842D3}"/>
    <dgm:cxn modelId="{936884D1-8E12-409F-8A4F-A44FBD7F8E5A}" type="presOf" srcId="{12ECA810-183A-41C0-A98D-E8A16DE81999}" destId="{66387212-1DB3-4050-8FC7-C81966A37EE8}" srcOrd="0" destOrd="0" presId="urn:microsoft.com/office/officeart/2005/8/layout/vList5"/>
    <dgm:cxn modelId="{53FF529B-0B94-4966-A372-116365F5B784}" type="presOf" srcId="{2ADEAA65-8B0B-4500-95EE-F17AC9775852}" destId="{0CFF659B-6602-4D65-B742-EF80F4FB4558}" srcOrd="0" destOrd="0" presId="urn:microsoft.com/office/officeart/2005/8/layout/vList5"/>
    <dgm:cxn modelId="{3709E763-476E-4585-B82C-6F5A59703D09}" srcId="{BE4AFC22-6B18-4E01-8287-F30D6BF1BC87}" destId="{2ADEAA65-8B0B-4500-95EE-F17AC9775852}" srcOrd="2" destOrd="0" parTransId="{E76E8E97-FBEC-4FA4-A77D-7CA0D1AD2584}" sibTransId="{E84EEEC5-5F1A-4210-8CB4-F3D138AFA882}"/>
    <dgm:cxn modelId="{BBE4DF31-15D5-4410-A150-AD89C91F761B}" srcId="{12ECA810-183A-41C0-A98D-E8A16DE81999}" destId="{4017072A-3ECA-46E8-B4F7-D56C5062BB27}" srcOrd="1" destOrd="0" parTransId="{7A670AE0-1FBC-4AE2-985A-78C3C4FDCCCF}" sibTransId="{5A0330BD-E9CA-429D-9DC2-AA74B726FE40}"/>
    <dgm:cxn modelId="{1F6CCAE6-1B9C-4542-833C-3E7AE814C533}" type="presOf" srcId="{DCA2D8EF-7EF0-4662-9CDE-259C85DE7029}" destId="{E9298B3F-9856-4758-8258-8F27AEE46B9E}" srcOrd="0" destOrd="0" presId="urn:microsoft.com/office/officeart/2005/8/layout/vList5"/>
    <dgm:cxn modelId="{19123C2B-C323-4278-AC44-064D47F75DBD}" type="presOf" srcId="{4017072A-3ECA-46E8-B4F7-D56C5062BB27}" destId="{65E9DAC4-D6F3-4076-96E3-2CB419A7CCCD}" srcOrd="0" destOrd="1" presId="urn:microsoft.com/office/officeart/2005/8/layout/vList5"/>
    <dgm:cxn modelId="{5C39AEDE-8F3C-45F5-8CFB-2B5E880747CE}" type="presOf" srcId="{E83C70C6-6CC3-48BA-861F-46DF18E45A2B}" destId="{E9298B3F-9856-4758-8258-8F27AEE46B9E}" srcOrd="0" destOrd="1" presId="urn:microsoft.com/office/officeart/2005/8/layout/vList5"/>
    <dgm:cxn modelId="{357CBF3F-5212-4DCE-9371-A18364B57BD0}" srcId="{BE4AFC22-6B18-4E01-8287-F30D6BF1BC87}" destId="{12ECA810-183A-41C0-A98D-E8A16DE81999}" srcOrd="0" destOrd="0" parTransId="{9D6CAA3F-C3EB-44BA-BC66-3C1C0256537E}" sibTransId="{83C9E9C6-E1F5-4AC9-9C7A-9EBF1A297257}"/>
    <dgm:cxn modelId="{F125C5A6-9F00-4ED7-B33C-4063A2805BD3}" srcId="{BE4AFC22-6B18-4E01-8287-F30D6BF1BC87}" destId="{2A430A21-B59B-44ED-8071-670784A9B264}" srcOrd="1" destOrd="0" parTransId="{10CB8A4D-FD7B-496C-A11C-AF91F1E5AF2A}" sibTransId="{253272DA-FEFD-4093-B2EE-614A69FBE820}"/>
    <dgm:cxn modelId="{DB619765-DE43-404D-8B4B-24EEEE3F7116}" srcId="{2A430A21-B59B-44ED-8071-670784A9B264}" destId="{E83C70C6-6CC3-48BA-861F-46DF18E45A2B}" srcOrd="1" destOrd="0" parTransId="{8BAB8853-23CA-4D6E-92B0-CAA4A090C5E0}" sibTransId="{99D664E9-FA32-406E-9F8F-FEBC2ABCC9C5}"/>
    <dgm:cxn modelId="{4886EE48-21A6-417B-AAFC-B8B51CD26217}" srcId="{2A430A21-B59B-44ED-8071-670784A9B264}" destId="{DCA2D8EF-7EF0-4662-9CDE-259C85DE7029}" srcOrd="0" destOrd="0" parTransId="{C56F8A20-3F63-437E-8E4E-A62BA5A11A30}" sibTransId="{02B92446-A486-4D1C-8B4B-6E6EA3CD2E72}"/>
    <dgm:cxn modelId="{53A9A0D3-173C-4F8E-8167-6CB52B45A31B}" type="presOf" srcId="{BE4AFC22-6B18-4E01-8287-F30D6BF1BC87}" destId="{FE553419-437A-4728-AD8C-C9E9C73037FB}" srcOrd="0" destOrd="0" presId="urn:microsoft.com/office/officeart/2005/8/layout/vList5"/>
    <dgm:cxn modelId="{5CF95095-8BFF-475E-B7D2-A4862C4F6462}" srcId="{2ADEAA65-8B0B-4500-95EE-F17AC9775852}" destId="{24340D0F-7FD6-4A17-AE83-1EF513B697B9}" srcOrd="0" destOrd="0" parTransId="{9199862D-8820-4EE0-A386-357871452F40}" sibTransId="{6A9EFEA0-FC7B-4D48-B2ED-D6778C6003B0}"/>
    <dgm:cxn modelId="{1E4A73A9-DBAA-4338-B702-6C09CC40D272}" type="presOf" srcId="{24340D0F-7FD6-4A17-AE83-1EF513B697B9}" destId="{31BEB1FF-F20A-42BC-80E2-0549AE994AB9}" srcOrd="0" destOrd="0" presId="urn:microsoft.com/office/officeart/2005/8/layout/vList5"/>
    <dgm:cxn modelId="{D7F008D6-4F98-4465-A4EF-12A03A90EA6F}" type="presOf" srcId="{2A430A21-B59B-44ED-8071-670784A9B264}" destId="{8ABF93BE-52BC-4105-905B-13D657181FA9}" srcOrd="0" destOrd="0" presId="urn:microsoft.com/office/officeart/2005/8/layout/vList5"/>
    <dgm:cxn modelId="{2E4FE6D1-C977-4E54-B535-1A1F5F2DDF20}" srcId="{2A430A21-B59B-44ED-8071-670784A9B264}" destId="{A2039AD8-79AF-49E2-9D1E-A0AA2A6A746A}" srcOrd="2" destOrd="0" parTransId="{44AB80E9-400E-46EB-B360-4D44E819A72A}" sibTransId="{330D0199-B21A-4458-B60C-BE91E0C7DE6F}"/>
    <dgm:cxn modelId="{78860CBC-BC8E-4417-AD86-7F22F07388F5}" type="presOf" srcId="{1406F49E-9594-4587-98E5-39C980B6B76D}" destId="{65E9DAC4-D6F3-4076-96E3-2CB419A7CCCD}" srcOrd="0" destOrd="0" presId="urn:microsoft.com/office/officeart/2005/8/layout/vList5"/>
    <dgm:cxn modelId="{942D9A44-F9AD-4D9C-84AC-F85E298BD841}" type="presParOf" srcId="{FE553419-437A-4728-AD8C-C9E9C73037FB}" destId="{FC785189-A293-4D24-A859-4B35BEB937A0}" srcOrd="0" destOrd="0" presId="urn:microsoft.com/office/officeart/2005/8/layout/vList5"/>
    <dgm:cxn modelId="{7AD56E44-36CA-47A1-9B06-044EA8FA20D3}" type="presParOf" srcId="{FC785189-A293-4D24-A859-4B35BEB937A0}" destId="{66387212-1DB3-4050-8FC7-C81966A37EE8}" srcOrd="0" destOrd="0" presId="urn:microsoft.com/office/officeart/2005/8/layout/vList5"/>
    <dgm:cxn modelId="{BC3C590B-36A5-491C-98D2-D93A222B0D9C}" type="presParOf" srcId="{FC785189-A293-4D24-A859-4B35BEB937A0}" destId="{65E9DAC4-D6F3-4076-96E3-2CB419A7CCCD}" srcOrd="1" destOrd="0" presId="urn:microsoft.com/office/officeart/2005/8/layout/vList5"/>
    <dgm:cxn modelId="{B24764FB-0CC3-4AFE-BC94-D6396DCF2302}" type="presParOf" srcId="{FE553419-437A-4728-AD8C-C9E9C73037FB}" destId="{4A64462B-B87E-4287-9582-E1F8295461A7}" srcOrd="1" destOrd="0" presId="urn:microsoft.com/office/officeart/2005/8/layout/vList5"/>
    <dgm:cxn modelId="{5AE5A1CD-DC06-49EB-93D3-5C7A056064AD}" type="presParOf" srcId="{FE553419-437A-4728-AD8C-C9E9C73037FB}" destId="{F0611900-8D13-4339-8A56-E37FFD7BF1EE}" srcOrd="2" destOrd="0" presId="urn:microsoft.com/office/officeart/2005/8/layout/vList5"/>
    <dgm:cxn modelId="{BE38130A-9F6C-4287-AA66-6D9313248EB5}" type="presParOf" srcId="{F0611900-8D13-4339-8A56-E37FFD7BF1EE}" destId="{8ABF93BE-52BC-4105-905B-13D657181FA9}" srcOrd="0" destOrd="0" presId="urn:microsoft.com/office/officeart/2005/8/layout/vList5"/>
    <dgm:cxn modelId="{A77D7732-C3C1-4D69-8BB3-BEA7559B0C77}" type="presParOf" srcId="{F0611900-8D13-4339-8A56-E37FFD7BF1EE}" destId="{E9298B3F-9856-4758-8258-8F27AEE46B9E}" srcOrd="1" destOrd="0" presId="urn:microsoft.com/office/officeart/2005/8/layout/vList5"/>
    <dgm:cxn modelId="{5726143D-03F0-4D40-A05E-0B00A55E0656}" type="presParOf" srcId="{FE553419-437A-4728-AD8C-C9E9C73037FB}" destId="{B5E58782-B395-45AD-A608-DF4652DF2922}" srcOrd="3" destOrd="0" presId="urn:microsoft.com/office/officeart/2005/8/layout/vList5"/>
    <dgm:cxn modelId="{4EF8128C-EC5D-46BF-BC02-1E9C19064A8A}" type="presParOf" srcId="{FE553419-437A-4728-AD8C-C9E9C73037FB}" destId="{FD9EA48A-073E-4F3E-82D4-488B2F90BEE1}" srcOrd="4" destOrd="0" presId="urn:microsoft.com/office/officeart/2005/8/layout/vList5"/>
    <dgm:cxn modelId="{BE202D2B-8AF6-4AA7-92B7-76BD894925EA}" type="presParOf" srcId="{FD9EA48A-073E-4F3E-82D4-488B2F90BEE1}" destId="{0CFF659B-6602-4D65-B742-EF80F4FB4558}" srcOrd="0" destOrd="0" presId="urn:microsoft.com/office/officeart/2005/8/layout/vList5"/>
    <dgm:cxn modelId="{DC7EDF55-DE54-47AC-B38C-B8A548F8DBA3}" type="presParOf" srcId="{FD9EA48A-073E-4F3E-82D4-488B2F90BEE1}" destId="{31BEB1FF-F20A-42BC-80E2-0549AE994A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4AFC22-6B18-4E01-8287-F30D6BF1BC87}" type="doc">
      <dgm:prSet loTypeId="urn:microsoft.com/office/officeart/2005/8/layout/vList5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IE"/>
        </a:p>
      </dgm:t>
    </dgm:pt>
    <dgm:pt modelId="{2A430A21-B59B-44ED-8071-670784A9B264}">
      <dgm:prSet phldrT="[Text]"/>
      <dgm:spPr/>
      <dgm:t>
        <a:bodyPr/>
        <a:lstStyle/>
        <a:p>
          <a:r>
            <a:rPr lang="en-IE" dirty="0" smtClean="0"/>
            <a:t>Coordination and sharing of best practice</a:t>
          </a:r>
          <a:endParaRPr lang="en-IE" dirty="0"/>
        </a:p>
      </dgm:t>
    </dgm:pt>
    <dgm:pt modelId="{10CB8A4D-FD7B-496C-A11C-AF91F1E5AF2A}" type="parTrans" cxnId="{F125C5A6-9F00-4ED7-B33C-4063A2805BD3}">
      <dgm:prSet/>
      <dgm:spPr/>
      <dgm:t>
        <a:bodyPr/>
        <a:lstStyle/>
        <a:p>
          <a:endParaRPr lang="en-IE"/>
        </a:p>
      </dgm:t>
    </dgm:pt>
    <dgm:pt modelId="{253272DA-FEFD-4093-B2EE-614A69FBE820}" type="sibTrans" cxnId="{F125C5A6-9F00-4ED7-B33C-4063A2805BD3}">
      <dgm:prSet/>
      <dgm:spPr/>
      <dgm:t>
        <a:bodyPr/>
        <a:lstStyle/>
        <a:p>
          <a:endParaRPr lang="en-IE"/>
        </a:p>
      </dgm:t>
    </dgm:pt>
    <dgm:pt modelId="{E83C70C6-6CC3-48BA-861F-46DF18E45A2B}">
      <dgm:prSet phldrT="[Text]"/>
      <dgm:spPr/>
      <dgm:t>
        <a:bodyPr/>
        <a:lstStyle/>
        <a:p>
          <a:r>
            <a:rPr lang="en-IE" dirty="0" smtClean="0"/>
            <a:t>Data exists in number of different places – no centralised approach to data management</a:t>
          </a:r>
          <a:endParaRPr lang="en-IE" dirty="0"/>
        </a:p>
      </dgm:t>
    </dgm:pt>
    <dgm:pt modelId="{8BAB8853-23CA-4D6E-92B0-CAA4A090C5E0}" type="parTrans" cxnId="{DB619765-DE43-404D-8B4B-24EEEE3F7116}">
      <dgm:prSet/>
      <dgm:spPr/>
      <dgm:t>
        <a:bodyPr/>
        <a:lstStyle/>
        <a:p>
          <a:endParaRPr lang="en-IE"/>
        </a:p>
      </dgm:t>
    </dgm:pt>
    <dgm:pt modelId="{99D664E9-FA32-406E-9F8F-FEBC2ABCC9C5}" type="sibTrans" cxnId="{DB619765-DE43-404D-8B4B-24EEEE3F7116}">
      <dgm:prSet/>
      <dgm:spPr/>
      <dgm:t>
        <a:bodyPr/>
        <a:lstStyle/>
        <a:p>
          <a:endParaRPr lang="en-IE"/>
        </a:p>
      </dgm:t>
    </dgm:pt>
    <dgm:pt modelId="{2ADEAA65-8B0B-4500-95EE-F17AC9775852}">
      <dgm:prSet phldrT="[Text]"/>
      <dgm:spPr/>
      <dgm:t>
        <a:bodyPr/>
        <a:lstStyle/>
        <a:p>
          <a:r>
            <a:rPr lang="en-IE" dirty="0" smtClean="0"/>
            <a:t>IT</a:t>
          </a:r>
          <a:endParaRPr lang="en-IE" dirty="0"/>
        </a:p>
      </dgm:t>
    </dgm:pt>
    <dgm:pt modelId="{E76E8E97-FBEC-4FA4-A77D-7CA0D1AD2584}" type="parTrans" cxnId="{3709E763-476E-4585-B82C-6F5A59703D09}">
      <dgm:prSet/>
      <dgm:spPr/>
      <dgm:t>
        <a:bodyPr/>
        <a:lstStyle/>
        <a:p>
          <a:endParaRPr lang="en-IE"/>
        </a:p>
      </dgm:t>
    </dgm:pt>
    <dgm:pt modelId="{E84EEEC5-5F1A-4210-8CB4-F3D138AFA882}" type="sibTrans" cxnId="{3709E763-476E-4585-B82C-6F5A59703D09}">
      <dgm:prSet/>
      <dgm:spPr/>
      <dgm:t>
        <a:bodyPr/>
        <a:lstStyle/>
        <a:p>
          <a:endParaRPr lang="en-IE"/>
        </a:p>
      </dgm:t>
    </dgm:pt>
    <dgm:pt modelId="{24340D0F-7FD6-4A17-AE83-1EF513B697B9}">
      <dgm:prSet phldrT="[Text]"/>
      <dgm:spPr/>
      <dgm:t>
        <a:bodyPr/>
        <a:lstStyle/>
        <a:p>
          <a:r>
            <a:rPr lang="en-IE" dirty="0" smtClean="0"/>
            <a:t>IT strategy needs to be aligned with data needs. Examples where it isn’t (e.g. CAF data book)</a:t>
          </a:r>
          <a:endParaRPr lang="en-IE" dirty="0"/>
        </a:p>
      </dgm:t>
    </dgm:pt>
    <dgm:pt modelId="{9199862D-8820-4EE0-A386-357871452F40}" type="parTrans" cxnId="{5CF95095-8BFF-475E-B7D2-A4862C4F6462}">
      <dgm:prSet/>
      <dgm:spPr/>
      <dgm:t>
        <a:bodyPr/>
        <a:lstStyle/>
        <a:p>
          <a:endParaRPr lang="en-IE"/>
        </a:p>
      </dgm:t>
    </dgm:pt>
    <dgm:pt modelId="{6A9EFEA0-FC7B-4D48-B2ED-D6778C6003B0}" type="sibTrans" cxnId="{5CF95095-8BFF-475E-B7D2-A4862C4F6462}">
      <dgm:prSet/>
      <dgm:spPr/>
      <dgm:t>
        <a:bodyPr/>
        <a:lstStyle/>
        <a:p>
          <a:endParaRPr lang="en-IE"/>
        </a:p>
      </dgm:t>
    </dgm:pt>
    <dgm:pt modelId="{77DA1C52-69D1-44E5-AAEB-D5F2B4EB214A}">
      <dgm:prSet phldrT="[Text]"/>
      <dgm:spPr/>
      <dgm:t>
        <a:bodyPr/>
        <a:lstStyle/>
        <a:p>
          <a:r>
            <a:rPr lang="en-IE" dirty="0" smtClean="0"/>
            <a:t>Timeliness</a:t>
          </a:r>
          <a:endParaRPr lang="en-IE" dirty="0"/>
        </a:p>
      </dgm:t>
    </dgm:pt>
    <dgm:pt modelId="{3262759A-B6E5-4225-B8C5-6CBEB355761E}" type="parTrans" cxnId="{EB2AA8AF-5C4A-4E11-93A7-C77FEF6038CE}">
      <dgm:prSet/>
      <dgm:spPr/>
      <dgm:t>
        <a:bodyPr/>
        <a:lstStyle/>
        <a:p>
          <a:endParaRPr lang="en-IE"/>
        </a:p>
      </dgm:t>
    </dgm:pt>
    <dgm:pt modelId="{9B9EA415-30C8-425F-B92E-4AFBCF9FAB04}" type="sibTrans" cxnId="{EB2AA8AF-5C4A-4E11-93A7-C77FEF6038CE}">
      <dgm:prSet/>
      <dgm:spPr/>
      <dgm:t>
        <a:bodyPr/>
        <a:lstStyle/>
        <a:p>
          <a:endParaRPr lang="en-IE"/>
        </a:p>
      </dgm:t>
    </dgm:pt>
    <dgm:pt modelId="{63014F5A-5D41-48C5-8E74-1262F2511ED5}">
      <dgm:prSet phldrT="[Text]"/>
      <dgm:spPr/>
      <dgm:t>
        <a:bodyPr/>
        <a:lstStyle/>
        <a:p>
          <a:r>
            <a:rPr lang="en-IE" dirty="0" smtClean="0"/>
            <a:t>Staff don’t necessarily know all of data that exists</a:t>
          </a:r>
          <a:endParaRPr lang="en-IE" dirty="0"/>
        </a:p>
      </dgm:t>
    </dgm:pt>
    <dgm:pt modelId="{E00D7BDD-AE3B-467D-96C0-CA0BD3BDFC45}" type="parTrans" cxnId="{719C43A5-57E5-4182-BB0B-7B7BD9601E35}">
      <dgm:prSet/>
      <dgm:spPr/>
      <dgm:t>
        <a:bodyPr/>
        <a:lstStyle/>
        <a:p>
          <a:endParaRPr lang="en-IE"/>
        </a:p>
      </dgm:t>
    </dgm:pt>
    <dgm:pt modelId="{B1526EF8-DD45-40AD-AB93-51A5E8E8E425}" type="sibTrans" cxnId="{719C43A5-57E5-4182-BB0B-7B7BD9601E35}">
      <dgm:prSet/>
      <dgm:spPr/>
      <dgm:t>
        <a:bodyPr/>
        <a:lstStyle/>
        <a:p>
          <a:endParaRPr lang="en-IE"/>
        </a:p>
      </dgm:t>
    </dgm:pt>
    <dgm:pt modelId="{D54AB5B3-15FD-4DFB-A81E-9AA973D07350}">
      <dgm:prSet phldrT="[Text]"/>
      <dgm:spPr/>
      <dgm:t>
        <a:bodyPr/>
        <a:lstStyle/>
        <a:p>
          <a:r>
            <a:rPr lang="en-IE" dirty="0" smtClean="0"/>
            <a:t>Generally, more timeliness useful (but resource-intensive)</a:t>
          </a:r>
          <a:endParaRPr lang="en-IE" dirty="0"/>
        </a:p>
      </dgm:t>
    </dgm:pt>
    <dgm:pt modelId="{56F585A6-9D2B-458D-83FD-A27F773038F9}" type="parTrans" cxnId="{565AC471-DA98-4E22-A0EC-49EA5AA7A488}">
      <dgm:prSet/>
      <dgm:spPr/>
      <dgm:t>
        <a:bodyPr/>
        <a:lstStyle/>
        <a:p>
          <a:endParaRPr lang="en-IE"/>
        </a:p>
      </dgm:t>
    </dgm:pt>
    <dgm:pt modelId="{E54C32FE-1341-4BB4-BC52-0DD791A98935}" type="sibTrans" cxnId="{565AC471-DA98-4E22-A0EC-49EA5AA7A488}">
      <dgm:prSet/>
      <dgm:spPr/>
      <dgm:t>
        <a:bodyPr/>
        <a:lstStyle/>
        <a:p>
          <a:endParaRPr lang="en-IE"/>
        </a:p>
      </dgm:t>
    </dgm:pt>
    <dgm:pt modelId="{078D7D9B-A09E-4E33-AD6F-70767400F9F4}">
      <dgm:prSet phldrT="[Text]"/>
      <dgm:spPr/>
      <dgm:t>
        <a:bodyPr/>
        <a:lstStyle/>
        <a:p>
          <a:r>
            <a:rPr lang="en-IE" dirty="0" smtClean="0"/>
            <a:t>In some areas (public transport, aviation), particularly highlights</a:t>
          </a:r>
          <a:endParaRPr lang="en-IE" dirty="0"/>
        </a:p>
      </dgm:t>
    </dgm:pt>
    <dgm:pt modelId="{D4A31863-A510-441F-B133-F7BB3D1B00B6}" type="parTrans" cxnId="{6749CFB8-4FB4-4504-88C2-05DEC75B003C}">
      <dgm:prSet/>
      <dgm:spPr/>
      <dgm:t>
        <a:bodyPr/>
        <a:lstStyle/>
        <a:p>
          <a:endParaRPr lang="en-IE"/>
        </a:p>
      </dgm:t>
    </dgm:pt>
    <dgm:pt modelId="{DDEE9CC2-C260-460E-BB48-42057A99B382}" type="sibTrans" cxnId="{6749CFB8-4FB4-4504-88C2-05DEC75B003C}">
      <dgm:prSet/>
      <dgm:spPr/>
      <dgm:t>
        <a:bodyPr/>
        <a:lstStyle/>
        <a:p>
          <a:endParaRPr lang="en-IE"/>
        </a:p>
      </dgm:t>
    </dgm:pt>
    <dgm:pt modelId="{FE553419-437A-4728-AD8C-C9E9C73037FB}" type="pres">
      <dgm:prSet presAssocID="{BE4AFC22-6B18-4E01-8287-F30D6BF1BC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F0611900-8D13-4339-8A56-E37FFD7BF1EE}" type="pres">
      <dgm:prSet presAssocID="{2A430A21-B59B-44ED-8071-670784A9B264}" presName="linNode" presStyleCnt="0"/>
      <dgm:spPr/>
      <dgm:t>
        <a:bodyPr/>
        <a:lstStyle/>
        <a:p>
          <a:endParaRPr lang="en-IE"/>
        </a:p>
      </dgm:t>
    </dgm:pt>
    <dgm:pt modelId="{8ABF93BE-52BC-4105-905B-13D657181FA9}" type="pres">
      <dgm:prSet presAssocID="{2A430A21-B59B-44ED-8071-670784A9B26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9298B3F-9856-4758-8258-8F27AEE46B9E}" type="pres">
      <dgm:prSet presAssocID="{2A430A21-B59B-44ED-8071-670784A9B26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5E58782-B395-45AD-A608-DF4652DF2922}" type="pres">
      <dgm:prSet presAssocID="{253272DA-FEFD-4093-B2EE-614A69FBE820}" presName="sp" presStyleCnt="0"/>
      <dgm:spPr/>
      <dgm:t>
        <a:bodyPr/>
        <a:lstStyle/>
        <a:p>
          <a:endParaRPr lang="en-IE"/>
        </a:p>
      </dgm:t>
    </dgm:pt>
    <dgm:pt modelId="{FD9EA48A-073E-4F3E-82D4-488B2F90BEE1}" type="pres">
      <dgm:prSet presAssocID="{2ADEAA65-8B0B-4500-95EE-F17AC9775852}" presName="linNode" presStyleCnt="0"/>
      <dgm:spPr/>
      <dgm:t>
        <a:bodyPr/>
        <a:lstStyle/>
        <a:p>
          <a:endParaRPr lang="en-IE"/>
        </a:p>
      </dgm:t>
    </dgm:pt>
    <dgm:pt modelId="{0CFF659B-6602-4D65-B742-EF80F4FB4558}" type="pres">
      <dgm:prSet presAssocID="{2ADEAA65-8B0B-4500-95EE-F17AC977585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1BEB1FF-F20A-42BC-80E2-0549AE994AB9}" type="pres">
      <dgm:prSet presAssocID="{2ADEAA65-8B0B-4500-95EE-F17AC977585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55855AB-656D-473E-9AF6-67AE1BA4AE01}" type="pres">
      <dgm:prSet presAssocID="{E84EEEC5-5F1A-4210-8CB4-F3D138AFA882}" presName="sp" presStyleCnt="0"/>
      <dgm:spPr/>
      <dgm:t>
        <a:bodyPr/>
        <a:lstStyle/>
        <a:p>
          <a:endParaRPr lang="en-IE"/>
        </a:p>
      </dgm:t>
    </dgm:pt>
    <dgm:pt modelId="{6E7FB46E-44F2-450B-94D8-D3D9BDE16382}" type="pres">
      <dgm:prSet presAssocID="{77DA1C52-69D1-44E5-AAEB-D5F2B4EB214A}" presName="linNode" presStyleCnt="0"/>
      <dgm:spPr/>
      <dgm:t>
        <a:bodyPr/>
        <a:lstStyle/>
        <a:p>
          <a:endParaRPr lang="en-IE"/>
        </a:p>
      </dgm:t>
    </dgm:pt>
    <dgm:pt modelId="{AA791581-C31C-4F58-8E1C-7178E975C6CC}" type="pres">
      <dgm:prSet presAssocID="{77DA1C52-69D1-44E5-AAEB-D5F2B4EB214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BF3A57A-6BDF-4121-801B-05E7454FE90F}" type="pres">
      <dgm:prSet presAssocID="{77DA1C52-69D1-44E5-AAEB-D5F2B4EB214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E2E7B0FA-5F45-437E-AA59-58DAE4CF2772}" type="presOf" srcId="{77DA1C52-69D1-44E5-AAEB-D5F2B4EB214A}" destId="{AA791581-C31C-4F58-8E1C-7178E975C6CC}" srcOrd="0" destOrd="0" presId="urn:microsoft.com/office/officeart/2005/8/layout/vList5"/>
    <dgm:cxn modelId="{3709E763-476E-4585-B82C-6F5A59703D09}" srcId="{BE4AFC22-6B18-4E01-8287-F30D6BF1BC87}" destId="{2ADEAA65-8B0B-4500-95EE-F17AC9775852}" srcOrd="1" destOrd="0" parTransId="{E76E8E97-FBEC-4FA4-A77D-7CA0D1AD2584}" sibTransId="{E84EEEC5-5F1A-4210-8CB4-F3D138AFA882}"/>
    <dgm:cxn modelId="{719C43A5-57E5-4182-BB0B-7B7BD9601E35}" srcId="{2A430A21-B59B-44ED-8071-670784A9B264}" destId="{63014F5A-5D41-48C5-8E74-1262F2511ED5}" srcOrd="1" destOrd="0" parTransId="{E00D7BDD-AE3B-467D-96C0-CA0BD3BDFC45}" sibTransId="{B1526EF8-DD45-40AD-AB93-51A5E8E8E425}"/>
    <dgm:cxn modelId="{900CEED6-DCE2-420B-8C77-5B667A985136}" type="presOf" srcId="{63014F5A-5D41-48C5-8E74-1262F2511ED5}" destId="{E9298B3F-9856-4758-8258-8F27AEE46B9E}" srcOrd="0" destOrd="1" presId="urn:microsoft.com/office/officeart/2005/8/layout/vList5"/>
    <dgm:cxn modelId="{175A1F46-9D5D-451B-86D9-A61A7F674EC1}" type="presOf" srcId="{24340D0F-7FD6-4A17-AE83-1EF513B697B9}" destId="{31BEB1FF-F20A-42BC-80E2-0549AE994AB9}" srcOrd="0" destOrd="0" presId="urn:microsoft.com/office/officeart/2005/8/layout/vList5"/>
    <dgm:cxn modelId="{6749CFB8-4FB4-4504-88C2-05DEC75B003C}" srcId="{77DA1C52-69D1-44E5-AAEB-D5F2B4EB214A}" destId="{078D7D9B-A09E-4E33-AD6F-70767400F9F4}" srcOrd="1" destOrd="0" parTransId="{D4A31863-A510-441F-B133-F7BB3D1B00B6}" sibTransId="{DDEE9CC2-C260-460E-BB48-42057A99B382}"/>
    <dgm:cxn modelId="{F125C5A6-9F00-4ED7-B33C-4063A2805BD3}" srcId="{BE4AFC22-6B18-4E01-8287-F30D6BF1BC87}" destId="{2A430A21-B59B-44ED-8071-670784A9B264}" srcOrd="0" destOrd="0" parTransId="{10CB8A4D-FD7B-496C-A11C-AF91F1E5AF2A}" sibTransId="{253272DA-FEFD-4093-B2EE-614A69FBE820}"/>
    <dgm:cxn modelId="{D5D1F9DE-E7A8-4C75-BF90-6FF081143F7A}" type="presOf" srcId="{BE4AFC22-6B18-4E01-8287-F30D6BF1BC87}" destId="{FE553419-437A-4728-AD8C-C9E9C73037FB}" srcOrd="0" destOrd="0" presId="urn:microsoft.com/office/officeart/2005/8/layout/vList5"/>
    <dgm:cxn modelId="{EB2AA8AF-5C4A-4E11-93A7-C77FEF6038CE}" srcId="{BE4AFC22-6B18-4E01-8287-F30D6BF1BC87}" destId="{77DA1C52-69D1-44E5-AAEB-D5F2B4EB214A}" srcOrd="2" destOrd="0" parTransId="{3262759A-B6E5-4225-B8C5-6CBEB355761E}" sibTransId="{9B9EA415-30C8-425F-B92E-4AFBCF9FAB04}"/>
    <dgm:cxn modelId="{C178C696-1613-4E1A-9F66-F2094A84CE3E}" type="presOf" srcId="{2ADEAA65-8B0B-4500-95EE-F17AC9775852}" destId="{0CFF659B-6602-4D65-B742-EF80F4FB4558}" srcOrd="0" destOrd="0" presId="urn:microsoft.com/office/officeart/2005/8/layout/vList5"/>
    <dgm:cxn modelId="{DB619765-DE43-404D-8B4B-24EEEE3F7116}" srcId="{2A430A21-B59B-44ED-8071-670784A9B264}" destId="{E83C70C6-6CC3-48BA-861F-46DF18E45A2B}" srcOrd="0" destOrd="0" parTransId="{8BAB8853-23CA-4D6E-92B0-CAA4A090C5E0}" sibTransId="{99D664E9-FA32-406E-9F8F-FEBC2ABCC9C5}"/>
    <dgm:cxn modelId="{0A30CCC1-6ACA-4819-86BB-DE21945B7213}" type="presOf" srcId="{E83C70C6-6CC3-48BA-861F-46DF18E45A2B}" destId="{E9298B3F-9856-4758-8258-8F27AEE46B9E}" srcOrd="0" destOrd="0" presId="urn:microsoft.com/office/officeart/2005/8/layout/vList5"/>
    <dgm:cxn modelId="{E32CEFFE-9C22-4B6A-99B5-66BCAF0B4C39}" type="presOf" srcId="{078D7D9B-A09E-4E33-AD6F-70767400F9F4}" destId="{BBF3A57A-6BDF-4121-801B-05E7454FE90F}" srcOrd="0" destOrd="1" presId="urn:microsoft.com/office/officeart/2005/8/layout/vList5"/>
    <dgm:cxn modelId="{098A989A-FDB1-47D8-92C1-909A3B08F552}" type="presOf" srcId="{D54AB5B3-15FD-4DFB-A81E-9AA973D07350}" destId="{BBF3A57A-6BDF-4121-801B-05E7454FE90F}" srcOrd="0" destOrd="0" presId="urn:microsoft.com/office/officeart/2005/8/layout/vList5"/>
    <dgm:cxn modelId="{5CF95095-8BFF-475E-B7D2-A4862C4F6462}" srcId="{2ADEAA65-8B0B-4500-95EE-F17AC9775852}" destId="{24340D0F-7FD6-4A17-AE83-1EF513B697B9}" srcOrd="0" destOrd="0" parTransId="{9199862D-8820-4EE0-A386-357871452F40}" sibTransId="{6A9EFEA0-FC7B-4D48-B2ED-D6778C6003B0}"/>
    <dgm:cxn modelId="{565AC471-DA98-4E22-A0EC-49EA5AA7A488}" srcId="{77DA1C52-69D1-44E5-AAEB-D5F2B4EB214A}" destId="{D54AB5B3-15FD-4DFB-A81E-9AA973D07350}" srcOrd="0" destOrd="0" parTransId="{56F585A6-9D2B-458D-83FD-A27F773038F9}" sibTransId="{E54C32FE-1341-4BB4-BC52-0DD791A98935}"/>
    <dgm:cxn modelId="{676686A4-12CF-4BD5-A84F-15FE4436AE18}" type="presOf" srcId="{2A430A21-B59B-44ED-8071-670784A9B264}" destId="{8ABF93BE-52BC-4105-905B-13D657181FA9}" srcOrd="0" destOrd="0" presId="urn:microsoft.com/office/officeart/2005/8/layout/vList5"/>
    <dgm:cxn modelId="{E865105B-2AEE-4A73-BFD2-EB517FB71894}" type="presParOf" srcId="{FE553419-437A-4728-AD8C-C9E9C73037FB}" destId="{F0611900-8D13-4339-8A56-E37FFD7BF1EE}" srcOrd="0" destOrd="0" presId="urn:microsoft.com/office/officeart/2005/8/layout/vList5"/>
    <dgm:cxn modelId="{A08EE1C1-E8C6-4964-9835-4A705320069F}" type="presParOf" srcId="{F0611900-8D13-4339-8A56-E37FFD7BF1EE}" destId="{8ABF93BE-52BC-4105-905B-13D657181FA9}" srcOrd="0" destOrd="0" presId="urn:microsoft.com/office/officeart/2005/8/layout/vList5"/>
    <dgm:cxn modelId="{75A2E56E-9290-4849-B1FD-AD7780C810F8}" type="presParOf" srcId="{F0611900-8D13-4339-8A56-E37FFD7BF1EE}" destId="{E9298B3F-9856-4758-8258-8F27AEE46B9E}" srcOrd="1" destOrd="0" presId="urn:microsoft.com/office/officeart/2005/8/layout/vList5"/>
    <dgm:cxn modelId="{46CB07D3-E19C-415F-BB1A-AC6F35EAF12F}" type="presParOf" srcId="{FE553419-437A-4728-AD8C-C9E9C73037FB}" destId="{B5E58782-B395-45AD-A608-DF4652DF2922}" srcOrd="1" destOrd="0" presId="urn:microsoft.com/office/officeart/2005/8/layout/vList5"/>
    <dgm:cxn modelId="{4393BB86-3961-4CFA-A58D-70D90FC9CE94}" type="presParOf" srcId="{FE553419-437A-4728-AD8C-C9E9C73037FB}" destId="{FD9EA48A-073E-4F3E-82D4-488B2F90BEE1}" srcOrd="2" destOrd="0" presId="urn:microsoft.com/office/officeart/2005/8/layout/vList5"/>
    <dgm:cxn modelId="{D83213A9-5EF0-4735-90D2-CA711CDF9BB4}" type="presParOf" srcId="{FD9EA48A-073E-4F3E-82D4-488B2F90BEE1}" destId="{0CFF659B-6602-4D65-B742-EF80F4FB4558}" srcOrd="0" destOrd="0" presId="urn:microsoft.com/office/officeart/2005/8/layout/vList5"/>
    <dgm:cxn modelId="{E6A0A744-062C-44EB-97C3-73EE2057EBE2}" type="presParOf" srcId="{FD9EA48A-073E-4F3E-82D4-488B2F90BEE1}" destId="{31BEB1FF-F20A-42BC-80E2-0549AE994AB9}" srcOrd="1" destOrd="0" presId="urn:microsoft.com/office/officeart/2005/8/layout/vList5"/>
    <dgm:cxn modelId="{1018571D-9E36-438C-812F-774DA3475AAD}" type="presParOf" srcId="{FE553419-437A-4728-AD8C-C9E9C73037FB}" destId="{A55855AB-656D-473E-9AF6-67AE1BA4AE01}" srcOrd="3" destOrd="0" presId="urn:microsoft.com/office/officeart/2005/8/layout/vList5"/>
    <dgm:cxn modelId="{57834BDB-ECAE-4510-9964-075B7D8001FA}" type="presParOf" srcId="{FE553419-437A-4728-AD8C-C9E9C73037FB}" destId="{6E7FB46E-44F2-450B-94D8-D3D9BDE16382}" srcOrd="4" destOrd="0" presId="urn:microsoft.com/office/officeart/2005/8/layout/vList5"/>
    <dgm:cxn modelId="{EFA8E7AE-00EC-4908-A214-1BD8F9F6403A}" type="presParOf" srcId="{6E7FB46E-44F2-450B-94D8-D3D9BDE16382}" destId="{AA791581-C31C-4F58-8E1C-7178E975C6CC}" srcOrd="0" destOrd="0" presId="urn:microsoft.com/office/officeart/2005/8/layout/vList5"/>
    <dgm:cxn modelId="{A5424010-9228-400F-BC5F-F6DBA000682F}" type="presParOf" srcId="{6E7FB46E-44F2-450B-94D8-D3D9BDE16382}" destId="{BBF3A57A-6BDF-4121-801B-05E7454FE90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4AFC22-6B18-4E01-8287-F30D6BF1BC87}" type="doc">
      <dgm:prSet loTypeId="urn:microsoft.com/office/officeart/2005/8/layout/vList5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IE"/>
        </a:p>
      </dgm:t>
    </dgm:pt>
    <dgm:pt modelId="{E83C70C6-6CC3-48BA-861F-46DF18E45A2B}">
      <dgm:prSet phldrT="[Text]"/>
      <dgm:spPr/>
      <dgm:t>
        <a:bodyPr/>
        <a:lstStyle/>
        <a:p>
          <a:r>
            <a:rPr lang="en-IE" dirty="0" smtClean="0"/>
            <a:t>Gap in production of (consistent, reliable) forecasts.</a:t>
          </a:r>
          <a:endParaRPr lang="en-IE" dirty="0"/>
        </a:p>
      </dgm:t>
    </dgm:pt>
    <dgm:pt modelId="{8BAB8853-23CA-4D6E-92B0-CAA4A090C5E0}" type="parTrans" cxnId="{DB619765-DE43-404D-8B4B-24EEEE3F7116}">
      <dgm:prSet/>
      <dgm:spPr/>
      <dgm:t>
        <a:bodyPr/>
        <a:lstStyle/>
        <a:p>
          <a:endParaRPr lang="en-IE"/>
        </a:p>
      </dgm:t>
    </dgm:pt>
    <dgm:pt modelId="{99D664E9-FA32-406E-9F8F-FEBC2ABCC9C5}" type="sibTrans" cxnId="{DB619765-DE43-404D-8B4B-24EEEE3F7116}">
      <dgm:prSet/>
      <dgm:spPr/>
      <dgm:t>
        <a:bodyPr/>
        <a:lstStyle/>
        <a:p>
          <a:endParaRPr lang="en-IE"/>
        </a:p>
      </dgm:t>
    </dgm:pt>
    <dgm:pt modelId="{2ADEAA65-8B0B-4500-95EE-F17AC9775852}">
      <dgm:prSet phldrT="[Text]"/>
      <dgm:spPr/>
      <dgm:t>
        <a:bodyPr/>
        <a:lstStyle/>
        <a:p>
          <a:r>
            <a:rPr lang="en-IE" dirty="0" smtClean="0"/>
            <a:t>Capability</a:t>
          </a:r>
          <a:endParaRPr lang="en-IE" dirty="0"/>
        </a:p>
      </dgm:t>
    </dgm:pt>
    <dgm:pt modelId="{E76E8E97-FBEC-4FA4-A77D-7CA0D1AD2584}" type="parTrans" cxnId="{3709E763-476E-4585-B82C-6F5A59703D09}">
      <dgm:prSet/>
      <dgm:spPr/>
      <dgm:t>
        <a:bodyPr/>
        <a:lstStyle/>
        <a:p>
          <a:endParaRPr lang="en-IE"/>
        </a:p>
      </dgm:t>
    </dgm:pt>
    <dgm:pt modelId="{E84EEEC5-5F1A-4210-8CB4-F3D138AFA882}" type="sibTrans" cxnId="{3709E763-476E-4585-B82C-6F5A59703D09}">
      <dgm:prSet/>
      <dgm:spPr/>
      <dgm:t>
        <a:bodyPr/>
        <a:lstStyle/>
        <a:p>
          <a:endParaRPr lang="en-IE"/>
        </a:p>
      </dgm:t>
    </dgm:pt>
    <dgm:pt modelId="{24340D0F-7FD6-4A17-AE83-1EF513B697B9}">
      <dgm:prSet phldrT="[Text]"/>
      <dgm:spPr/>
      <dgm:t>
        <a:bodyPr/>
        <a:lstStyle/>
        <a:p>
          <a:r>
            <a:rPr lang="en-IE" dirty="0" smtClean="0"/>
            <a:t>No dedicated statistical capability in Dept.</a:t>
          </a:r>
          <a:endParaRPr lang="en-IE" dirty="0"/>
        </a:p>
      </dgm:t>
    </dgm:pt>
    <dgm:pt modelId="{9199862D-8820-4EE0-A386-357871452F40}" type="parTrans" cxnId="{5CF95095-8BFF-475E-B7D2-A4862C4F6462}">
      <dgm:prSet/>
      <dgm:spPr/>
      <dgm:t>
        <a:bodyPr/>
        <a:lstStyle/>
        <a:p>
          <a:endParaRPr lang="en-IE"/>
        </a:p>
      </dgm:t>
    </dgm:pt>
    <dgm:pt modelId="{6A9EFEA0-FC7B-4D48-B2ED-D6778C6003B0}" type="sibTrans" cxnId="{5CF95095-8BFF-475E-B7D2-A4862C4F6462}">
      <dgm:prSet/>
      <dgm:spPr/>
      <dgm:t>
        <a:bodyPr/>
        <a:lstStyle/>
        <a:p>
          <a:endParaRPr lang="en-IE"/>
        </a:p>
      </dgm:t>
    </dgm:pt>
    <dgm:pt modelId="{88488AFD-40B0-4FD9-84E5-3B02AB4C7B8A}">
      <dgm:prSet phldrT="[Text]"/>
      <dgm:spPr/>
      <dgm:t>
        <a:bodyPr/>
        <a:lstStyle/>
        <a:p>
          <a:r>
            <a:rPr lang="en-IE" dirty="0" smtClean="0"/>
            <a:t>Many areas in transport (and tourism, sport?) in which more research would be valuable.</a:t>
          </a:r>
          <a:endParaRPr lang="en-IE" dirty="0"/>
        </a:p>
      </dgm:t>
    </dgm:pt>
    <dgm:pt modelId="{8B14FA25-74CA-4FDA-A829-6FCFF93CD52C}" type="parTrans" cxnId="{0F5C52D4-BEBF-4E67-9DE2-D6B460CA5D9C}">
      <dgm:prSet/>
      <dgm:spPr/>
      <dgm:t>
        <a:bodyPr/>
        <a:lstStyle/>
        <a:p>
          <a:endParaRPr lang="en-IE"/>
        </a:p>
      </dgm:t>
    </dgm:pt>
    <dgm:pt modelId="{88498542-B0EC-4A0F-8276-3CBEDEC31AB0}" type="sibTrans" cxnId="{0F5C52D4-BEBF-4E67-9DE2-D6B460CA5D9C}">
      <dgm:prSet/>
      <dgm:spPr/>
      <dgm:t>
        <a:bodyPr/>
        <a:lstStyle/>
        <a:p>
          <a:endParaRPr lang="en-IE"/>
        </a:p>
      </dgm:t>
    </dgm:pt>
    <dgm:pt modelId="{5667B3A3-DFAD-426D-BCC1-55A26C5A9F50}">
      <dgm:prSet phldrT="[Text]"/>
      <dgm:spPr/>
      <dgm:t>
        <a:bodyPr/>
        <a:lstStyle/>
        <a:p>
          <a:r>
            <a:rPr lang="en-IE" dirty="0" smtClean="0"/>
            <a:t>Relates to data management and data use gaps.</a:t>
          </a:r>
          <a:endParaRPr lang="en-IE" dirty="0"/>
        </a:p>
      </dgm:t>
    </dgm:pt>
    <dgm:pt modelId="{73115E92-CAE5-4FD9-965F-A66D6629B7A0}" type="parTrans" cxnId="{2F6C48B3-AD9A-430E-8CED-5D5EF80C1A08}">
      <dgm:prSet/>
      <dgm:spPr/>
      <dgm:t>
        <a:bodyPr/>
        <a:lstStyle/>
        <a:p>
          <a:endParaRPr lang="en-IE"/>
        </a:p>
      </dgm:t>
    </dgm:pt>
    <dgm:pt modelId="{95842458-73AC-463D-916D-038E3F256ACB}" type="sibTrans" cxnId="{2F6C48B3-AD9A-430E-8CED-5D5EF80C1A08}">
      <dgm:prSet/>
      <dgm:spPr/>
      <dgm:t>
        <a:bodyPr/>
        <a:lstStyle/>
        <a:p>
          <a:endParaRPr lang="en-IE"/>
        </a:p>
      </dgm:t>
    </dgm:pt>
    <dgm:pt modelId="{97BE050C-5E40-454E-A808-455E64CDE987}">
      <dgm:prSet phldrT="[Text]"/>
      <dgm:spPr/>
      <dgm:t>
        <a:bodyPr/>
        <a:lstStyle/>
        <a:p>
          <a:r>
            <a:rPr lang="en-IE" dirty="0" smtClean="0"/>
            <a:t>QA of use of and inference of statistics</a:t>
          </a:r>
          <a:endParaRPr lang="en-IE" dirty="0"/>
        </a:p>
      </dgm:t>
    </dgm:pt>
    <dgm:pt modelId="{03616818-5368-4F06-8326-342FD060BFD5}" type="parTrans" cxnId="{44719FD5-6F62-4D76-A588-A507F08D1450}">
      <dgm:prSet/>
      <dgm:spPr/>
      <dgm:t>
        <a:bodyPr/>
        <a:lstStyle/>
        <a:p>
          <a:endParaRPr lang="en-IE"/>
        </a:p>
      </dgm:t>
    </dgm:pt>
    <dgm:pt modelId="{E25AA2B7-BC8E-4AC2-AAD7-A273CC11B0B6}" type="sibTrans" cxnId="{44719FD5-6F62-4D76-A588-A507F08D1450}">
      <dgm:prSet/>
      <dgm:spPr/>
      <dgm:t>
        <a:bodyPr/>
        <a:lstStyle/>
        <a:p>
          <a:endParaRPr lang="en-IE"/>
        </a:p>
      </dgm:t>
    </dgm:pt>
    <dgm:pt modelId="{6C351C5E-16E6-4905-B799-8B3702C577F2}">
      <dgm:prSet phldrT="[Text]"/>
      <dgm:spPr/>
      <dgm:t>
        <a:bodyPr/>
        <a:lstStyle/>
        <a:p>
          <a:r>
            <a:rPr lang="en-IE" smtClean="0"/>
            <a:t>Forecasting and research</a:t>
          </a:r>
          <a:endParaRPr lang="en-IE" dirty="0"/>
        </a:p>
      </dgm:t>
    </dgm:pt>
    <dgm:pt modelId="{1767050F-EBB8-4861-B81E-F8AAE1CB9752}" type="parTrans" cxnId="{9A55FBD0-378C-4B36-9282-587774AEDBE6}">
      <dgm:prSet/>
      <dgm:spPr/>
      <dgm:t>
        <a:bodyPr/>
        <a:lstStyle/>
        <a:p>
          <a:endParaRPr lang="en-IE"/>
        </a:p>
      </dgm:t>
    </dgm:pt>
    <dgm:pt modelId="{7506D6A5-00F5-421C-A321-AB8A6CCF1E51}" type="sibTrans" cxnId="{9A55FBD0-378C-4B36-9282-587774AEDBE6}">
      <dgm:prSet/>
      <dgm:spPr/>
      <dgm:t>
        <a:bodyPr/>
        <a:lstStyle/>
        <a:p>
          <a:endParaRPr lang="en-IE"/>
        </a:p>
      </dgm:t>
    </dgm:pt>
    <dgm:pt modelId="{CC3FA509-3A91-4C9D-B65C-E7345269948D}">
      <dgm:prSet phldrT="[Text]"/>
      <dgm:spPr/>
      <dgm:t>
        <a:bodyPr/>
        <a:lstStyle/>
        <a:p>
          <a:r>
            <a:rPr lang="en-IE" dirty="0" smtClean="0"/>
            <a:t>Publications</a:t>
          </a:r>
          <a:endParaRPr lang="en-IE" dirty="0"/>
        </a:p>
      </dgm:t>
    </dgm:pt>
    <dgm:pt modelId="{A073DDE9-D60A-478B-A04D-F9A29972F73E}" type="parTrans" cxnId="{6BCC7FBA-B4D1-4A30-BA1F-0D9E5EA00976}">
      <dgm:prSet/>
      <dgm:spPr/>
    </dgm:pt>
    <dgm:pt modelId="{90ABD3F7-36C7-4014-B687-E0686D9D12E9}" type="sibTrans" cxnId="{6BCC7FBA-B4D1-4A30-BA1F-0D9E5EA00976}">
      <dgm:prSet/>
      <dgm:spPr/>
    </dgm:pt>
    <dgm:pt modelId="{050D69AF-E5FF-4EE8-BEDF-3245BAEABD10}">
      <dgm:prSet phldrT="[Text]"/>
      <dgm:spPr/>
      <dgm:t>
        <a:bodyPr/>
        <a:lstStyle/>
        <a:p>
          <a:r>
            <a:rPr lang="en-IE" dirty="0" smtClean="0"/>
            <a:t>Considerable amount of data in the Department – value in more publicising of interesting/useful data.</a:t>
          </a:r>
          <a:endParaRPr lang="en-IE" dirty="0"/>
        </a:p>
      </dgm:t>
    </dgm:pt>
    <dgm:pt modelId="{942AF8C6-34F5-4DF8-81E2-9FDD28E7C61D}" type="parTrans" cxnId="{73FCE177-FBD3-4FCA-802F-D398477BF0ED}">
      <dgm:prSet/>
      <dgm:spPr/>
      <dgm:t>
        <a:bodyPr/>
        <a:lstStyle/>
        <a:p>
          <a:endParaRPr lang="en-IE"/>
        </a:p>
      </dgm:t>
    </dgm:pt>
    <dgm:pt modelId="{6A40CCAC-9D6B-4C34-B654-5335A5A9A750}" type="sibTrans" cxnId="{73FCE177-FBD3-4FCA-802F-D398477BF0ED}">
      <dgm:prSet/>
      <dgm:spPr/>
      <dgm:t>
        <a:bodyPr/>
        <a:lstStyle/>
        <a:p>
          <a:endParaRPr lang="en-IE"/>
        </a:p>
      </dgm:t>
    </dgm:pt>
    <dgm:pt modelId="{309D83AC-ACAC-4020-80FC-2FD8B223393E}">
      <dgm:prSet phldrT="[Text]"/>
      <dgm:spPr/>
      <dgm:t>
        <a:bodyPr/>
        <a:lstStyle/>
        <a:p>
          <a:r>
            <a:rPr lang="en-IE" dirty="0" smtClean="0"/>
            <a:t>Tourism, maritime safety, NVDF, maybe others (Sport)?</a:t>
          </a:r>
          <a:endParaRPr lang="en-IE"/>
        </a:p>
      </dgm:t>
    </dgm:pt>
    <dgm:pt modelId="{59E5ED44-4861-461E-B6D4-9A5775139AD9}" type="parTrans" cxnId="{9F89AC17-FCD1-46A0-85E1-105F6FC34162}">
      <dgm:prSet/>
      <dgm:spPr/>
      <dgm:t>
        <a:bodyPr/>
        <a:lstStyle/>
        <a:p>
          <a:endParaRPr lang="en-IE"/>
        </a:p>
      </dgm:t>
    </dgm:pt>
    <dgm:pt modelId="{BF33FECD-392C-434A-8DF6-0FF4C58AF60A}" type="sibTrans" cxnId="{9F89AC17-FCD1-46A0-85E1-105F6FC34162}">
      <dgm:prSet/>
      <dgm:spPr/>
      <dgm:t>
        <a:bodyPr/>
        <a:lstStyle/>
        <a:p>
          <a:endParaRPr lang="en-IE"/>
        </a:p>
      </dgm:t>
    </dgm:pt>
    <dgm:pt modelId="{FE553419-437A-4728-AD8C-C9E9C73037FB}" type="pres">
      <dgm:prSet presAssocID="{BE4AFC22-6B18-4E01-8287-F30D6BF1BC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C142594C-B841-408A-8748-21196F4975D8}" type="pres">
      <dgm:prSet presAssocID="{6C351C5E-16E6-4905-B799-8B3702C577F2}" presName="linNode" presStyleCnt="0"/>
      <dgm:spPr/>
    </dgm:pt>
    <dgm:pt modelId="{8AD15229-8CBD-4DC0-AA45-3808D99FF594}" type="pres">
      <dgm:prSet presAssocID="{6C351C5E-16E6-4905-B799-8B3702C577F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B955E3A-EE89-4C71-A72F-64B3AB60137B}" type="pres">
      <dgm:prSet presAssocID="{6C351C5E-16E6-4905-B799-8B3702C577F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5A1749E-6371-4CD9-A77B-C0CF89BA3301}" type="pres">
      <dgm:prSet presAssocID="{7506D6A5-00F5-421C-A321-AB8A6CCF1E51}" presName="sp" presStyleCnt="0"/>
      <dgm:spPr/>
    </dgm:pt>
    <dgm:pt modelId="{303E3E97-0456-45F7-86C4-B593BBDCC70E}" type="pres">
      <dgm:prSet presAssocID="{CC3FA509-3A91-4C9D-B65C-E7345269948D}" presName="linNode" presStyleCnt="0"/>
      <dgm:spPr/>
    </dgm:pt>
    <dgm:pt modelId="{40DA2287-AD0D-4B1A-AA04-0FDF8C2D673C}" type="pres">
      <dgm:prSet presAssocID="{CC3FA509-3A91-4C9D-B65C-E7345269948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ACE1989-41F3-4FB6-84B5-580853F67E2D}" type="pres">
      <dgm:prSet presAssocID="{CC3FA509-3A91-4C9D-B65C-E7345269948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62F4583-D3A1-48F6-9A71-FFF273351AA3}" type="pres">
      <dgm:prSet presAssocID="{90ABD3F7-36C7-4014-B687-E0686D9D12E9}" presName="sp" presStyleCnt="0"/>
      <dgm:spPr/>
    </dgm:pt>
    <dgm:pt modelId="{FD9EA48A-073E-4F3E-82D4-488B2F90BEE1}" type="pres">
      <dgm:prSet presAssocID="{2ADEAA65-8B0B-4500-95EE-F17AC9775852}" presName="linNode" presStyleCnt="0"/>
      <dgm:spPr/>
      <dgm:t>
        <a:bodyPr/>
        <a:lstStyle/>
        <a:p>
          <a:endParaRPr lang="en-IE"/>
        </a:p>
      </dgm:t>
    </dgm:pt>
    <dgm:pt modelId="{0CFF659B-6602-4D65-B742-EF80F4FB4558}" type="pres">
      <dgm:prSet presAssocID="{2ADEAA65-8B0B-4500-95EE-F17AC977585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1BEB1FF-F20A-42BC-80E2-0549AE994AB9}" type="pres">
      <dgm:prSet presAssocID="{2ADEAA65-8B0B-4500-95EE-F17AC977585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3709E763-476E-4585-B82C-6F5A59703D09}" srcId="{BE4AFC22-6B18-4E01-8287-F30D6BF1BC87}" destId="{2ADEAA65-8B0B-4500-95EE-F17AC9775852}" srcOrd="2" destOrd="0" parTransId="{E76E8E97-FBEC-4FA4-A77D-7CA0D1AD2584}" sibTransId="{E84EEEC5-5F1A-4210-8CB4-F3D138AFA882}"/>
    <dgm:cxn modelId="{B9F34969-A50D-4196-8D12-7555478E09B7}" type="presOf" srcId="{BE4AFC22-6B18-4E01-8287-F30D6BF1BC87}" destId="{FE553419-437A-4728-AD8C-C9E9C73037FB}" srcOrd="0" destOrd="0" presId="urn:microsoft.com/office/officeart/2005/8/layout/vList5"/>
    <dgm:cxn modelId="{35ED15FA-478C-481E-A6B0-653D798A99CF}" type="presOf" srcId="{24340D0F-7FD6-4A17-AE83-1EF513B697B9}" destId="{31BEB1FF-F20A-42BC-80E2-0549AE994AB9}" srcOrd="0" destOrd="0" presId="urn:microsoft.com/office/officeart/2005/8/layout/vList5"/>
    <dgm:cxn modelId="{4B41589C-AED9-4BA3-BA6C-021A2D12340B}" type="presOf" srcId="{88488AFD-40B0-4FD9-84E5-3B02AB4C7B8A}" destId="{5B955E3A-EE89-4C71-A72F-64B3AB60137B}" srcOrd="0" destOrd="1" presId="urn:microsoft.com/office/officeart/2005/8/layout/vList5"/>
    <dgm:cxn modelId="{DC1D4147-3CAE-498B-B94C-2868F8D6B4AD}" type="presOf" srcId="{CC3FA509-3A91-4C9D-B65C-E7345269948D}" destId="{40DA2287-AD0D-4B1A-AA04-0FDF8C2D673C}" srcOrd="0" destOrd="0" presId="urn:microsoft.com/office/officeart/2005/8/layout/vList5"/>
    <dgm:cxn modelId="{DB619765-DE43-404D-8B4B-24EEEE3F7116}" srcId="{6C351C5E-16E6-4905-B799-8B3702C577F2}" destId="{E83C70C6-6CC3-48BA-861F-46DF18E45A2B}" srcOrd="0" destOrd="0" parTransId="{8BAB8853-23CA-4D6E-92B0-CAA4A090C5E0}" sibTransId="{99D664E9-FA32-406E-9F8F-FEBC2ABCC9C5}"/>
    <dgm:cxn modelId="{6BCC7FBA-B4D1-4A30-BA1F-0D9E5EA00976}" srcId="{BE4AFC22-6B18-4E01-8287-F30D6BF1BC87}" destId="{CC3FA509-3A91-4C9D-B65C-E7345269948D}" srcOrd="1" destOrd="0" parTransId="{A073DDE9-D60A-478B-A04D-F9A29972F73E}" sibTransId="{90ABD3F7-36C7-4014-B687-E0686D9D12E9}"/>
    <dgm:cxn modelId="{3BF13A35-39B6-4178-A9C5-39FFFB100629}" type="presOf" srcId="{5667B3A3-DFAD-426D-BCC1-55A26C5A9F50}" destId="{31BEB1FF-F20A-42BC-80E2-0549AE994AB9}" srcOrd="0" destOrd="1" presId="urn:microsoft.com/office/officeart/2005/8/layout/vList5"/>
    <dgm:cxn modelId="{73FCE177-FBD3-4FCA-802F-D398477BF0ED}" srcId="{CC3FA509-3A91-4C9D-B65C-E7345269948D}" destId="{050D69AF-E5FF-4EE8-BEDF-3245BAEABD10}" srcOrd="0" destOrd="0" parTransId="{942AF8C6-34F5-4DF8-81E2-9FDD28E7C61D}" sibTransId="{6A40CCAC-9D6B-4C34-B654-5335A5A9A750}"/>
    <dgm:cxn modelId="{0B200B16-C927-4867-B8B5-ECDE9E664469}" type="presOf" srcId="{E83C70C6-6CC3-48BA-861F-46DF18E45A2B}" destId="{5B955E3A-EE89-4C71-A72F-64B3AB60137B}" srcOrd="0" destOrd="0" presId="urn:microsoft.com/office/officeart/2005/8/layout/vList5"/>
    <dgm:cxn modelId="{0F5C52D4-BEBF-4E67-9DE2-D6B460CA5D9C}" srcId="{6C351C5E-16E6-4905-B799-8B3702C577F2}" destId="{88488AFD-40B0-4FD9-84E5-3B02AB4C7B8A}" srcOrd="1" destOrd="0" parTransId="{8B14FA25-74CA-4FDA-A829-6FCFF93CD52C}" sibTransId="{88498542-B0EC-4A0F-8276-3CBEDEC31AB0}"/>
    <dgm:cxn modelId="{9A55FBD0-378C-4B36-9282-587774AEDBE6}" srcId="{BE4AFC22-6B18-4E01-8287-F30D6BF1BC87}" destId="{6C351C5E-16E6-4905-B799-8B3702C577F2}" srcOrd="0" destOrd="0" parTransId="{1767050F-EBB8-4861-B81E-F8AAE1CB9752}" sibTransId="{7506D6A5-00F5-421C-A321-AB8A6CCF1E51}"/>
    <dgm:cxn modelId="{5626BDA4-AE26-4C88-85DE-4280E4DBC7AD}" type="presOf" srcId="{050D69AF-E5FF-4EE8-BEDF-3245BAEABD10}" destId="{DACE1989-41F3-4FB6-84B5-580853F67E2D}" srcOrd="0" destOrd="0" presId="urn:microsoft.com/office/officeart/2005/8/layout/vList5"/>
    <dgm:cxn modelId="{BF83C95A-1714-4DF8-AE5C-C22D04E04924}" type="presOf" srcId="{97BE050C-5E40-454E-A808-455E64CDE987}" destId="{31BEB1FF-F20A-42BC-80E2-0549AE994AB9}" srcOrd="0" destOrd="2" presId="urn:microsoft.com/office/officeart/2005/8/layout/vList5"/>
    <dgm:cxn modelId="{44719FD5-6F62-4D76-A588-A507F08D1450}" srcId="{2ADEAA65-8B0B-4500-95EE-F17AC9775852}" destId="{97BE050C-5E40-454E-A808-455E64CDE987}" srcOrd="2" destOrd="0" parTransId="{03616818-5368-4F06-8326-342FD060BFD5}" sibTransId="{E25AA2B7-BC8E-4AC2-AAD7-A273CC11B0B6}"/>
    <dgm:cxn modelId="{DAD2B6D2-3A8D-44E2-BDCA-49AA5987E589}" type="presOf" srcId="{6C351C5E-16E6-4905-B799-8B3702C577F2}" destId="{8AD15229-8CBD-4DC0-AA45-3808D99FF594}" srcOrd="0" destOrd="0" presId="urn:microsoft.com/office/officeart/2005/8/layout/vList5"/>
    <dgm:cxn modelId="{0C424D6B-A634-4DC0-AFDA-5422CB3C6E77}" type="presOf" srcId="{309D83AC-ACAC-4020-80FC-2FD8B223393E}" destId="{DACE1989-41F3-4FB6-84B5-580853F67E2D}" srcOrd="0" destOrd="1" presId="urn:microsoft.com/office/officeart/2005/8/layout/vList5"/>
    <dgm:cxn modelId="{5CF95095-8BFF-475E-B7D2-A4862C4F6462}" srcId="{2ADEAA65-8B0B-4500-95EE-F17AC9775852}" destId="{24340D0F-7FD6-4A17-AE83-1EF513B697B9}" srcOrd="0" destOrd="0" parTransId="{9199862D-8820-4EE0-A386-357871452F40}" sibTransId="{6A9EFEA0-FC7B-4D48-B2ED-D6778C6003B0}"/>
    <dgm:cxn modelId="{9F89AC17-FCD1-46A0-85E1-105F6FC34162}" srcId="{CC3FA509-3A91-4C9D-B65C-E7345269948D}" destId="{309D83AC-ACAC-4020-80FC-2FD8B223393E}" srcOrd="1" destOrd="0" parTransId="{59E5ED44-4861-461E-B6D4-9A5775139AD9}" sibTransId="{BF33FECD-392C-434A-8DF6-0FF4C58AF60A}"/>
    <dgm:cxn modelId="{2F6C48B3-AD9A-430E-8CED-5D5EF80C1A08}" srcId="{2ADEAA65-8B0B-4500-95EE-F17AC9775852}" destId="{5667B3A3-DFAD-426D-BCC1-55A26C5A9F50}" srcOrd="1" destOrd="0" parTransId="{73115E92-CAE5-4FD9-965F-A66D6629B7A0}" sibTransId="{95842458-73AC-463D-916D-038E3F256ACB}"/>
    <dgm:cxn modelId="{593CC5E9-AC68-40D0-A235-B42A259A710E}" type="presOf" srcId="{2ADEAA65-8B0B-4500-95EE-F17AC9775852}" destId="{0CFF659B-6602-4D65-B742-EF80F4FB4558}" srcOrd="0" destOrd="0" presId="urn:microsoft.com/office/officeart/2005/8/layout/vList5"/>
    <dgm:cxn modelId="{352A141A-CD72-41DC-B20F-FA729BEC02DE}" type="presParOf" srcId="{FE553419-437A-4728-AD8C-C9E9C73037FB}" destId="{C142594C-B841-408A-8748-21196F4975D8}" srcOrd="0" destOrd="0" presId="urn:microsoft.com/office/officeart/2005/8/layout/vList5"/>
    <dgm:cxn modelId="{29E05FF3-2E35-46F1-BF8C-9A832F373C27}" type="presParOf" srcId="{C142594C-B841-408A-8748-21196F4975D8}" destId="{8AD15229-8CBD-4DC0-AA45-3808D99FF594}" srcOrd="0" destOrd="0" presId="urn:microsoft.com/office/officeart/2005/8/layout/vList5"/>
    <dgm:cxn modelId="{ECEC384B-B230-4E38-B2EC-90202146674C}" type="presParOf" srcId="{C142594C-B841-408A-8748-21196F4975D8}" destId="{5B955E3A-EE89-4C71-A72F-64B3AB60137B}" srcOrd="1" destOrd="0" presId="urn:microsoft.com/office/officeart/2005/8/layout/vList5"/>
    <dgm:cxn modelId="{5151A006-7AC2-48ED-B1BB-4CCC79F45DB0}" type="presParOf" srcId="{FE553419-437A-4728-AD8C-C9E9C73037FB}" destId="{25A1749E-6371-4CD9-A77B-C0CF89BA3301}" srcOrd="1" destOrd="0" presId="urn:microsoft.com/office/officeart/2005/8/layout/vList5"/>
    <dgm:cxn modelId="{956339B7-5A07-4484-A722-041B4192CB98}" type="presParOf" srcId="{FE553419-437A-4728-AD8C-C9E9C73037FB}" destId="{303E3E97-0456-45F7-86C4-B593BBDCC70E}" srcOrd="2" destOrd="0" presId="urn:microsoft.com/office/officeart/2005/8/layout/vList5"/>
    <dgm:cxn modelId="{621ABA1C-2973-4643-9450-9C65A515B6E4}" type="presParOf" srcId="{303E3E97-0456-45F7-86C4-B593BBDCC70E}" destId="{40DA2287-AD0D-4B1A-AA04-0FDF8C2D673C}" srcOrd="0" destOrd="0" presId="urn:microsoft.com/office/officeart/2005/8/layout/vList5"/>
    <dgm:cxn modelId="{1BBD6470-36BD-41A1-8302-2703180EB53E}" type="presParOf" srcId="{303E3E97-0456-45F7-86C4-B593BBDCC70E}" destId="{DACE1989-41F3-4FB6-84B5-580853F67E2D}" srcOrd="1" destOrd="0" presId="urn:microsoft.com/office/officeart/2005/8/layout/vList5"/>
    <dgm:cxn modelId="{7D918137-B408-4E63-B174-014E729DCB73}" type="presParOf" srcId="{FE553419-437A-4728-AD8C-C9E9C73037FB}" destId="{462F4583-D3A1-48F6-9A71-FFF273351AA3}" srcOrd="3" destOrd="0" presId="urn:microsoft.com/office/officeart/2005/8/layout/vList5"/>
    <dgm:cxn modelId="{6CFAF7ED-3EFE-44E7-AD8D-58F2F4E93785}" type="presParOf" srcId="{FE553419-437A-4728-AD8C-C9E9C73037FB}" destId="{FD9EA48A-073E-4F3E-82D4-488B2F90BEE1}" srcOrd="4" destOrd="0" presId="urn:microsoft.com/office/officeart/2005/8/layout/vList5"/>
    <dgm:cxn modelId="{F610BBDB-E82B-4B53-92A9-D63252E1DFB9}" type="presParOf" srcId="{FD9EA48A-073E-4F3E-82D4-488B2F90BEE1}" destId="{0CFF659B-6602-4D65-B742-EF80F4FB4558}" srcOrd="0" destOrd="0" presId="urn:microsoft.com/office/officeart/2005/8/layout/vList5"/>
    <dgm:cxn modelId="{8018F5DD-FDEB-4EF5-8AF3-63D822127978}" type="presParOf" srcId="{FD9EA48A-073E-4F3E-82D4-488B2F90BEE1}" destId="{31BEB1FF-F20A-42BC-80E2-0549AE994A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FA9192-E6FB-4E9A-8026-E8A333141994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E"/>
        </a:p>
      </dgm:t>
    </dgm:pt>
    <dgm:pt modelId="{7CD481D3-827D-48DC-AE2B-D0EB9FC5BE6D}">
      <dgm:prSet phldrT="[Text]"/>
      <dgm:spPr>
        <a:solidFill>
          <a:schemeClr val="accent3"/>
        </a:solidFill>
      </dgm:spPr>
      <dgm:t>
        <a:bodyPr/>
        <a:lstStyle/>
        <a:p>
          <a:r>
            <a:rPr lang="en-IE" b="1" dirty="0" smtClean="0"/>
            <a:t>More detailed data reviews by sector</a:t>
          </a:r>
          <a:endParaRPr lang="en-IE" b="1" dirty="0"/>
        </a:p>
      </dgm:t>
    </dgm:pt>
    <dgm:pt modelId="{92FBEB15-8E3A-4FAE-B3A3-B063AA2CA4D3}" type="parTrans" cxnId="{D08DED6B-7D36-4820-B92E-8AEF4310F195}">
      <dgm:prSet/>
      <dgm:spPr/>
      <dgm:t>
        <a:bodyPr/>
        <a:lstStyle/>
        <a:p>
          <a:endParaRPr lang="en-IE"/>
        </a:p>
      </dgm:t>
    </dgm:pt>
    <dgm:pt modelId="{41CE683A-2571-4B10-84D0-07376D46B59F}" type="sibTrans" cxnId="{D08DED6B-7D36-4820-B92E-8AEF4310F195}">
      <dgm:prSet/>
      <dgm:spPr/>
      <dgm:t>
        <a:bodyPr/>
        <a:lstStyle/>
        <a:p>
          <a:endParaRPr lang="en-IE"/>
        </a:p>
      </dgm:t>
    </dgm:pt>
    <dgm:pt modelId="{4927B03D-24C3-4DA0-B156-9B50987A0CDC}">
      <dgm:prSet phldrT="[Text]"/>
      <dgm:spPr/>
      <dgm:t>
        <a:bodyPr/>
        <a:lstStyle/>
        <a:p>
          <a:r>
            <a:rPr lang="en-IE" b="1" dirty="0" smtClean="0"/>
            <a:t>Improve cross-organisational cooperation </a:t>
          </a:r>
          <a:endParaRPr lang="en-IE" b="1" dirty="0"/>
        </a:p>
      </dgm:t>
    </dgm:pt>
    <dgm:pt modelId="{A1B491CE-CBB6-4739-ADC7-0AFA4A8A0EB0}" type="parTrans" cxnId="{E0649575-89E0-4668-AB39-3152DD283365}">
      <dgm:prSet/>
      <dgm:spPr/>
      <dgm:t>
        <a:bodyPr/>
        <a:lstStyle/>
        <a:p>
          <a:endParaRPr lang="en-IE"/>
        </a:p>
      </dgm:t>
    </dgm:pt>
    <dgm:pt modelId="{9A9513E6-AA2B-43B5-AFD9-73CAD4D8FA1C}" type="sibTrans" cxnId="{E0649575-89E0-4668-AB39-3152DD283365}">
      <dgm:prSet/>
      <dgm:spPr/>
      <dgm:t>
        <a:bodyPr/>
        <a:lstStyle/>
        <a:p>
          <a:endParaRPr lang="en-IE"/>
        </a:p>
      </dgm:t>
    </dgm:pt>
    <dgm:pt modelId="{737B6B97-15DA-4DB8-82E9-57C8DF627243}">
      <dgm:prSet phldrT="[Text]"/>
      <dgm:spPr>
        <a:solidFill>
          <a:schemeClr val="accent4"/>
        </a:solidFill>
      </dgm:spPr>
      <dgm:t>
        <a:bodyPr/>
        <a:lstStyle/>
        <a:p>
          <a:r>
            <a:rPr lang="en-IE" b="1" dirty="0" smtClean="0"/>
            <a:t>Consider increased number of publications</a:t>
          </a:r>
          <a:endParaRPr lang="en-IE" b="1" dirty="0"/>
        </a:p>
      </dgm:t>
    </dgm:pt>
    <dgm:pt modelId="{9F7E4BFB-0598-4FE2-A46D-57F19A183A07}" type="parTrans" cxnId="{179F0C2F-76F2-4D51-8B1B-4714ECB70F69}">
      <dgm:prSet/>
      <dgm:spPr/>
      <dgm:t>
        <a:bodyPr/>
        <a:lstStyle/>
        <a:p>
          <a:endParaRPr lang="en-IE"/>
        </a:p>
      </dgm:t>
    </dgm:pt>
    <dgm:pt modelId="{68F83413-B83D-463B-8130-7940056F9472}" type="sibTrans" cxnId="{179F0C2F-76F2-4D51-8B1B-4714ECB70F69}">
      <dgm:prSet/>
      <dgm:spPr/>
      <dgm:t>
        <a:bodyPr/>
        <a:lstStyle/>
        <a:p>
          <a:endParaRPr lang="en-IE"/>
        </a:p>
      </dgm:t>
    </dgm:pt>
    <dgm:pt modelId="{9B17F39A-EDDE-42E8-BAC3-CA4743BDA28C}">
      <dgm:prSet phldrT="[Text]"/>
      <dgm:spPr>
        <a:solidFill>
          <a:schemeClr val="accent5"/>
        </a:solidFill>
      </dgm:spPr>
      <dgm:t>
        <a:bodyPr/>
        <a:lstStyle/>
        <a:p>
          <a:r>
            <a:rPr lang="en-IE" b="1" dirty="0" smtClean="0">
              <a:effectLst/>
              <a:ea typeface="Calibri"/>
              <a:cs typeface="Times New Roman"/>
            </a:rPr>
            <a:t>Target improved management processes and systems</a:t>
          </a:r>
          <a:endParaRPr lang="en-IE" b="1" dirty="0"/>
        </a:p>
      </dgm:t>
    </dgm:pt>
    <dgm:pt modelId="{7ECB4AD5-A85B-47F0-9584-02A3C37B3BA1}" type="parTrans" cxnId="{CD86D4C5-FAC7-47EB-BDEF-4D89362115CA}">
      <dgm:prSet/>
      <dgm:spPr/>
      <dgm:t>
        <a:bodyPr/>
        <a:lstStyle/>
        <a:p>
          <a:endParaRPr lang="en-IE"/>
        </a:p>
      </dgm:t>
    </dgm:pt>
    <dgm:pt modelId="{C5F3E1B7-52CB-4544-AE18-BE14AAAD5665}" type="sibTrans" cxnId="{CD86D4C5-FAC7-47EB-BDEF-4D89362115CA}">
      <dgm:prSet/>
      <dgm:spPr/>
      <dgm:t>
        <a:bodyPr/>
        <a:lstStyle/>
        <a:p>
          <a:endParaRPr lang="en-IE"/>
        </a:p>
      </dgm:t>
    </dgm:pt>
    <dgm:pt modelId="{916F1A22-AC58-4D30-8924-9540AD3416F4}">
      <dgm:prSet phldrT="[Text]"/>
      <dgm:spPr>
        <a:solidFill>
          <a:schemeClr val="accent4"/>
        </a:solidFill>
      </dgm:spPr>
      <dgm:t>
        <a:bodyPr/>
        <a:lstStyle/>
        <a:p>
          <a:r>
            <a:rPr lang="en-IE" b="1" dirty="0" smtClean="0">
              <a:effectLst/>
              <a:ea typeface="Calibri"/>
              <a:cs typeface="Times New Roman"/>
            </a:rPr>
            <a:t>Improve performance measurement</a:t>
          </a:r>
          <a:endParaRPr lang="en-IE" b="1" dirty="0"/>
        </a:p>
      </dgm:t>
    </dgm:pt>
    <dgm:pt modelId="{4A905443-7968-4AE1-AA80-888A55D1DCB0}" type="parTrans" cxnId="{E029AB00-E49A-4E07-AB08-5532822F5E39}">
      <dgm:prSet/>
      <dgm:spPr/>
      <dgm:t>
        <a:bodyPr/>
        <a:lstStyle/>
        <a:p>
          <a:endParaRPr lang="en-IE"/>
        </a:p>
      </dgm:t>
    </dgm:pt>
    <dgm:pt modelId="{FF8DE427-262C-4430-A744-EAE2E60A01CE}" type="sibTrans" cxnId="{E029AB00-E49A-4E07-AB08-5532822F5E39}">
      <dgm:prSet/>
      <dgm:spPr/>
      <dgm:t>
        <a:bodyPr/>
        <a:lstStyle/>
        <a:p>
          <a:endParaRPr lang="en-IE"/>
        </a:p>
      </dgm:t>
    </dgm:pt>
    <dgm:pt modelId="{36B578E9-D724-45A3-9BF1-24D08F4BA244}">
      <dgm:prSet phldrT="[Text]"/>
      <dgm:spPr>
        <a:solidFill>
          <a:schemeClr val="accent4"/>
        </a:solidFill>
      </dgm:spPr>
      <dgm:t>
        <a:bodyPr/>
        <a:lstStyle/>
        <a:p>
          <a:r>
            <a:rPr lang="en-IE" b="1" dirty="0" smtClean="0"/>
            <a:t>Develop quality assurance process for stats used in publications</a:t>
          </a:r>
          <a:endParaRPr lang="en-IE" b="1" dirty="0"/>
        </a:p>
      </dgm:t>
    </dgm:pt>
    <dgm:pt modelId="{7B503F9B-3621-4C76-9EB5-5BCA4014612C}" type="parTrans" cxnId="{46068B85-0045-400A-BBFF-44B61D22ED10}">
      <dgm:prSet/>
      <dgm:spPr/>
      <dgm:t>
        <a:bodyPr/>
        <a:lstStyle/>
        <a:p>
          <a:endParaRPr lang="en-IE"/>
        </a:p>
      </dgm:t>
    </dgm:pt>
    <dgm:pt modelId="{0467A5EB-27FD-42DE-B5A3-B1173E3C5963}" type="sibTrans" cxnId="{46068B85-0045-400A-BBFF-44B61D22ED10}">
      <dgm:prSet/>
      <dgm:spPr/>
      <dgm:t>
        <a:bodyPr/>
        <a:lstStyle/>
        <a:p>
          <a:endParaRPr lang="en-IE"/>
        </a:p>
      </dgm:t>
    </dgm:pt>
    <dgm:pt modelId="{4FBC37B6-1DFA-438F-846E-A194C4A0EAAF}">
      <dgm:prSet phldrT="[Text]"/>
      <dgm:spPr>
        <a:solidFill>
          <a:schemeClr val="accent5"/>
        </a:solidFill>
      </dgm:spPr>
      <dgm:t>
        <a:bodyPr/>
        <a:lstStyle/>
        <a:p>
          <a:r>
            <a:rPr lang="en-IE" b="1" dirty="0" smtClean="0"/>
            <a:t>Develop internal data hub</a:t>
          </a:r>
          <a:endParaRPr lang="en-IE" b="1" dirty="0"/>
        </a:p>
      </dgm:t>
    </dgm:pt>
    <dgm:pt modelId="{296F8354-5356-47D7-83D3-AAC553ACA861}" type="parTrans" cxnId="{824A9A1B-7DAA-474C-9745-3C01EBAADDEE}">
      <dgm:prSet/>
      <dgm:spPr/>
      <dgm:t>
        <a:bodyPr/>
        <a:lstStyle/>
        <a:p>
          <a:endParaRPr lang="en-IE"/>
        </a:p>
      </dgm:t>
    </dgm:pt>
    <dgm:pt modelId="{2B70BFCC-47E4-4208-B627-2AB5ECE389A2}" type="sibTrans" cxnId="{824A9A1B-7DAA-474C-9745-3C01EBAADDEE}">
      <dgm:prSet/>
      <dgm:spPr/>
      <dgm:t>
        <a:bodyPr/>
        <a:lstStyle/>
        <a:p>
          <a:endParaRPr lang="en-IE"/>
        </a:p>
      </dgm:t>
    </dgm:pt>
    <dgm:pt modelId="{027640F4-678F-4A90-ABB9-C6A8FA2A9E80}">
      <dgm:prSet phldrT="[Text]"/>
      <dgm:spPr/>
      <dgm:t>
        <a:bodyPr/>
        <a:lstStyle/>
        <a:p>
          <a:r>
            <a:rPr lang="en-IE" b="1" dirty="0" smtClean="0"/>
            <a:t>Target increased capacity</a:t>
          </a:r>
          <a:endParaRPr lang="en-IE" b="1" dirty="0"/>
        </a:p>
      </dgm:t>
    </dgm:pt>
    <dgm:pt modelId="{1150CDDD-45D7-4F1C-A574-6FB114CD3178}" type="parTrans" cxnId="{D74B4834-D09B-4156-B902-6B84BEB5ED01}">
      <dgm:prSet/>
      <dgm:spPr/>
      <dgm:t>
        <a:bodyPr/>
        <a:lstStyle/>
        <a:p>
          <a:endParaRPr lang="en-IE"/>
        </a:p>
      </dgm:t>
    </dgm:pt>
    <dgm:pt modelId="{D7678432-EEFE-49BD-91BE-2A25DCF52689}" type="sibTrans" cxnId="{D74B4834-D09B-4156-B902-6B84BEB5ED01}">
      <dgm:prSet/>
      <dgm:spPr/>
      <dgm:t>
        <a:bodyPr/>
        <a:lstStyle/>
        <a:p>
          <a:endParaRPr lang="en-IE"/>
        </a:p>
      </dgm:t>
    </dgm:pt>
    <dgm:pt modelId="{550B4CF4-8037-425F-9620-D0CC745E261D}">
      <dgm:prSet/>
      <dgm:spPr>
        <a:solidFill>
          <a:schemeClr val="accent4"/>
        </a:solidFill>
      </dgm:spPr>
      <dgm:t>
        <a:bodyPr/>
        <a:lstStyle/>
        <a:p>
          <a:r>
            <a:rPr lang="en-IE" b="1" dirty="0" smtClean="0">
              <a:effectLst/>
              <a:ea typeface="Calibri"/>
              <a:cs typeface="Times New Roman"/>
            </a:rPr>
            <a:t>Target improvements in research, evaluation, modelling and appraisal</a:t>
          </a:r>
          <a:endParaRPr lang="en-IE" b="1" dirty="0">
            <a:effectLst/>
            <a:ea typeface="Calibri"/>
            <a:cs typeface="Times New Roman"/>
          </a:endParaRPr>
        </a:p>
      </dgm:t>
    </dgm:pt>
    <dgm:pt modelId="{54C277DD-A11D-4048-B288-BC588EBAB1B2}" type="parTrans" cxnId="{64A23D5C-E1CA-43B5-97FE-F14E2E4A64C0}">
      <dgm:prSet/>
      <dgm:spPr/>
      <dgm:t>
        <a:bodyPr/>
        <a:lstStyle/>
        <a:p>
          <a:endParaRPr lang="en-IE"/>
        </a:p>
      </dgm:t>
    </dgm:pt>
    <dgm:pt modelId="{9379C0FF-EC02-4AD1-9E4A-FCFF800E02DA}" type="sibTrans" cxnId="{64A23D5C-E1CA-43B5-97FE-F14E2E4A64C0}">
      <dgm:prSet/>
      <dgm:spPr/>
      <dgm:t>
        <a:bodyPr/>
        <a:lstStyle/>
        <a:p>
          <a:endParaRPr lang="en-IE"/>
        </a:p>
      </dgm:t>
    </dgm:pt>
    <dgm:pt modelId="{4712A62C-1A28-4FE3-84A8-624A98BEE6F8}">
      <dgm:prSet phldrT="[Text]"/>
      <dgm:spPr/>
      <dgm:t>
        <a:bodyPr/>
        <a:lstStyle/>
        <a:p>
          <a:r>
            <a:rPr lang="en-IE" b="1" dirty="0" smtClean="0"/>
            <a:t>Support National Travel Survey and increase use of it</a:t>
          </a:r>
          <a:endParaRPr lang="en-IE" b="1" dirty="0"/>
        </a:p>
      </dgm:t>
    </dgm:pt>
    <dgm:pt modelId="{0C14376C-0A13-42C6-ADF4-E6794FFD43C9}" type="parTrans" cxnId="{088B794F-470C-4FBF-9EE5-0140D7923241}">
      <dgm:prSet/>
      <dgm:spPr/>
      <dgm:t>
        <a:bodyPr/>
        <a:lstStyle/>
        <a:p>
          <a:endParaRPr lang="en-IE"/>
        </a:p>
      </dgm:t>
    </dgm:pt>
    <dgm:pt modelId="{38A8EF4A-CF4C-4162-A6A1-FE86F1CD10EA}" type="sibTrans" cxnId="{088B794F-470C-4FBF-9EE5-0140D7923241}">
      <dgm:prSet/>
      <dgm:spPr/>
      <dgm:t>
        <a:bodyPr/>
        <a:lstStyle/>
        <a:p>
          <a:endParaRPr lang="en-IE"/>
        </a:p>
      </dgm:t>
    </dgm:pt>
    <dgm:pt modelId="{BCF14A4A-D02B-490C-9A29-1EBA0526A828}">
      <dgm:prSet phldrT="[Text]"/>
      <dgm:spPr>
        <a:solidFill>
          <a:schemeClr val="tx2"/>
        </a:solidFill>
      </dgm:spPr>
      <dgm:t>
        <a:bodyPr/>
        <a:lstStyle/>
        <a:p>
          <a:r>
            <a:rPr lang="en-IE" b="1" dirty="0" smtClean="0"/>
            <a:t>Improve level of data audit through existing processes</a:t>
          </a:r>
          <a:endParaRPr lang="en-IE" b="1" dirty="0"/>
        </a:p>
      </dgm:t>
    </dgm:pt>
    <dgm:pt modelId="{6C36FCB4-5C3C-49D1-97C4-D2B1C6E35268}" type="parTrans" cxnId="{3F216431-73C5-47E5-899A-39074F9A3B2C}">
      <dgm:prSet/>
      <dgm:spPr/>
      <dgm:t>
        <a:bodyPr/>
        <a:lstStyle/>
        <a:p>
          <a:endParaRPr lang="en-IE"/>
        </a:p>
      </dgm:t>
    </dgm:pt>
    <dgm:pt modelId="{A060F59E-1882-49FB-83ED-37A4817429A6}" type="sibTrans" cxnId="{3F216431-73C5-47E5-899A-39074F9A3B2C}">
      <dgm:prSet/>
      <dgm:spPr/>
      <dgm:t>
        <a:bodyPr/>
        <a:lstStyle/>
        <a:p>
          <a:endParaRPr lang="en-IE"/>
        </a:p>
      </dgm:t>
    </dgm:pt>
    <dgm:pt modelId="{AF59FE2A-F140-44F2-88A5-709FB4298BB1}">
      <dgm:prSet phldrT="[Text]"/>
      <dgm:spPr>
        <a:solidFill>
          <a:schemeClr val="tx2"/>
        </a:solidFill>
      </dgm:spPr>
      <dgm:t>
        <a:bodyPr/>
        <a:lstStyle/>
        <a:p>
          <a:r>
            <a:rPr lang="en-IE" b="1" dirty="0" smtClean="0"/>
            <a:t>Create internal point-of-contact for data queries</a:t>
          </a:r>
          <a:endParaRPr lang="en-IE" b="1" dirty="0"/>
        </a:p>
      </dgm:t>
    </dgm:pt>
    <dgm:pt modelId="{81326E97-2677-4220-91FF-F8761F7868DC}" type="parTrans" cxnId="{7EAF66F1-800C-46C8-B652-378B01120E19}">
      <dgm:prSet/>
      <dgm:spPr/>
      <dgm:t>
        <a:bodyPr/>
        <a:lstStyle/>
        <a:p>
          <a:endParaRPr lang="en-IE"/>
        </a:p>
      </dgm:t>
    </dgm:pt>
    <dgm:pt modelId="{ACE41C84-7A8E-4154-B98A-AD39FBDD1F94}" type="sibTrans" cxnId="{7EAF66F1-800C-46C8-B652-378B01120E19}">
      <dgm:prSet/>
      <dgm:spPr/>
      <dgm:t>
        <a:bodyPr/>
        <a:lstStyle/>
        <a:p>
          <a:endParaRPr lang="en-IE"/>
        </a:p>
      </dgm:t>
    </dgm:pt>
    <dgm:pt modelId="{E9444B8B-3411-4457-9331-F73FBC3B7FBA}" type="pres">
      <dgm:prSet presAssocID="{2BFA9192-E6FB-4E9A-8026-E8A333141994}" presName="linear" presStyleCnt="0">
        <dgm:presLayoutVars>
          <dgm:animLvl val="lvl"/>
          <dgm:resizeHandles val="exact"/>
        </dgm:presLayoutVars>
      </dgm:prSet>
      <dgm:spPr/>
    </dgm:pt>
    <dgm:pt modelId="{7AF669B0-DDF4-4603-9306-65877E158C1C}" type="pres">
      <dgm:prSet presAssocID="{7CD481D3-827D-48DC-AE2B-D0EB9FC5BE6D}" presName="parentText" presStyleLbl="node1" presStyleIdx="0" presStyleCnt="12">
        <dgm:presLayoutVars>
          <dgm:chMax val="0"/>
          <dgm:bulletEnabled val="1"/>
        </dgm:presLayoutVars>
      </dgm:prSet>
      <dgm:spPr/>
    </dgm:pt>
    <dgm:pt modelId="{B4075A7A-8AED-4627-8362-909550143427}" type="pres">
      <dgm:prSet presAssocID="{41CE683A-2571-4B10-84D0-07376D46B59F}" presName="spacer" presStyleCnt="0"/>
      <dgm:spPr/>
    </dgm:pt>
    <dgm:pt modelId="{F89A1DDE-4BDC-4004-A619-EA3DBE57E588}" type="pres">
      <dgm:prSet presAssocID="{4927B03D-24C3-4DA0-B156-9B50987A0CDC}" presName="parentText" presStyleLbl="node1" presStyleIdx="1" presStyleCnt="12">
        <dgm:presLayoutVars>
          <dgm:chMax val="0"/>
          <dgm:bulletEnabled val="1"/>
        </dgm:presLayoutVars>
      </dgm:prSet>
      <dgm:spPr/>
    </dgm:pt>
    <dgm:pt modelId="{1AECD286-10D1-400E-AE58-9B5D4B4BF590}" type="pres">
      <dgm:prSet presAssocID="{9A9513E6-AA2B-43B5-AFD9-73CAD4D8FA1C}" presName="spacer" presStyleCnt="0"/>
      <dgm:spPr/>
    </dgm:pt>
    <dgm:pt modelId="{396D93F9-3E52-457E-ADAE-3C31226E063B}" type="pres">
      <dgm:prSet presAssocID="{027640F4-678F-4A90-ABB9-C6A8FA2A9E80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09E751F-F9E9-435F-A7AE-3F7EBEF4AC36}" type="pres">
      <dgm:prSet presAssocID="{D7678432-EEFE-49BD-91BE-2A25DCF52689}" presName="spacer" presStyleCnt="0"/>
      <dgm:spPr/>
    </dgm:pt>
    <dgm:pt modelId="{CCC2623B-1CD6-4F37-8EDC-ADED01DB199E}" type="pres">
      <dgm:prSet presAssocID="{4712A62C-1A28-4FE3-84A8-624A98BEE6F8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FF07FC6-A7CF-48C6-8B0C-B1091F5984E0}" type="pres">
      <dgm:prSet presAssocID="{38A8EF4A-CF4C-4162-A6A1-FE86F1CD10EA}" presName="spacer" presStyleCnt="0"/>
      <dgm:spPr/>
    </dgm:pt>
    <dgm:pt modelId="{8F14DF48-1B3E-47C2-A408-A26E5933174F}" type="pres">
      <dgm:prSet presAssocID="{BCF14A4A-D02B-490C-9A29-1EBA0526A828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0317BD7-8FDE-4E42-85D4-2B8F1E65C028}" type="pres">
      <dgm:prSet presAssocID="{A060F59E-1882-49FB-83ED-37A4817429A6}" presName="spacer" presStyleCnt="0"/>
      <dgm:spPr/>
    </dgm:pt>
    <dgm:pt modelId="{51048031-C435-4D1C-B8E2-6C8B37432867}" type="pres">
      <dgm:prSet presAssocID="{AF59FE2A-F140-44F2-88A5-709FB4298BB1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F9A2D4C-F55D-4489-BCA1-E0FE679C6A60}" type="pres">
      <dgm:prSet presAssocID="{ACE41C84-7A8E-4154-B98A-AD39FBDD1F94}" presName="spacer" presStyleCnt="0"/>
      <dgm:spPr/>
    </dgm:pt>
    <dgm:pt modelId="{C5C7B1AF-0D53-4606-957C-A080342C2EB0}" type="pres">
      <dgm:prSet presAssocID="{9B17F39A-EDDE-42E8-BAC3-CA4743BDA28C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BFD16D9-7F51-48CB-A368-2118DB0BD153}" type="pres">
      <dgm:prSet presAssocID="{C5F3E1B7-52CB-4544-AE18-BE14AAAD5665}" presName="spacer" presStyleCnt="0"/>
      <dgm:spPr/>
    </dgm:pt>
    <dgm:pt modelId="{233D7F20-65EB-4290-BF05-1E565A4B3504}" type="pres">
      <dgm:prSet presAssocID="{4FBC37B6-1DFA-438F-846E-A194C4A0EAAF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AD7CD34-FE06-44CA-8CB8-7D6C5723157C}" type="pres">
      <dgm:prSet presAssocID="{2B70BFCC-47E4-4208-B627-2AB5ECE389A2}" presName="spacer" presStyleCnt="0"/>
      <dgm:spPr/>
    </dgm:pt>
    <dgm:pt modelId="{CF286418-F55E-41ED-A3D6-4475E687AE8C}" type="pres">
      <dgm:prSet presAssocID="{737B6B97-15DA-4DB8-82E9-57C8DF627243}" presName="parentText" presStyleLbl="node1" presStyleIdx="8" presStyleCnt="12">
        <dgm:presLayoutVars>
          <dgm:chMax val="0"/>
          <dgm:bulletEnabled val="1"/>
        </dgm:presLayoutVars>
      </dgm:prSet>
      <dgm:spPr/>
    </dgm:pt>
    <dgm:pt modelId="{323894B8-B20B-4DB2-ACC1-0A6F1ADD17B2}" type="pres">
      <dgm:prSet presAssocID="{68F83413-B83D-463B-8130-7940056F9472}" presName="spacer" presStyleCnt="0"/>
      <dgm:spPr/>
    </dgm:pt>
    <dgm:pt modelId="{EABC8BEB-7C8F-4D1A-9247-6874166400BA}" type="pres">
      <dgm:prSet presAssocID="{550B4CF4-8037-425F-9620-D0CC745E261D}" presName="parentText" presStyleLbl="node1" presStyleIdx="9" presStyleCnt="12">
        <dgm:presLayoutVars>
          <dgm:chMax val="0"/>
          <dgm:bulletEnabled val="1"/>
        </dgm:presLayoutVars>
      </dgm:prSet>
      <dgm:spPr/>
    </dgm:pt>
    <dgm:pt modelId="{B6F0C859-57EC-408C-9AA7-B00F020FB2C5}" type="pres">
      <dgm:prSet presAssocID="{9379C0FF-EC02-4AD1-9E4A-FCFF800E02DA}" presName="spacer" presStyleCnt="0"/>
      <dgm:spPr/>
    </dgm:pt>
    <dgm:pt modelId="{6210BBB7-5768-4F95-8C67-2132A270EF6D}" type="pres">
      <dgm:prSet presAssocID="{36B578E9-D724-45A3-9BF1-24D08F4BA244}" presName="parentText" presStyleLbl="node1" presStyleIdx="10" presStyleCnt="12">
        <dgm:presLayoutVars>
          <dgm:chMax val="0"/>
          <dgm:bulletEnabled val="1"/>
        </dgm:presLayoutVars>
      </dgm:prSet>
      <dgm:spPr/>
    </dgm:pt>
    <dgm:pt modelId="{50FC884B-CAA9-4894-8E73-3768198F4FB1}" type="pres">
      <dgm:prSet presAssocID="{0467A5EB-27FD-42DE-B5A3-B1173E3C5963}" presName="spacer" presStyleCnt="0"/>
      <dgm:spPr/>
    </dgm:pt>
    <dgm:pt modelId="{F94E7EED-4A01-4B89-84F6-63CAA40979F1}" type="pres">
      <dgm:prSet presAssocID="{916F1A22-AC58-4D30-8924-9540AD3416F4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D74B4834-D09B-4156-B902-6B84BEB5ED01}" srcId="{2BFA9192-E6FB-4E9A-8026-E8A333141994}" destId="{027640F4-678F-4A90-ABB9-C6A8FA2A9E80}" srcOrd="2" destOrd="0" parTransId="{1150CDDD-45D7-4F1C-A574-6FB114CD3178}" sibTransId="{D7678432-EEFE-49BD-91BE-2A25DCF52689}"/>
    <dgm:cxn modelId="{824A9A1B-7DAA-474C-9745-3C01EBAADDEE}" srcId="{2BFA9192-E6FB-4E9A-8026-E8A333141994}" destId="{4FBC37B6-1DFA-438F-846E-A194C4A0EAAF}" srcOrd="7" destOrd="0" parTransId="{296F8354-5356-47D7-83D3-AAC553ACA861}" sibTransId="{2B70BFCC-47E4-4208-B627-2AB5ECE389A2}"/>
    <dgm:cxn modelId="{179F0C2F-76F2-4D51-8B1B-4714ECB70F69}" srcId="{2BFA9192-E6FB-4E9A-8026-E8A333141994}" destId="{737B6B97-15DA-4DB8-82E9-57C8DF627243}" srcOrd="8" destOrd="0" parTransId="{9F7E4BFB-0598-4FE2-A46D-57F19A183A07}" sibTransId="{68F83413-B83D-463B-8130-7940056F9472}"/>
    <dgm:cxn modelId="{54B034BA-75CE-4318-8E16-963D241D7DF3}" type="presOf" srcId="{4FBC37B6-1DFA-438F-846E-A194C4A0EAAF}" destId="{233D7F20-65EB-4290-BF05-1E565A4B3504}" srcOrd="0" destOrd="0" presId="urn:microsoft.com/office/officeart/2005/8/layout/vList2"/>
    <dgm:cxn modelId="{E029AB00-E49A-4E07-AB08-5532822F5E39}" srcId="{2BFA9192-E6FB-4E9A-8026-E8A333141994}" destId="{916F1A22-AC58-4D30-8924-9540AD3416F4}" srcOrd="11" destOrd="0" parTransId="{4A905443-7968-4AE1-AA80-888A55D1DCB0}" sibTransId="{FF8DE427-262C-4430-A744-EAE2E60A01CE}"/>
    <dgm:cxn modelId="{87E02556-E495-4C63-9DE0-30B06D757BBB}" type="presOf" srcId="{AF59FE2A-F140-44F2-88A5-709FB4298BB1}" destId="{51048031-C435-4D1C-B8E2-6C8B37432867}" srcOrd="0" destOrd="0" presId="urn:microsoft.com/office/officeart/2005/8/layout/vList2"/>
    <dgm:cxn modelId="{9BFCC635-5205-4EFF-A408-3DAF1FBFA513}" type="presOf" srcId="{BCF14A4A-D02B-490C-9A29-1EBA0526A828}" destId="{8F14DF48-1B3E-47C2-A408-A26E5933174F}" srcOrd="0" destOrd="0" presId="urn:microsoft.com/office/officeart/2005/8/layout/vList2"/>
    <dgm:cxn modelId="{8510A8DF-EDB2-4DEF-8675-606BD18597E4}" type="presOf" srcId="{7CD481D3-827D-48DC-AE2B-D0EB9FC5BE6D}" destId="{7AF669B0-DDF4-4603-9306-65877E158C1C}" srcOrd="0" destOrd="0" presId="urn:microsoft.com/office/officeart/2005/8/layout/vList2"/>
    <dgm:cxn modelId="{6E4323B9-CFFC-4F8A-BBBA-9BDBD8217EFD}" type="presOf" srcId="{027640F4-678F-4A90-ABB9-C6A8FA2A9E80}" destId="{396D93F9-3E52-457E-ADAE-3C31226E063B}" srcOrd="0" destOrd="0" presId="urn:microsoft.com/office/officeart/2005/8/layout/vList2"/>
    <dgm:cxn modelId="{64A23D5C-E1CA-43B5-97FE-F14E2E4A64C0}" srcId="{2BFA9192-E6FB-4E9A-8026-E8A333141994}" destId="{550B4CF4-8037-425F-9620-D0CC745E261D}" srcOrd="9" destOrd="0" parTransId="{54C277DD-A11D-4048-B288-BC588EBAB1B2}" sibTransId="{9379C0FF-EC02-4AD1-9E4A-FCFF800E02DA}"/>
    <dgm:cxn modelId="{862AEFD0-A16F-4D42-AFC4-542DABBBFD1B}" type="presOf" srcId="{550B4CF4-8037-425F-9620-D0CC745E261D}" destId="{EABC8BEB-7C8F-4D1A-9247-6874166400BA}" srcOrd="0" destOrd="0" presId="urn:microsoft.com/office/officeart/2005/8/layout/vList2"/>
    <dgm:cxn modelId="{D34E8851-74D3-4805-B879-2B6C14CA8441}" type="presOf" srcId="{4712A62C-1A28-4FE3-84A8-624A98BEE6F8}" destId="{CCC2623B-1CD6-4F37-8EDC-ADED01DB199E}" srcOrd="0" destOrd="0" presId="urn:microsoft.com/office/officeart/2005/8/layout/vList2"/>
    <dgm:cxn modelId="{46068B85-0045-400A-BBFF-44B61D22ED10}" srcId="{2BFA9192-E6FB-4E9A-8026-E8A333141994}" destId="{36B578E9-D724-45A3-9BF1-24D08F4BA244}" srcOrd="10" destOrd="0" parTransId="{7B503F9B-3621-4C76-9EB5-5BCA4014612C}" sibTransId="{0467A5EB-27FD-42DE-B5A3-B1173E3C5963}"/>
    <dgm:cxn modelId="{D3817DF7-3332-4AF9-BDB9-72F673D85F5C}" type="presOf" srcId="{2BFA9192-E6FB-4E9A-8026-E8A333141994}" destId="{E9444B8B-3411-4457-9331-F73FBC3B7FBA}" srcOrd="0" destOrd="0" presId="urn:microsoft.com/office/officeart/2005/8/layout/vList2"/>
    <dgm:cxn modelId="{D08DED6B-7D36-4820-B92E-8AEF4310F195}" srcId="{2BFA9192-E6FB-4E9A-8026-E8A333141994}" destId="{7CD481D3-827D-48DC-AE2B-D0EB9FC5BE6D}" srcOrd="0" destOrd="0" parTransId="{92FBEB15-8E3A-4FAE-B3A3-B063AA2CA4D3}" sibTransId="{41CE683A-2571-4B10-84D0-07376D46B59F}"/>
    <dgm:cxn modelId="{7E45D8FA-2539-453F-883D-9395A7D12610}" type="presOf" srcId="{36B578E9-D724-45A3-9BF1-24D08F4BA244}" destId="{6210BBB7-5768-4F95-8C67-2132A270EF6D}" srcOrd="0" destOrd="0" presId="urn:microsoft.com/office/officeart/2005/8/layout/vList2"/>
    <dgm:cxn modelId="{7BB20944-522B-4E9B-8C66-757F02153A06}" type="presOf" srcId="{916F1A22-AC58-4D30-8924-9540AD3416F4}" destId="{F94E7EED-4A01-4B89-84F6-63CAA40979F1}" srcOrd="0" destOrd="0" presId="urn:microsoft.com/office/officeart/2005/8/layout/vList2"/>
    <dgm:cxn modelId="{7EAF66F1-800C-46C8-B652-378B01120E19}" srcId="{2BFA9192-E6FB-4E9A-8026-E8A333141994}" destId="{AF59FE2A-F140-44F2-88A5-709FB4298BB1}" srcOrd="5" destOrd="0" parTransId="{81326E97-2677-4220-91FF-F8761F7868DC}" sibTransId="{ACE41C84-7A8E-4154-B98A-AD39FBDD1F94}"/>
    <dgm:cxn modelId="{E0649575-89E0-4668-AB39-3152DD283365}" srcId="{2BFA9192-E6FB-4E9A-8026-E8A333141994}" destId="{4927B03D-24C3-4DA0-B156-9B50987A0CDC}" srcOrd="1" destOrd="0" parTransId="{A1B491CE-CBB6-4739-ADC7-0AFA4A8A0EB0}" sibTransId="{9A9513E6-AA2B-43B5-AFD9-73CAD4D8FA1C}"/>
    <dgm:cxn modelId="{CD86D4C5-FAC7-47EB-BDEF-4D89362115CA}" srcId="{2BFA9192-E6FB-4E9A-8026-E8A333141994}" destId="{9B17F39A-EDDE-42E8-BAC3-CA4743BDA28C}" srcOrd="6" destOrd="0" parTransId="{7ECB4AD5-A85B-47F0-9584-02A3C37B3BA1}" sibTransId="{C5F3E1B7-52CB-4544-AE18-BE14AAAD5665}"/>
    <dgm:cxn modelId="{84AF30FA-8B68-4711-BD5D-331E9241C5B4}" type="presOf" srcId="{737B6B97-15DA-4DB8-82E9-57C8DF627243}" destId="{CF286418-F55E-41ED-A3D6-4475E687AE8C}" srcOrd="0" destOrd="0" presId="urn:microsoft.com/office/officeart/2005/8/layout/vList2"/>
    <dgm:cxn modelId="{6395DE74-7A22-4780-AEE7-E8C17B603155}" type="presOf" srcId="{9B17F39A-EDDE-42E8-BAC3-CA4743BDA28C}" destId="{C5C7B1AF-0D53-4606-957C-A080342C2EB0}" srcOrd="0" destOrd="0" presId="urn:microsoft.com/office/officeart/2005/8/layout/vList2"/>
    <dgm:cxn modelId="{3F216431-73C5-47E5-899A-39074F9A3B2C}" srcId="{2BFA9192-E6FB-4E9A-8026-E8A333141994}" destId="{BCF14A4A-D02B-490C-9A29-1EBA0526A828}" srcOrd="4" destOrd="0" parTransId="{6C36FCB4-5C3C-49D1-97C4-D2B1C6E35268}" sibTransId="{A060F59E-1882-49FB-83ED-37A4817429A6}"/>
    <dgm:cxn modelId="{088B794F-470C-4FBF-9EE5-0140D7923241}" srcId="{2BFA9192-E6FB-4E9A-8026-E8A333141994}" destId="{4712A62C-1A28-4FE3-84A8-624A98BEE6F8}" srcOrd="3" destOrd="0" parTransId="{0C14376C-0A13-42C6-ADF4-E6794FFD43C9}" sibTransId="{38A8EF4A-CF4C-4162-A6A1-FE86F1CD10EA}"/>
    <dgm:cxn modelId="{3C6D0F7B-7D59-4926-A967-B55675FEF35C}" type="presOf" srcId="{4927B03D-24C3-4DA0-B156-9B50987A0CDC}" destId="{F89A1DDE-4BDC-4004-A619-EA3DBE57E588}" srcOrd="0" destOrd="0" presId="urn:microsoft.com/office/officeart/2005/8/layout/vList2"/>
    <dgm:cxn modelId="{5EABF21A-0DAB-42EC-8DAB-E04BB450A36F}" type="presParOf" srcId="{E9444B8B-3411-4457-9331-F73FBC3B7FBA}" destId="{7AF669B0-DDF4-4603-9306-65877E158C1C}" srcOrd="0" destOrd="0" presId="urn:microsoft.com/office/officeart/2005/8/layout/vList2"/>
    <dgm:cxn modelId="{0A7DCB78-0A8E-4648-A0A1-4BB8D8AF0264}" type="presParOf" srcId="{E9444B8B-3411-4457-9331-F73FBC3B7FBA}" destId="{B4075A7A-8AED-4627-8362-909550143427}" srcOrd="1" destOrd="0" presId="urn:microsoft.com/office/officeart/2005/8/layout/vList2"/>
    <dgm:cxn modelId="{1632EDD0-9D2C-4090-934F-6772CE12D0D1}" type="presParOf" srcId="{E9444B8B-3411-4457-9331-F73FBC3B7FBA}" destId="{F89A1DDE-4BDC-4004-A619-EA3DBE57E588}" srcOrd="2" destOrd="0" presId="urn:microsoft.com/office/officeart/2005/8/layout/vList2"/>
    <dgm:cxn modelId="{1EE69EF2-3D2B-44AA-9C36-D69BCF051FCA}" type="presParOf" srcId="{E9444B8B-3411-4457-9331-F73FBC3B7FBA}" destId="{1AECD286-10D1-400E-AE58-9B5D4B4BF590}" srcOrd="3" destOrd="0" presId="urn:microsoft.com/office/officeart/2005/8/layout/vList2"/>
    <dgm:cxn modelId="{548526BE-CDFC-490F-9DB8-517A559BB22C}" type="presParOf" srcId="{E9444B8B-3411-4457-9331-F73FBC3B7FBA}" destId="{396D93F9-3E52-457E-ADAE-3C31226E063B}" srcOrd="4" destOrd="0" presId="urn:microsoft.com/office/officeart/2005/8/layout/vList2"/>
    <dgm:cxn modelId="{4F1C76BD-34B7-46CC-9474-480896763C90}" type="presParOf" srcId="{E9444B8B-3411-4457-9331-F73FBC3B7FBA}" destId="{D09E751F-F9E9-435F-A7AE-3F7EBEF4AC36}" srcOrd="5" destOrd="0" presId="urn:microsoft.com/office/officeart/2005/8/layout/vList2"/>
    <dgm:cxn modelId="{72EE92A9-1445-4A23-B2DC-4B75A213A108}" type="presParOf" srcId="{E9444B8B-3411-4457-9331-F73FBC3B7FBA}" destId="{CCC2623B-1CD6-4F37-8EDC-ADED01DB199E}" srcOrd="6" destOrd="0" presId="urn:microsoft.com/office/officeart/2005/8/layout/vList2"/>
    <dgm:cxn modelId="{40C03942-1646-4FA6-9969-7CD3DD51898C}" type="presParOf" srcId="{E9444B8B-3411-4457-9331-F73FBC3B7FBA}" destId="{CFF07FC6-A7CF-48C6-8B0C-B1091F5984E0}" srcOrd="7" destOrd="0" presId="urn:microsoft.com/office/officeart/2005/8/layout/vList2"/>
    <dgm:cxn modelId="{EA4D3477-50CC-4F24-9CB8-895595A5BFD4}" type="presParOf" srcId="{E9444B8B-3411-4457-9331-F73FBC3B7FBA}" destId="{8F14DF48-1B3E-47C2-A408-A26E5933174F}" srcOrd="8" destOrd="0" presId="urn:microsoft.com/office/officeart/2005/8/layout/vList2"/>
    <dgm:cxn modelId="{1924F6C5-B5EA-4116-9EEF-B4412E91861B}" type="presParOf" srcId="{E9444B8B-3411-4457-9331-F73FBC3B7FBA}" destId="{20317BD7-8FDE-4E42-85D4-2B8F1E65C028}" srcOrd="9" destOrd="0" presId="urn:microsoft.com/office/officeart/2005/8/layout/vList2"/>
    <dgm:cxn modelId="{F93B1611-B2D0-44A3-AFAA-8B37D373AA91}" type="presParOf" srcId="{E9444B8B-3411-4457-9331-F73FBC3B7FBA}" destId="{51048031-C435-4D1C-B8E2-6C8B37432867}" srcOrd="10" destOrd="0" presId="urn:microsoft.com/office/officeart/2005/8/layout/vList2"/>
    <dgm:cxn modelId="{D8C89D4A-8D49-4BD7-A9C0-7F9668D0C5D8}" type="presParOf" srcId="{E9444B8B-3411-4457-9331-F73FBC3B7FBA}" destId="{EF9A2D4C-F55D-4489-BCA1-E0FE679C6A60}" srcOrd="11" destOrd="0" presId="urn:microsoft.com/office/officeart/2005/8/layout/vList2"/>
    <dgm:cxn modelId="{FA42A022-A262-4685-BABF-C45DC64666EE}" type="presParOf" srcId="{E9444B8B-3411-4457-9331-F73FBC3B7FBA}" destId="{C5C7B1AF-0D53-4606-957C-A080342C2EB0}" srcOrd="12" destOrd="0" presId="urn:microsoft.com/office/officeart/2005/8/layout/vList2"/>
    <dgm:cxn modelId="{161C21F1-B228-4B48-BC12-C600FCCBBA87}" type="presParOf" srcId="{E9444B8B-3411-4457-9331-F73FBC3B7FBA}" destId="{1BFD16D9-7F51-48CB-A368-2118DB0BD153}" srcOrd="13" destOrd="0" presId="urn:microsoft.com/office/officeart/2005/8/layout/vList2"/>
    <dgm:cxn modelId="{B8671D05-B7BA-4DC6-9D1F-023D63D24836}" type="presParOf" srcId="{E9444B8B-3411-4457-9331-F73FBC3B7FBA}" destId="{233D7F20-65EB-4290-BF05-1E565A4B3504}" srcOrd="14" destOrd="0" presId="urn:microsoft.com/office/officeart/2005/8/layout/vList2"/>
    <dgm:cxn modelId="{4506CBEF-5849-4DA6-892B-0C78DD0E96CA}" type="presParOf" srcId="{E9444B8B-3411-4457-9331-F73FBC3B7FBA}" destId="{1AD7CD34-FE06-44CA-8CB8-7D6C5723157C}" srcOrd="15" destOrd="0" presId="urn:microsoft.com/office/officeart/2005/8/layout/vList2"/>
    <dgm:cxn modelId="{D18B128F-9A94-4F0A-BEBF-D465B189BEAB}" type="presParOf" srcId="{E9444B8B-3411-4457-9331-F73FBC3B7FBA}" destId="{CF286418-F55E-41ED-A3D6-4475E687AE8C}" srcOrd="16" destOrd="0" presId="urn:microsoft.com/office/officeart/2005/8/layout/vList2"/>
    <dgm:cxn modelId="{BC370731-0658-4820-A5C4-7C89BF064A53}" type="presParOf" srcId="{E9444B8B-3411-4457-9331-F73FBC3B7FBA}" destId="{323894B8-B20B-4DB2-ACC1-0A6F1ADD17B2}" srcOrd="17" destOrd="0" presId="urn:microsoft.com/office/officeart/2005/8/layout/vList2"/>
    <dgm:cxn modelId="{C4A189F5-BC74-4002-9C11-6FEA8B45A09A}" type="presParOf" srcId="{E9444B8B-3411-4457-9331-F73FBC3B7FBA}" destId="{EABC8BEB-7C8F-4D1A-9247-6874166400BA}" srcOrd="18" destOrd="0" presId="urn:microsoft.com/office/officeart/2005/8/layout/vList2"/>
    <dgm:cxn modelId="{95781772-C251-4A61-9D14-151182CC032E}" type="presParOf" srcId="{E9444B8B-3411-4457-9331-F73FBC3B7FBA}" destId="{B6F0C859-57EC-408C-9AA7-B00F020FB2C5}" srcOrd="19" destOrd="0" presId="urn:microsoft.com/office/officeart/2005/8/layout/vList2"/>
    <dgm:cxn modelId="{1EC3EAAC-F774-46EA-8FC9-A6B4C74F50BE}" type="presParOf" srcId="{E9444B8B-3411-4457-9331-F73FBC3B7FBA}" destId="{6210BBB7-5768-4F95-8C67-2132A270EF6D}" srcOrd="20" destOrd="0" presId="urn:microsoft.com/office/officeart/2005/8/layout/vList2"/>
    <dgm:cxn modelId="{C4F6A31E-90BD-43ED-9916-1796A7F8B40C}" type="presParOf" srcId="{E9444B8B-3411-4457-9331-F73FBC3B7FBA}" destId="{50FC884B-CAA9-4894-8E73-3768198F4FB1}" srcOrd="21" destOrd="0" presId="urn:microsoft.com/office/officeart/2005/8/layout/vList2"/>
    <dgm:cxn modelId="{2B390CEE-C6FB-4B43-98C3-E151E5FD539C}" type="presParOf" srcId="{E9444B8B-3411-4457-9331-F73FBC3B7FBA}" destId="{F94E7EED-4A01-4B89-84F6-63CAA40979F1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DAC4-D6F3-4076-96E3-2CB419A7CCCD}">
      <dsp:nvSpPr>
        <dsp:cNvPr id="0" name=""/>
        <dsp:cNvSpPr/>
      </dsp:nvSpPr>
      <dsp:spPr>
        <a:xfrm rot="5400000">
          <a:off x="3621404" y="-1293891"/>
          <a:ext cx="1047750" cy="39014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200" kern="1200" dirty="0" smtClean="0"/>
            <a:t>Divisions generally positive around data availability.</a:t>
          </a:r>
          <a:endParaRPr lang="en-I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200" kern="1200" dirty="0" smtClean="0"/>
            <a:t>Unknown unknowns? Possible that more detailed review would reveal gaps</a:t>
          </a:r>
          <a:endParaRPr lang="en-IE" sz="1200" kern="1200" dirty="0"/>
        </a:p>
      </dsp:txBody>
      <dsp:txXfrm rot="-5400000">
        <a:off x="2194560" y="184101"/>
        <a:ext cx="3850293" cy="945456"/>
      </dsp:txXfrm>
    </dsp:sp>
    <dsp:sp modelId="{66387212-1DB3-4050-8FC7-C81966A37EE8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Availability</a:t>
          </a:r>
          <a:endParaRPr lang="en-IE" sz="2400" kern="1200" dirty="0"/>
        </a:p>
      </dsp:txBody>
      <dsp:txXfrm>
        <a:off x="63934" y="65918"/>
        <a:ext cx="2066692" cy="1181819"/>
      </dsp:txXfrm>
    </dsp:sp>
    <dsp:sp modelId="{E9298B3F-9856-4758-8258-8F27AEE46B9E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200" kern="1200" dirty="0" smtClean="0"/>
            <a:t>Much data used within </a:t>
          </a:r>
          <a:r>
            <a:rPr lang="en-IE" sz="1200" kern="1200" dirty="0" err="1" smtClean="0"/>
            <a:t>Dept</a:t>
          </a:r>
          <a:r>
            <a:rPr lang="en-IE" sz="1200" kern="1200" dirty="0" smtClean="0"/>
            <a:t> not clearly audited</a:t>
          </a:r>
          <a:endParaRPr lang="en-I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200" kern="1200" dirty="0" smtClean="0"/>
            <a:t>Specific questions around robustness </a:t>
          </a:r>
          <a:r>
            <a:rPr lang="en-IE" sz="1200" kern="1200" dirty="0" smtClean="0"/>
            <a:t>of e.g., road safety stats</a:t>
          </a:r>
          <a:endParaRPr lang="en-I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200" kern="1200" dirty="0" smtClean="0"/>
            <a:t>Comparability between different sources (IAA and CSO flights data)</a:t>
          </a:r>
          <a:endParaRPr lang="en-IE" sz="1200" kern="1200" dirty="0"/>
        </a:p>
      </dsp:txBody>
      <dsp:txXfrm rot="-5400000">
        <a:off x="2194561" y="1559271"/>
        <a:ext cx="3850293" cy="945456"/>
      </dsp:txXfrm>
    </dsp:sp>
    <dsp:sp modelId="{8ABF93BE-52BC-4105-905B-13D657181FA9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General </a:t>
          </a:r>
          <a:r>
            <a:rPr lang="en-IE" sz="2400" kern="1200" dirty="0" smtClean="0"/>
            <a:t>quality</a:t>
          </a:r>
          <a:endParaRPr lang="en-IE" sz="2400" kern="1200" dirty="0"/>
        </a:p>
      </dsp:txBody>
      <dsp:txXfrm>
        <a:off x="63934" y="1441090"/>
        <a:ext cx="2066692" cy="1181819"/>
      </dsp:txXfrm>
    </dsp:sp>
    <dsp:sp modelId="{31BEB1FF-F20A-42BC-80E2-0549AE994AB9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200" kern="1200" dirty="0" smtClean="0"/>
            <a:t>Generally </a:t>
          </a:r>
          <a:r>
            <a:rPr lang="en-IE" sz="1200" kern="1200" dirty="0" smtClean="0"/>
            <a:t>identified gap</a:t>
          </a:r>
          <a:endParaRPr lang="en-IE" sz="1200" kern="1200" dirty="0"/>
        </a:p>
      </dsp:txBody>
      <dsp:txXfrm rot="-5400000">
        <a:off x="2194561" y="2934443"/>
        <a:ext cx="3850293" cy="945456"/>
      </dsp:txXfrm>
    </dsp:sp>
    <dsp:sp modelId="{0CFF659B-6602-4D65-B742-EF80F4FB4558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Performance measurement</a:t>
          </a:r>
          <a:endParaRPr lang="en-IE" sz="2400" kern="1200" dirty="0"/>
        </a:p>
      </dsp:txBody>
      <dsp:txXfrm>
        <a:off x="63934" y="2816262"/>
        <a:ext cx="2066692" cy="1181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98B3F-9856-4758-8258-8F27AEE46B9E}">
      <dsp:nvSpPr>
        <dsp:cNvPr id="0" name=""/>
        <dsp:cNvSpPr/>
      </dsp:nvSpPr>
      <dsp:spPr>
        <a:xfrm rot="5400000">
          <a:off x="3621404" y="-1293891"/>
          <a:ext cx="1047750" cy="390144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500" kern="1200" dirty="0" smtClean="0"/>
            <a:t>Data exists in number of different places – no centralised approach to data management</a:t>
          </a:r>
          <a:endParaRPr lang="en-I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500" kern="1200" dirty="0" smtClean="0"/>
            <a:t>Staff don’t necessarily know all of data that exists</a:t>
          </a:r>
          <a:endParaRPr lang="en-IE" sz="1500" kern="1200" dirty="0"/>
        </a:p>
      </dsp:txBody>
      <dsp:txXfrm rot="-5400000">
        <a:off x="2194560" y="184101"/>
        <a:ext cx="3850293" cy="945456"/>
      </dsp:txXfrm>
    </dsp:sp>
    <dsp:sp modelId="{8ABF93BE-52BC-4105-905B-13D657181FA9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kern="1200" dirty="0" smtClean="0"/>
            <a:t>Coordination and sharing of best practice</a:t>
          </a:r>
          <a:endParaRPr lang="en-IE" sz="2500" kern="1200" dirty="0"/>
        </a:p>
      </dsp:txBody>
      <dsp:txXfrm>
        <a:off x="63934" y="65918"/>
        <a:ext cx="2066692" cy="1181819"/>
      </dsp:txXfrm>
    </dsp:sp>
    <dsp:sp modelId="{31BEB1FF-F20A-42BC-80E2-0549AE994AB9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500" kern="1200" dirty="0" smtClean="0"/>
            <a:t>IT strategy needs to be aligned with data needs. Examples where it isn’t (e.g. CAF data book)</a:t>
          </a:r>
          <a:endParaRPr lang="en-IE" sz="1500" kern="1200" dirty="0"/>
        </a:p>
      </dsp:txBody>
      <dsp:txXfrm rot="-5400000">
        <a:off x="2194561" y="1559271"/>
        <a:ext cx="3850293" cy="945456"/>
      </dsp:txXfrm>
    </dsp:sp>
    <dsp:sp modelId="{0CFF659B-6602-4D65-B742-EF80F4FB4558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kern="1200" dirty="0" smtClean="0"/>
            <a:t>IT</a:t>
          </a:r>
          <a:endParaRPr lang="en-IE" sz="2500" kern="1200" dirty="0"/>
        </a:p>
      </dsp:txBody>
      <dsp:txXfrm>
        <a:off x="63934" y="1441090"/>
        <a:ext cx="2066692" cy="1181819"/>
      </dsp:txXfrm>
    </dsp:sp>
    <dsp:sp modelId="{BBF3A57A-6BDF-4121-801B-05E7454FE90F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500" kern="1200" dirty="0" smtClean="0"/>
            <a:t>Generally, more timeliness useful (but resource-intensive)</a:t>
          </a:r>
          <a:endParaRPr lang="en-I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500" kern="1200" dirty="0" smtClean="0"/>
            <a:t>In some areas (public transport, aviation), particularly highlights</a:t>
          </a:r>
          <a:endParaRPr lang="en-IE" sz="1500" kern="1200" dirty="0"/>
        </a:p>
      </dsp:txBody>
      <dsp:txXfrm rot="-5400000">
        <a:off x="2194561" y="2934443"/>
        <a:ext cx="3850293" cy="945456"/>
      </dsp:txXfrm>
    </dsp:sp>
    <dsp:sp modelId="{AA791581-C31C-4F58-8E1C-7178E975C6CC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500" kern="1200" dirty="0" smtClean="0"/>
            <a:t>Timeliness</a:t>
          </a:r>
          <a:endParaRPr lang="en-IE" sz="2500" kern="1200" dirty="0"/>
        </a:p>
      </dsp:txBody>
      <dsp:txXfrm>
        <a:off x="63934" y="2816262"/>
        <a:ext cx="2066692" cy="1181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55E3A-EE89-4C71-A72F-64B3AB60137B}">
      <dsp:nvSpPr>
        <dsp:cNvPr id="0" name=""/>
        <dsp:cNvSpPr/>
      </dsp:nvSpPr>
      <dsp:spPr>
        <a:xfrm rot="5400000">
          <a:off x="3621404" y="-1293891"/>
          <a:ext cx="1047750" cy="3901440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Gap in production of (consistent, reliable) forecasts.</a:t>
          </a:r>
          <a:endParaRPr lang="en-I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Many areas in transport (and tourism, sport?) in which more research would be valuable.</a:t>
          </a:r>
          <a:endParaRPr lang="en-IE" sz="1300" kern="1200" dirty="0"/>
        </a:p>
      </dsp:txBody>
      <dsp:txXfrm rot="-5400000">
        <a:off x="2194560" y="184101"/>
        <a:ext cx="3850293" cy="945456"/>
      </dsp:txXfrm>
    </dsp:sp>
    <dsp:sp modelId="{8AD15229-8CBD-4DC0-AA45-3808D99FF594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Forecasting and research</a:t>
          </a:r>
          <a:endParaRPr lang="en-IE" sz="2700" kern="1200" dirty="0"/>
        </a:p>
      </dsp:txBody>
      <dsp:txXfrm>
        <a:off x="63934" y="65918"/>
        <a:ext cx="2066692" cy="1181819"/>
      </dsp:txXfrm>
    </dsp:sp>
    <dsp:sp modelId="{DACE1989-41F3-4FB6-84B5-580853F67E2D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Considerable amount of data in the Department – value in more publicising of interesting/useful data.</a:t>
          </a:r>
          <a:endParaRPr lang="en-I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Tourism, maritime safety, NVDF, maybe others (Sport)?</a:t>
          </a:r>
          <a:endParaRPr lang="en-IE" sz="1300" kern="1200"/>
        </a:p>
      </dsp:txBody>
      <dsp:txXfrm rot="-5400000">
        <a:off x="2194561" y="1559271"/>
        <a:ext cx="3850293" cy="945456"/>
      </dsp:txXfrm>
    </dsp:sp>
    <dsp:sp modelId="{40DA2287-AD0D-4B1A-AA04-0FDF8C2D673C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Publications</a:t>
          </a:r>
          <a:endParaRPr lang="en-IE" sz="2700" kern="1200" dirty="0"/>
        </a:p>
      </dsp:txBody>
      <dsp:txXfrm>
        <a:off x="63934" y="1441090"/>
        <a:ext cx="2066692" cy="1181819"/>
      </dsp:txXfrm>
    </dsp:sp>
    <dsp:sp modelId="{31BEB1FF-F20A-42BC-80E2-0549AE994AB9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No dedicated statistical capability in Dept.</a:t>
          </a:r>
          <a:endParaRPr lang="en-I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Relates to data management and data use gaps.</a:t>
          </a:r>
          <a:endParaRPr lang="en-I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1300" kern="1200" dirty="0" smtClean="0"/>
            <a:t>QA of use of and inference of statistics</a:t>
          </a:r>
          <a:endParaRPr lang="en-IE" sz="1300" kern="1200" dirty="0"/>
        </a:p>
      </dsp:txBody>
      <dsp:txXfrm rot="-5400000">
        <a:off x="2194561" y="2934443"/>
        <a:ext cx="3850293" cy="945456"/>
      </dsp:txXfrm>
    </dsp:sp>
    <dsp:sp modelId="{0CFF659B-6602-4D65-B742-EF80F4FB4558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Capability</a:t>
          </a:r>
          <a:endParaRPr lang="en-IE" sz="2700" kern="1200" dirty="0"/>
        </a:p>
      </dsp:txBody>
      <dsp:txXfrm>
        <a:off x="63934" y="2816262"/>
        <a:ext cx="2066692" cy="1181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669B0-DDF4-4603-9306-65877E158C1C}">
      <dsp:nvSpPr>
        <dsp:cNvPr id="0" name=""/>
        <dsp:cNvSpPr/>
      </dsp:nvSpPr>
      <dsp:spPr>
        <a:xfrm>
          <a:off x="0" y="50922"/>
          <a:ext cx="6480720" cy="359774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More detailed data reviews by sector</a:t>
          </a:r>
          <a:endParaRPr lang="en-IE" sz="1500" b="1" kern="1200" dirty="0"/>
        </a:p>
      </dsp:txBody>
      <dsp:txXfrm>
        <a:off x="17563" y="68485"/>
        <a:ext cx="6445594" cy="324648"/>
      </dsp:txXfrm>
    </dsp:sp>
    <dsp:sp modelId="{F89A1DDE-4BDC-4004-A619-EA3DBE57E588}">
      <dsp:nvSpPr>
        <dsp:cNvPr id="0" name=""/>
        <dsp:cNvSpPr/>
      </dsp:nvSpPr>
      <dsp:spPr>
        <a:xfrm>
          <a:off x="0" y="453897"/>
          <a:ext cx="6480720" cy="3597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Improve cross-organisational cooperation </a:t>
          </a:r>
          <a:endParaRPr lang="en-IE" sz="1500" b="1" kern="1200" dirty="0"/>
        </a:p>
      </dsp:txBody>
      <dsp:txXfrm>
        <a:off x="17563" y="471460"/>
        <a:ext cx="6445594" cy="324648"/>
      </dsp:txXfrm>
    </dsp:sp>
    <dsp:sp modelId="{396D93F9-3E52-457E-ADAE-3C31226E063B}">
      <dsp:nvSpPr>
        <dsp:cNvPr id="0" name=""/>
        <dsp:cNvSpPr/>
      </dsp:nvSpPr>
      <dsp:spPr>
        <a:xfrm>
          <a:off x="0" y="856872"/>
          <a:ext cx="6480720" cy="3597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Target increased capacity</a:t>
          </a:r>
          <a:endParaRPr lang="en-IE" sz="1500" b="1" kern="1200" dirty="0"/>
        </a:p>
      </dsp:txBody>
      <dsp:txXfrm>
        <a:off x="17563" y="874435"/>
        <a:ext cx="6445594" cy="324648"/>
      </dsp:txXfrm>
    </dsp:sp>
    <dsp:sp modelId="{CCC2623B-1CD6-4F37-8EDC-ADED01DB199E}">
      <dsp:nvSpPr>
        <dsp:cNvPr id="0" name=""/>
        <dsp:cNvSpPr/>
      </dsp:nvSpPr>
      <dsp:spPr>
        <a:xfrm>
          <a:off x="0" y="1259847"/>
          <a:ext cx="6480720" cy="3597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Support National Travel Survey and increase use of it</a:t>
          </a:r>
          <a:endParaRPr lang="en-IE" sz="1500" b="1" kern="1200" dirty="0"/>
        </a:p>
      </dsp:txBody>
      <dsp:txXfrm>
        <a:off x="17563" y="1277410"/>
        <a:ext cx="6445594" cy="324648"/>
      </dsp:txXfrm>
    </dsp:sp>
    <dsp:sp modelId="{8F14DF48-1B3E-47C2-A408-A26E5933174F}">
      <dsp:nvSpPr>
        <dsp:cNvPr id="0" name=""/>
        <dsp:cNvSpPr/>
      </dsp:nvSpPr>
      <dsp:spPr>
        <a:xfrm>
          <a:off x="0" y="1662822"/>
          <a:ext cx="6480720" cy="3597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Improve level of data audit through existing processes</a:t>
          </a:r>
          <a:endParaRPr lang="en-IE" sz="1500" b="1" kern="1200" dirty="0"/>
        </a:p>
      </dsp:txBody>
      <dsp:txXfrm>
        <a:off x="17563" y="1680385"/>
        <a:ext cx="6445594" cy="324648"/>
      </dsp:txXfrm>
    </dsp:sp>
    <dsp:sp modelId="{51048031-C435-4D1C-B8E2-6C8B37432867}">
      <dsp:nvSpPr>
        <dsp:cNvPr id="0" name=""/>
        <dsp:cNvSpPr/>
      </dsp:nvSpPr>
      <dsp:spPr>
        <a:xfrm>
          <a:off x="0" y="2065797"/>
          <a:ext cx="6480720" cy="3597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Create internal point-of-contact for data queries</a:t>
          </a:r>
          <a:endParaRPr lang="en-IE" sz="1500" b="1" kern="1200" dirty="0"/>
        </a:p>
      </dsp:txBody>
      <dsp:txXfrm>
        <a:off x="17563" y="2083360"/>
        <a:ext cx="6445594" cy="324648"/>
      </dsp:txXfrm>
    </dsp:sp>
    <dsp:sp modelId="{C5C7B1AF-0D53-4606-957C-A080342C2EB0}">
      <dsp:nvSpPr>
        <dsp:cNvPr id="0" name=""/>
        <dsp:cNvSpPr/>
      </dsp:nvSpPr>
      <dsp:spPr>
        <a:xfrm>
          <a:off x="0" y="2468772"/>
          <a:ext cx="6480720" cy="359774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>
              <a:effectLst/>
              <a:ea typeface="Calibri"/>
              <a:cs typeface="Times New Roman"/>
            </a:rPr>
            <a:t>Target improved management processes and systems</a:t>
          </a:r>
          <a:endParaRPr lang="en-IE" sz="1500" b="1" kern="1200" dirty="0"/>
        </a:p>
      </dsp:txBody>
      <dsp:txXfrm>
        <a:off x="17563" y="2486335"/>
        <a:ext cx="6445594" cy="324648"/>
      </dsp:txXfrm>
    </dsp:sp>
    <dsp:sp modelId="{233D7F20-65EB-4290-BF05-1E565A4B3504}">
      <dsp:nvSpPr>
        <dsp:cNvPr id="0" name=""/>
        <dsp:cNvSpPr/>
      </dsp:nvSpPr>
      <dsp:spPr>
        <a:xfrm>
          <a:off x="0" y="2871747"/>
          <a:ext cx="6480720" cy="359774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Develop internal data hub</a:t>
          </a:r>
          <a:endParaRPr lang="en-IE" sz="1500" b="1" kern="1200" dirty="0"/>
        </a:p>
      </dsp:txBody>
      <dsp:txXfrm>
        <a:off x="17563" y="2889310"/>
        <a:ext cx="6445594" cy="324648"/>
      </dsp:txXfrm>
    </dsp:sp>
    <dsp:sp modelId="{CF286418-F55E-41ED-A3D6-4475E687AE8C}">
      <dsp:nvSpPr>
        <dsp:cNvPr id="0" name=""/>
        <dsp:cNvSpPr/>
      </dsp:nvSpPr>
      <dsp:spPr>
        <a:xfrm>
          <a:off x="0" y="3274722"/>
          <a:ext cx="6480720" cy="359774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Consider increased number of publications</a:t>
          </a:r>
          <a:endParaRPr lang="en-IE" sz="1500" b="1" kern="1200" dirty="0"/>
        </a:p>
      </dsp:txBody>
      <dsp:txXfrm>
        <a:off x="17563" y="3292285"/>
        <a:ext cx="6445594" cy="324648"/>
      </dsp:txXfrm>
    </dsp:sp>
    <dsp:sp modelId="{EABC8BEB-7C8F-4D1A-9247-6874166400BA}">
      <dsp:nvSpPr>
        <dsp:cNvPr id="0" name=""/>
        <dsp:cNvSpPr/>
      </dsp:nvSpPr>
      <dsp:spPr>
        <a:xfrm>
          <a:off x="0" y="3677697"/>
          <a:ext cx="6480720" cy="359774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>
              <a:effectLst/>
              <a:ea typeface="Calibri"/>
              <a:cs typeface="Times New Roman"/>
            </a:rPr>
            <a:t>Target improvements in research, evaluation, modelling and appraisal</a:t>
          </a:r>
          <a:endParaRPr lang="en-IE" sz="1500" b="1" kern="1200" dirty="0">
            <a:effectLst/>
            <a:ea typeface="Calibri"/>
            <a:cs typeface="Times New Roman"/>
          </a:endParaRPr>
        </a:p>
      </dsp:txBody>
      <dsp:txXfrm>
        <a:off x="17563" y="3695260"/>
        <a:ext cx="6445594" cy="324648"/>
      </dsp:txXfrm>
    </dsp:sp>
    <dsp:sp modelId="{6210BBB7-5768-4F95-8C67-2132A270EF6D}">
      <dsp:nvSpPr>
        <dsp:cNvPr id="0" name=""/>
        <dsp:cNvSpPr/>
      </dsp:nvSpPr>
      <dsp:spPr>
        <a:xfrm>
          <a:off x="0" y="4080672"/>
          <a:ext cx="6480720" cy="359774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/>
            <a:t>Develop quality assurance process for stats used in publications</a:t>
          </a:r>
          <a:endParaRPr lang="en-IE" sz="1500" b="1" kern="1200" dirty="0"/>
        </a:p>
      </dsp:txBody>
      <dsp:txXfrm>
        <a:off x="17563" y="4098235"/>
        <a:ext cx="6445594" cy="324648"/>
      </dsp:txXfrm>
    </dsp:sp>
    <dsp:sp modelId="{F94E7EED-4A01-4B89-84F6-63CAA40979F1}">
      <dsp:nvSpPr>
        <dsp:cNvPr id="0" name=""/>
        <dsp:cNvSpPr/>
      </dsp:nvSpPr>
      <dsp:spPr>
        <a:xfrm>
          <a:off x="0" y="4483646"/>
          <a:ext cx="6480720" cy="359774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 smtClean="0">
              <a:effectLst/>
              <a:ea typeface="Calibri"/>
              <a:cs typeface="Times New Roman"/>
            </a:rPr>
            <a:t>Improve performance measurement</a:t>
          </a:r>
          <a:endParaRPr lang="en-IE" sz="1500" b="1" kern="1200" dirty="0"/>
        </a:p>
      </dsp:txBody>
      <dsp:txXfrm>
        <a:off x="17563" y="4501209"/>
        <a:ext cx="6445594" cy="324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20484-8248-40F1-9AB0-DE483788F94C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CA429-4082-4C47-8898-76B6A77021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49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CA429-4082-4C47-8898-76B6A7702134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75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15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264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591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130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013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6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5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728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809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846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487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3D62-FA08-419C-BD24-815910DDED2A}" type="datetimeFigureOut">
              <a:rPr lang="en-IE" smtClean="0"/>
              <a:t>17/06/2016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E97F3-7080-4266-AA26-437CA33EA1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5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uble Bracket 5"/>
          <p:cNvSpPr/>
          <p:nvPr/>
        </p:nvSpPr>
        <p:spPr>
          <a:xfrm>
            <a:off x="575556" y="692696"/>
            <a:ext cx="7992888" cy="5472608"/>
          </a:xfrm>
          <a:prstGeom prst="bracketPair">
            <a:avLst/>
          </a:prstGeom>
          <a:pattFill prst="ltDnDiag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 w="1270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1700" y="2132856"/>
            <a:ext cx="5400600" cy="1770689"/>
          </a:xfrm>
        </p:spPr>
        <p:txBody>
          <a:bodyPr>
            <a:noAutofit/>
          </a:bodyPr>
          <a:lstStyle/>
          <a:p>
            <a:r>
              <a:rPr lang="en-IE" sz="3600" b="1" dirty="0" err="1" smtClean="0">
                <a:latin typeface="Calibri Light" pitchFamily="34" charset="0"/>
              </a:rPr>
              <a:t>DTTaS</a:t>
            </a:r>
            <a:r>
              <a:rPr lang="en-IE" sz="3600" b="1" dirty="0" smtClean="0">
                <a:latin typeface="Calibri Light" pitchFamily="34" charset="0"/>
              </a:rPr>
              <a:t> Data Strategy</a:t>
            </a:r>
            <a:endParaRPr lang="en-IE" sz="3600" dirty="0">
              <a:latin typeface="Calibri Ligh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864096"/>
          </a:xfrm>
        </p:spPr>
        <p:txBody>
          <a:bodyPr>
            <a:normAutofit/>
          </a:bodyPr>
          <a:lstStyle/>
          <a:p>
            <a:endParaRPr lang="en-IE" sz="2000" dirty="0">
              <a:solidFill>
                <a:schemeClr val="tx1"/>
              </a:solidFill>
              <a:latin typeface="Calibri Light" pitchFamily="34" charset="0"/>
            </a:endParaRPr>
          </a:p>
        </p:txBody>
      </p:sp>
      <p:pic>
        <p:nvPicPr>
          <p:cNvPr id="1026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378" y="1184578"/>
            <a:ext cx="2241244" cy="7444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solidFill>
                  <a:prstClr val="black"/>
                </a:solidFill>
                <a:latin typeface="Calibri Light" pitchFamily="34" charset="0"/>
              </a:rPr>
              <a:t>Current Status in DTTaS</a:t>
            </a:r>
            <a:endParaRPr lang="en-IE" sz="36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2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0" y="5949280"/>
            <a:ext cx="1734155" cy="576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</p:pic>
      <p:cxnSp>
        <p:nvCxnSpPr>
          <p:cNvPr id="7" name="Elbow Connector 6"/>
          <p:cNvCxnSpPr/>
          <p:nvPr/>
        </p:nvCxnSpPr>
        <p:spPr>
          <a:xfrm>
            <a:off x="2417725" y="5949280"/>
            <a:ext cx="5826683" cy="576064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ounded Rectangle 8"/>
          <p:cNvSpPr/>
          <p:nvPr/>
        </p:nvSpPr>
        <p:spPr>
          <a:xfrm>
            <a:off x="2177804" y="1700808"/>
            <a:ext cx="2592000" cy="7560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CSO SPAR Report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76056" y="1700808"/>
            <a:ext cx="3600000" cy="75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E" sz="1200" dirty="0" smtClean="0">
                <a:solidFill>
                  <a:schemeClr val="tx1"/>
                </a:solidFill>
              </a:rPr>
              <a:t>‘Scarcity </a:t>
            </a:r>
            <a:r>
              <a:rPr lang="en-IE" sz="1200" dirty="0">
                <a:solidFill>
                  <a:schemeClr val="tx1"/>
                </a:solidFill>
              </a:rPr>
              <a:t>of data available for use within the Department’. Divisions stated that data was difficult to access, incomplete, out of date, ad-hoc or too limited in </a:t>
            </a:r>
            <a:r>
              <a:rPr lang="en-IE" sz="1200" dirty="0" smtClean="0">
                <a:solidFill>
                  <a:schemeClr val="tx1"/>
                </a:solidFill>
              </a:rPr>
              <a:t>scope’. Number of Recommendations.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1700808"/>
            <a:ext cx="1332000" cy="75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2003/2004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6056" y="2792957"/>
            <a:ext cx="3600000" cy="75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E" sz="1200" dirty="0">
                <a:solidFill>
                  <a:schemeClr val="tx1"/>
                </a:solidFill>
              </a:rPr>
              <a:t>Transport identified as an area with critical data gaps.</a:t>
            </a:r>
            <a:r>
              <a:rPr lang="en-IE" sz="1200" dirty="0"/>
              <a:t> Some areas of improvement highlighted such as census and pilot national travel survey. 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77804" y="2792957"/>
            <a:ext cx="2592000" cy="7560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/>
              <a:t>NSB </a:t>
            </a:r>
            <a:r>
              <a:rPr lang="en-IE" sz="1600" b="1" dirty="0" smtClean="0"/>
              <a:t>Strategy</a:t>
            </a:r>
            <a:endParaRPr lang="en-IE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539552" y="2792957"/>
            <a:ext cx="1332000" cy="75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2009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177804" y="3885106"/>
            <a:ext cx="2592000" cy="7560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/>
              <a:t>DTTaS Strategy </a:t>
            </a:r>
            <a:r>
              <a:rPr lang="en-IE" sz="1600" b="1" dirty="0" smtClean="0"/>
              <a:t>2009-2011</a:t>
            </a:r>
            <a:endParaRPr lang="en-IE" sz="16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076056" y="3885106"/>
            <a:ext cx="3600000" cy="75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E" sz="1200" dirty="0">
                <a:solidFill>
                  <a:schemeClr val="tx1"/>
                </a:solidFill>
              </a:rPr>
              <a:t>Full evaluation of data availability with gaps identified. Led to a number of positive developments such as transport liaison group and National Travel Survey</a:t>
            </a:r>
            <a:r>
              <a:rPr lang="en-IE" sz="1200" dirty="0" smtClean="0">
                <a:solidFill>
                  <a:schemeClr val="tx1"/>
                </a:solidFill>
              </a:rPr>
              <a:t>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39552" y="3885106"/>
            <a:ext cx="1332000" cy="75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2009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5492" y="12356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 smtClean="0">
                <a:solidFill>
                  <a:schemeClr val="accent3">
                    <a:lumMod val="50000"/>
                  </a:schemeClr>
                </a:solidFill>
              </a:rPr>
              <a:t>Year</a:t>
            </a:r>
            <a:endParaRPr lang="en-IE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33744" y="12356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 smtClean="0">
                <a:solidFill>
                  <a:schemeClr val="accent3">
                    <a:lumMod val="50000"/>
                  </a:schemeClr>
                </a:solidFill>
              </a:rPr>
              <a:t>Action</a:t>
            </a:r>
            <a:endParaRPr lang="en-IE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35996" y="123562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 smtClean="0">
                <a:solidFill>
                  <a:schemeClr val="accent3">
                    <a:lumMod val="50000"/>
                  </a:schemeClr>
                </a:solidFill>
              </a:rPr>
              <a:t>Detail</a:t>
            </a:r>
            <a:endParaRPr lang="en-IE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77804" y="4977256"/>
            <a:ext cx="2592000" cy="7560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 smtClean="0"/>
              <a:t>Open Data and Performance Measurement</a:t>
            </a:r>
            <a:endParaRPr lang="en-IE" sz="16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076056" y="4977256"/>
            <a:ext cx="3600000" cy="75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E" sz="1200" dirty="0" smtClean="0"/>
              <a:t>Upcoming demands on the Department from DPER and CSO. We will likely be required to consider these two major areas. </a:t>
            </a:r>
            <a:endParaRPr lang="en-IE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539552" y="4977256"/>
            <a:ext cx="1332000" cy="75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2015-16</a:t>
            </a:r>
          </a:p>
        </p:txBody>
      </p:sp>
    </p:spTree>
    <p:extLst>
      <p:ext uri="{BB962C8B-B14F-4D97-AF65-F5344CB8AC3E}">
        <p14:creationId xmlns:p14="http://schemas.microsoft.com/office/powerpoint/2010/main" val="6588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solidFill>
                  <a:prstClr val="black"/>
                </a:solidFill>
                <a:latin typeface="Calibri Light" pitchFamily="34" charset="0"/>
              </a:rPr>
              <a:t>DTTaS Data Strategy Process</a:t>
            </a:r>
            <a:endParaRPr lang="en-IE" sz="36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3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0" y="5949280"/>
            <a:ext cx="1734155" cy="576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</p:pic>
      <p:cxnSp>
        <p:nvCxnSpPr>
          <p:cNvPr id="7" name="Elbow Connector 6"/>
          <p:cNvCxnSpPr/>
          <p:nvPr/>
        </p:nvCxnSpPr>
        <p:spPr>
          <a:xfrm>
            <a:off x="2417725" y="5949280"/>
            <a:ext cx="5826683" cy="576064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8" name="Group 7"/>
          <p:cNvGrpSpPr/>
          <p:nvPr/>
        </p:nvGrpSpPr>
        <p:grpSpPr>
          <a:xfrm>
            <a:off x="1187624" y="1340394"/>
            <a:ext cx="6588511" cy="1728566"/>
            <a:chOff x="1187624" y="1083119"/>
            <a:chExt cx="6588511" cy="1728566"/>
          </a:xfrm>
        </p:grpSpPr>
        <p:grpSp>
          <p:nvGrpSpPr>
            <p:cNvPr id="9" name="Group 8"/>
            <p:cNvGrpSpPr/>
            <p:nvPr/>
          </p:nvGrpSpPr>
          <p:grpSpPr>
            <a:xfrm>
              <a:off x="3491880" y="1083119"/>
              <a:ext cx="1980000" cy="1728565"/>
              <a:chOff x="2278740" y="-161516"/>
              <a:chExt cx="1196735" cy="1196735"/>
            </a:xfrm>
            <a:solidFill>
              <a:schemeClr val="accent6"/>
            </a:solidFill>
          </p:grpSpPr>
          <p:sp>
            <p:nvSpPr>
              <p:cNvPr id="17" name="Oval 16"/>
              <p:cNvSpPr/>
              <p:nvPr/>
            </p:nvSpPr>
            <p:spPr>
              <a:xfrm>
                <a:off x="2278740" y="-161516"/>
                <a:ext cx="1196735" cy="1196735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Oval 4"/>
              <p:cNvSpPr/>
              <p:nvPr/>
            </p:nvSpPr>
            <p:spPr>
              <a:xfrm>
                <a:off x="2452830" y="13742"/>
                <a:ext cx="855122" cy="84621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E" b="1" kern="1200" dirty="0" smtClean="0">
                    <a:latin typeface="Calibri Light" pitchFamily="34" charset="0"/>
                  </a:rPr>
                  <a:t>Data management</a:t>
                </a:r>
                <a:endParaRPr lang="en-IE" b="1" kern="1200" dirty="0">
                  <a:latin typeface="Calibri Light" pitchFamily="34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796135" y="1083119"/>
              <a:ext cx="1980000" cy="1728565"/>
              <a:chOff x="3465861" y="-91387"/>
              <a:chExt cx="1316396" cy="1316396"/>
            </a:xfrm>
            <a:solidFill>
              <a:schemeClr val="accent6"/>
            </a:solidFill>
          </p:grpSpPr>
          <p:sp>
            <p:nvSpPr>
              <p:cNvPr id="15" name="Oval 14"/>
              <p:cNvSpPr/>
              <p:nvPr/>
            </p:nvSpPr>
            <p:spPr>
              <a:xfrm>
                <a:off x="3465861" y="-91387"/>
                <a:ext cx="1316396" cy="1316396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Oval 4"/>
              <p:cNvSpPr/>
              <p:nvPr/>
            </p:nvSpPr>
            <p:spPr>
              <a:xfrm>
                <a:off x="3658644" y="154951"/>
                <a:ext cx="957379" cy="82371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E" b="1" kern="1200" dirty="0" smtClean="0">
                    <a:latin typeface="Calibri Light" pitchFamily="34" charset="0"/>
                  </a:rPr>
                  <a:t>Data use</a:t>
                </a:r>
                <a:endParaRPr lang="en-IE" b="1" kern="1200" dirty="0">
                  <a:latin typeface="Calibri Light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187624" y="1083120"/>
              <a:ext cx="1980000" cy="1728565"/>
              <a:chOff x="3528591" y="333056"/>
              <a:chExt cx="1196722" cy="1196722"/>
            </a:xfrm>
            <a:solidFill>
              <a:schemeClr val="accent6"/>
            </a:solidFill>
          </p:grpSpPr>
          <p:sp>
            <p:nvSpPr>
              <p:cNvPr id="13" name="Oval 12"/>
              <p:cNvSpPr/>
              <p:nvPr/>
            </p:nvSpPr>
            <p:spPr>
              <a:xfrm>
                <a:off x="3528591" y="333056"/>
                <a:ext cx="1196722" cy="1196722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Oval 4"/>
              <p:cNvSpPr/>
              <p:nvPr/>
            </p:nvSpPr>
            <p:spPr>
              <a:xfrm>
                <a:off x="3743965" y="508312"/>
                <a:ext cx="805068" cy="84621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E" b="1" kern="1200" dirty="0" smtClean="0">
                    <a:latin typeface="Calibri Light" pitchFamily="34" charset="0"/>
                  </a:rPr>
                  <a:t>Data availability and quality</a:t>
                </a:r>
                <a:endParaRPr lang="en-IE" b="1" kern="1200" dirty="0">
                  <a:latin typeface="Calibri Light" pitchFamily="34" charset="0"/>
                </a:endParaRPr>
              </a:p>
            </p:txBody>
          </p:sp>
        </p:grpSp>
      </p:grpSp>
      <p:sp>
        <p:nvSpPr>
          <p:cNvPr id="19" name="Rounded Rectangle 18"/>
          <p:cNvSpPr/>
          <p:nvPr/>
        </p:nvSpPr>
        <p:spPr>
          <a:xfrm>
            <a:off x="1034098" y="3429000"/>
            <a:ext cx="7075804" cy="11521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Oval 4"/>
          <p:cNvSpPr/>
          <p:nvPr/>
        </p:nvSpPr>
        <p:spPr>
          <a:xfrm>
            <a:off x="1643430" y="3573554"/>
            <a:ext cx="5857140" cy="86355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b="1" kern="1200" dirty="0" smtClean="0">
                <a:solidFill>
                  <a:schemeClr val="tx1"/>
                </a:solidFill>
                <a:latin typeface="Calibri Light" pitchFamily="34" charset="0"/>
              </a:rPr>
              <a:t>Data Overview, Principles and 6-12 Action Points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dirty="0" smtClean="0">
                <a:solidFill>
                  <a:schemeClr val="tx1"/>
                </a:solidFill>
                <a:latin typeface="Calibri Light" pitchFamily="34" charset="0"/>
              </a:rPr>
              <a:t>Primary action will be process of EFEU working with each sector individually. </a:t>
            </a:r>
            <a:endParaRPr lang="en-IE" dirty="0">
              <a:solidFill>
                <a:schemeClr val="tx1"/>
              </a:solidFill>
              <a:latin typeface="Calibri Light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248424" y="5013176"/>
            <a:ext cx="4140000" cy="828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IE" sz="2800" b="1" dirty="0" smtClean="0">
                <a:solidFill>
                  <a:sysClr val="windowText" lastClr="000000"/>
                </a:solidFill>
                <a:latin typeface="Calibri Light" pitchFamily="34" charset="0"/>
              </a:rPr>
              <a:t>Data Strategy</a:t>
            </a:r>
            <a:endParaRPr lang="en-IE" sz="2800" b="1" dirty="0">
              <a:solidFill>
                <a:sysClr val="windowText" lastClr="000000"/>
              </a:solidFill>
              <a:latin typeface="Calibri Light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177624" y="3055150"/>
            <a:ext cx="0" cy="360040"/>
          </a:xfrm>
          <a:prstGeom prst="line">
            <a:avLst/>
          </a:prstGeom>
          <a:ln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488580" y="3055150"/>
            <a:ext cx="0" cy="360040"/>
          </a:xfrm>
          <a:prstGeom prst="line">
            <a:avLst/>
          </a:prstGeom>
          <a:ln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71420" y="3055150"/>
            <a:ext cx="0" cy="360040"/>
          </a:xfrm>
          <a:prstGeom prst="line">
            <a:avLst/>
          </a:prstGeom>
          <a:ln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27784" y="4581128"/>
            <a:ext cx="0" cy="846048"/>
          </a:xfrm>
          <a:prstGeom prst="line">
            <a:avLst/>
          </a:prstGeom>
          <a:ln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1"/>
          </p:cNvCxnSpPr>
          <p:nvPr/>
        </p:nvCxnSpPr>
        <p:spPr>
          <a:xfrm flipH="1">
            <a:off x="2627784" y="5427176"/>
            <a:ext cx="1620640" cy="0"/>
          </a:xfrm>
          <a:prstGeom prst="line">
            <a:avLst/>
          </a:prstGeom>
          <a:ln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solidFill>
                  <a:prstClr val="black"/>
                </a:solidFill>
                <a:latin typeface="Calibri Light" pitchFamily="34" charset="0"/>
              </a:rPr>
              <a:t>DTTaS Data Strategy Process</a:t>
            </a:r>
            <a:endParaRPr lang="en-IE" sz="36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4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0" y="5949280"/>
            <a:ext cx="1734155" cy="576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</p:pic>
      <p:cxnSp>
        <p:nvCxnSpPr>
          <p:cNvPr id="7" name="Elbow Connector 6"/>
          <p:cNvCxnSpPr/>
          <p:nvPr/>
        </p:nvCxnSpPr>
        <p:spPr>
          <a:xfrm>
            <a:off x="2404384" y="5949280"/>
            <a:ext cx="5840024" cy="576064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15" name="Group 14"/>
          <p:cNvGrpSpPr/>
          <p:nvPr/>
        </p:nvGrpSpPr>
        <p:grpSpPr>
          <a:xfrm>
            <a:off x="467546" y="1052736"/>
            <a:ext cx="8064891" cy="1800200"/>
            <a:chOff x="467546" y="1052736"/>
            <a:chExt cx="8064891" cy="1800200"/>
          </a:xfrm>
        </p:grpSpPr>
        <p:sp>
          <p:nvSpPr>
            <p:cNvPr id="9" name="Right Arrow 8"/>
            <p:cNvSpPr/>
            <p:nvPr/>
          </p:nvSpPr>
          <p:spPr>
            <a:xfrm>
              <a:off x="467546" y="1052736"/>
              <a:ext cx="8064891" cy="18002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539553" y="1592796"/>
              <a:ext cx="1864831" cy="720080"/>
            </a:xfrm>
            <a:custGeom>
              <a:avLst/>
              <a:gdLst>
                <a:gd name="connsiteX0" fmla="*/ 0 w 1864831"/>
                <a:gd name="connsiteY0" fmla="*/ 120016 h 720080"/>
                <a:gd name="connsiteX1" fmla="*/ 120016 w 1864831"/>
                <a:gd name="connsiteY1" fmla="*/ 0 h 720080"/>
                <a:gd name="connsiteX2" fmla="*/ 1744815 w 1864831"/>
                <a:gd name="connsiteY2" fmla="*/ 0 h 720080"/>
                <a:gd name="connsiteX3" fmla="*/ 1864831 w 1864831"/>
                <a:gd name="connsiteY3" fmla="*/ 120016 h 720080"/>
                <a:gd name="connsiteX4" fmla="*/ 1864831 w 1864831"/>
                <a:gd name="connsiteY4" fmla="*/ 600064 h 720080"/>
                <a:gd name="connsiteX5" fmla="*/ 1744815 w 1864831"/>
                <a:gd name="connsiteY5" fmla="*/ 720080 h 720080"/>
                <a:gd name="connsiteX6" fmla="*/ 120016 w 1864831"/>
                <a:gd name="connsiteY6" fmla="*/ 720080 h 720080"/>
                <a:gd name="connsiteX7" fmla="*/ 0 w 1864831"/>
                <a:gd name="connsiteY7" fmla="*/ 600064 h 720080"/>
                <a:gd name="connsiteX8" fmla="*/ 0 w 1864831"/>
                <a:gd name="connsiteY8" fmla="*/ 120016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4831" h="720080">
                  <a:moveTo>
                    <a:pt x="0" y="120016"/>
                  </a:moveTo>
                  <a:cubicBezTo>
                    <a:pt x="0" y="53733"/>
                    <a:pt x="53733" y="0"/>
                    <a:pt x="120016" y="0"/>
                  </a:cubicBezTo>
                  <a:lnTo>
                    <a:pt x="1744815" y="0"/>
                  </a:lnTo>
                  <a:cubicBezTo>
                    <a:pt x="1811098" y="0"/>
                    <a:pt x="1864831" y="53733"/>
                    <a:pt x="1864831" y="120016"/>
                  </a:cubicBezTo>
                  <a:lnTo>
                    <a:pt x="1864831" y="600064"/>
                  </a:lnTo>
                  <a:cubicBezTo>
                    <a:pt x="1864831" y="666347"/>
                    <a:pt x="1811098" y="720080"/>
                    <a:pt x="1744815" y="720080"/>
                  </a:cubicBezTo>
                  <a:lnTo>
                    <a:pt x="120016" y="720080"/>
                  </a:lnTo>
                  <a:cubicBezTo>
                    <a:pt x="53733" y="720080"/>
                    <a:pt x="0" y="666347"/>
                    <a:pt x="0" y="600064"/>
                  </a:cubicBezTo>
                  <a:lnTo>
                    <a:pt x="0" y="120016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351" tIns="111351" rIns="111351" bIns="1113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 smtClean="0">
                  <a:latin typeface="Calibri Light" pitchFamily="34" charset="0"/>
                </a:rPr>
                <a:t>Consultation</a:t>
              </a:r>
              <a:endParaRPr lang="en-IE" sz="2000" kern="1200" dirty="0">
                <a:latin typeface="Calibri Light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490702" y="1592796"/>
              <a:ext cx="1910492" cy="720080"/>
            </a:xfrm>
            <a:custGeom>
              <a:avLst/>
              <a:gdLst>
                <a:gd name="connsiteX0" fmla="*/ 0 w 1910492"/>
                <a:gd name="connsiteY0" fmla="*/ 120016 h 720080"/>
                <a:gd name="connsiteX1" fmla="*/ 120016 w 1910492"/>
                <a:gd name="connsiteY1" fmla="*/ 0 h 720080"/>
                <a:gd name="connsiteX2" fmla="*/ 1790476 w 1910492"/>
                <a:gd name="connsiteY2" fmla="*/ 0 h 720080"/>
                <a:gd name="connsiteX3" fmla="*/ 1910492 w 1910492"/>
                <a:gd name="connsiteY3" fmla="*/ 120016 h 720080"/>
                <a:gd name="connsiteX4" fmla="*/ 1910492 w 1910492"/>
                <a:gd name="connsiteY4" fmla="*/ 600064 h 720080"/>
                <a:gd name="connsiteX5" fmla="*/ 1790476 w 1910492"/>
                <a:gd name="connsiteY5" fmla="*/ 720080 h 720080"/>
                <a:gd name="connsiteX6" fmla="*/ 120016 w 1910492"/>
                <a:gd name="connsiteY6" fmla="*/ 720080 h 720080"/>
                <a:gd name="connsiteX7" fmla="*/ 0 w 1910492"/>
                <a:gd name="connsiteY7" fmla="*/ 600064 h 720080"/>
                <a:gd name="connsiteX8" fmla="*/ 0 w 1910492"/>
                <a:gd name="connsiteY8" fmla="*/ 120016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492" h="720080">
                  <a:moveTo>
                    <a:pt x="0" y="120016"/>
                  </a:moveTo>
                  <a:cubicBezTo>
                    <a:pt x="0" y="53733"/>
                    <a:pt x="53733" y="0"/>
                    <a:pt x="120016" y="0"/>
                  </a:cubicBezTo>
                  <a:lnTo>
                    <a:pt x="1790476" y="0"/>
                  </a:lnTo>
                  <a:cubicBezTo>
                    <a:pt x="1856759" y="0"/>
                    <a:pt x="1910492" y="53733"/>
                    <a:pt x="1910492" y="120016"/>
                  </a:cubicBezTo>
                  <a:lnTo>
                    <a:pt x="1910492" y="600064"/>
                  </a:lnTo>
                  <a:cubicBezTo>
                    <a:pt x="1910492" y="666347"/>
                    <a:pt x="1856759" y="720080"/>
                    <a:pt x="1790476" y="720080"/>
                  </a:cubicBezTo>
                  <a:lnTo>
                    <a:pt x="120016" y="720080"/>
                  </a:lnTo>
                  <a:cubicBezTo>
                    <a:pt x="53733" y="720080"/>
                    <a:pt x="0" y="666347"/>
                    <a:pt x="0" y="600064"/>
                  </a:cubicBezTo>
                  <a:lnTo>
                    <a:pt x="0" y="120016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351" tIns="111351" rIns="111351" bIns="1113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 smtClean="0">
                  <a:latin typeface="Calibri Light" pitchFamily="34" charset="0"/>
                </a:rPr>
                <a:t>Development</a:t>
              </a:r>
              <a:endParaRPr lang="en-IE" sz="2000" kern="1200" dirty="0">
                <a:latin typeface="Calibri Light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487512" y="1592796"/>
              <a:ext cx="1910492" cy="720080"/>
            </a:xfrm>
            <a:custGeom>
              <a:avLst/>
              <a:gdLst>
                <a:gd name="connsiteX0" fmla="*/ 0 w 1910492"/>
                <a:gd name="connsiteY0" fmla="*/ 120016 h 720080"/>
                <a:gd name="connsiteX1" fmla="*/ 120016 w 1910492"/>
                <a:gd name="connsiteY1" fmla="*/ 0 h 720080"/>
                <a:gd name="connsiteX2" fmla="*/ 1790476 w 1910492"/>
                <a:gd name="connsiteY2" fmla="*/ 0 h 720080"/>
                <a:gd name="connsiteX3" fmla="*/ 1910492 w 1910492"/>
                <a:gd name="connsiteY3" fmla="*/ 120016 h 720080"/>
                <a:gd name="connsiteX4" fmla="*/ 1910492 w 1910492"/>
                <a:gd name="connsiteY4" fmla="*/ 600064 h 720080"/>
                <a:gd name="connsiteX5" fmla="*/ 1790476 w 1910492"/>
                <a:gd name="connsiteY5" fmla="*/ 720080 h 720080"/>
                <a:gd name="connsiteX6" fmla="*/ 120016 w 1910492"/>
                <a:gd name="connsiteY6" fmla="*/ 720080 h 720080"/>
                <a:gd name="connsiteX7" fmla="*/ 0 w 1910492"/>
                <a:gd name="connsiteY7" fmla="*/ 600064 h 720080"/>
                <a:gd name="connsiteX8" fmla="*/ 0 w 1910492"/>
                <a:gd name="connsiteY8" fmla="*/ 120016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492" h="720080">
                  <a:moveTo>
                    <a:pt x="0" y="120016"/>
                  </a:moveTo>
                  <a:cubicBezTo>
                    <a:pt x="0" y="53733"/>
                    <a:pt x="53733" y="0"/>
                    <a:pt x="120016" y="0"/>
                  </a:cubicBezTo>
                  <a:lnTo>
                    <a:pt x="1790476" y="0"/>
                  </a:lnTo>
                  <a:cubicBezTo>
                    <a:pt x="1856759" y="0"/>
                    <a:pt x="1910492" y="53733"/>
                    <a:pt x="1910492" y="120016"/>
                  </a:cubicBezTo>
                  <a:lnTo>
                    <a:pt x="1910492" y="600064"/>
                  </a:lnTo>
                  <a:cubicBezTo>
                    <a:pt x="1910492" y="666347"/>
                    <a:pt x="1856759" y="720080"/>
                    <a:pt x="1790476" y="720080"/>
                  </a:cubicBezTo>
                  <a:lnTo>
                    <a:pt x="120016" y="720080"/>
                  </a:lnTo>
                  <a:cubicBezTo>
                    <a:pt x="53733" y="720080"/>
                    <a:pt x="0" y="666347"/>
                    <a:pt x="0" y="600064"/>
                  </a:cubicBezTo>
                  <a:lnTo>
                    <a:pt x="0" y="120016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351" tIns="111351" rIns="111351" bIns="1113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 smtClean="0">
                  <a:latin typeface="Calibri Light" pitchFamily="34" charset="0"/>
                </a:rPr>
                <a:t>Consultation</a:t>
              </a:r>
              <a:endParaRPr lang="en-IE" sz="2000" kern="1200" dirty="0">
                <a:latin typeface="Calibri Light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484323" y="1592796"/>
              <a:ext cx="1910492" cy="720080"/>
            </a:xfrm>
            <a:custGeom>
              <a:avLst/>
              <a:gdLst>
                <a:gd name="connsiteX0" fmla="*/ 0 w 1910492"/>
                <a:gd name="connsiteY0" fmla="*/ 120016 h 720080"/>
                <a:gd name="connsiteX1" fmla="*/ 120016 w 1910492"/>
                <a:gd name="connsiteY1" fmla="*/ 0 h 720080"/>
                <a:gd name="connsiteX2" fmla="*/ 1790476 w 1910492"/>
                <a:gd name="connsiteY2" fmla="*/ 0 h 720080"/>
                <a:gd name="connsiteX3" fmla="*/ 1910492 w 1910492"/>
                <a:gd name="connsiteY3" fmla="*/ 120016 h 720080"/>
                <a:gd name="connsiteX4" fmla="*/ 1910492 w 1910492"/>
                <a:gd name="connsiteY4" fmla="*/ 600064 h 720080"/>
                <a:gd name="connsiteX5" fmla="*/ 1790476 w 1910492"/>
                <a:gd name="connsiteY5" fmla="*/ 720080 h 720080"/>
                <a:gd name="connsiteX6" fmla="*/ 120016 w 1910492"/>
                <a:gd name="connsiteY6" fmla="*/ 720080 h 720080"/>
                <a:gd name="connsiteX7" fmla="*/ 0 w 1910492"/>
                <a:gd name="connsiteY7" fmla="*/ 600064 h 720080"/>
                <a:gd name="connsiteX8" fmla="*/ 0 w 1910492"/>
                <a:gd name="connsiteY8" fmla="*/ 120016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0492" h="720080">
                  <a:moveTo>
                    <a:pt x="0" y="120016"/>
                  </a:moveTo>
                  <a:cubicBezTo>
                    <a:pt x="0" y="53733"/>
                    <a:pt x="53733" y="0"/>
                    <a:pt x="120016" y="0"/>
                  </a:cubicBezTo>
                  <a:lnTo>
                    <a:pt x="1790476" y="0"/>
                  </a:lnTo>
                  <a:cubicBezTo>
                    <a:pt x="1856759" y="0"/>
                    <a:pt x="1910492" y="53733"/>
                    <a:pt x="1910492" y="120016"/>
                  </a:cubicBezTo>
                  <a:lnTo>
                    <a:pt x="1910492" y="600064"/>
                  </a:lnTo>
                  <a:cubicBezTo>
                    <a:pt x="1910492" y="666347"/>
                    <a:pt x="1856759" y="720080"/>
                    <a:pt x="1790476" y="720080"/>
                  </a:cubicBezTo>
                  <a:lnTo>
                    <a:pt x="120016" y="720080"/>
                  </a:lnTo>
                  <a:cubicBezTo>
                    <a:pt x="53733" y="720080"/>
                    <a:pt x="0" y="666347"/>
                    <a:pt x="0" y="600064"/>
                  </a:cubicBezTo>
                  <a:lnTo>
                    <a:pt x="0" y="120016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351" tIns="111351" rIns="111351" bIns="1113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 smtClean="0">
                  <a:latin typeface="Calibri Light" pitchFamily="34" charset="0"/>
                </a:rPr>
                <a:t>Implementation</a:t>
              </a:r>
              <a:endParaRPr lang="en-IE" sz="2000" kern="1200" dirty="0">
                <a:latin typeface="Calibri Light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39552" y="2852936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Step 1</a:t>
            </a:r>
            <a:r>
              <a:rPr lang="en-IE" dirty="0" smtClean="0"/>
              <a:t>	Internal Consultation with Divisions and External Consultation with CSO 	and Agencies. Draft Consultation Paper. </a:t>
            </a:r>
          </a:p>
          <a:p>
            <a:endParaRPr lang="en-IE" dirty="0"/>
          </a:p>
          <a:p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Step 2</a:t>
            </a:r>
            <a:r>
              <a:rPr lang="en-IE" dirty="0" smtClean="0"/>
              <a:t>	Develop Strategy Based on Known Issues and Constraints as well as 	consultation. Presentation of High Level Issues and Actions.</a:t>
            </a:r>
          </a:p>
          <a:p>
            <a:endParaRPr lang="en-IE" dirty="0"/>
          </a:p>
          <a:p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Step 3</a:t>
            </a:r>
            <a:r>
              <a:rPr lang="en-IE" dirty="0" smtClean="0"/>
              <a:t>	Circulate Draft Strategy to Divisions for Comment and Observation. Take 	this Feedback into Account. </a:t>
            </a:r>
          </a:p>
          <a:p>
            <a:endParaRPr lang="en-IE" dirty="0"/>
          </a:p>
          <a:p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Step 4</a:t>
            </a:r>
            <a:r>
              <a:rPr lang="en-IE" dirty="0" smtClean="0"/>
              <a:t>	EFEU to Oversee Implementation of Strategy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9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latin typeface="Calibri Light" pitchFamily="34" charset="0"/>
              </a:rPr>
              <a:t>Data Gaps </a:t>
            </a:r>
            <a:r>
              <a:rPr lang="en-IE" sz="3200" b="1" dirty="0" smtClean="0">
                <a:latin typeface="Calibri Light" pitchFamily="34" charset="0"/>
              </a:rPr>
              <a:t>– Availability and quality</a:t>
            </a:r>
            <a:endParaRPr lang="en-IE" sz="32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5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97" y="6057344"/>
            <a:ext cx="1409000" cy="46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</p:pic>
      <p:cxnSp>
        <p:nvCxnSpPr>
          <p:cNvPr id="7" name="Elbow Connector 6"/>
          <p:cNvCxnSpPr/>
          <p:nvPr/>
        </p:nvCxnSpPr>
        <p:spPr>
          <a:xfrm>
            <a:off x="2110897" y="6057344"/>
            <a:ext cx="6205519" cy="468000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5594819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991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latin typeface="Calibri Light" pitchFamily="34" charset="0"/>
              </a:rPr>
              <a:t>Data Gaps – Data management</a:t>
            </a:r>
            <a:endParaRPr lang="en-IE" sz="32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6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97" y="6057344"/>
            <a:ext cx="1409000" cy="46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</p:pic>
      <p:cxnSp>
        <p:nvCxnSpPr>
          <p:cNvPr id="7" name="Elbow Connector 6"/>
          <p:cNvCxnSpPr/>
          <p:nvPr/>
        </p:nvCxnSpPr>
        <p:spPr>
          <a:xfrm>
            <a:off x="2110897" y="6057344"/>
            <a:ext cx="6205519" cy="468000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83336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55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latin typeface="Calibri Light" pitchFamily="34" charset="0"/>
              </a:rPr>
              <a:t>Data Gaps – Data use</a:t>
            </a:r>
            <a:endParaRPr lang="en-IE" sz="32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7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Users\docallaghan\Desktop\Transport Indicators\Tran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97" y="6057344"/>
            <a:ext cx="1409000" cy="46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</p:pic>
      <p:cxnSp>
        <p:nvCxnSpPr>
          <p:cNvPr id="7" name="Elbow Connector 6"/>
          <p:cNvCxnSpPr/>
          <p:nvPr/>
        </p:nvCxnSpPr>
        <p:spPr>
          <a:xfrm>
            <a:off x="2110897" y="6057344"/>
            <a:ext cx="6205519" cy="468000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7665649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2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sz="3200" b="1" dirty="0" smtClean="0">
                <a:latin typeface="Calibri Light" pitchFamily="34" charset="0"/>
              </a:rPr>
              <a:t>Potential Actions</a:t>
            </a:r>
            <a:endParaRPr lang="en-IE" sz="3200" b="1" dirty="0">
              <a:latin typeface="Calibri Ligh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78C6-8CBB-4744-90B2-F2DADD5FA165}" type="slidenum">
              <a:rPr lang="en-IE" sz="1800" b="1" smtClean="0">
                <a:solidFill>
                  <a:schemeClr val="accent3"/>
                </a:solidFill>
              </a:rPr>
              <a:t>8</a:t>
            </a:fld>
            <a:endParaRPr lang="en-IE" sz="1800" b="1" dirty="0">
              <a:solidFill>
                <a:schemeClr val="accent3"/>
              </a:solidFill>
            </a:endParaRPr>
          </a:p>
        </p:txBody>
      </p:sp>
      <p:cxnSp>
        <p:nvCxnSpPr>
          <p:cNvPr id="7" name="Elbow Connector 6"/>
          <p:cNvCxnSpPr/>
          <p:nvPr/>
        </p:nvCxnSpPr>
        <p:spPr>
          <a:xfrm>
            <a:off x="2110897" y="6057344"/>
            <a:ext cx="6205519" cy="468000"/>
          </a:xfrm>
          <a:prstGeom prst="bentConnector3">
            <a:avLst/>
          </a:prstGeom>
          <a:ln w="9525" cmpd="sng">
            <a:solidFill>
              <a:schemeClr val="bg1">
                <a:lumMod val="8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323528" y="332656"/>
            <a:ext cx="8424936" cy="720080"/>
          </a:xfrm>
          <a:prstGeom prst="bracketPair">
            <a:avLst/>
          </a:prstGeom>
          <a:noFill/>
          <a:ln w="31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67540563"/>
              </p:ext>
            </p:extLst>
          </p:nvPr>
        </p:nvGraphicFramePr>
        <p:xfrm>
          <a:off x="611560" y="1397000"/>
          <a:ext cx="6480720" cy="4894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308304" y="3686149"/>
            <a:ext cx="1824541" cy="2520280"/>
            <a:chOff x="7308304" y="4149080"/>
            <a:chExt cx="1824541" cy="2520280"/>
          </a:xfrm>
        </p:grpSpPr>
        <p:sp>
          <p:nvSpPr>
            <p:cNvPr id="9" name="Rounded Rectangle 8"/>
            <p:cNvSpPr/>
            <p:nvPr/>
          </p:nvSpPr>
          <p:spPr>
            <a:xfrm>
              <a:off x="7308304" y="4149080"/>
              <a:ext cx="1813386" cy="252028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441165" y="4293096"/>
              <a:ext cx="1691680" cy="2073017"/>
              <a:chOff x="7452320" y="1844824"/>
              <a:chExt cx="1691680" cy="2073017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946069" y="1906668"/>
                <a:ext cx="10466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400" dirty="0" smtClean="0"/>
                  <a:t>General</a:t>
                </a:r>
                <a:endParaRPr lang="en-IE" sz="1400" dirty="0"/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7452320" y="1844824"/>
                <a:ext cx="360040" cy="431467"/>
              </a:xfrm>
              <a:prstGeom prst="round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7452320" y="2349461"/>
                <a:ext cx="360040" cy="431467"/>
              </a:xfrm>
              <a:prstGeom prst="round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7452320" y="2911920"/>
                <a:ext cx="360040" cy="431467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7452320" y="3486374"/>
                <a:ext cx="360040" cy="431467"/>
              </a:xfrm>
              <a:prstGeom prst="roundRect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946069" y="2333956"/>
                <a:ext cx="10466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400" dirty="0" smtClean="0"/>
                  <a:t>Availability / quality</a:t>
                </a:r>
                <a:endParaRPr lang="en-IE" sz="14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934914" y="2973764"/>
                <a:ext cx="11979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400" dirty="0" smtClean="0"/>
                  <a:t>Management</a:t>
                </a:r>
                <a:endParaRPr lang="en-IE" sz="14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46069" y="3548218"/>
                <a:ext cx="11979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400" dirty="0" smtClean="0"/>
                  <a:t>Use</a:t>
                </a:r>
                <a:endParaRPr lang="en-IE" sz="1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867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498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DTTaS Data Strategy</vt:lpstr>
      <vt:lpstr>Current Status in DTTaS</vt:lpstr>
      <vt:lpstr>DTTaS Data Strategy Process</vt:lpstr>
      <vt:lpstr>DTTaS Data Strategy Process</vt:lpstr>
      <vt:lpstr>Data Gaps – Availability and quality</vt:lpstr>
      <vt:lpstr>Data Gaps – Data management</vt:lpstr>
      <vt:lpstr>Data Gaps – Data use</vt:lpstr>
      <vt:lpstr>Potential Actions</vt:lpstr>
    </vt:vector>
  </TitlesOfParts>
  <Company>Department of Transport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Congestion in the Greater Dublin Area</dc:title>
  <dc:creator>Alan Scarlett</dc:creator>
  <cp:lastModifiedBy>Alan Scarlett</cp:lastModifiedBy>
  <cp:revision>45</cp:revision>
  <dcterms:created xsi:type="dcterms:W3CDTF">2016-05-03T10:10:14Z</dcterms:created>
  <dcterms:modified xsi:type="dcterms:W3CDTF">2016-06-17T11:28:56Z</dcterms:modified>
</cp:coreProperties>
</file>