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5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8" r:id="rId3"/>
    <p:sldId id="273" r:id="rId4"/>
    <p:sldId id="260" r:id="rId5"/>
    <p:sldId id="261" r:id="rId6"/>
    <p:sldId id="275" r:id="rId7"/>
    <p:sldId id="263" r:id="rId8"/>
    <p:sldId id="276" r:id="rId9"/>
    <p:sldId id="277" r:id="rId10"/>
    <p:sldId id="278" r:id="rId11"/>
    <p:sldId id="286" r:id="rId12"/>
    <p:sldId id="284" r:id="rId13"/>
    <p:sldId id="267" r:id="rId14"/>
    <p:sldId id="283" r:id="rId15"/>
    <p:sldId id="289" r:id="rId16"/>
    <p:sldId id="288" r:id="rId17"/>
    <p:sldId id="268" r:id="rId18"/>
    <p:sldId id="282" r:id="rId19"/>
    <p:sldId id="279" r:id="rId20"/>
    <p:sldId id="280" r:id="rId21"/>
    <p:sldId id="269" r:id="rId22"/>
    <p:sldId id="271" r:id="rId23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7ABD"/>
    <a:srgbClr val="1E2B50"/>
    <a:srgbClr val="CCD6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 autoAdjust="0"/>
    <p:restoredTop sz="88534" autoAdjust="0"/>
  </p:normalViewPr>
  <p:slideViewPr>
    <p:cSldViewPr snapToGrid="0">
      <p:cViewPr>
        <p:scale>
          <a:sx n="110" d="100"/>
          <a:sy n="110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s\statistics%20research\Tourism\Annual%20Confidence%20Intervals%20-%20investigation%20of%20new%20method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1456082\AppData\Local\Microsoft\Windows\INetCache\Content.Outlook\S52WCCVV\Occupancy%20survey%20responses%202016%20-%202019.xlsx" TargetMode="Externa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s\statistics%20research\Tourism\Annual%20Confidence%20Intervals%20-%20investigation%20of%20new%20method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s\statistics%20research\Tourism\Annual%20Confidence%20Intervals%20-%20investigation%20of%20new%20method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s\statistics%20research\Tourism\Annual%20Confidence%20Intervals%20-%20investigation%20of%20new%20method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docs\statistics%20research\Tourism\Annual%20Confidence%20Intervals%20-%20investigation%20of%20new%20method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307854810737825E-2"/>
          <c:y val="8.5580305030393447E-2"/>
          <c:w val="0.88228824574243669"/>
          <c:h val="0.781041134113945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ACA28"/>
            </a:solidFill>
            <a:ln w="9525">
              <a:solidFill>
                <a:srgbClr val="1A335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ACA28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chemeClr val="tx1"/>
                </a:solidFill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chemeClr val="tx1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 w="9525">
                <a:solidFill>
                  <a:srgbClr val="1A3352"/>
                </a:solidFill>
              </a:ln>
              <a:effectLst/>
            </c:spPr>
          </c:dPt>
          <c:errBars>
            <c:errBarType val="both"/>
            <c:errValType val="cust"/>
            <c:noEndCap val="1"/>
            <c:plus>
              <c:numRef>
                <c:f>Sheet1!$AG$58:$AG$78</c:f>
                <c:numCache>
                  <c:formatCode>General</c:formatCode>
                  <c:ptCount val="21"/>
                  <c:pt idx="0">
                    <c:v>0.27385399015261785</c:v>
                  </c:pt>
                  <c:pt idx="1">
                    <c:v>0.25380231468924019</c:v>
                  </c:pt>
                  <c:pt idx="2">
                    <c:v>0.24214901485468526</c:v>
                  </c:pt>
                  <c:pt idx="3">
                    <c:v>0.25625175608068407</c:v>
                  </c:pt>
                  <c:pt idx="4">
                    <c:v>0.22570877957447524</c:v>
                  </c:pt>
                  <c:pt idx="5">
                    <c:v>0.18693708199114445</c:v>
                  </c:pt>
                  <c:pt idx="8">
                    <c:v>0.26101482815615346</c:v>
                  </c:pt>
                  <c:pt idx="9">
                    <c:v>0.241487505960124</c:v>
                  </c:pt>
                  <c:pt idx="10">
                    <c:v>0.22753422709628199</c:v>
                  </c:pt>
                  <c:pt idx="11">
                    <c:v>0.23422799089778246</c:v>
                  </c:pt>
                  <c:pt idx="12">
                    <c:v>0.20624663763634926</c:v>
                  </c:pt>
                  <c:pt idx="13">
                    <c:v>0.15550639999999999</c:v>
                  </c:pt>
                  <c:pt idx="15">
                    <c:v>8.2868977338469582E-2</c:v>
                  </c:pt>
                  <c:pt idx="16">
                    <c:v>7.8098651760290849E-2</c:v>
                  </c:pt>
                  <c:pt idx="17">
                    <c:v>8.2851197304517968E-2</c:v>
                  </c:pt>
                  <c:pt idx="18">
                    <c:v>0.10393368450325774</c:v>
                  </c:pt>
                  <c:pt idx="19">
                    <c:v>9.168848150503682E-2</c:v>
                  </c:pt>
                  <c:pt idx="20">
                    <c:v>0.103746</c:v>
                  </c:pt>
                </c:numCache>
              </c:numRef>
            </c:plus>
            <c:minus>
              <c:numRef>
                <c:f>Sheet1!$AG$58:$AG$78</c:f>
                <c:numCache>
                  <c:formatCode>General</c:formatCode>
                  <c:ptCount val="21"/>
                  <c:pt idx="0">
                    <c:v>0.27385399015261785</c:v>
                  </c:pt>
                  <c:pt idx="1">
                    <c:v>0.25380231468924019</c:v>
                  </c:pt>
                  <c:pt idx="2">
                    <c:v>0.24214901485468526</c:v>
                  </c:pt>
                  <c:pt idx="3">
                    <c:v>0.25625175608068407</c:v>
                  </c:pt>
                  <c:pt idx="4">
                    <c:v>0.22570877957447524</c:v>
                  </c:pt>
                  <c:pt idx="5">
                    <c:v>0.18693708199114445</c:v>
                  </c:pt>
                  <c:pt idx="8">
                    <c:v>0.26101482815615346</c:v>
                  </c:pt>
                  <c:pt idx="9">
                    <c:v>0.241487505960124</c:v>
                  </c:pt>
                  <c:pt idx="10">
                    <c:v>0.22753422709628199</c:v>
                  </c:pt>
                  <c:pt idx="11">
                    <c:v>0.23422799089778246</c:v>
                  </c:pt>
                  <c:pt idx="12">
                    <c:v>0.20624663763634926</c:v>
                  </c:pt>
                  <c:pt idx="13">
                    <c:v>0.15550639999999999</c:v>
                  </c:pt>
                  <c:pt idx="15">
                    <c:v>8.2868977338469582E-2</c:v>
                  </c:pt>
                  <c:pt idx="16">
                    <c:v>7.8098651760290849E-2</c:v>
                  </c:pt>
                  <c:pt idx="17">
                    <c:v>8.2851197304517968E-2</c:v>
                  </c:pt>
                  <c:pt idx="18">
                    <c:v>0.10393368450325774</c:v>
                  </c:pt>
                  <c:pt idx="19">
                    <c:v>9.168848150503682E-2</c:v>
                  </c:pt>
                  <c:pt idx="20">
                    <c:v>0.103746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00FF"/>
                </a:solidFill>
                <a:prstDash val="solid"/>
                <a:round/>
              </a:ln>
              <a:effectLst/>
            </c:spPr>
          </c:errBars>
          <c:cat>
            <c:numRef>
              <c:f>Sheet1!$AE$58:$AE$78</c:f>
              <c:numCache>
                <c:formatCode>General</c:formatCode>
                <c:ptCount val="2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Sheet1!$AF$58:$AF$78</c:f>
              <c:numCache>
                <c:formatCode>#,##0.0"m"</c:formatCode>
                <c:ptCount val="21"/>
                <c:pt idx="0">
                  <c:v>4.0694410000000003</c:v>
                </c:pt>
                <c:pt idx="1">
                  <c:v>4.5131464003482984</c:v>
                </c:pt>
                <c:pt idx="2">
                  <c:v>4.5316179835282773</c:v>
                </c:pt>
                <c:pt idx="3">
                  <c:v>4.57294</c:v>
                </c:pt>
                <c:pt idx="4">
                  <c:v>4.8513152180042072</c:v>
                </c:pt>
                <c:pt idx="5">
                  <c:v>5</c:v>
                </c:pt>
                <c:pt idx="8">
                  <c:v>1.9801698462393553</c:v>
                </c:pt>
                <c:pt idx="9">
                  <c:v>2.3346268255137783</c:v>
                </c:pt>
                <c:pt idx="10">
                  <c:v>2.2302156685518129</c:v>
                </c:pt>
                <c:pt idx="11">
                  <c:v>1.9843920934927672</c:v>
                </c:pt>
                <c:pt idx="12">
                  <c:v>2.1934284061793661</c:v>
                </c:pt>
                <c:pt idx="13">
                  <c:v>2.1875170000000002</c:v>
                </c:pt>
                <c:pt idx="15">
                  <c:v>2.0892705773518179</c:v>
                </c:pt>
                <c:pt idx="16">
                  <c:v>2.1785195748345201</c:v>
                </c:pt>
                <c:pt idx="17">
                  <c:v>2.301401871033641</c:v>
                </c:pt>
                <c:pt idx="18">
                  <c:v>2.5867079999999998</c:v>
                </c:pt>
                <c:pt idx="19">
                  <c:v>2.6578868118248407</c:v>
                </c:pt>
                <c:pt idx="20">
                  <c:v>2.809411528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"/>
        <c:axId val="376048320"/>
        <c:axId val="376052632"/>
      </c:barChart>
      <c:catAx>
        <c:axId val="37604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0070C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1A3352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6052632"/>
        <c:crosses val="autoZero"/>
        <c:auto val="1"/>
        <c:lblAlgn val="ctr"/>
        <c:lblOffset val="100"/>
        <c:noMultiLvlLbl val="0"/>
      </c:catAx>
      <c:valAx>
        <c:axId val="376052632"/>
        <c:scaling>
          <c:orientation val="minMax"/>
          <c:max val="6.5"/>
          <c:min val="0"/>
        </c:scaling>
        <c:delete val="0"/>
        <c:axPos val="l"/>
        <c:numFmt formatCode="#,##0.0&quot;m&quot;" sourceLinked="1"/>
        <c:majorTickMark val="out"/>
        <c:minorTickMark val="none"/>
        <c:tickLblPos val="nextTo"/>
        <c:spPr>
          <a:noFill/>
          <a:ln w="15875">
            <a:solidFill>
              <a:srgbClr val="428BB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1A3352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7604832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75984452711133"/>
          <c:y val="2.8275673889781069E-2"/>
          <c:w val="0.59892755243090734"/>
          <c:h val="0.884812273150994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Sheet5!$D$32</c:f>
              <c:strCache>
                <c:ptCount val="1"/>
                <c:pt idx="0">
                  <c:v>Arrivals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Sheet5!$B$4:$B$9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Sheet5!$D$33:$D$38</c:f>
              <c:numCache>
                <c:formatCode>0</c:formatCode>
                <c:ptCount val="6"/>
                <c:pt idx="0">
                  <c:v>153665.62000000002</c:v>
                </c:pt>
                <c:pt idx="1">
                  <c:v>181295.56</c:v>
                </c:pt>
                <c:pt idx="2">
                  <c:v>201936.54000000082</c:v>
                </c:pt>
                <c:pt idx="3">
                  <c:v>239049.37000000011</c:v>
                </c:pt>
                <c:pt idx="4">
                  <c:v>264005.52000000124</c:v>
                </c:pt>
                <c:pt idx="5">
                  <c:v>337875.98000000219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4984808"/>
        <c:axId val="374983632"/>
      </c:barChart>
      <c:lineChart>
        <c:grouping val="standard"/>
        <c:varyColors val="0"/>
        <c:ser>
          <c:idx val="0"/>
          <c:order val="1"/>
          <c:tx>
            <c:strRef>
              <c:f>Sheet5!$C$3</c:f>
              <c:strCache>
                <c:ptCount val="1"/>
                <c:pt idx="0">
                  <c:v>Room occupancy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Sheet5!$B$4:$B$9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Sheet5!$C$33:$C$38</c:f>
              <c:numCache>
                <c:formatCode>0%</c:formatCode>
                <c:ptCount val="6"/>
                <c:pt idx="0">
                  <c:v>0.31</c:v>
                </c:pt>
                <c:pt idx="1">
                  <c:v>0.33</c:v>
                </c:pt>
                <c:pt idx="2">
                  <c:v>0.36</c:v>
                </c:pt>
                <c:pt idx="3">
                  <c:v>0.36</c:v>
                </c:pt>
                <c:pt idx="4">
                  <c:v>0.34</c:v>
                </c:pt>
                <c:pt idx="5">
                  <c:v>0.32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050672"/>
        <c:axId val="376048712"/>
      </c:lineChart>
      <c:catAx>
        <c:axId val="374984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A335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83632"/>
        <c:crosses val="autoZero"/>
        <c:auto val="1"/>
        <c:lblAlgn val="ctr"/>
        <c:lblOffset val="100"/>
        <c:noMultiLvlLbl val="0"/>
      </c:catAx>
      <c:valAx>
        <c:axId val="374983632"/>
        <c:scaling>
          <c:orientation val="minMax"/>
          <c:max val="7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 dirty="0" smtClean="0">
                    <a:solidFill>
                      <a:srgbClr val="0070C0"/>
                    </a:solidFill>
                  </a:rPr>
                  <a:t>Arrivals</a:t>
                </a:r>
                <a:endParaRPr lang="en-GB" sz="2000" dirty="0">
                  <a:solidFill>
                    <a:srgbClr val="0070C0"/>
                  </a:solidFill>
                </a:endParaRPr>
              </a:p>
            </c:rich>
          </c:tx>
          <c:layout>
            <c:manualLayout>
              <c:xMode val="edge"/>
              <c:yMode val="edge"/>
              <c:x val="9.5489552594388849E-3"/>
              <c:y val="0.37593146287380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84808"/>
        <c:crosses val="autoZero"/>
        <c:crossBetween val="between"/>
      </c:valAx>
      <c:valAx>
        <c:axId val="376048712"/>
        <c:scaling>
          <c:orientation val="minMax"/>
          <c:max val="0.4"/>
          <c:min val="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 dirty="0" smtClean="0">
                    <a:solidFill>
                      <a:srgbClr val="00B050"/>
                    </a:solidFill>
                  </a:rPr>
                  <a:t>Unit </a:t>
                </a:r>
              </a:p>
              <a:p>
                <a:pPr>
                  <a:defRPr sz="1800">
                    <a:solidFill>
                      <a:srgbClr val="00B050"/>
                    </a:solidFill>
                  </a:defRPr>
                </a:pPr>
                <a:r>
                  <a:rPr lang="en-GB" sz="1800" dirty="0" smtClean="0">
                    <a:solidFill>
                      <a:srgbClr val="00B050"/>
                    </a:solidFill>
                  </a:rPr>
                  <a:t>Occupancy</a:t>
                </a:r>
              </a:p>
              <a:p>
                <a:pPr>
                  <a:defRPr sz="1800">
                    <a:solidFill>
                      <a:srgbClr val="00B050"/>
                    </a:solidFill>
                  </a:defRPr>
                </a:pPr>
                <a:r>
                  <a:rPr lang="en-GB" sz="1800" dirty="0" smtClean="0">
                    <a:solidFill>
                      <a:srgbClr val="00B050"/>
                    </a:solidFill>
                  </a:rPr>
                  <a:t>Rates</a:t>
                </a:r>
                <a:endParaRPr lang="en-GB" sz="1800" dirty="0">
                  <a:solidFill>
                    <a:srgbClr val="00B050"/>
                  </a:solidFill>
                </a:endParaRPr>
              </a:p>
            </c:rich>
          </c:tx>
          <c:layout>
            <c:manualLayout>
              <c:xMode val="edge"/>
              <c:yMode val="edge"/>
              <c:x val="0.90575181158933826"/>
              <c:y val="0.377752884341955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50672"/>
        <c:crosses val="max"/>
        <c:crossBetween val="between"/>
      </c:valAx>
      <c:catAx>
        <c:axId val="376050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60487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A3352"/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337913401247873E-2"/>
          <c:y val="2.9901464294184176E-2"/>
          <c:w val="0.70137300077512432"/>
          <c:h val="0.71018160912257933"/>
        </c:manualLayout>
      </c:layout>
      <c:lineChart>
        <c:grouping val="standar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Hotels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Sheet1!$B$1:$AC$2</c:f>
              <c:multiLvlStrCache>
                <c:ptCount val="2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</c:lvl>
              </c:multiLvlStrCache>
            </c:multiLvlStrRef>
          </c:cat>
          <c:val>
            <c:numRef>
              <c:f>Sheet1!$B$3:$AC$3</c:f>
              <c:numCache>
                <c:formatCode>0.0%</c:formatCode>
                <c:ptCount val="28"/>
                <c:pt idx="0">
                  <c:v>0.58518518518518514</c:v>
                </c:pt>
                <c:pt idx="1">
                  <c:v>0.6</c:v>
                </c:pt>
                <c:pt idx="2">
                  <c:v>0.59259259259259256</c:v>
                </c:pt>
                <c:pt idx="3">
                  <c:v>0.6029411764705882</c:v>
                </c:pt>
                <c:pt idx="4">
                  <c:v>0.58088235294117652</c:v>
                </c:pt>
                <c:pt idx="5">
                  <c:v>0.58823529411764708</c:v>
                </c:pt>
                <c:pt idx="6">
                  <c:v>0.6029411764705882</c:v>
                </c:pt>
                <c:pt idx="7">
                  <c:v>0.6029411764705882</c:v>
                </c:pt>
                <c:pt idx="8">
                  <c:v>0.61029411764705888</c:v>
                </c:pt>
                <c:pt idx="9">
                  <c:v>0.58088235294117652</c:v>
                </c:pt>
                <c:pt idx="10">
                  <c:v>0.55147058823529416</c:v>
                </c:pt>
                <c:pt idx="11">
                  <c:v>0.58088235294117652</c:v>
                </c:pt>
                <c:pt idx="12">
                  <c:v>0.562962962962963</c:v>
                </c:pt>
                <c:pt idx="13">
                  <c:v>0.562962962962963</c:v>
                </c:pt>
                <c:pt idx="14">
                  <c:v>0.58041958041958042</c:v>
                </c:pt>
                <c:pt idx="15">
                  <c:v>0.61805555555555558</c:v>
                </c:pt>
                <c:pt idx="16">
                  <c:v>0.59722222222222221</c:v>
                </c:pt>
                <c:pt idx="17">
                  <c:v>0.57534246575342463</c:v>
                </c:pt>
                <c:pt idx="18">
                  <c:v>0.5547945205479452</c:v>
                </c:pt>
                <c:pt idx="19">
                  <c:v>0.56849315068493156</c:v>
                </c:pt>
                <c:pt idx="20">
                  <c:v>0.5547945205479452</c:v>
                </c:pt>
                <c:pt idx="21">
                  <c:v>0.5821917808219178</c:v>
                </c:pt>
                <c:pt idx="22">
                  <c:v>0.54794520547945202</c:v>
                </c:pt>
                <c:pt idx="23">
                  <c:v>0.56849315068493156</c:v>
                </c:pt>
                <c:pt idx="24">
                  <c:v>0.58741258741258739</c:v>
                </c:pt>
                <c:pt idx="25">
                  <c:v>0.54545454545454541</c:v>
                </c:pt>
                <c:pt idx="26">
                  <c:v>0.58041958041958042</c:v>
                </c:pt>
                <c:pt idx="27">
                  <c:v>0.56643356643356646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GHBBGA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dLbl>
              <c:idx val="27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Sheet1!$B$1:$AC$2</c:f>
              <c:multiLvlStrCache>
                <c:ptCount val="28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  <c:pt idx="16">
                    <c:v>MAY</c:v>
                  </c:pt>
                  <c:pt idx="17">
                    <c:v>JUN</c:v>
                  </c:pt>
                  <c:pt idx="18">
                    <c:v>JUL</c:v>
                  </c:pt>
                  <c:pt idx="19">
                    <c:v>AUG</c:v>
                  </c:pt>
                  <c:pt idx="20">
                    <c:v>SEP</c:v>
                  </c:pt>
                  <c:pt idx="21">
                    <c:v>OCT</c:v>
                  </c:pt>
                  <c:pt idx="22">
                    <c:v>NOV</c:v>
                  </c:pt>
                  <c:pt idx="23">
                    <c:v>DEC</c:v>
                  </c:pt>
                  <c:pt idx="24">
                    <c:v>JAN</c:v>
                  </c:pt>
                  <c:pt idx="25">
                    <c:v>FEB</c:v>
                  </c:pt>
                  <c:pt idx="26">
                    <c:v>MAR</c:v>
                  </c:pt>
                  <c:pt idx="27">
                    <c:v>APR</c:v>
                  </c:pt>
                </c:lvl>
                <c:lvl>
                  <c:pt idx="0">
                    <c:v>2017</c:v>
                  </c:pt>
                  <c:pt idx="12">
                    <c:v>2018</c:v>
                  </c:pt>
                  <c:pt idx="24">
                    <c:v>2019</c:v>
                  </c:pt>
                </c:lvl>
              </c:multiLvlStrCache>
            </c:multiLvlStrRef>
          </c:cat>
          <c:val>
            <c:numRef>
              <c:f>Sheet1!$B$4:$AC$4</c:f>
              <c:numCache>
                <c:formatCode>0.0%</c:formatCode>
                <c:ptCount val="28"/>
                <c:pt idx="0">
                  <c:v>0.35038363171355497</c:v>
                </c:pt>
                <c:pt idx="1">
                  <c:v>0.27777777777777779</c:v>
                </c:pt>
                <c:pt idx="2">
                  <c:v>0.25629290617848971</c:v>
                </c:pt>
                <c:pt idx="3">
                  <c:v>0.25545851528384278</c:v>
                </c:pt>
                <c:pt idx="4">
                  <c:v>0.25792811839323465</c:v>
                </c:pt>
                <c:pt idx="5">
                  <c:v>0.25887265135699372</c:v>
                </c:pt>
                <c:pt idx="6">
                  <c:v>0.25210084033613445</c:v>
                </c:pt>
                <c:pt idx="7">
                  <c:v>0.25420168067226889</c:v>
                </c:pt>
                <c:pt idx="8">
                  <c:v>0.26077586206896552</c:v>
                </c:pt>
                <c:pt idx="9">
                  <c:v>0.23799126637554585</c:v>
                </c:pt>
                <c:pt idx="10">
                  <c:v>0.19457013574660634</c:v>
                </c:pt>
                <c:pt idx="11">
                  <c:v>0.21311475409836064</c:v>
                </c:pt>
                <c:pt idx="12">
                  <c:v>0.28710462287104621</c:v>
                </c:pt>
                <c:pt idx="13">
                  <c:v>0.3133971291866029</c:v>
                </c:pt>
                <c:pt idx="14">
                  <c:v>0.27334851936218679</c:v>
                </c:pt>
                <c:pt idx="15">
                  <c:v>0.270509977827051</c:v>
                </c:pt>
                <c:pt idx="16">
                  <c:v>0.26477024070021882</c:v>
                </c:pt>
                <c:pt idx="17">
                  <c:v>0.25321888412017168</c:v>
                </c:pt>
                <c:pt idx="18">
                  <c:v>0.25641025641025639</c:v>
                </c:pt>
                <c:pt idx="19">
                  <c:v>0.27331887201735355</c:v>
                </c:pt>
                <c:pt idx="20">
                  <c:v>0.26153846153846155</c:v>
                </c:pt>
                <c:pt idx="21">
                  <c:v>0.25799086757990869</c:v>
                </c:pt>
                <c:pt idx="22">
                  <c:v>0.29453681710213775</c:v>
                </c:pt>
                <c:pt idx="23">
                  <c:v>0.23244552058111381</c:v>
                </c:pt>
                <c:pt idx="24">
                  <c:v>0.38947368421052631</c:v>
                </c:pt>
                <c:pt idx="25">
                  <c:v>0.39247311827956988</c:v>
                </c:pt>
                <c:pt idx="26">
                  <c:v>0.46253229974160209</c:v>
                </c:pt>
                <c:pt idx="27">
                  <c:v>0.45161290322580644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6046360"/>
        <c:axId val="376049104"/>
      </c:lineChart>
      <c:catAx>
        <c:axId val="376046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49104"/>
        <c:crosses val="autoZero"/>
        <c:auto val="1"/>
        <c:lblAlgn val="ctr"/>
        <c:lblOffset val="100"/>
        <c:noMultiLvlLbl val="0"/>
      </c:catAx>
      <c:valAx>
        <c:axId val="376049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46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543839013463"/>
          <c:y val="0.10255360082508577"/>
          <c:w val="0.88228824574243669"/>
          <c:h val="0.781041134113945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ACA28"/>
            </a:solidFill>
            <a:ln w="9525">
              <a:solidFill>
                <a:srgbClr val="1A3352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CACA28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rgbClr val="1A3352"/>
                </a:solidFill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428BB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428BB0"/>
              </a:solidFill>
              <a:ln w="28575"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1A3352"/>
              </a:solidFill>
              <a:ln w="9525">
                <a:solidFill>
                  <a:srgbClr val="1A3352"/>
                </a:solidFill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1A3352"/>
              </a:solidFill>
              <a:ln w="28575">
                <a:solidFill>
                  <a:schemeClr val="tx1"/>
                </a:solidFill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00B050"/>
              </a:solidFill>
              <a:ln w="9525">
                <a:solidFill>
                  <a:srgbClr val="1A3352"/>
                </a:solidFill>
              </a:ln>
              <a:effectLst/>
            </c:spPr>
          </c:dPt>
          <c:errBars>
            <c:errBarType val="both"/>
            <c:errValType val="cust"/>
            <c:noEndCap val="1"/>
            <c:plus>
              <c:numRef>
                <c:f>Exp!$AG$58:$AG$78</c:f>
                <c:numCache>
                  <c:formatCode>General</c:formatCode>
                  <c:ptCount val="21"/>
                  <c:pt idx="0">
                    <c:v>78.671002712863412</c:v>
                  </c:pt>
                  <c:pt idx="1">
                    <c:v>49.407737013039281</c:v>
                  </c:pt>
                  <c:pt idx="2">
                    <c:v>56.404466167179649</c:v>
                  </c:pt>
                  <c:pt idx="3">
                    <c:v>62.774655712084311</c:v>
                  </c:pt>
                  <c:pt idx="4">
                    <c:v>54.869852887046378</c:v>
                  </c:pt>
                  <c:pt idx="5">
                    <c:v>46.2</c:v>
                  </c:pt>
                  <c:pt idx="8">
                    <c:v>22.85456252671468</c:v>
                  </c:pt>
                  <c:pt idx="9">
                    <c:v>34.38241062603516</c:v>
                  </c:pt>
                  <c:pt idx="10">
                    <c:v>36.339484864665685</c:v>
                  </c:pt>
                  <c:pt idx="11">
                    <c:v>25.519688601787525</c:v>
                  </c:pt>
                  <c:pt idx="12">
                    <c:v>28.081454149151593</c:v>
                  </c:pt>
                  <c:pt idx="13">
                    <c:v>29</c:v>
                  </c:pt>
                  <c:pt idx="15">
                    <c:v>75.278121918389076</c:v>
                  </c:pt>
                  <c:pt idx="16">
                    <c:v>35.482028074679675</c:v>
                  </c:pt>
                  <c:pt idx="17">
                    <c:v>43.138215579405305</c:v>
                  </c:pt>
                  <c:pt idx="18">
                    <c:v>57.353316324677465</c:v>
                  </c:pt>
                  <c:pt idx="19">
                    <c:v>47.139502423288349</c:v>
                  </c:pt>
                  <c:pt idx="20">
                    <c:v>36</c:v>
                  </c:pt>
                </c:numCache>
              </c:numRef>
            </c:plus>
            <c:minus>
              <c:numRef>
                <c:f>Exp!$AG$58:$AG$78</c:f>
                <c:numCache>
                  <c:formatCode>General</c:formatCode>
                  <c:ptCount val="21"/>
                  <c:pt idx="0">
                    <c:v>78.671002712863412</c:v>
                  </c:pt>
                  <c:pt idx="1">
                    <c:v>49.407737013039281</c:v>
                  </c:pt>
                  <c:pt idx="2">
                    <c:v>56.404466167179649</c:v>
                  </c:pt>
                  <c:pt idx="3">
                    <c:v>62.774655712084311</c:v>
                  </c:pt>
                  <c:pt idx="4">
                    <c:v>54.869852887046378</c:v>
                  </c:pt>
                  <c:pt idx="5">
                    <c:v>46.2</c:v>
                  </c:pt>
                  <c:pt idx="8">
                    <c:v>22.85456252671468</c:v>
                  </c:pt>
                  <c:pt idx="9">
                    <c:v>34.38241062603516</c:v>
                  </c:pt>
                  <c:pt idx="10">
                    <c:v>36.339484864665685</c:v>
                  </c:pt>
                  <c:pt idx="11">
                    <c:v>25.519688601787525</c:v>
                  </c:pt>
                  <c:pt idx="12">
                    <c:v>28.081454149151593</c:v>
                  </c:pt>
                  <c:pt idx="13">
                    <c:v>29</c:v>
                  </c:pt>
                  <c:pt idx="15">
                    <c:v>75.278121918389076</c:v>
                  </c:pt>
                  <c:pt idx="16">
                    <c:v>35.482028074679675</c:v>
                  </c:pt>
                  <c:pt idx="17">
                    <c:v>43.138215579405305</c:v>
                  </c:pt>
                  <c:pt idx="18">
                    <c:v>57.353316324677465</c:v>
                  </c:pt>
                  <c:pt idx="19">
                    <c:v>47.139502423288349</c:v>
                  </c:pt>
                  <c:pt idx="20">
                    <c:v>36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00FF"/>
                </a:solidFill>
                <a:prstDash val="solid"/>
                <a:round/>
              </a:ln>
              <a:effectLst/>
            </c:spPr>
          </c:errBars>
          <c:cat>
            <c:numRef>
              <c:f>Exp!$AE$58:$AE$78</c:f>
              <c:numCache>
                <c:formatCode>General</c:formatCode>
                <c:ptCount val="2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</c:numCache>
            </c:numRef>
          </c:cat>
          <c:val>
            <c:numRef>
              <c:f>Exp!$AF$58:$AF$78</c:f>
              <c:numCache>
                <c:formatCode>"£"#,##0"m"</c:formatCode>
                <c:ptCount val="21"/>
                <c:pt idx="0">
                  <c:v>715.19093375330374</c:v>
                </c:pt>
                <c:pt idx="1">
                  <c:v>744.90229573088993</c:v>
                </c:pt>
                <c:pt idx="2">
                  <c:v>764.06627195568149</c:v>
                </c:pt>
                <c:pt idx="3">
                  <c:v>850.35814400000004</c:v>
                </c:pt>
                <c:pt idx="4">
                  <c:v>926.12920343988333</c:v>
                </c:pt>
                <c:pt idx="5">
                  <c:v>968</c:v>
                </c:pt>
                <c:pt idx="8">
                  <c:v>191.54823514518645</c:v>
                </c:pt>
                <c:pt idx="9">
                  <c:v>237.61079732169725</c:v>
                </c:pt>
                <c:pt idx="10">
                  <c:v>219.35417622834487</c:v>
                </c:pt>
                <c:pt idx="11">
                  <c:v>237.15471402786685</c:v>
                </c:pt>
                <c:pt idx="12">
                  <c:v>269.50307065109092</c:v>
                </c:pt>
                <c:pt idx="13">
                  <c:v>299</c:v>
                </c:pt>
                <c:pt idx="15">
                  <c:v>523.64269860811737</c:v>
                </c:pt>
                <c:pt idx="16">
                  <c:v>507.29149840919263</c:v>
                </c:pt>
                <c:pt idx="17">
                  <c:v>544.712095731408</c:v>
                </c:pt>
                <c:pt idx="18">
                  <c:v>613.20343044470189</c:v>
                </c:pt>
                <c:pt idx="19">
                  <c:v>656.62613278879246</c:v>
                </c:pt>
                <c:pt idx="20">
                  <c:v>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-1"/>
        <c:axId val="309004872"/>
        <c:axId val="309005264"/>
      </c:barChart>
      <c:catAx>
        <c:axId val="309004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rgbClr val="0070C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9005264"/>
        <c:crosses val="autoZero"/>
        <c:auto val="1"/>
        <c:lblAlgn val="ctr"/>
        <c:lblOffset val="100"/>
        <c:noMultiLvlLbl val="0"/>
      </c:catAx>
      <c:valAx>
        <c:axId val="309005264"/>
        <c:scaling>
          <c:orientation val="minMax"/>
          <c:max val="1100"/>
          <c:min val="0"/>
        </c:scaling>
        <c:delete val="0"/>
        <c:axPos val="l"/>
        <c:numFmt formatCode="&quot;£&quot;#,##0&quot;m&quot;" sourceLinked="1"/>
        <c:majorTickMark val="out"/>
        <c:minorTickMark val="none"/>
        <c:tickLblPos val="nextTo"/>
        <c:spPr>
          <a:noFill/>
          <a:ln w="15875">
            <a:solidFill>
              <a:srgbClr val="428BB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09004872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184736838204517E-2"/>
          <c:y val="0.12002439556516392"/>
          <c:w val="0.80993583295407834"/>
          <c:h val="0.78379559293123624"/>
        </c:manualLayout>
      </c:layout>
      <c:lineChart>
        <c:grouping val="standard"/>
        <c:varyColors val="0"/>
        <c:ser>
          <c:idx val="0"/>
          <c:order val="0"/>
          <c:tx>
            <c:strRef>
              <c:f>Sheet3!$A$10</c:f>
              <c:strCache>
                <c:ptCount val="1"/>
                <c:pt idx="0">
                  <c:v>GB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rgbClr val="1A3352"/>
              </a:solidFill>
              <a:ln w="9525">
                <a:solidFill>
                  <a:srgbClr val="1A3352"/>
                </a:solidFill>
                <a:prstDash val="sysDash"/>
              </a:ln>
              <a:effectLst/>
            </c:spPr>
          </c:marker>
          <c:cat>
            <c:numRef>
              <c:f>Sheet3!$B$9:$G$9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Sheet3!$B$10:$G$10</c:f>
              <c:numCache>
                <c:formatCode>#,##0.0"m"\ ;\-#,##0.0"m"\ ;</c:formatCode>
                <c:ptCount val="6"/>
                <c:pt idx="0">
                  <c:v>0.20327756491713087</c:v>
                </c:pt>
                <c:pt idx="1">
                  <c:v>0.22767714403896677</c:v>
                </c:pt>
                <c:pt idx="2">
                  <c:v>0.26798742166119305</c:v>
                </c:pt>
                <c:pt idx="3">
                  <c:v>0.31431125992873871</c:v>
                </c:pt>
                <c:pt idx="4">
                  <c:v>0.32052955848551712</c:v>
                </c:pt>
                <c:pt idx="5">
                  <c:v>0.35218676061805948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Sheet3!$A$11</c:f>
              <c:strCache>
                <c:ptCount val="1"/>
                <c:pt idx="0">
                  <c:v>ROI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sysDash"/>
              <a:round/>
            </a:ln>
            <a:effectLst/>
          </c:spPr>
          <c:marker>
            <c:symbol val="square"/>
            <c:size val="4"/>
            <c:spPr>
              <a:solidFill>
                <a:srgbClr val="CACA28"/>
              </a:solidFill>
              <a:ln w="19050">
                <a:solidFill>
                  <a:schemeClr val="accent6">
                    <a:lumMod val="75000"/>
                  </a:schemeClr>
                </a:solidFill>
                <a:prstDash val="sysDash"/>
              </a:ln>
              <a:effectLst/>
            </c:spPr>
          </c:marker>
          <c:cat>
            <c:numRef>
              <c:f>Sheet3!$B$9:$G$9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Sheet3!$B$11:$G$11</c:f>
              <c:numCache>
                <c:formatCode>#,##0.0"m"\ ;\-#,##0.0"m"\ ;</c:formatCode>
                <c:ptCount val="6"/>
                <c:pt idx="0">
                  <c:v>0.15054200000000001</c:v>
                </c:pt>
                <c:pt idx="1">
                  <c:v>0.164323</c:v>
                </c:pt>
                <c:pt idx="2">
                  <c:v>0.13445199999999999</c:v>
                </c:pt>
                <c:pt idx="3">
                  <c:v>0.15937499999999999</c:v>
                </c:pt>
                <c:pt idx="4">
                  <c:v>0.236899</c:v>
                </c:pt>
                <c:pt idx="5">
                  <c:v>0.25454399999999999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Sheet3!$A$12</c:f>
              <c:strCache>
                <c:ptCount val="1"/>
                <c:pt idx="0">
                  <c:v>Outside UK and ROI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prstDash val="sysDash"/>
              <a:round/>
            </a:ln>
            <a:effectLst/>
          </c:spPr>
          <c:marker>
            <c:symbol val="square"/>
            <c:size val="5"/>
            <c:spPr>
              <a:solidFill>
                <a:srgbClr val="428BB0"/>
              </a:solidFill>
              <a:ln w="25400">
                <a:solidFill>
                  <a:schemeClr val="bg1">
                    <a:lumMod val="65000"/>
                  </a:schemeClr>
                </a:solidFill>
                <a:prstDash val="sysDash"/>
              </a:ln>
              <a:effectLst/>
            </c:spPr>
          </c:marker>
          <c:cat>
            <c:numRef>
              <c:f>Sheet3!$B$9:$G$9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Sheet3!$B$12:$G$12</c:f>
              <c:numCache>
                <c:formatCode>#,##0.0"m"\ ;\-#,##0.0"m"\ ;</c:formatCode>
                <c:ptCount val="6"/>
                <c:pt idx="0">
                  <c:v>0.28494015641839987</c:v>
                </c:pt>
                <c:pt idx="1">
                  <c:v>0.3160383668012392</c:v>
                </c:pt>
                <c:pt idx="2">
                  <c:v>0.32743633779126807</c:v>
                </c:pt>
                <c:pt idx="3">
                  <c:v>0.36981835470758462</c:v>
                </c:pt>
                <c:pt idx="4">
                  <c:v>0.38857000522796381</c:v>
                </c:pt>
                <c:pt idx="5">
                  <c:v>0.44195537094217346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Sheet3!$A$13</c:f>
              <c:strCache>
                <c:ptCount val="1"/>
                <c:pt idx="0">
                  <c:v>NI</c:v>
                </c:pt>
              </c:strCache>
            </c:strRef>
          </c:tx>
          <c:spPr>
            <a:ln w="38100" cap="rnd">
              <a:solidFill>
                <a:schemeClr val="accent4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75000"/>
                </a:schemeClr>
              </a:solidFill>
              <a:ln w="38100">
                <a:solidFill>
                  <a:schemeClr val="accent4">
                    <a:lumMod val="75000"/>
                  </a:schemeClr>
                </a:solidFill>
              </a:ln>
              <a:effectLst/>
            </c:spPr>
          </c:marker>
          <c:cat>
            <c:numRef>
              <c:f>Sheet3!$B$9:$G$9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Sheet3!$B$13:$G$13</c:f>
              <c:numCache>
                <c:formatCode>#,##0.0"m"\ ;\-#,##0.0"m"\ ;</c:formatCode>
                <c:ptCount val="6"/>
                <c:pt idx="0">
                  <c:v>1.051739154941653</c:v>
                </c:pt>
                <c:pt idx="1">
                  <c:v>1.3290526519773052</c:v>
                </c:pt>
                <c:pt idx="2">
                  <c:v>1.2093834900356517</c:v>
                </c:pt>
                <c:pt idx="3">
                  <c:v>1.290030877841692</c:v>
                </c:pt>
                <c:pt idx="4">
                  <c:v>1.5196534213774573</c:v>
                </c:pt>
                <c:pt idx="5">
                  <c:v>1.3208498397492001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Sheet3!$A$14</c:f>
              <c:strCache>
                <c:ptCount val="1"/>
                <c:pt idx="0">
                  <c:v>External</c:v>
                </c:pt>
              </c:strCache>
            </c:strRef>
          </c:tx>
          <c:spPr>
            <a:ln w="3810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38100">
                <a:solidFill>
                  <a:srgbClr val="FF0000"/>
                </a:solidFill>
              </a:ln>
              <a:effectLst/>
            </c:spPr>
          </c:marker>
          <c:cat>
            <c:numRef>
              <c:f>Sheet3!$B$9:$G$9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Sheet3!$B$14:$G$14</c:f>
              <c:numCache>
                <c:formatCode>#,##0.0"m"\ ;\-#,##0.0"m"\ ;</c:formatCode>
                <c:ptCount val="6"/>
                <c:pt idx="0">
                  <c:v>0.63875972133553072</c:v>
                </c:pt>
                <c:pt idx="1">
                  <c:v>0.70803851084020597</c:v>
                </c:pt>
                <c:pt idx="2">
                  <c:v>0.72987575945246119</c:v>
                </c:pt>
                <c:pt idx="3">
                  <c:v>0.84350461463632331</c:v>
                </c:pt>
                <c:pt idx="4">
                  <c:v>0.9459985637134809</c:v>
                </c:pt>
                <c:pt idx="5">
                  <c:v>1.0486861315602329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983240"/>
        <c:axId val="374987552"/>
      </c:lineChart>
      <c:catAx>
        <c:axId val="374983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rgbClr val="428BB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428BB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87552"/>
        <c:crosses val="autoZero"/>
        <c:auto val="1"/>
        <c:lblAlgn val="ctr"/>
        <c:lblOffset val="100"/>
        <c:noMultiLvlLbl val="0"/>
      </c:catAx>
      <c:valAx>
        <c:axId val="374987552"/>
        <c:scaling>
          <c:orientation val="minMax"/>
          <c:max val="1.7500000000000002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#,##0.0&quot;m&quot;\ ;\-#,##0.0&quot;m&quot;\ ;" sourceLinked="1"/>
        <c:majorTickMark val="none"/>
        <c:minorTickMark val="none"/>
        <c:tickLblPos val="nextTo"/>
        <c:spPr>
          <a:noFill/>
          <a:ln w="19050">
            <a:solidFill>
              <a:srgbClr val="428BB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428BB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8324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ROI &gt; NI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#,##0.0</c:formatCode>
                <c:ptCount val="6"/>
                <c:pt idx="0">
                  <c:v>0.4</c:v>
                </c:pt>
                <c:pt idx="1">
                  <c:v>0.39</c:v>
                </c:pt>
                <c:pt idx="2">
                  <c:v>0.34</c:v>
                </c:pt>
                <c:pt idx="3">
                  <c:v>0.45</c:v>
                </c:pt>
                <c:pt idx="4">
                  <c:v>0.48</c:v>
                </c:pt>
                <c:pt idx="5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047928"/>
        <c:axId val="375098416"/>
      </c:barChart>
      <c:catAx>
        <c:axId val="376047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098416"/>
        <c:crosses val="autoZero"/>
        <c:auto val="1"/>
        <c:lblAlgn val="ctr"/>
        <c:lblOffset val="100"/>
        <c:noMultiLvlLbl val="0"/>
      </c:catAx>
      <c:valAx>
        <c:axId val="375098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6047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49.897162000000002</c:v>
                </c:pt>
                <c:pt idx="1">
                  <c:v>61.249046999999997</c:v>
                </c:pt>
                <c:pt idx="2">
                  <c:v>60.925192000000003</c:v>
                </c:pt>
                <c:pt idx="3">
                  <c:v>69.912143</c:v>
                </c:pt>
                <c:pt idx="4">
                  <c:v>90.164908999999994</c:v>
                </c:pt>
                <c:pt idx="5">
                  <c:v>108.31917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100768"/>
        <c:axId val="375101160"/>
      </c:barChart>
      <c:catAx>
        <c:axId val="37510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101160"/>
        <c:crosses val="autoZero"/>
        <c:auto val="1"/>
        <c:lblAlgn val="ctr"/>
        <c:lblOffset val="100"/>
        <c:noMultiLvlLbl val="0"/>
      </c:catAx>
      <c:valAx>
        <c:axId val="375101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100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NI &gt; ROI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1.6</c:v>
                </c:pt>
                <c:pt idx="1">
                  <c:v>1.7</c:v>
                </c:pt>
                <c:pt idx="2">
                  <c:v>1.5</c:v>
                </c:pt>
                <c:pt idx="3">
                  <c:v>1.4</c:v>
                </c:pt>
                <c:pt idx="4">
                  <c:v>1.3</c:v>
                </c:pt>
                <c:pt idx="5">
                  <c:v>1.3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ROI &gt; NI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numRef>
              <c:f>Sheet1!$A$2:$A$7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#,##0.0</c:formatCode>
                <c:ptCount val="6"/>
                <c:pt idx="0">
                  <c:v>0.4</c:v>
                </c:pt>
                <c:pt idx="1">
                  <c:v>0.39</c:v>
                </c:pt>
                <c:pt idx="2">
                  <c:v>0.34</c:v>
                </c:pt>
                <c:pt idx="3">
                  <c:v>0.45</c:v>
                </c:pt>
                <c:pt idx="4">
                  <c:v>0.48</c:v>
                </c:pt>
                <c:pt idx="5">
                  <c:v>0.59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101944"/>
        <c:axId val="375098024"/>
      </c:barChart>
      <c:catAx>
        <c:axId val="375101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098024"/>
        <c:crosses val="autoZero"/>
        <c:auto val="1"/>
        <c:lblAlgn val="ctr"/>
        <c:lblOffset val="100"/>
        <c:noMultiLvlLbl val="0"/>
      </c:catAx>
      <c:valAx>
        <c:axId val="375098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&quot;m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5101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329925317004822E-2"/>
          <c:y val="0.12585949005468755"/>
          <c:w val="0.79990986857915058"/>
          <c:h val="0.6898650558016463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Sheet1!$C$2</c:f>
              <c:strCache>
                <c:ptCount val="1"/>
                <c:pt idx="0">
                  <c:v>Hotels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Sheet1!$C$3:$C$8</c:f>
              <c:numCache>
                <c:formatCode>#,##0.0"k"</c:formatCode>
                <c:ptCount val="6"/>
                <c:pt idx="0">
                  <c:v>7.8929999999999998</c:v>
                </c:pt>
                <c:pt idx="1">
                  <c:v>7.8090000000000002</c:v>
                </c:pt>
                <c:pt idx="2">
                  <c:v>7.8219999999999947</c:v>
                </c:pt>
                <c:pt idx="3">
                  <c:v>7.9160000000000004</c:v>
                </c:pt>
                <c:pt idx="4">
                  <c:v>8.1210000000000004</c:v>
                </c:pt>
                <c:pt idx="5">
                  <c:v>9.2210000000000001</c:v>
                </c:pt>
              </c:numCache>
            </c:numRef>
          </c:val>
        </c:ser>
        <c:ser>
          <c:idx val="2"/>
          <c:order val="1"/>
          <c:tx>
            <c:strRef>
              <c:f>Sheet1!$D$2</c:f>
              <c:strCache>
                <c:ptCount val="1"/>
                <c:pt idx="0">
                  <c:v>Self-catering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Sheet1!$D$3:$D$8</c:f>
              <c:numCache>
                <c:formatCode>#,##0.0"k"</c:formatCode>
                <c:ptCount val="6"/>
                <c:pt idx="0">
                  <c:v>6.2539999999999996</c:v>
                </c:pt>
                <c:pt idx="1">
                  <c:v>6.1950000000000003</c:v>
                </c:pt>
                <c:pt idx="2">
                  <c:v>6.1539999999999999</c:v>
                </c:pt>
                <c:pt idx="3">
                  <c:v>6.7220000000000004</c:v>
                </c:pt>
                <c:pt idx="4">
                  <c:v>7.2830000000000004</c:v>
                </c:pt>
                <c:pt idx="5">
                  <c:v>9.2899999999999991</c:v>
                </c:pt>
              </c:numCache>
            </c:numRef>
          </c:val>
        </c:ser>
        <c:ser>
          <c:idx val="0"/>
          <c:order val="2"/>
          <c:tx>
            <c:strRef>
              <c:f>Sheet1!$B$2</c:f>
              <c:strCache>
                <c:ptCount val="1"/>
                <c:pt idx="0">
                  <c:v>Guesthouse, B&amp;B, Guest Accom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Sheet1!$A$3:$A$8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Sheet1!$B$3:$B$8</c:f>
              <c:numCache>
                <c:formatCode>#,##0.0"k"</c:formatCode>
                <c:ptCount val="6"/>
                <c:pt idx="0">
                  <c:v>3.0450000000000008</c:v>
                </c:pt>
                <c:pt idx="1">
                  <c:v>2.9780000000000006</c:v>
                </c:pt>
                <c:pt idx="2">
                  <c:v>2.9990000000000006</c:v>
                </c:pt>
                <c:pt idx="3">
                  <c:v>3.1580000000000004</c:v>
                </c:pt>
                <c:pt idx="4">
                  <c:v>3.206</c:v>
                </c:pt>
                <c:pt idx="5">
                  <c:v>3.6190000000000002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4"/>
        <c:overlap val="100"/>
        <c:axId val="374985984"/>
        <c:axId val="374982064"/>
      </c:barChart>
      <c:lineChart>
        <c:grouping val="standard"/>
        <c:varyColors val="0"/>
        <c:ser>
          <c:idx val="3"/>
          <c:order val="3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5"/>
              <c:layout>
                <c:manualLayout>
                  <c:x val="-4.8450142417366816E-2"/>
                  <c:y val="-5.23829985618753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1" i="0" u="none" strike="noStrike" kern="1200" baseline="0">
                        <a:solidFill>
                          <a:schemeClr val="accent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1F8B4D-8EFF-4A26-99FB-80C1115E64F3}" type="VALUE">
                      <a:rPr lang="en-US" smtClean="0"/>
                      <a:pPr>
                        <a:defRPr sz="2000" b="1">
                          <a:solidFill>
                            <a:schemeClr val="accent1">
                              <a:lumMod val="50000"/>
                            </a:schemeClr>
                          </a:solidFill>
                        </a:defRPr>
                      </a:pPr>
                      <a:t>[VALUE]</a:t>
                    </a:fld>
                    <a:r>
                      <a:rPr lang="en-US" dirty="0" smtClean="0"/>
                      <a:t> </a:t>
                    </a:r>
                    <a:r>
                      <a:rPr lang="en-US" sz="1400" dirty="0" smtClean="0"/>
                      <a:t>(+19%)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Sheet1!$E$3:$E$8</c:f>
              <c:numCache>
                <c:formatCode>#,##0.0"k"</c:formatCode>
                <c:ptCount val="6"/>
                <c:pt idx="0">
                  <c:v>17.192</c:v>
                </c:pt>
                <c:pt idx="1">
                  <c:v>16.981999999999999</c:v>
                </c:pt>
                <c:pt idx="2">
                  <c:v>16.974999999999994</c:v>
                </c:pt>
                <c:pt idx="3">
                  <c:v>17.795999999999999</c:v>
                </c:pt>
                <c:pt idx="4">
                  <c:v>18.61</c:v>
                </c:pt>
                <c:pt idx="5">
                  <c:v>22.13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985200"/>
        <c:axId val="374980888"/>
      </c:lineChart>
      <c:catAx>
        <c:axId val="374985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82064"/>
        <c:crosses val="autoZero"/>
        <c:auto val="1"/>
        <c:lblAlgn val="ctr"/>
        <c:lblOffset val="100"/>
        <c:noMultiLvlLbl val="0"/>
      </c:catAx>
      <c:valAx>
        <c:axId val="374982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400">
                    <a:solidFill>
                      <a:schemeClr val="accent1">
                        <a:lumMod val="50000"/>
                      </a:schemeClr>
                    </a:solidFill>
                  </a:rPr>
                  <a:t>Rooms</a:t>
                </a:r>
                <a:r>
                  <a:rPr lang="en-GB" sz="1400" baseline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</a:p>
              <a:p>
                <a:pPr>
                  <a:defRPr sz="140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r>
                  <a:rPr lang="en-GB" sz="1400" baseline="0">
                    <a:solidFill>
                      <a:schemeClr val="accent1">
                        <a:lumMod val="50000"/>
                      </a:schemeClr>
                    </a:solidFill>
                  </a:rPr>
                  <a:t>(thousands)</a:t>
                </a:r>
                <a:endParaRPr lang="en-GB" sz="1400">
                  <a:solidFill>
                    <a:schemeClr val="accent1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1.5854141894569957E-3"/>
              <c:y val="7.4211707047517018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accent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&quot;k&quot;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85984"/>
        <c:crosses val="autoZero"/>
        <c:crossBetween val="between"/>
      </c:valAx>
      <c:valAx>
        <c:axId val="374980888"/>
        <c:scaling>
          <c:orientation val="minMax"/>
        </c:scaling>
        <c:delete val="1"/>
        <c:axPos val="r"/>
        <c:numFmt formatCode="#,##0.0&quot;k&quot;" sourceLinked="1"/>
        <c:majorTickMark val="out"/>
        <c:minorTickMark val="none"/>
        <c:tickLblPos val="nextTo"/>
        <c:crossAx val="374985200"/>
        <c:crosses val="max"/>
        <c:crossBetween val="between"/>
      </c:valAx>
      <c:catAx>
        <c:axId val="374985200"/>
        <c:scaling>
          <c:orientation val="minMax"/>
        </c:scaling>
        <c:delete val="1"/>
        <c:axPos val="b"/>
        <c:majorTickMark val="out"/>
        <c:minorTickMark val="none"/>
        <c:tickLblPos val="nextTo"/>
        <c:crossAx val="3749808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86010980282241045"/>
          <c:y val="0.17715604350579445"/>
          <c:w val="0.13989019717758952"/>
          <c:h val="0.642960694336984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75984452711133"/>
          <c:y val="2.8275673889781069E-2"/>
          <c:w val="0.59892755243090734"/>
          <c:h val="0.884812273150994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Sheet5!$C$11</c:f>
              <c:strCache>
                <c:ptCount val="1"/>
                <c:pt idx="0">
                  <c:v>Rooms sold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Sheet5!$B$4:$B$9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Sheet5!$C$12:$C$17</c:f>
              <c:numCache>
                <c:formatCode>#,##0</c:formatCode>
                <c:ptCount val="6"/>
                <c:pt idx="0">
                  <c:v>1796703.3166074073</c:v>
                </c:pt>
                <c:pt idx="1">
                  <c:v>1849521.42167173</c:v>
                </c:pt>
                <c:pt idx="2">
                  <c:v>1897876.3195426711</c:v>
                </c:pt>
                <c:pt idx="3">
                  <c:v>2016024.3900910101</c:v>
                </c:pt>
                <c:pt idx="4">
                  <c:v>2105193.6179806227</c:v>
                </c:pt>
                <c:pt idx="5">
                  <c:v>2211912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4986768"/>
        <c:axId val="374987160"/>
      </c:barChart>
      <c:lineChart>
        <c:grouping val="standard"/>
        <c:varyColors val="0"/>
        <c:ser>
          <c:idx val="0"/>
          <c:order val="1"/>
          <c:tx>
            <c:strRef>
              <c:f>Sheet5!$C$3</c:f>
              <c:strCache>
                <c:ptCount val="1"/>
                <c:pt idx="0">
                  <c:v>Room occupancy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Sheet5!$B$4:$B$9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Sheet5!$C$4:$C$9</c:f>
              <c:numCache>
                <c:formatCode>0%</c:formatCode>
                <c:ptCount val="6"/>
                <c:pt idx="0">
                  <c:v>0.6353794049985656</c:v>
                </c:pt>
                <c:pt idx="1">
                  <c:v>0.64500616710885161</c:v>
                </c:pt>
                <c:pt idx="2">
                  <c:v>0.6668895146301046</c:v>
                </c:pt>
                <c:pt idx="3">
                  <c:v>0.70215793626653111</c:v>
                </c:pt>
                <c:pt idx="4">
                  <c:v>0.7282073741668883</c:v>
                </c:pt>
                <c:pt idx="5">
                  <c:v>0.7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984024"/>
        <c:axId val="374981280"/>
      </c:lineChart>
      <c:catAx>
        <c:axId val="374986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A335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87160"/>
        <c:crosses val="autoZero"/>
        <c:auto val="1"/>
        <c:lblAlgn val="ctr"/>
        <c:lblOffset val="100"/>
        <c:noMultiLvlLbl val="0"/>
      </c:catAx>
      <c:valAx>
        <c:axId val="374987160"/>
        <c:scaling>
          <c:orientation val="minMax"/>
          <c:max val="3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rgbClr val="0070C0"/>
                    </a:solidFill>
                  </a:rPr>
                  <a:t>Rooms </a:t>
                </a:r>
              </a:p>
              <a:p>
                <a:pPr>
                  <a:defRPr sz="2000">
                    <a:solidFill>
                      <a:srgbClr val="0070C0"/>
                    </a:solidFill>
                  </a:defRPr>
                </a:pPr>
                <a:r>
                  <a:rPr lang="en-GB" sz="2000">
                    <a:solidFill>
                      <a:srgbClr val="0070C0"/>
                    </a:solidFill>
                  </a:rPr>
                  <a:t>Sold</a:t>
                </a:r>
              </a:p>
            </c:rich>
          </c:tx>
          <c:layout>
            <c:manualLayout>
              <c:xMode val="edge"/>
              <c:yMode val="edge"/>
              <c:x val="9.5489552594388849E-3"/>
              <c:y val="0.37593146287380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86768"/>
        <c:crosses val="autoZero"/>
        <c:crossBetween val="between"/>
      </c:valAx>
      <c:valAx>
        <c:axId val="374981280"/>
        <c:scaling>
          <c:orientation val="minMax"/>
          <c:min val="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rgbClr val="00B050"/>
                    </a:solidFill>
                  </a:rPr>
                  <a:t>Room</a:t>
                </a:r>
              </a:p>
              <a:p>
                <a:pPr>
                  <a:defRPr sz="1800">
                    <a:solidFill>
                      <a:srgbClr val="00B050"/>
                    </a:solidFill>
                  </a:defRPr>
                </a:pPr>
                <a:r>
                  <a:rPr lang="en-GB" sz="1800">
                    <a:solidFill>
                      <a:srgbClr val="00B050"/>
                    </a:solidFill>
                  </a:rPr>
                  <a:t>Occupancy</a:t>
                </a:r>
              </a:p>
            </c:rich>
          </c:tx>
          <c:layout>
            <c:manualLayout>
              <c:xMode val="edge"/>
              <c:yMode val="edge"/>
              <c:x val="0.90575181158933826"/>
              <c:y val="0.377752884341955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84024"/>
        <c:crosses val="max"/>
        <c:crossBetween val="between"/>
      </c:valAx>
      <c:catAx>
        <c:axId val="374984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981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A3352"/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75984452711133"/>
          <c:y val="2.8275673889781069E-2"/>
          <c:w val="0.59892755243090734"/>
          <c:h val="0.88481227315099464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Sheet5!$C$11</c:f>
              <c:strCache>
                <c:ptCount val="1"/>
                <c:pt idx="0">
                  <c:v>Rooms sold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Sheet5!$B$4:$B$9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Sheet5!$G$12:$G$17</c:f>
              <c:numCache>
                <c:formatCode>#,##0</c:formatCode>
                <c:ptCount val="6"/>
                <c:pt idx="0">
                  <c:v>338768.76420849626</c:v>
                </c:pt>
                <c:pt idx="1">
                  <c:v>315715.61195139692</c:v>
                </c:pt>
                <c:pt idx="2">
                  <c:v>289246.82843879069</c:v>
                </c:pt>
                <c:pt idx="3">
                  <c:v>384668.84398984356</c:v>
                </c:pt>
                <c:pt idx="4">
                  <c:v>423030.0007403146</c:v>
                </c:pt>
                <c:pt idx="5">
                  <c:v>453678.18797911855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74985592"/>
        <c:axId val="374986376"/>
      </c:barChart>
      <c:lineChart>
        <c:grouping val="standard"/>
        <c:varyColors val="0"/>
        <c:ser>
          <c:idx val="0"/>
          <c:order val="1"/>
          <c:tx>
            <c:strRef>
              <c:f>Sheet5!$C$3</c:f>
              <c:strCache>
                <c:ptCount val="1"/>
                <c:pt idx="0">
                  <c:v>Room occupancy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Sheet5!$B$4:$B$9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Sheet5!$H$12:$H$17</c:f>
              <c:numCache>
                <c:formatCode>0%</c:formatCode>
                <c:ptCount val="6"/>
                <c:pt idx="0">
                  <c:v>0.30148724718527647</c:v>
                </c:pt>
                <c:pt idx="1">
                  <c:v>0.28176688583753307</c:v>
                </c:pt>
                <c:pt idx="2">
                  <c:v>0.27416581339940538</c:v>
                </c:pt>
                <c:pt idx="3">
                  <c:v>0.3407474999271507</c:v>
                </c:pt>
                <c:pt idx="4">
                  <c:v>0.3668208332991294</c:v>
                </c:pt>
                <c:pt idx="5">
                  <c:v>0.37470655569482236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4982456"/>
        <c:axId val="374981672"/>
      </c:lineChart>
      <c:catAx>
        <c:axId val="374985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1A335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86376"/>
        <c:crosses val="autoZero"/>
        <c:auto val="1"/>
        <c:lblAlgn val="ctr"/>
        <c:lblOffset val="100"/>
        <c:noMultiLvlLbl val="0"/>
      </c:catAx>
      <c:valAx>
        <c:axId val="374986376"/>
        <c:scaling>
          <c:orientation val="minMax"/>
          <c:max val="7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rgbClr val="0070C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2000">
                    <a:solidFill>
                      <a:srgbClr val="0070C0"/>
                    </a:solidFill>
                  </a:rPr>
                  <a:t>Rooms </a:t>
                </a:r>
              </a:p>
              <a:p>
                <a:pPr>
                  <a:defRPr sz="2000">
                    <a:solidFill>
                      <a:srgbClr val="0070C0"/>
                    </a:solidFill>
                  </a:defRPr>
                </a:pPr>
                <a:r>
                  <a:rPr lang="en-GB" sz="2000">
                    <a:solidFill>
                      <a:srgbClr val="0070C0"/>
                    </a:solidFill>
                  </a:rPr>
                  <a:t>Sold</a:t>
                </a:r>
              </a:p>
            </c:rich>
          </c:tx>
          <c:layout>
            <c:manualLayout>
              <c:xMode val="edge"/>
              <c:yMode val="edge"/>
              <c:x val="9.5489552594388849E-3"/>
              <c:y val="0.375931462873805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2000" b="0" i="0" u="none" strike="noStrike" kern="1200" baseline="0">
                  <a:solidFill>
                    <a:srgbClr val="0070C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85592"/>
        <c:crosses val="autoZero"/>
        <c:crossBetween val="between"/>
      </c:valAx>
      <c:valAx>
        <c:axId val="374981672"/>
        <c:scaling>
          <c:orientation val="minMax"/>
          <c:max val="0.4"/>
          <c:min val="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B05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>
                    <a:solidFill>
                      <a:srgbClr val="00B050"/>
                    </a:solidFill>
                  </a:rPr>
                  <a:t>Room</a:t>
                </a:r>
              </a:p>
              <a:p>
                <a:pPr>
                  <a:defRPr sz="1800">
                    <a:solidFill>
                      <a:srgbClr val="00B050"/>
                    </a:solidFill>
                  </a:defRPr>
                </a:pPr>
                <a:r>
                  <a:rPr lang="en-GB" sz="1800">
                    <a:solidFill>
                      <a:srgbClr val="00B050"/>
                    </a:solidFill>
                  </a:rPr>
                  <a:t>Occupancy</a:t>
                </a:r>
              </a:p>
            </c:rich>
          </c:tx>
          <c:layout>
            <c:manualLayout>
              <c:xMode val="edge"/>
              <c:yMode val="edge"/>
              <c:x val="0.90575181158933826"/>
              <c:y val="0.3777528843419558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B05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6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4982456"/>
        <c:crosses val="max"/>
        <c:crossBetween val="between"/>
      </c:valAx>
      <c:catAx>
        <c:axId val="374982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49816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A335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0.09529</cdr:x>
      <cdr:y>0.94324</cdr:y>
    </cdr:from>
    <cdr:to>
      <cdr:x>0.28394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6144" y="4940353"/>
          <a:ext cx="1932454" cy="297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800" b="1" dirty="0">
              <a:latin typeface="+mn-lt"/>
              <a:cs typeface="Arial" panose="020B0604020202020204" pitchFamily="34" charset="0"/>
            </a:rPr>
            <a:t>All overnight trips </a:t>
          </a:r>
        </a:p>
      </cdr:txBody>
    </cdr:sp>
  </cdr:relSizeAnchor>
  <cdr:relSizeAnchor xmlns:cdr="http://schemas.openxmlformats.org/drawingml/2006/chartDrawing">
    <cdr:from>
      <cdr:x>0.42538</cdr:x>
      <cdr:y>0.94771</cdr:y>
    </cdr:from>
    <cdr:to>
      <cdr:x>0.63495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357424" y="4963760"/>
          <a:ext cx="2146791" cy="2738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0" dirty="0">
              <a:latin typeface="+mn-lt"/>
              <a:cs typeface="Arial" panose="020B0604020202020204" pitchFamily="34" charset="0"/>
            </a:rPr>
            <a:t>Domestic</a:t>
          </a:r>
          <a:r>
            <a:rPr lang="en-GB" sz="1400" b="0" baseline="0" dirty="0">
              <a:latin typeface="+mn-lt"/>
              <a:cs typeface="Arial" panose="020B0604020202020204" pitchFamily="34" charset="0"/>
            </a:rPr>
            <a:t> overnight trips</a:t>
          </a:r>
          <a:endParaRPr lang="en-GB" sz="1400" b="0" dirty="0"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0.73858</cdr:x>
      <cdr:y>0.94917</cdr:y>
    </cdr:from>
    <cdr:to>
      <cdr:x>0.9554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565666" y="4971413"/>
          <a:ext cx="2221016" cy="2662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400" b="0" dirty="0">
              <a:latin typeface="+mn-lt"/>
              <a:cs typeface="Arial" panose="020B0604020202020204" pitchFamily="34" charset="0"/>
            </a:rPr>
            <a:t>External </a:t>
          </a:r>
          <a:r>
            <a:rPr lang="en-GB" sz="1400" b="0" baseline="0" dirty="0">
              <a:latin typeface="+mn-lt"/>
              <a:cs typeface="Arial" panose="020B0604020202020204" pitchFamily="34" charset="0"/>
            </a:rPr>
            <a:t>overnight trips</a:t>
          </a:r>
          <a:endParaRPr lang="en-GB" sz="1400" b="0" dirty="0"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0.02716</cdr:y>
    </cdr:from>
    <cdr:to>
      <cdr:x>0.08826</cdr:x>
      <cdr:y>0.09795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0" y="142231"/>
          <a:ext cx="904099" cy="370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dirty="0">
              <a:latin typeface="+mn-lt"/>
              <a:cs typeface="Arial" panose="020B0604020202020204" pitchFamily="34" charset="0"/>
            </a:rPr>
            <a:t>Trips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0.09538</cdr:x>
      <cdr:y>0.9431</cdr:y>
    </cdr:from>
    <cdr:to>
      <cdr:x>0.3993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75901" y="4755024"/>
          <a:ext cx="3109601" cy="286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GB" sz="1800" b="1" dirty="0" smtClean="0">
              <a:latin typeface="+mn-lt"/>
              <a:cs typeface="Arial" panose="020B0604020202020204" pitchFamily="34" charset="0"/>
            </a:rPr>
            <a:t>Total visitor </a:t>
          </a:r>
          <a:r>
            <a:rPr lang="en-GB" sz="1800" b="1" dirty="0">
              <a:latin typeface="+mn-lt"/>
              <a:cs typeface="Arial" panose="020B0604020202020204" pitchFamily="34" charset="0"/>
            </a:rPr>
            <a:t>spend</a:t>
          </a:r>
        </a:p>
      </cdr:txBody>
    </cdr:sp>
  </cdr:relSizeAnchor>
  <cdr:relSizeAnchor xmlns:cdr="http://schemas.openxmlformats.org/drawingml/2006/chartDrawing">
    <cdr:from>
      <cdr:x>0.46671</cdr:x>
      <cdr:y>0.94999</cdr:y>
    </cdr:from>
    <cdr:to>
      <cdr:x>0.67985</cdr:x>
      <cdr:y>1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775264" y="4789749"/>
          <a:ext cx="2180758" cy="2521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0" dirty="0">
              <a:latin typeface="+mn-lt"/>
              <a:cs typeface="Arial" panose="020B0604020202020204" pitchFamily="34" charset="0"/>
            </a:rPr>
            <a:t>Domestic</a:t>
          </a:r>
          <a:r>
            <a:rPr lang="en-GB" sz="1600" b="0" baseline="0" dirty="0">
              <a:latin typeface="+mn-lt"/>
              <a:cs typeface="Arial" panose="020B0604020202020204" pitchFamily="34" charset="0"/>
            </a:rPr>
            <a:t> visitor spend</a:t>
          </a:r>
          <a:endParaRPr lang="en-GB" sz="1600" b="0" dirty="0"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0.76606</cdr:x>
      <cdr:y>0.9454</cdr:y>
    </cdr:from>
    <cdr:to>
      <cdr:x>0.96154</cdr:x>
      <cdr:y>1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7838046" y="4766612"/>
          <a:ext cx="2000104" cy="2752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600" b="0" dirty="0">
              <a:latin typeface="+mn-lt"/>
              <a:cs typeface="Arial" panose="020B0604020202020204" pitchFamily="34" charset="0"/>
            </a:rPr>
            <a:t>External </a:t>
          </a:r>
          <a:r>
            <a:rPr lang="en-GB" sz="1600" b="0" baseline="0" dirty="0">
              <a:latin typeface="+mn-lt"/>
              <a:cs typeface="Arial" panose="020B0604020202020204" pitchFamily="34" charset="0"/>
            </a:rPr>
            <a:t>visitor spend</a:t>
          </a:r>
          <a:endParaRPr lang="en-GB" sz="1600" b="0" dirty="0">
            <a:latin typeface="+mn-lt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0.01734</cdr:x>
      <cdr:y>0.02536</cdr:y>
    </cdr:from>
    <cdr:to>
      <cdr:x>0.12608</cdr:x>
      <cdr:y>0.08696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61192" y="153850"/>
          <a:ext cx="1011116" cy="3736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dirty="0">
              <a:latin typeface="+mn-lt"/>
              <a:cs typeface="Arial" panose="020B0604020202020204" pitchFamily="34" charset="0"/>
            </a:rPr>
            <a:t>Spend (£)</a:t>
          </a:r>
        </a:p>
        <a:p xmlns:a="http://schemas.openxmlformats.org/drawingml/2006/main">
          <a:endParaRPr lang="en-GB" sz="1600" dirty="0">
            <a:latin typeface="+mn-lt"/>
            <a:cs typeface="Arial" panose="020B0604020202020204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0.8336</cdr:x>
      <cdr:y>0.27653</cdr:y>
    </cdr:from>
    <cdr:to>
      <cdr:x>0.93875</cdr:x>
      <cdr:y>0.3389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344948" y="1394228"/>
          <a:ext cx="1052633" cy="3144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b="1" dirty="0" smtClean="0">
              <a:solidFill>
                <a:schemeClr val="accent4">
                  <a:lumMod val="75000"/>
                </a:schemeClr>
              </a:solidFill>
            </a:rPr>
            <a:t>Domestic</a:t>
          </a:r>
          <a:endParaRPr lang="en-GB" sz="1200" b="1" dirty="0">
            <a:solidFill>
              <a:schemeClr val="accent4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0.83147</cdr:x>
      <cdr:y>0.39645</cdr:y>
    </cdr:from>
    <cdr:to>
      <cdr:x>0.92801</cdr:x>
      <cdr:y>0.4431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8323709" y="1998848"/>
          <a:ext cx="966432" cy="235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 smtClean="0">
              <a:solidFill>
                <a:srgbClr val="FF0000"/>
              </a:solidFill>
            </a:rPr>
            <a:t>External</a:t>
          </a:r>
          <a:endParaRPr lang="en-GB" sz="16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0.82595</cdr:x>
      <cdr:y>0.6698</cdr:y>
    </cdr:from>
    <cdr:to>
      <cdr:x>0.97747</cdr:x>
      <cdr:y>0.71738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8268367" y="3377040"/>
          <a:ext cx="1516833" cy="2398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0" dirty="0" smtClean="0">
              <a:solidFill>
                <a:schemeClr val="bg1">
                  <a:lumMod val="65000"/>
                </a:schemeClr>
              </a:solidFill>
            </a:rPr>
            <a:t>Outside UK &amp; ROI</a:t>
          </a:r>
          <a:endParaRPr lang="en-GB" sz="1400" b="0" dirty="0">
            <a:solidFill>
              <a:schemeClr val="bg1">
                <a:lumMod val="6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0.82554</cdr:x>
      <cdr:y>0.71956</cdr:y>
    </cdr:from>
    <cdr:to>
      <cdr:x>0.94568</cdr:x>
      <cdr:y>0.77007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264263" y="3627925"/>
          <a:ext cx="1202694" cy="254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0" dirty="0" smtClean="0">
              <a:solidFill>
                <a:schemeClr val="accent1"/>
              </a:solidFill>
            </a:rPr>
            <a:t>GB</a:t>
          </a:r>
          <a:endParaRPr lang="en-GB" sz="1400" b="0" dirty="0">
            <a:solidFill>
              <a:schemeClr val="accent1"/>
            </a:solidFill>
          </a:endParaRPr>
        </a:p>
      </cdr:txBody>
    </cdr:sp>
  </cdr:relSizeAnchor>
  <cdr:relSizeAnchor xmlns:cdr="http://schemas.openxmlformats.org/drawingml/2006/chartDrawing">
    <cdr:from>
      <cdr:x>0.02475</cdr:x>
      <cdr:y>0.01263</cdr:y>
    </cdr:from>
    <cdr:to>
      <cdr:x>0.10396</cdr:x>
      <cdr:y>0.06313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30443" y="76814"/>
          <a:ext cx="737419" cy="3072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400" b="1" dirty="0">
              <a:solidFill>
                <a:srgbClr val="428BB0"/>
              </a:solidFill>
            </a:rPr>
            <a:t>Trips</a:t>
          </a:r>
        </a:p>
      </cdr:txBody>
    </cdr:sp>
  </cdr:relSizeAnchor>
  <cdr:relSizeAnchor xmlns:cdr="http://schemas.openxmlformats.org/drawingml/2006/chartDrawing">
    <cdr:from>
      <cdr:x>0.82307</cdr:x>
      <cdr:y>0.77104</cdr:y>
    </cdr:from>
    <cdr:to>
      <cdr:x>0.94321</cdr:x>
      <cdr:y>0.82155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8239603" y="3887498"/>
          <a:ext cx="1202695" cy="2546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400" b="0" dirty="0" smtClean="0">
              <a:solidFill>
                <a:srgbClr val="00B050"/>
              </a:solidFill>
            </a:rPr>
            <a:t>ROI</a:t>
          </a:r>
          <a:r>
            <a:rPr lang="en-GB" sz="1400" b="0" baseline="30000" dirty="0" smtClean="0">
              <a:solidFill>
                <a:srgbClr val="00B050"/>
              </a:solidFill>
            </a:rPr>
            <a:t>1</a:t>
          </a:r>
          <a:endParaRPr lang="en-GB" sz="1400" b="0" baseline="30000" dirty="0">
            <a:solidFill>
              <a:srgbClr val="00B05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0.73566</cdr:x>
      <cdr:y>0.0551</cdr:y>
    </cdr:from>
    <cdr:to>
      <cdr:x>0.93357</cdr:x>
      <cdr:y>0.17108</cdr:y>
    </cdr:to>
    <cdr:sp macro="" textlink="">
      <cdr:nvSpPr>
        <cdr:cNvPr id="2" name="TextBox 11"/>
        <cdr:cNvSpPr txBox="1"/>
      </cdr:nvSpPr>
      <cdr:spPr>
        <a:xfrm xmlns:a="http://schemas.openxmlformats.org/drawingml/2006/main">
          <a:off x="7364539" y="277811"/>
          <a:ext cx="1981198" cy="58477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GB" sz="1600" b="1" dirty="0" smtClean="0">
              <a:cs typeface="Arial" panose="020B0604020202020204" pitchFamily="34" charset="0"/>
            </a:rPr>
            <a:t>2017: 482k</a:t>
          </a:r>
        </a:p>
        <a:p xmlns:a="http://schemas.openxmlformats.org/drawingml/2006/main">
          <a:r>
            <a:rPr lang="en-GB" sz="1600" b="1" dirty="0" smtClean="0">
              <a:solidFill>
                <a:srgbClr val="00B050"/>
              </a:solidFill>
              <a:cs typeface="Arial" panose="020B0604020202020204" pitchFamily="34" charset="0"/>
            </a:rPr>
            <a:t>2018: 591k</a:t>
          </a:r>
          <a:r>
            <a:rPr lang="en-GB" sz="1600" b="1" baseline="30000" dirty="0" smtClean="0">
              <a:solidFill>
                <a:srgbClr val="00B050"/>
              </a:solidFill>
              <a:cs typeface="Arial" panose="020B0604020202020204" pitchFamily="34" charset="0"/>
            </a:rPr>
            <a:t>1 </a:t>
          </a:r>
          <a:r>
            <a:rPr lang="en-GB" sz="1600" b="1" dirty="0" smtClean="0">
              <a:solidFill>
                <a:srgbClr val="00B050"/>
              </a:solidFill>
              <a:cs typeface="Arial" panose="020B0604020202020204" pitchFamily="34" charset="0"/>
            </a:rPr>
            <a:t>(+23%*)</a:t>
          </a:r>
          <a:endParaRPr lang="en-GB" sz="1600" b="1" dirty="0">
            <a:solidFill>
              <a:srgbClr val="00B050"/>
            </a:solidFill>
            <a:cs typeface="Arial" panose="020B0604020202020204" pitchFamily="34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0.44624</cdr:x>
      <cdr:y>0.05606</cdr:y>
    </cdr:from>
    <cdr:to>
      <cdr:x>0.55376</cdr:x>
      <cdr:y>0.11243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66606" y="282661"/>
          <a:ext cx="1124465" cy="2842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800" dirty="0" smtClean="0">
              <a:solidFill>
                <a:srgbClr val="00B050"/>
              </a:solidFill>
            </a:rPr>
            <a:t>Hotels</a:t>
          </a:r>
          <a:endParaRPr lang="en-GB" sz="18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0.33122</cdr:x>
      <cdr:y>0.35399</cdr:y>
    </cdr:from>
    <cdr:to>
      <cdr:x>0.61007</cdr:x>
      <cdr:y>0.42614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463753" y="1784779"/>
          <a:ext cx="2916196" cy="363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1600" dirty="0" smtClean="0">
              <a:solidFill>
                <a:srgbClr val="0070C0"/>
              </a:solidFill>
            </a:rPr>
            <a:t>Guesthouse, B&amp;B, GA</a:t>
          </a:r>
          <a:endParaRPr lang="en-GB" sz="1600" dirty="0">
            <a:solidFill>
              <a:srgbClr val="0070C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AFD61-7163-48EC-B4E0-73C340BB6C48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92E90-C6FC-4651-85B7-57F84A9674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675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DA5F7-8AA8-4FFE-AA32-51078B42416F}" type="datetimeFigureOut">
              <a:rPr lang="en-GB" smtClean="0"/>
              <a:t>21/06/2019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CBAB4-D04F-41BA-A406-71DBCD2B17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4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117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460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359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332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894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8578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0754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70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63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776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Well received in the media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360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04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85285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242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6CBAB4-D04F-41BA-A406-71DBCD2B173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57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/>
          <p:cNvSpPr/>
          <p:nvPr userDrawn="1"/>
        </p:nvSpPr>
        <p:spPr>
          <a:xfrm rot="20153357">
            <a:off x="-292151" y="1284705"/>
            <a:ext cx="3052125" cy="1566466"/>
          </a:xfrm>
          <a:custGeom>
            <a:avLst/>
            <a:gdLst>
              <a:gd name="connsiteX0" fmla="*/ 3052125 w 3052125"/>
              <a:gd name="connsiteY0" fmla="*/ 0 h 1566466"/>
              <a:gd name="connsiteX1" fmla="*/ 3052125 w 3052125"/>
              <a:gd name="connsiteY1" fmla="*/ 1566466 h 1566466"/>
              <a:gd name="connsiteX2" fmla="*/ 0 w 3052125"/>
              <a:gd name="connsiteY2" fmla="*/ 1566466 h 1566466"/>
              <a:gd name="connsiteX3" fmla="*/ 0 w 3052125"/>
              <a:gd name="connsiteY3" fmla="*/ 1156661 h 1566466"/>
              <a:gd name="connsiteX4" fmla="*/ 517659 w 3052125"/>
              <a:gd name="connsiteY4" fmla="*/ 0 h 156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2125" h="1566466">
                <a:moveTo>
                  <a:pt x="3052125" y="0"/>
                </a:moveTo>
                <a:lnTo>
                  <a:pt x="3052125" y="1566466"/>
                </a:lnTo>
                <a:lnTo>
                  <a:pt x="0" y="1566466"/>
                </a:lnTo>
                <a:lnTo>
                  <a:pt x="0" y="1156661"/>
                </a:lnTo>
                <a:lnTo>
                  <a:pt x="517659" y="0"/>
                </a:lnTo>
                <a:close/>
              </a:path>
            </a:pathLst>
          </a:custGeom>
          <a:solidFill>
            <a:srgbClr val="CCD60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44" name="Freeform 43"/>
          <p:cNvSpPr/>
          <p:nvPr userDrawn="1"/>
        </p:nvSpPr>
        <p:spPr>
          <a:xfrm rot="11061754">
            <a:off x="-36601" y="-16739"/>
            <a:ext cx="12462172" cy="7151460"/>
          </a:xfrm>
          <a:custGeom>
            <a:avLst/>
            <a:gdLst>
              <a:gd name="connsiteX0" fmla="*/ 6282143 w 12462172"/>
              <a:gd name="connsiteY0" fmla="*/ 7150527 h 7151460"/>
              <a:gd name="connsiteX1" fmla="*/ 6222588 w 12462172"/>
              <a:gd name="connsiteY1" fmla="*/ 7151460 h 7151460"/>
              <a:gd name="connsiteX2" fmla="*/ 488931 w 12462172"/>
              <a:gd name="connsiteY2" fmla="*/ 7151459 h 7151460"/>
              <a:gd name="connsiteX3" fmla="*/ 0 w 12462172"/>
              <a:gd name="connsiteY3" fmla="*/ 742496 h 7151460"/>
              <a:gd name="connsiteX4" fmla="*/ 9732734 w 12462172"/>
              <a:gd name="connsiteY4" fmla="*/ 0 h 7151460"/>
              <a:gd name="connsiteX5" fmla="*/ 9745798 w 12462172"/>
              <a:gd name="connsiteY5" fmla="*/ 4920 h 7151460"/>
              <a:gd name="connsiteX6" fmla="*/ 12325668 w 12462172"/>
              <a:gd name="connsiteY6" fmla="*/ 2268181 h 7151460"/>
              <a:gd name="connsiteX7" fmla="*/ 12355133 w 12462172"/>
              <a:gd name="connsiteY7" fmla="*/ 2349664 h 7151460"/>
              <a:gd name="connsiteX8" fmla="*/ 12462172 w 12462172"/>
              <a:gd name="connsiteY8" fmla="*/ 3763593 h 7151460"/>
              <a:gd name="connsiteX9" fmla="*/ 12411302 w 12462172"/>
              <a:gd name="connsiteY9" fmla="*/ 3984155 h 7151460"/>
              <a:gd name="connsiteX10" fmla="*/ 7882132 w 12462172"/>
              <a:gd name="connsiteY10" fmla="*/ 7014555 h 7151460"/>
              <a:gd name="connsiteX11" fmla="*/ 7669719 w 12462172"/>
              <a:gd name="connsiteY11" fmla="*/ 7044670 h 7151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462172" h="7151460">
                <a:moveTo>
                  <a:pt x="6282143" y="7150527"/>
                </a:moveTo>
                <a:lnTo>
                  <a:pt x="6222588" y="7151460"/>
                </a:lnTo>
                <a:lnTo>
                  <a:pt x="488931" y="7151459"/>
                </a:lnTo>
                <a:lnTo>
                  <a:pt x="0" y="742496"/>
                </a:lnTo>
                <a:lnTo>
                  <a:pt x="9732734" y="0"/>
                </a:lnTo>
                <a:lnTo>
                  <a:pt x="9745798" y="4920"/>
                </a:lnTo>
                <a:cubicBezTo>
                  <a:pt x="11002949" y="531491"/>
                  <a:pt x="11937143" y="1331940"/>
                  <a:pt x="12325668" y="2268181"/>
                </a:cubicBezTo>
                <a:lnTo>
                  <a:pt x="12355133" y="2349664"/>
                </a:lnTo>
                <a:lnTo>
                  <a:pt x="12462172" y="3763593"/>
                </a:lnTo>
                <a:lnTo>
                  <a:pt x="12411302" y="3984155"/>
                </a:lnTo>
                <a:cubicBezTo>
                  <a:pt x="11958000" y="5450962"/>
                  <a:pt x="10181738" y="6626349"/>
                  <a:pt x="7882132" y="7014555"/>
                </a:cubicBezTo>
                <a:lnTo>
                  <a:pt x="7669719" y="7044670"/>
                </a:lnTo>
                <a:close/>
              </a:path>
            </a:pathLst>
          </a:custGeom>
          <a:solidFill>
            <a:srgbClr val="41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0" name="Freeform 39"/>
          <p:cNvSpPr/>
          <p:nvPr userDrawn="1"/>
        </p:nvSpPr>
        <p:spPr>
          <a:xfrm>
            <a:off x="-2" y="0"/>
            <a:ext cx="12192001" cy="6858000"/>
          </a:xfrm>
          <a:custGeom>
            <a:avLst/>
            <a:gdLst>
              <a:gd name="connsiteX0" fmla="*/ 6340149 w 12680298"/>
              <a:gd name="connsiteY0" fmla="*/ 0 h 6858000"/>
              <a:gd name="connsiteX1" fmla="*/ 12437706 w 12680298"/>
              <a:gd name="connsiteY1" fmla="*/ 0 h 6858000"/>
              <a:gd name="connsiteX2" fmla="*/ 12680298 w 12680298"/>
              <a:gd name="connsiteY2" fmla="*/ 0 h 6858000"/>
              <a:gd name="connsiteX3" fmla="*/ 12680298 w 12680298"/>
              <a:gd name="connsiteY3" fmla="*/ 70202 h 6858000"/>
              <a:gd name="connsiteX4" fmla="*/ 12680298 w 12680298"/>
              <a:gd name="connsiteY4" fmla="*/ 1455576 h 6858000"/>
              <a:gd name="connsiteX5" fmla="*/ 12680298 w 12680298"/>
              <a:gd name="connsiteY5" fmla="*/ 6858000 h 6858000"/>
              <a:gd name="connsiteX6" fmla="*/ 2845837 w 12680298"/>
              <a:gd name="connsiteY6" fmla="*/ 6858000 h 6858000"/>
              <a:gd name="connsiteX7" fmla="*/ 2844036 w 12680298"/>
              <a:gd name="connsiteY7" fmla="*/ 6858000 h 6858000"/>
              <a:gd name="connsiteX8" fmla="*/ 0 w 12680298"/>
              <a:gd name="connsiteY8" fmla="*/ 6858000 h 6858000"/>
              <a:gd name="connsiteX9" fmla="*/ 0 w 12680298"/>
              <a:gd name="connsiteY9" fmla="*/ 4300371 h 6858000"/>
              <a:gd name="connsiteX10" fmla="*/ 0 w 12680298"/>
              <a:gd name="connsiteY10" fmla="*/ 4292082 h 6858000"/>
              <a:gd name="connsiteX11" fmla="*/ 309 w 12680298"/>
              <a:gd name="connsiteY11" fmla="*/ 4292082 h 6858000"/>
              <a:gd name="connsiteX12" fmla="*/ 8250 w 12680298"/>
              <a:gd name="connsiteY12" fmla="*/ 4079074 h 6858000"/>
              <a:gd name="connsiteX13" fmla="*/ 6340149 w 12680298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680298" h="6858000">
                <a:moveTo>
                  <a:pt x="6340149" y="0"/>
                </a:moveTo>
                <a:lnTo>
                  <a:pt x="12437706" y="0"/>
                </a:lnTo>
                <a:lnTo>
                  <a:pt x="12680298" y="0"/>
                </a:lnTo>
                <a:lnTo>
                  <a:pt x="12680298" y="70202"/>
                </a:lnTo>
                <a:lnTo>
                  <a:pt x="12680298" y="1455576"/>
                </a:lnTo>
                <a:lnTo>
                  <a:pt x="12680298" y="6858000"/>
                </a:lnTo>
                <a:lnTo>
                  <a:pt x="2845837" y="6858000"/>
                </a:lnTo>
                <a:lnTo>
                  <a:pt x="2844036" y="6858000"/>
                </a:lnTo>
                <a:lnTo>
                  <a:pt x="0" y="6858000"/>
                </a:lnTo>
                <a:lnTo>
                  <a:pt x="0" y="4300371"/>
                </a:lnTo>
                <a:lnTo>
                  <a:pt x="0" y="4292082"/>
                </a:lnTo>
                <a:lnTo>
                  <a:pt x="309" y="4292082"/>
                </a:lnTo>
                <a:lnTo>
                  <a:pt x="8250" y="4079074"/>
                </a:lnTo>
                <a:cubicBezTo>
                  <a:pt x="178059" y="1806888"/>
                  <a:pt x="2948005" y="0"/>
                  <a:pt x="6340149" y="0"/>
                </a:cubicBezTo>
                <a:close/>
              </a:path>
            </a:pathLst>
          </a:custGeom>
          <a:solidFill>
            <a:srgbClr val="1E2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" y="70202"/>
            <a:ext cx="1832581" cy="773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1524000" y="1301977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524000" y="3781652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178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418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0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498" y="297994"/>
            <a:ext cx="8489302" cy="1200831"/>
          </a:xfrm>
        </p:spPr>
        <p:txBody>
          <a:bodyPr/>
          <a:lstStyle>
            <a:lvl1pPr>
              <a:defRPr>
                <a:solidFill>
                  <a:srgbClr val="1E2B5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608" y="1657349"/>
            <a:ext cx="10010192" cy="5042127"/>
          </a:xfrm>
        </p:spPr>
        <p:txBody>
          <a:bodyPr/>
          <a:lstStyle>
            <a:lvl1pPr>
              <a:defRPr>
                <a:solidFill>
                  <a:srgbClr val="1E2B50"/>
                </a:solidFill>
              </a:defRPr>
            </a:lvl1pPr>
            <a:lvl2pPr>
              <a:defRPr>
                <a:solidFill>
                  <a:srgbClr val="1E2B50"/>
                </a:solidFill>
              </a:defRPr>
            </a:lvl2pPr>
            <a:lvl3pPr>
              <a:defRPr>
                <a:solidFill>
                  <a:srgbClr val="1E2B50"/>
                </a:solidFill>
              </a:defRPr>
            </a:lvl3pPr>
            <a:lvl4pPr>
              <a:defRPr>
                <a:solidFill>
                  <a:srgbClr val="1E2B50"/>
                </a:solidFill>
              </a:defRPr>
            </a:lvl4pPr>
            <a:lvl5pPr>
              <a:defRPr>
                <a:solidFill>
                  <a:srgbClr val="1E2B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Freeform 15"/>
          <p:cNvSpPr/>
          <p:nvPr userDrawn="1"/>
        </p:nvSpPr>
        <p:spPr>
          <a:xfrm rot="20153357">
            <a:off x="-300235" y="1286431"/>
            <a:ext cx="3052125" cy="1526888"/>
          </a:xfrm>
          <a:custGeom>
            <a:avLst/>
            <a:gdLst>
              <a:gd name="connsiteX0" fmla="*/ 3052125 w 3052125"/>
              <a:gd name="connsiteY0" fmla="*/ 0 h 1526888"/>
              <a:gd name="connsiteX1" fmla="*/ 3052125 w 3052125"/>
              <a:gd name="connsiteY1" fmla="*/ 178319 h 1526888"/>
              <a:gd name="connsiteX2" fmla="*/ 2982409 w 3052125"/>
              <a:gd name="connsiteY2" fmla="*/ 183057 h 1526888"/>
              <a:gd name="connsiteX3" fmla="*/ 83037 w 3052125"/>
              <a:gd name="connsiteY3" fmla="*/ 1434030 h 1526888"/>
              <a:gd name="connsiteX4" fmla="*/ 0 w 3052125"/>
              <a:gd name="connsiteY4" fmla="*/ 1526888 h 1526888"/>
              <a:gd name="connsiteX5" fmla="*/ 0 w 3052125"/>
              <a:gd name="connsiteY5" fmla="*/ 1156661 h 1526888"/>
              <a:gd name="connsiteX6" fmla="*/ 517659 w 3052125"/>
              <a:gd name="connsiteY6" fmla="*/ 0 h 1526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2125" h="1526888">
                <a:moveTo>
                  <a:pt x="3052125" y="0"/>
                </a:moveTo>
                <a:lnTo>
                  <a:pt x="3052125" y="178319"/>
                </a:lnTo>
                <a:lnTo>
                  <a:pt x="2982409" y="183057"/>
                </a:lnTo>
                <a:cubicBezTo>
                  <a:pt x="1797709" y="287579"/>
                  <a:pt x="767501" y="717066"/>
                  <a:pt x="83037" y="1434030"/>
                </a:cubicBezTo>
                <a:lnTo>
                  <a:pt x="0" y="1526888"/>
                </a:lnTo>
                <a:lnTo>
                  <a:pt x="0" y="1156661"/>
                </a:lnTo>
                <a:lnTo>
                  <a:pt x="517659" y="0"/>
                </a:lnTo>
                <a:close/>
              </a:path>
            </a:pathLst>
          </a:custGeom>
          <a:solidFill>
            <a:srgbClr val="CCD60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4" name="Freeform 13"/>
          <p:cNvSpPr/>
          <p:nvPr userDrawn="1"/>
        </p:nvSpPr>
        <p:spPr>
          <a:xfrm rot="11061754">
            <a:off x="-8361" y="-15664"/>
            <a:ext cx="12462172" cy="6408964"/>
          </a:xfrm>
          <a:custGeom>
            <a:avLst/>
            <a:gdLst>
              <a:gd name="connsiteX0" fmla="*/ 488932 w 12462172"/>
              <a:gd name="connsiteY0" fmla="*/ 6408963 h 6408964"/>
              <a:gd name="connsiteX1" fmla="*/ 488931 w 12462172"/>
              <a:gd name="connsiteY1" fmla="*/ 6408963 h 6408964"/>
              <a:gd name="connsiteX2" fmla="*/ 0 w 12462172"/>
              <a:gd name="connsiteY2" fmla="*/ 0 h 6408964"/>
              <a:gd name="connsiteX3" fmla="*/ 1 w 12462172"/>
              <a:gd name="connsiteY3" fmla="*/ 0 h 6408964"/>
              <a:gd name="connsiteX4" fmla="*/ 410951 w 12462172"/>
              <a:gd name="connsiteY4" fmla="*/ 5386771 h 6408964"/>
              <a:gd name="connsiteX5" fmla="*/ 6282143 w 12462172"/>
              <a:gd name="connsiteY5" fmla="*/ 6408031 h 6408964"/>
              <a:gd name="connsiteX6" fmla="*/ 6222588 w 12462172"/>
              <a:gd name="connsiteY6" fmla="*/ 6408964 h 6408964"/>
              <a:gd name="connsiteX7" fmla="*/ 6147228 w 12462172"/>
              <a:gd name="connsiteY7" fmla="*/ 6408964 h 6408964"/>
              <a:gd name="connsiteX8" fmla="*/ 6600011 w 12462172"/>
              <a:gd name="connsiteY8" fmla="*/ 6374422 h 6408964"/>
              <a:gd name="connsiteX9" fmla="*/ 12360154 w 12462172"/>
              <a:gd name="connsiteY9" fmla="*/ 1844062 h 6408964"/>
              <a:gd name="connsiteX10" fmla="*/ 12351565 w 12462172"/>
              <a:gd name="connsiteY10" fmla="*/ 1631090 h 6408964"/>
              <a:gd name="connsiteX11" fmla="*/ 12351861 w 12462172"/>
              <a:gd name="connsiteY11" fmla="*/ 1631067 h 6408964"/>
              <a:gd name="connsiteX12" fmla="*/ 12351230 w 12462172"/>
              <a:gd name="connsiteY12" fmla="*/ 1622802 h 6408964"/>
              <a:gd name="connsiteX13" fmla="*/ 12348675 w 12462172"/>
              <a:gd name="connsiteY13" fmla="*/ 1589310 h 6408964"/>
              <a:gd name="connsiteX14" fmla="*/ 12355133 w 12462172"/>
              <a:gd name="connsiteY14" fmla="*/ 1607168 h 6408964"/>
              <a:gd name="connsiteX15" fmla="*/ 12462172 w 12462172"/>
              <a:gd name="connsiteY15" fmla="*/ 3021097 h 6408964"/>
              <a:gd name="connsiteX16" fmla="*/ 12411302 w 12462172"/>
              <a:gd name="connsiteY16" fmla="*/ 3241659 h 6408964"/>
              <a:gd name="connsiteX17" fmla="*/ 7882132 w 12462172"/>
              <a:gd name="connsiteY17" fmla="*/ 6272059 h 6408964"/>
              <a:gd name="connsiteX18" fmla="*/ 7669719 w 12462172"/>
              <a:gd name="connsiteY18" fmla="*/ 6302174 h 64089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62172" h="6408964">
                <a:moveTo>
                  <a:pt x="488932" y="6408963"/>
                </a:moveTo>
                <a:lnTo>
                  <a:pt x="488931" y="6408963"/>
                </a:lnTo>
                <a:lnTo>
                  <a:pt x="0" y="0"/>
                </a:lnTo>
                <a:lnTo>
                  <a:pt x="1" y="0"/>
                </a:lnTo>
                <a:lnTo>
                  <a:pt x="410951" y="5386771"/>
                </a:lnTo>
                <a:close/>
                <a:moveTo>
                  <a:pt x="6282143" y="6408031"/>
                </a:moveTo>
                <a:lnTo>
                  <a:pt x="6222588" y="6408964"/>
                </a:lnTo>
                <a:lnTo>
                  <a:pt x="6147228" y="6408964"/>
                </a:lnTo>
                <a:lnTo>
                  <a:pt x="6600011" y="6374422"/>
                </a:lnTo>
                <a:cubicBezTo>
                  <a:pt x="9852079" y="6126326"/>
                  <a:pt x="12370197" y="4122084"/>
                  <a:pt x="12360154" y="1844062"/>
                </a:cubicBezTo>
                <a:lnTo>
                  <a:pt x="12351565" y="1631090"/>
                </a:lnTo>
                <a:lnTo>
                  <a:pt x="12351861" y="1631067"/>
                </a:lnTo>
                <a:lnTo>
                  <a:pt x="12351230" y="1622802"/>
                </a:lnTo>
                <a:lnTo>
                  <a:pt x="12348675" y="1589310"/>
                </a:lnTo>
                <a:lnTo>
                  <a:pt x="12355133" y="1607168"/>
                </a:lnTo>
                <a:lnTo>
                  <a:pt x="12462172" y="3021097"/>
                </a:lnTo>
                <a:lnTo>
                  <a:pt x="12411302" y="3241659"/>
                </a:lnTo>
                <a:cubicBezTo>
                  <a:pt x="11958000" y="4708466"/>
                  <a:pt x="10181738" y="5883853"/>
                  <a:pt x="7882132" y="6272059"/>
                </a:cubicBezTo>
                <a:lnTo>
                  <a:pt x="7669719" y="6302174"/>
                </a:lnTo>
                <a:close/>
              </a:path>
            </a:pathLst>
          </a:custGeom>
          <a:solidFill>
            <a:srgbClr val="417A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8" y="70202"/>
            <a:ext cx="1832581" cy="77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1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0786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05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855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58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134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101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291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49C1B-DF71-4DBC-829F-0017601EB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97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141" y="1301977"/>
            <a:ext cx="11454063" cy="2057240"/>
          </a:xfrm>
        </p:spPr>
        <p:txBody>
          <a:bodyPr>
            <a:normAutofit/>
          </a:bodyPr>
          <a:lstStyle/>
          <a:p>
            <a:r>
              <a:rPr lang="en-GB" sz="6600" dirty="0" smtClean="0"/>
              <a:t>Northern </a:t>
            </a:r>
            <a:r>
              <a:rPr lang="en-GB" sz="6600" dirty="0" smtClean="0"/>
              <a:t>Ireland Tourism Update</a:t>
            </a:r>
            <a:endParaRPr lang="en-GB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Northern Ireland Statistics and Research Agency, NISRA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143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Cross border overnight visits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220693"/>
              </p:ext>
            </p:extLst>
          </p:nvPr>
        </p:nvGraphicFramePr>
        <p:xfrm>
          <a:off x="1343025" y="1657350"/>
          <a:ext cx="1001077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220450" y="4178300"/>
            <a:ext cx="484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baseline="30000" dirty="0" smtClean="0">
                <a:solidFill>
                  <a:srgbClr val="00B050"/>
                </a:solidFill>
                <a:cs typeface="Arial" panose="020B0604020202020204" pitchFamily="34" charset="0"/>
              </a:rPr>
              <a:t>1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0215154" y="6191765"/>
            <a:ext cx="1558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interim </a:t>
            </a:r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data that may be subject to future </a:t>
            </a:r>
            <a:r>
              <a:rPr lang="en-GB" sz="8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revision</a:t>
            </a:r>
            <a:endParaRPr lang="en-GB" sz="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7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95"/>
          <a:stretch/>
        </p:blipFill>
        <p:spPr>
          <a:xfrm>
            <a:off x="-1" y="0"/>
            <a:ext cx="12368463" cy="68580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398714" y="5197642"/>
            <a:ext cx="8191834" cy="109738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Accommodation statistics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Number of rooms</a:t>
            </a:r>
            <a:b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GB" sz="2000" b="1" dirty="0" smtClean="0">
                <a:solidFill>
                  <a:schemeClr val="accent1">
                    <a:lumMod val="50000"/>
                  </a:schemeClr>
                </a:solidFill>
              </a:rPr>
              <a:t>(November each year)</a:t>
            </a:r>
            <a:endParaRPr lang="en-GB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12</a:t>
            </a:fld>
            <a:endParaRPr lang="en-GB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4253398"/>
              </p:ext>
            </p:extLst>
          </p:nvPr>
        </p:nvGraphicFramePr>
        <p:xfrm>
          <a:off x="1374045" y="1917035"/>
          <a:ext cx="9561685" cy="4656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655910" y="2921594"/>
            <a:ext cx="72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+13%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55909" y="3767361"/>
            <a:ext cx="72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+28%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55911" y="4938830"/>
            <a:ext cx="729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+14%</a:t>
            </a:r>
          </a:p>
        </p:txBody>
      </p:sp>
    </p:spTree>
    <p:extLst>
      <p:ext uri="{BB962C8B-B14F-4D97-AF65-F5344CB8AC3E}">
        <p14:creationId xmlns:p14="http://schemas.microsoft.com/office/powerpoint/2010/main" val="8177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Hotel occupancy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6264758"/>
              </p:ext>
            </p:extLst>
          </p:nvPr>
        </p:nvGraphicFramePr>
        <p:xfrm>
          <a:off x="1343025" y="1657350"/>
          <a:ext cx="1001077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723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497" y="297994"/>
            <a:ext cx="9232768" cy="1200831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Guesthouse, B&amp;B and Guest Accommodation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6227404"/>
              </p:ext>
            </p:extLst>
          </p:nvPr>
        </p:nvGraphicFramePr>
        <p:xfrm>
          <a:off x="1343025" y="1657350"/>
          <a:ext cx="1001077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574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4497" y="297994"/>
            <a:ext cx="9232768" cy="1200831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chemeClr val="accent1">
                    <a:lumMod val="50000"/>
                  </a:schemeClr>
                </a:solidFill>
              </a:rPr>
              <a:t>Self-catering</a:t>
            </a:r>
            <a:endParaRPr lang="en-GB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0907075"/>
              </p:ext>
            </p:extLst>
          </p:nvPr>
        </p:nvGraphicFramePr>
        <p:xfrm>
          <a:off x="1343025" y="1657350"/>
          <a:ext cx="1001077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143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-19050"/>
            <a:ext cx="12153900" cy="6858000"/>
          </a:xfrm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398714" y="5197642"/>
            <a:ext cx="6078286" cy="109738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chemeClr val="bg1"/>
                </a:solidFill>
              </a:rPr>
              <a:t>Development work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Current development work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Increased user engagement</a:t>
            </a:r>
          </a:p>
          <a:p>
            <a:pPr lvl="1"/>
            <a:r>
              <a:rPr lang="en-US" dirty="0" smtClean="0"/>
              <a:t>Mailing list</a:t>
            </a:r>
          </a:p>
          <a:p>
            <a:pPr lvl="2"/>
            <a:r>
              <a:rPr lang="en-US" dirty="0" smtClean="0"/>
              <a:t>Online survey</a:t>
            </a:r>
          </a:p>
          <a:p>
            <a:pPr lvl="3"/>
            <a:r>
              <a:rPr lang="en-US" dirty="0" smtClean="0"/>
              <a:t>User group meeting</a:t>
            </a:r>
          </a:p>
          <a:p>
            <a:r>
              <a:rPr lang="en-US" dirty="0" smtClean="0"/>
              <a:t>External </a:t>
            </a:r>
            <a:r>
              <a:rPr lang="en-US" dirty="0"/>
              <a:t>spend in real </a:t>
            </a:r>
            <a:r>
              <a:rPr lang="en-US" dirty="0" smtClean="0"/>
              <a:t>terms</a:t>
            </a:r>
          </a:p>
          <a:p>
            <a:pPr lvl="1"/>
            <a:r>
              <a:rPr lang="en-US" dirty="0" smtClean="0"/>
              <a:t>Draft </a:t>
            </a:r>
            <a:r>
              <a:rPr lang="en-US" dirty="0" err="1" smtClean="0"/>
              <a:t>Programme</a:t>
            </a:r>
            <a:r>
              <a:rPr lang="en-US" dirty="0" smtClean="0"/>
              <a:t> for Government</a:t>
            </a:r>
            <a:endParaRPr lang="en-US" dirty="0"/>
          </a:p>
          <a:p>
            <a:r>
              <a:rPr lang="en-US" dirty="0"/>
              <a:t>Occupancy survey improved response rates</a:t>
            </a:r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004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Response rates</a:t>
            </a:r>
            <a:endParaRPr lang="en-GB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157885"/>
              </p:ext>
            </p:extLst>
          </p:nvPr>
        </p:nvGraphicFramePr>
        <p:xfrm>
          <a:off x="1343025" y="1657350"/>
          <a:ext cx="10457678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Straight Connector 5"/>
          <p:cNvCxnSpPr/>
          <p:nvPr/>
        </p:nvCxnSpPr>
        <p:spPr>
          <a:xfrm flipH="1" flipV="1">
            <a:off x="8081319" y="1657350"/>
            <a:ext cx="24714" cy="3742553"/>
          </a:xfrm>
          <a:prstGeom prst="line">
            <a:avLst/>
          </a:prstGeom>
          <a:ln w="1905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99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Current projects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Economic contribution of tourism to NI economy</a:t>
            </a:r>
          </a:p>
          <a:p>
            <a:pPr lvl="1"/>
            <a:r>
              <a:rPr lang="en-GB" dirty="0" smtClean="0"/>
              <a:t>Tourism satellite accounts</a:t>
            </a:r>
          </a:p>
          <a:p>
            <a:pPr lvl="1"/>
            <a:r>
              <a:rPr lang="en-GB" dirty="0" smtClean="0"/>
              <a:t>Last report in 2007</a:t>
            </a:r>
          </a:p>
          <a:p>
            <a:r>
              <a:rPr lang="en-US" dirty="0"/>
              <a:t>NI Tourism Investment Research </a:t>
            </a:r>
            <a:r>
              <a:rPr lang="en-US" dirty="0" smtClean="0"/>
              <a:t>Project</a:t>
            </a:r>
          </a:p>
          <a:p>
            <a:pPr lvl="1"/>
            <a:r>
              <a:rPr lang="en-US" dirty="0" smtClean="0"/>
              <a:t>Link investment and marketing to headline figures</a:t>
            </a:r>
          </a:p>
          <a:p>
            <a:r>
              <a:rPr lang="en-GB" dirty="0" smtClean="0"/>
              <a:t>Causeway Coastal Route area study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92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Publications released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2740" y="1498825"/>
            <a:ext cx="10010192" cy="5045611"/>
          </a:xfrm>
        </p:spPr>
        <p:txBody>
          <a:bodyPr>
            <a:normAutofit/>
          </a:bodyPr>
          <a:lstStyle/>
          <a:p>
            <a:r>
              <a:rPr lang="en-GB" dirty="0" smtClean="0"/>
              <a:t>Annual 2018 statistics released 6</a:t>
            </a:r>
            <a:r>
              <a:rPr lang="en-GB" baseline="30000" dirty="0" smtClean="0"/>
              <a:t>th</a:t>
            </a:r>
            <a:r>
              <a:rPr lang="en-GB" dirty="0" smtClean="0"/>
              <a:t> June 2019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sz="1800" dirty="0"/>
          </a:p>
          <a:p>
            <a:pPr>
              <a:spcBef>
                <a:spcPts val="600"/>
              </a:spcBef>
            </a:pPr>
            <a:r>
              <a:rPr lang="en-GB" dirty="0" smtClean="0"/>
              <a:t>Upcoming releases</a:t>
            </a:r>
          </a:p>
          <a:p>
            <a:pPr lvl="1"/>
            <a:r>
              <a:rPr lang="en-GB" dirty="0" smtClean="0"/>
              <a:t>Tourism by local council area – end of July 19</a:t>
            </a:r>
          </a:p>
          <a:p>
            <a:pPr lvl="1"/>
            <a:r>
              <a:rPr lang="en-GB" dirty="0" smtClean="0"/>
              <a:t>Quarter 1 2019 – August/Sept </a:t>
            </a:r>
          </a:p>
          <a:p>
            <a:pPr lvl="1"/>
            <a:r>
              <a:rPr lang="en-GB" dirty="0" smtClean="0"/>
              <a:t>Day trips </a:t>
            </a:r>
            <a:r>
              <a:rPr lang="en-GB" dirty="0"/>
              <a:t>– </a:t>
            </a:r>
            <a:r>
              <a:rPr lang="en-GB" dirty="0" smtClean="0"/>
              <a:t>Autumn?</a:t>
            </a:r>
            <a:endParaRPr lang="en-GB" dirty="0"/>
          </a:p>
          <a:p>
            <a:pPr lvl="1"/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22740" y="2017602"/>
            <a:ext cx="10010192" cy="2004028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E2B5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Annual tourism publication</a:t>
            </a:r>
          </a:p>
          <a:p>
            <a:pPr lvl="1"/>
            <a:r>
              <a:rPr lang="en-GB" dirty="0" smtClean="0"/>
              <a:t>External overnight trips</a:t>
            </a:r>
          </a:p>
          <a:p>
            <a:pPr lvl="1"/>
            <a:r>
              <a:rPr lang="en-GB" dirty="0" smtClean="0"/>
              <a:t>Domestic overnight trips</a:t>
            </a:r>
          </a:p>
          <a:p>
            <a:pPr lvl="1"/>
            <a:r>
              <a:rPr lang="en-GB" dirty="0" smtClean="0"/>
              <a:t>Visitor attraction survey</a:t>
            </a:r>
          </a:p>
          <a:p>
            <a:pPr lvl="1"/>
            <a:r>
              <a:rPr lang="en-GB" dirty="0" smtClean="0"/>
              <a:t>Hotel Occupancy survey</a:t>
            </a:r>
          </a:p>
          <a:p>
            <a:pPr lvl="1"/>
            <a:r>
              <a:rPr lang="en-GB" dirty="0" smtClean="0"/>
              <a:t>Guest house, B&amp;B and other occupancy survey</a:t>
            </a:r>
          </a:p>
          <a:p>
            <a:pPr lvl="1"/>
            <a:r>
              <a:rPr lang="en-GB" dirty="0" smtClean="0"/>
              <a:t>Self catering occupancy survey</a:t>
            </a:r>
          </a:p>
          <a:p>
            <a:pPr lvl="1"/>
            <a:r>
              <a:rPr lang="en-GB" dirty="0" smtClean="0"/>
              <a:t>Air Passenger Flow statistics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241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Plans for 2019/20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statistics</a:t>
            </a:r>
          </a:p>
          <a:p>
            <a:pPr lvl="1"/>
            <a:r>
              <a:rPr lang="en-US" dirty="0" smtClean="0"/>
              <a:t>Day </a:t>
            </a:r>
            <a:r>
              <a:rPr lang="en-US" dirty="0"/>
              <a:t>trips</a:t>
            </a:r>
          </a:p>
          <a:p>
            <a:pPr lvl="2"/>
            <a:r>
              <a:rPr lang="en-US" dirty="0"/>
              <a:t>Domestic</a:t>
            </a:r>
          </a:p>
          <a:p>
            <a:pPr lvl="2"/>
            <a:r>
              <a:rPr lang="en-US" dirty="0"/>
              <a:t>External</a:t>
            </a:r>
          </a:p>
          <a:p>
            <a:pPr lvl="1"/>
            <a:r>
              <a:rPr lang="en-US" dirty="0"/>
              <a:t>Northern Ireland residents external trips</a:t>
            </a:r>
          </a:p>
          <a:p>
            <a:r>
              <a:rPr lang="en-US" dirty="0"/>
              <a:t>Methodology </a:t>
            </a:r>
          </a:p>
          <a:p>
            <a:pPr lvl="1"/>
            <a:r>
              <a:rPr lang="en-US" dirty="0" smtClean="0"/>
              <a:t>Domestic </a:t>
            </a:r>
            <a:r>
              <a:rPr lang="en-US" dirty="0"/>
              <a:t>tourism </a:t>
            </a:r>
            <a:r>
              <a:rPr lang="en-US" dirty="0" smtClean="0"/>
              <a:t>multiplier review</a:t>
            </a:r>
            <a:endParaRPr lang="en-US" dirty="0"/>
          </a:p>
          <a:p>
            <a:pPr lvl="1"/>
            <a:r>
              <a:rPr lang="en-US" b="1" dirty="0"/>
              <a:t>Confidence intervals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25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Challenges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Sample sizes</a:t>
            </a:r>
          </a:p>
          <a:p>
            <a:pPr lvl="1"/>
            <a:r>
              <a:rPr lang="en-GB" dirty="0" smtClean="0"/>
              <a:t>Increased demand for further breakdowns</a:t>
            </a:r>
          </a:p>
          <a:p>
            <a:r>
              <a:rPr lang="en-GB" dirty="0" smtClean="0"/>
              <a:t>Response rates for surveys</a:t>
            </a:r>
          </a:p>
          <a:p>
            <a:r>
              <a:rPr lang="en-GB" dirty="0" smtClean="0"/>
              <a:t>The Open - July 2019</a:t>
            </a:r>
          </a:p>
          <a:p>
            <a:r>
              <a:rPr lang="en-GB" dirty="0" smtClean="0"/>
              <a:t>Brexit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249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46048"/>
            <a:ext cx="12192000" cy="91500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1361" y="3126260"/>
            <a:ext cx="3731741" cy="9144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GB" sz="6000" dirty="0" smtClean="0">
                <a:solidFill>
                  <a:schemeClr val="bg1"/>
                </a:solidFill>
              </a:rPr>
              <a:t>Questions?</a:t>
            </a:r>
            <a:endParaRPr lang="en-GB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39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9221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45989" y="5585254"/>
            <a:ext cx="3690723" cy="953658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Key results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C1B-DF71-4DBC-829F-0017601EBD9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0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+mn-lt"/>
                <a:cs typeface="Arial" panose="020B0604020202020204" pitchFamily="34" charset="0"/>
              </a:rPr>
              <a:t>Overnight </a:t>
            </a:r>
            <a:r>
              <a:rPr lang="en-GB" dirty="0">
                <a:latin typeface="+mn-lt"/>
                <a:cs typeface="Arial" panose="020B0604020202020204" pitchFamily="34" charset="0"/>
              </a:rPr>
              <a:t>Trips</a:t>
            </a:r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878731"/>
              </p:ext>
            </p:extLst>
          </p:nvPr>
        </p:nvGraphicFramePr>
        <p:xfrm>
          <a:off x="1678329" y="1498824"/>
          <a:ext cx="10243595" cy="5237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034871" y="2098325"/>
            <a:ext cx="2060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cs typeface="Arial" panose="020B0604020202020204" pitchFamily="34" charset="0"/>
              </a:rPr>
              <a:t>2017: 4.9m</a:t>
            </a:r>
          </a:p>
          <a:p>
            <a:r>
              <a:rPr lang="en-GB" sz="16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2018: 5.0m (+3%*)</a:t>
            </a:r>
            <a:endParaRPr lang="en-GB" sz="16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35120" y="3990489"/>
            <a:ext cx="1981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cs typeface="Arial" panose="020B0604020202020204" pitchFamily="34" charset="0"/>
              </a:rPr>
              <a:t>2017: 2.2m</a:t>
            </a:r>
          </a:p>
          <a:p>
            <a:r>
              <a:rPr lang="en-GB" sz="16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2018: 2.2m (0%*)</a:t>
            </a:r>
            <a:endParaRPr lang="en-GB" sz="16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57829" y="3568470"/>
            <a:ext cx="189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cs typeface="Arial" panose="020B0604020202020204" pitchFamily="34" charset="0"/>
              </a:rPr>
              <a:t>2017: 2.7m </a:t>
            </a:r>
          </a:p>
          <a:p>
            <a:r>
              <a:rPr lang="en-GB" sz="16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2018: 2.8m (+6%*)</a:t>
            </a:r>
            <a:endParaRPr lang="en-GB" sz="16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4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 smtClean="0">
                <a:latin typeface="+mn-lt"/>
                <a:cs typeface="Arial" panose="020B0604020202020204" pitchFamily="34" charset="0"/>
              </a:rPr>
              <a:t>Spend by visitors on overnight trips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731431"/>
              </p:ext>
            </p:extLst>
          </p:nvPr>
        </p:nvGraphicFramePr>
        <p:xfrm>
          <a:off x="1343025" y="1657350"/>
          <a:ext cx="10231659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00327" y="1817851"/>
            <a:ext cx="2458527" cy="58477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GB" sz="1600" b="1" dirty="0" smtClean="0">
                <a:cs typeface="Arial" panose="020B0604020202020204" pitchFamily="34" charset="0"/>
              </a:rPr>
              <a:t>2017: £926m </a:t>
            </a:r>
          </a:p>
          <a:p>
            <a:r>
              <a:rPr lang="en-GB" sz="16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2018: £968m (+6%*)</a:t>
            </a:r>
            <a:endParaRPr lang="en-GB" sz="16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76075" y="2929031"/>
            <a:ext cx="2015925" cy="58477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GB" sz="1600" b="1" dirty="0" smtClean="0">
                <a:cs typeface="Arial" panose="020B0604020202020204" pitchFamily="34" charset="0"/>
              </a:rPr>
              <a:t>2017: £657m</a:t>
            </a:r>
          </a:p>
          <a:p>
            <a:r>
              <a:rPr lang="en-GB" sz="16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2018: £669m (+2%*)</a:t>
            </a:r>
            <a:endParaRPr lang="en-GB" sz="16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4140" y="4301867"/>
            <a:ext cx="2062223" cy="58477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GB" sz="1600" b="1" dirty="0" smtClean="0">
                <a:cs typeface="Arial" panose="020B0604020202020204" pitchFamily="34" charset="0"/>
              </a:rPr>
              <a:t>2017: £270m</a:t>
            </a:r>
          </a:p>
          <a:p>
            <a:r>
              <a:rPr lang="en-GB" sz="16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2018: £299m (+11%*)</a:t>
            </a:r>
            <a:endParaRPr lang="en-GB" sz="16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6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Holiday makers</a:t>
            </a:r>
            <a:endParaRPr lang="en-GB" b="1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869806"/>
              </p:ext>
            </p:extLst>
          </p:nvPr>
        </p:nvGraphicFramePr>
        <p:xfrm>
          <a:off x="1343025" y="1657350"/>
          <a:ext cx="1001077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0633166" y="6519221"/>
            <a:ext cx="1558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interim </a:t>
            </a:r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data that may be subject to future </a:t>
            </a:r>
            <a:r>
              <a:rPr lang="en-GB" sz="8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revision</a:t>
            </a:r>
            <a:endParaRPr lang="en-GB" sz="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5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5153"/>
            <a:ext cx="12192000" cy="772715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849" y="-25153"/>
            <a:ext cx="8093676" cy="34104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31"/>
          <a:stretch/>
        </p:blipFill>
        <p:spPr>
          <a:xfrm rot="871271">
            <a:off x="5790910" y="1401738"/>
            <a:ext cx="5980205" cy="39671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62880"/>
            <a:ext cx="5791200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23438" y="2684040"/>
            <a:ext cx="4868562" cy="38800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811343">
            <a:off x="829466" y="3948678"/>
            <a:ext cx="43053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4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Cross border overnight visits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8248483"/>
              </p:ext>
            </p:extLst>
          </p:nvPr>
        </p:nvGraphicFramePr>
        <p:xfrm>
          <a:off x="1343025" y="1657350"/>
          <a:ext cx="1001077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0633166" y="6519221"/>
            <a:ext cx="1558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interim </a:t>
            </a:r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data that may be subject to future </a:t>
            </a:r>
            <a:r>
              <a:rPr lang="en-GB" sz="8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revision</a:t>
            </a:r>
            <a:endParaRPr lang="en-GB" sz="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5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Expenditure by ROI visitors</a:t>
            </a:r>
            <a:endParaRPr lang="en-GB" b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327869"/>
              </p:ext>
            </p:extLst>
          </p:nvPr>
        </p:nvGraphicFramePr>
        <p:xfrm>
          <a:off x="1343025" y="1657350"/>
          <a:ext cx="10010775" cy="504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11"/>
          <p:cNvSpPr txBox="1"/>
          <p:nvPr/>
        </p:nvSpPr>
        <p:spPr>
          <a:xfrm>
            <a:off x="9831405" y="1657350"/>
            <a:ext cx="21881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 smtClean="0">
                <a:cs typeface="Arial" panose="020B0604020202020204" pitchFamily="34" charset="0"/>
              </a:rPr>
              <a:t>2017: £90m</a:t>
            </a:r>
          </a:p>
          <a:p>
            <a:r>
              <a:rPr lang="en-GB" sz="16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2018: £108m</a:t>
            </a:r>
            <a:r>
              <a:rPr lang="en-GB" sz="1600" b="1" baseline="30000" dirty="0">
                <a:solidFill>
                  <a:srgbClr val="00B050"/>
                </a:solidFill>
                <a:cs typeface="Arial" panose="020B0604020202020204" pitchFamily="34" charset="0"/>
              </a:rPr>
              <a:t>1 </a:t>
            </a:r>
            <a:r>
              <a:rPr lang="en-GB" sz="1600" b="1" dirty="0" smtClean="0">
                <a:solidFill>
                  <a:srgbClr val="00B050"/>
                </a:solidFill>
                <a:cs typeface="Arial" panose="020B0604020202020204" pitchFamily="34" charset="0"/>
              </a:rPr>
              <a:t> (+20%*)</a:t>
            </a:r>
            <a:endParaRPr lang="en-GB" sz="1600" b="1" dirty="0">
              <a:solidFill>
                <a:srgbClr val="00B05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99300" y="6519221"/>
            <a:ext cx="155883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1. interim </a:t>
            </a:r>
            <a:r>
              <a:rPr lang="en-GB" sz="80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data that may be subject to future </a:t>
            </a:r>
            <a:r>
              <a:rPr lang="en-GB" sz="800" dirty="0" smtClean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revision</a:t>
            </a:r>
            <a:endParaRPr lang="en-GB" sz="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25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804366A-9E0E-4957-BDAB-ACFB5DD12D55}" vid="{BC516DA1-97B9-493E-B8E4-1CD09F887A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NISRA Presentation Template</Template>
  <TotalTime>3689</TotalTime>
  <Words>432</Words>
  <Application>Microsoft Office PowerPoint</Application>
  <PresentationFormat>Widescreen</PresentationFormat>
  <Paragraphs>142</Paragraphs>
  <Slides>22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Northern Ireland Tourism Update</vt:lpstr>
      <vt:lpstr>Publications released</vt:lpstr>
      <vt:lpstr>Key results</vt:lpstr>
      <vt:lpstr>Overnight Trips</vt:lpstr>
      <vt:lpstr>Spend by visitors on overnight trips</vt:lpstr>
      <vt:lpstr>Holiday makers</vt:lpstr>
      <vt:lpstr>PowerPoint Presentation</vt:lpstr>
      <vt:lpstr>Cross border overnight visits</vt:lpstr>
      <vt:lpstr>Expenditure by ROI visitors</vt:lpstr>
      <vt:lpstr>Cross border overnight visits</vt:lpstr>
      <vt:lpstr>PowerPoint Presentation</vt:lpstr>
      <vt:lpstr>Number of rooms (November each year)</vt:lpstr>
      <vt:lpstr>Hotel occupancy</vt:lpstr>
      <vt:lpstr>Guesthouse, B&amp;B and Guest Accommodation</vt:lpstr>
      <vt:lpstr>Self-catering</vt:lpstr>
      <vt:lpstr>PowerPoint Presentation</vt:lpstr>
      <vt:lpstr>Current development work</vt:lpstr>
      <vt:lpstr>Response rates</vt:lpstr>
      <vt:lpstr>Current projects</vt:lpstr>
      <vt:lpstr>Plans for 2019/20</vt:lpstr>
      <vt:lpstr>Challenges</vt:lpstr>
      <vt:lpstr>PowerPoint Presentation</vt:lpstr>
    </vt:vector>
  </TitlesOfParts>
  <Company>NICS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Northern Ireland Tourism</dc:title>
  <dc:creator>Stephen Dunne</dc:creator>
  <cp:lastModifiedBy>Stephen Dunne</cp:lastModifiedBy>
  <cp:revision>111</cp:revision>
  <cp:lastPrinted>2019-06-21T10:21:19Z</cp:lastPrinted>
  <dcterms:created xsi:type="dcterms:W3CDTF">2018-06-06T13:26:23Z</dcterms:created>
  <dcterms:modified xsi:type="dcterms:W3CDTF">2019-06-21T13:39:04Z</dcterms:modified>
</cp:coreProperties>
</file>