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9" r:id="rId5"/>
    <p:sldId id="317" r:id="rId6"/>
    <p:sldId id="366" r:id="rId7"/>
    <p:sldId id="367" r:id="rId8"/>
    <p:sldId id="368" r:id="rId9"/>
    <p:sldId id="372" r:id="rId10"/>
    <p:sldId id="373" r:id="rId11"/>
    <p:sldId id="359" r:id="rId12"/>
    <p:sldId id="351" r:id="rId13"/>
    <p:sldId id="358" r:id="rId14"/>
    <p:sldId id="352" r:id="rId15"/>
    <p:sldId id="353" r:id="rId16"/>
    <p:sldId id="354" r:id="rId17"/>
    <p:sldId id="347" r:id="rId18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50"/>
    <a:srgbClr val="A79563"/>
    <a:srgbClr val="004D44"/>
    <a:srgbClr val="968554"/>
    <a:srgbClr val="005A52"/>
    <a:srgbClr val="A39161"/>
    <a:srgbClr val="5E5E5E"/>
    <a:srgbClr val="B3B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84582" autoAdjust="0"/>
  </p:normalViewPr>
  <p:slideViewPr>
    <p:cSldViewPr snapToGrid="0" snapToObjects="1" showGuides="1">
      <p:cViewPr>
        <p:scale>
          <a:sx n="40" d="100"/>
          <a:sy n="40" d="100"/>
        </p:scale>
        <p:origin x="-840" y="-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742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-275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524C4-D484-4AFC-9647-7DD6C9486822}" type="doc">
      <dgm:prSet loTypeId="urn:microsoft.com/office/officeart/2005/8/layout/hChevron3" loCatId="process" qsTypeId="urn:microsoft.com/office/officeart/2005/8/quickstyle/3d3" qsCatId="3D" csTypeId="urn:microsoft.com/office/officeart/2005/8/colors/accent1_2" csCatId="accent1" phldr="1"/>
      <dgm:spPr/>
    </dgm:pt>
    <dgm:pt modelId="{7CFBF1CA-B713-4074-BFBC-C7C67AAFA2D4}">
      <dgm:prSet phldrT="[Text]"/>
      <dgm:spPr>
        <a:solidFill>
          <a:srgbClr val="004D44"/>
        </a:solidFill>
      </dgm:spPr>
      <dgm:t>
        <a:bodyPr/>
        <a:lstStyle/>
        <a:p>
          <a:r>
            <a:rPr lang="en-IE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Visitors</a:t>
          </a:r>
          <a:endParaRPr lang="en-I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4B4C616-E4C9-43A0-8F1C-1B9365F3701F}" type="parTrans" cxnId="{C93C19B9-B21A-4742-8E26-20CF2E636A5A}">
      <dgm:prSet/>
      <dgm:spPr/>
      <dgm:t>
        <a:bodyPr/>
        <a:lstStyle/>
        <a:p>
          <a:endParaRPr lang="en-IE"/>
        </a:p>
      </dgm:t>
    </dgm:pt>
    <dgm:pt modelId="{613390B8-9797-489D-9C60-D7136ADA1400}" type="sibTrans" cxnId="{C93C19B9-B21A-4742-8E26-20CF2E636A5A}">
      <dgm:prSet/>
      <dgm:spPr/>
      <dgm:t>
        <a:bodyPr/>
        <a:lstStyle/>
        <a:p>
          <a:endParaRPr lang="en-IE"/>
        </a:p>
      </dgm:t>
    </dgm:pt>
    <dgm:pt modelId="{334ECD5B-F653-4A0D-83AF-9E1462A36BF4}">
      <dgm:prSet phldrT="[Text]"/>
      <dgm:spPr>
        <a:solidFill>
          <a:srgbClr val="004D44"/>
        </a:solidFill>
      </dgm:spPr>
      <dgm:t>
        <a:bodyPr/>
        <a:lstStyle/>
        <a:p>
          <a:r>
            <a:rPr lang="en-IE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</a:t>
          </a:r>
          <a:endParaRPr lang="en-I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D35D56A-30A4-4937-B613-EDA9FE518A6E}" type="parTrans" cxnId="{210A49EC-00B4-4E56-8900-6809B6F2E338}">
      <dgm:prSet/>
      <dgm:spPr/>
      <dgm:t>
        <a:bodyPr/>
        <a:lstStyle/>
        <a:p>
          <a:endParaRPr lang="en-IE"/>
        </a:p>
      </dgm:t>
    </dgm:pt>
    <dgm:pt modelId="{86A32679-C7E8-47AB-9848-BC234F4A719B}" type="sibTrans" cxnId="{210A49EC-00B4-4E56-8900-6809B6F2E338}">
      <dgm:prSet/>
      <dgm:spPr/>
      <dgm:t>
        <a:bodyPr/>
        <a:lstStyle/>
        <a:p>
          <a:endParaRPr lang="en-IE"/>
        </a:p>
      </dgm:t>
    </dgm:pt>
    <dgm:pt modelId="{C58354AF-BCC0-45A8-84D0-715260A6CD43}">
      <dgm:prSet phldrT="[Text]"/>
      <dgm:spPr>
        <a:solidFill>
          <a:srgbClr val="004D44"/>
        </a:solidFill>
      </dgm:spPr>
      <dgm:t>
        <a:bodyPr/>
        <a:lstStyle/>
        <a:p>
          <a:r>
            <a:rPr lang="en-IE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Jobs</a:t>
          </a:r>
          <a:endParaRPr lang="en-I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64347BC-C1FC-427D-B09D-F3A4F9DAB867}" type="parTrans" cxnId="{AB610715-08E1-4C2E-9F47-EB873A5957FF}">
      <dgm:prSet/>
      <dgm:spPr/>
      <dgm:t>
        <a:bodyPr/>
        <a:lstStyle/>
        <a:p>
          <a:endParaRPr lang="en-IE"/>
        </a:p>
      </dgm:t>
    </dgm:pt>
    <dgm:pt modelId="{461F63B2-40D6-4575-9E30-1DBB959F6101}" type="sibTrans" cxnId="{AB610715-08E1-4C2E-9F47-EB873A5957FF}">
      <dgm:prSet/>
      <dgm:spPr/>
      <dgm:t>
        <a:bodyPr/>
        <a:lstStyle/>
        <a:p>
          <a:endParaRPr lang="en-IE"/>
        </a:p>
      </dgm:t>
    </dgm:pt>
    <dgm:pt modelId="{CDFE82D3-41F2-41B8-ADB2-9914CD47AFF9}" type="pres">
      <dgm:prSet presAssocID="{05A524C4-D484-4AFC-9647-7DD6C9486822}" presName="Name0" presStyleCnt="0">
        <dgm:presLayoutVars>
          <dgm:dir/>
          <dgm:resizeHandles val="exact"/>
        </dgm:presLayoutVars>
      </dgm:prSet>
      <dgm:spPr/>
    </dgm:pt>
    <dgm:pt modelId="{57C33298-E6B1-47CE-8AC3-0D090FAF01A6}" type="pres">
      <dgm:prSet presAssocID="{7CFBF1CA-B713-4074-BFBC-C7C67AAFA2D4}" presName="parTxOnly" presStyleLbl="node1" presStyleIdx="0" presStyleCnt="3" custScaleX="25741" custScaleY="25137" custLinFactX="-1231" custLinFactNeighborX="-100000" custLinFactNeighborY="130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D590696-B3D1-4B34-AFA4-823F350AA385}" type="pres">
      <dgm:prSet presAssocID="{613390B8-9797-489D-9C60-D7136ADA1400}" presName="parSpace" presStyleCnt="0"/>
      <dgm:spPr/>
    </dgm:pt>
    <dgm:pt modelId="{F23B0677-DC3A-4332-989A-59B975D2694A}" type="pres">
      <dgm:prSet presAssocID="{334ECD5B-F653-4A0D-83AF-9E1462A36BF4}" presName="parTxOnly" presStyleLbl="node1" presStyleIdx="1" presStyleCnt="3" custScaleX="32241" custScaleY="81025" custLinFactNeighborX="9725" custLinFactNeighborY="191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52A50A-0276-4A2A-807E-1B6608759169}" type="pres">
      <dgm:prSet presAssocID="{86A32679-C7E8-47AB-9848-BC234F4A719B}" presName="parSpace" presStyleCnt="0"/>
      <dgm:spPr/>
    </dgm:pt>
    <dgm:pt modelId="{876FBAB6-6BD6-4DC8-A9A8-FA464EAB0A80}" type="pres">
      <dgm:prSet presAssocID="{C58354AF-BCC0-45A8-84D0-715260A6CD43}" presName="parTxOnly" presStyleLbl="node1" presStyleIdx="2" presStyleCnt="3" custScaleX="29895" custScaleY="26149" custLinFactX="4878" custLinFactNeighborX="100000" custLinFactNeighborY="13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BF35164-82D8-4A18-90C6-E6AB4BF3C37F}" type="presOf" srcId="{334ECD5B-F653-4A0D-83AF-9E1462A36BF4}" destId="{F23B0677-DC3A-4332-989A-59B975D2694A}" srcOrd="0" destOrd="0" presId="urn:microsoft.com/office/officeart/2005/8/layout/hChevron3"/>
    <dgm:cxn modelId="{D8282EBD-58A7-4339-950F-37B875CA2D62}" type="presOf" srcId="{05A524C4-D484-4AFC-9647-7DD6C9486822}" destId="{CDFE82D3-41F2-41B8-ADB2-9914CD47AFF9}" srcOrd="0" destOrd="0" presId="urn:microsoft.com/office/officeart/2005/8/layout/hChevron3"/>
    <dgm:cxn modelId="{AB610715-08E1-4C2E-9F47-EB873A5957FF}" srcId="{05A524C4-D484-4AFC-9647-7DD6C9486822}" destId="{C58354AF-BCC0-45A8-84D0-715260A6CD43}" srcOrd="2" destOrd="0" parTransId="{264347BC-C1FC-427D-B09D-F3A4F9DAB867}" sibTransId="{461F63B2-40D6-4575-9E30-1DBB959F6101}"/>
    <dgm:cxn modelId="{C93C19B9-B21A-4742-8E26-20CF2E636A5A}" srcId="{05A524C4-D484-4AFC-9647-7DD6C9486822}" destId="{7CFBF1CA-B713-4074-BFBC-C7C67AAFA2D4}" srcOrd="0" destOrd="0" parTransId="{54B4C616-E4C9-43A0-8F1C-1B9365F3701F}" sibTransId="{613390B8-9797-489D-9C60-D7136ADA1400}"/>
    <dgm:cxn modelId="{162AD1D5-DBCE-44EA-BBA6-92B0BE87C3FD}" type="presOf" srcId="{C58354AF-BCC0-45A8-84D0-715260A6CD43}" destId="{876FBAB6-6BD6-4DC8-A9A8-FA464EAB0A80}" srcOrd="0" destOrd="0" presId="urn:microsoft.com/office/officeart/2005/8/layout/hChevron3"/>
    <dgm:cxn modelId="{0E5303EA-3F30-4888-83F2-04F747056DC3}" type="presOf" srcId="{7CFBF1CA-B713-4074-BFBC-C7C67AAFA2D4}" destId="{57C33298-E6B1-47CE-8AC3-0D090FAF01A6}" srcOrd="0" destOrd="0" presId="urn:microsoft.com/office/officeart/2005/8/layout/hChevron3"/>
    <dgm:cxn modelId="{210A49EC-00B4-4E56-8900-6809B6F2E338}" srcId="{05A524C4-D484-4AFC-9647-7DD6C9486822}" destId="{334ECD5B-F653-4A0D-83AF-9E1462A36BF4}" srcOrd="1" destOrd="0" parTransId="{AD35D56A-30A4-4937-B613-EDA9FE518A6E}" sibTransId="{86A32679-C7E8-47AB-9848-BC234F4A719B}"/>
    <dgm:cxn modelId="{374C90F6-6CD7-43B2-A0F8-87176E0E267F}" type="presParOf" srcId="{CDFE82D3-41F2-41B8-ADB2-9914CD47AFF9}" destId="{57C33298-E6B1-47CE-8AC3-0D090FAF01A6}" srcOrd="0" destOrd="0" presId="urn:microsoft.com/office/officeart/2005/8/layout/hChevron3"/>
    <dgm:cxn modelId="{DEF77DBB-C9F1-4BB7-B385-56E1F39D55A2}" type="presParOf" srcId="{CDFE82D3-41F2-41B8-ADB2-9914CD47AFF9}" destId="{ED590696-B3D1-4B34-AFA4-823F350AA385}" srcOrd="1" destOrd="0" presId="urn:microsoft.com/office/officeart/2005/8/layout/hChevron3"/>
    <dgm:cxn modelId="{55C70956-E995-44E4-8A72-230FA61467E3}" type="presParOf" srcId="{CDFE82D3-41F2-41B8-ADB2-9914CD47AFF9}" destId="{F23B0677-DC3A-4332-989A-59B975D2694A}" srcOrd="2" destOrd="0" presId="urn:microsoft.com/office/officeart/2005/8/layout/hChevron3"/>
    <dgm:cxn modelId="{1FFB67CA-DD21-4298-9030-2E712F928D0B}" type="presParOf" srcId="{CDFE82D3-41F2-41B8-ADB2-9914CD47AFF9}" destId="{A652A50A-0276-4A2A-807E-1B6608759169}" srcOrd="3" destOrd="0" presId="urn:microsoft.com/office/officeart/2005/8/layout/hChevron3"/>
    <dgm:cxn modelId="{04B49766-1F2D-418B-9AD8-B8CC54695394}" type="presParOf" srcId="{CDFE82D3-41F2-41B8-ADB2-9914CD47AFF9}" destId="{876FBAB6-6BD6-4DC8-A9A8-FA464EAB0A8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04951-3020-463C-822A-2660A8B6FD0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D04DACB-9435-40DC-B389-EE3A7CE87D6C}">
      <dgm:prSet phldrT="[Text]" custT="1"/>
      <dgm:spPr>
        <a:solidFill>
          <a:srgbClr val="004D44"/>
        </a:solidFill>
      </dgm:spPr>
      <dgm:t>
        <a:bodyPr/>
        <a:lstStyle/>
        <a:p>
          <a:r>
            <a:rPr lang="en-IE" sz="3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Environment</a:t>
          </a:r>
          <a:endParaRPr lang="en-IE" sz="3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DFC7670-E0B3-4758-BDA4-8E5574C02490}" type="parTrans" cxnId="{DDF07876-3F24-4AAF-A4AF-B299D33FC7EA}">
      <dgm:prSet/>
      <dgm:spPr/>
      <dgm:t>
        <a:bodyPr/>
        <a:lstStyle/>
        <a:p>
          <a:endParaRPr lang="en-IE"/>
        </a:p>
      </dgm:t>
    </dgm:pt>
    <dgm:pt modelId="{CB292286-B9AE-44A3-8AC9-363A362B4F8B}" type="sibTrans" cxnId="{DDF07876-3F24-4AAF-A4AF-B299D33FC7EA}">
      <dgm:prSet/>
      <dgm:spPr>
        <a:solidFill>
          <a:srgbClr val="968554"/>
        </a:solidFill>
      </dgm:spPr>
      <dgm:t>
        <a:bodyPr/>
        <a:lstStyle/>
        <a:p>
          <a:endParaRPr lang="en-IE"/>
        </a:p>
      </dgm:t>
    </dgm:pt>
    <dgm:pt modelId="{F1E691A4-FB79-450C-A40B-DD8FC8548208}">
      <dgm:prSet phldrT="[Text]" custT="1"/>
      <dgm:spPr>
        <a:solidFill>
          <a:srgbClr val="004D44"/>
        </a:solidFill>
      </dgm:spPr>
      <dgm:t>
        <a:bodyPr/>
        <a:lstStyle/>
        <a:p>
          <a:r>
            <a:rPr lang="en-IE" sz="3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Social</a:t>
          </a:r>
          <a:endParaRPr lang="en-IE" sz="3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CBDCC1-B539-4DD5-981E-550515F2E07A}" type="parTrans" cxnId="{0E0163D3-5C98-4626-909D-C025142F8250}">
      <dgm:prSet/>
      <dgm:spPr/>
      <dgm:t>
        <a:bodyPr/>
        <a:lstStyle/>
        <a:p>
          <a:endParaRPr lang="en-IE"/>
        </a:p>
      </dgm:t>
    </dgm:pt>
    <dgm:pt modelId="{3AE866B8-6F68-4AE4-AC7A-2232C8CB1C61}" type="sibTrans" cxnId="{0E0163D3-5C98-4626-909D-C025142F8250}">
      <dgm:prSet/>
      <dgm:spPr>
        <a:solidFill>
          <a:srgbClr val="A39161"/>
        </a:solidFill>
      </dgm:spPr>
      <dgm:t>
        <a:bodyPr/>
        <a:lstStyle/>
        <a:p>
          <a:endParaRPr lang="en-IE"/>
        </a:p>
      </dgm:t>
    </dgm:pt>
    <dgm:pt modelId="{F0D81BA5-B641-42A9-A33B-CF4602EBF64A}">
      <dgm:prSet phldrT="[Text]" custT="1"/>
      <dgm:spPr>
        <a:solidFill>
          <a:srgbClr val="004D44"/>
        </a:solidFill>
      </dgm:spPr>
      <dgm:t>
        <a:bodyPr/>
        <a:lstStyle/>
        <a:p>
          <a:r>
            <a:rPr lang="en-IE" sz="3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Economic</a:t>
          </a:r>
          <a:endParaRPr lang="en-IE" sz="3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694E26-70FF-4EB9-BC48-0767FFC49A9F}" type="parTrans" cxnId="{75C4850B-895A-465C-AED3-08A0D1A6C9C2}">
      <dgm:prSet/>
      <dgm:spPr/>
      <dgm:t>
        <a:bodyPr/>
        <a:lstStyle/>
        <a:p>
          <a:endParaRPr lang="en-IE"/>
        </a:p>
      </dgm:t>
    </dgm:pt>
    <dgm:pt modelId="{BD778933-CE47-4BC3-8B2E-67BFF01DB946}" type="sibTrans" cxnId="{75C4850B-895A-465C-AED3-08A0D1A6C9C2}">
      <dgm:prSet/>
      <dgm:spPr>
        <a:solidFill>
          <a:srgbClr val="A79563"/>
        </a:solidFill>
      </dgm:spPr>
      <dgm:t>
        <a:bodyPr/>
        <a:lstStyle/>
        <a:p>
          <a:endParaRPr lang="en-IE"/>
        </a:p>
      </dgm:t>
    </dgm:pt>
    <dgm:pt modelId="{6B5EC07D-8B9A-42CC-A258-F801D0AF3107}" type="pres">
      <dgm:prSet presAssocID="{16804951-3020-463C-822A-2660A8B6FD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54168B-56C0-4B3C-A76A-C7E597D5721E}" type="pres">
      <dgm:prSet presAssocID="{AD04DACB-9435-40DC-B389-EE3A7CE87D6C}" presName="gear1" presStyleLbl="node1" presStyleIdx="0" presStyleCnt="3" custScaleX="10352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6C1FE68-5FF7-488D-BF7E-C74DD6BBE0D7}" type="pres">
      <dgm:prSet presAssocID="{AD04DACB-9435-40DC-B389-EE3A7CE87D6C}" presName="gear1srcNode" presStyleLbl="node1" presStyleIdx="0" presStyleCnt="3"/>
      <dgm:spPr/>
      <dgm:t>
        <a:bodyPr/>
        <a:lstStyle/>
        <a:p>
          <a:endParaRPr lang="en-IE"/>
        </a:p>
      </dgm:t>
    </dgm:pt>
    <dgm:pt modelId="{20FB2D9C-30F4-442F-A46B-9F14D5499FCE}" type="pres">
      <dgm:prSet presAssocID="{AD04DACB-9435-40DC-B389-EE3A7CE87D6C}" presName="gear1dstNode" presStyleLbl="node1" presStyleIdx="0" presStyleCnt="3"/>
      <dgm:spPr/>
      <dgm:t>
        <a:bodyPr/>
        <a:lstStyle/>
        <a:p>
          <a:endParaRPr lang="en-IE"/>
        </a:p>
      </dgm:t>
    </dgm:pt>
    <dgm:pt modelId="{F5C7AF38-9265-4449-913C-873E25B9395A}" type="pres">
      <dgm:prSet presAssocID="{F1E691A4-FB79-450C-A40B-DD8FC8548208}" presName="gear2" presStyleLbl="node1" presStyleIdx="1" presStyleCnt="3" custScaleX="10352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FCEBE6-2869-4E86-BC56-BD8F97502F0D}" type="pres">
      <dgm:prSet presAssocID="{F1E691A4-FB79-450C-A40B-DD8FC8548208}" presName="gear2srcNode" presStyleLbl="node1" presStyleIdx="1" presStyleCnt="3"/>
      <dgm:spPr/>
      <dgm:t>
        <a:bodyPr/>
        <a:lstStyle/>
        <a:p>
          <a:endParaRPr lang="en-IE"/>
        </a:p>
      </dgm:t>
    </dgm:pt>
    <dgm:pt modelId="{4E3CB841-DF9B-4464-B51E-FA5D5AF376A9}" type="pres">
      <dgm:prSet presAssocID="{F1E691A4-FB79-450C-A40B-DD8FC8548208}" presName="gear2dstNode" presStyleLbl="node1" presStyleIdx="1" presStyleCnt="3"/>
      <dgm:spPr/>
      <dgm:t>
        <a:bodyPr/>
        <a:lstStyle/>
        <a:p>
          <a:endParaRPr lang="en-IE"/>
        </a:p>
      </dgm:t>
    </dgm:pt>
    <dgm:pt modelId="{E21E6168-E826-4AEA-BF3C-9B24B60EB2AD}" type="pres">
      <dgm:prSet presAssocID="{F0D81BA5-B641-42A9-A33B-CF4602EBF64A}" presName="gear3" presStyleLbl="node1" presStyleIdx="2" presStyleCnt="3" custScaleX="103521"/>
      <dgm:spPr/>
      <dgm:t>
        <a:bodyPr/>
        <a:lstStyle/>
        <a:p>
          <a:endParaRPr lang="en-IE"/>
        </a:p>
      </dgm:t>
    </dgm:pt>
    <dgm:pt modelId="{66853853-FE66-48E0-A2E9-BC52B4699FC7}" type="pres">
      <dgm:prSet presAssocID="{F0D81BA5-B641-42A9-A33B-CF4602EBF64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5D73EC-9531-4785-9E0B-7E996EC1C5BD}" type="pres">
      <dgm:prSet presAssocID="{F0D81BA5-B641-42A9-A33B-CF4602EBF64A}" presName="gear3srcNode" presStyleLbl="node1" presStyleIdx="2" presStyleCnt="3"/>
      <dgm:spPr/>
      <dgm:t>
        <a:bodyPr/>
        <a:lstStyle/>
        <a:p>
          <a:endParaRPr lang="en-IE"/>
        </a:p>
      </dgm:t>
    </dgm:pt>
    <dgm:pt modelId="{D909A78C-0695-4342-8EAA-31533ACCAD0A}" type="pres">
      <dgm:prSet presAssocID="{F0D81BA5-B641-42A9-A33B-CF4602EBF64A}" presName="gear3dstNode" presStyleLbl="node1" presStyleIdx="2" presStyleCnt="3"/>
      <dgm:spPr/>
      <dgm:t>
        <a:bodyPr/>
        <a:lstStyle/>
        <a:p>
          <a:endParaRPr lang="en-IE"/>
        </a:p>
      </dgm:t>
    </dgm:pt>
    <dgm:pt modelId="{6C6D84AE-0563-44C9-A32A-55D2FC35F6D6}" type="pres">
      <dgm:prSet presAssocID="{CB292286-B9AE-44A3-8AC9-363A362B4F8B}" presName="connector1" presStyleLbl="sibTrans2D1" presStyleIdx="0" presStyleCnt="3"/>
      <dgm:spPr/>
      <dgm:t>
        <a:bodyPr/>
        <a:lstStyle/>
        <a:p>
          <a:endParaRPr lang="en-IE"/>
        </a:p>
      </dgm:t>
    </dgm:pt>
    <dgm:pt modelId="{2AFF5A39-5149-442B-8D28-E60499BA4887}" type="pres">
      <dgm:prSet presAssocID="{3AE866B8-6F68-4AE4-AC7A-2232C8CB1C61}" presName="connector2" presStyleLbl="sibTrans2D1" presStyleIdx="1" presStyleCnt="3"/>
      <dgm:spPr/>
      <dgm:t>
        <a:bodyPr/>
        <a:lstStyle/>
        <a:p>
          <a:endParaRPr lang="en-IE"/>
        </a:p>
      </dgm:t>
    </dgm:pt>
    <dgm:pt modelId="{A2D3B007-433F-4B3B-9CD4-FA27CB5166B0}" type="pres">
      <dgm:prSet presAssocID="{BD778933-CE47-4BC3-8B2E-67BFF01DB946}" presName="connector3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A8CFD24E-856E-4373-B656-3FBFB5A1569D}" type="presOf" srcId="{3AE866B8-6F68-4AE4-AC7A-2232C8CB1C61}" destId="{2AFF5A39-5149-442B-8D28-E60499BA4887}" srcOrd="0" destOrd="0" presId="urn:microsoft.com/office/officeart/2005/8/layout/gear1"/>
    <dgm:cxn modelId="{0ADA82F5-B5FE-48C6-A815-F07438AA96DB}" type="presOf" srcId="{F0D81BA5-B641-42A9-A33B-CF4602EBF64A}" destId="{D909A78C-0695-4342-8EAA-31533ACCAD0A}" srcOrd="3" destOrd="0" presId="urn:microsoft.com/office/officeart/2005/8/layout/gear1"/>
    <dgm:cxn modelId="{DF639CCC-116A-4444-8DDD-3DE673F5387C}" type="presOf" srcId="{F0D81BA5-B641-42A9-A33B-CF4602EBF64A}" destId="{9D5D73EC-9531-4785-9E0B-7E996EC1C5BD}" srcOrd="2" destOrd="0" presId="urn:microsoft.com/office/officeart/2005/8/layout/gear1"/>
    <dgm:cxn modelId="{C7EFECDA-36C6-442F-902D-ED5D8048C2F6}" type="presOf" srcId="{F1E691A4-FB79-450C-A40B-DD8FC8548208}" destId="{4E3CB841-DF9B-4464-B51E-FA5D5AF376A9}" srcOrd="2" destOrd="0" presId="urn:microsoft.com/office/officeart/2005/8/layout/gear1"/>
    <dgm:cxn modelId="{DDF07876-3F24-4AAF-A4AF-B299D33FC7EA}" srcId="{16804951-3020-463C-822A-2660A8B6FD01}" destId="{AD04DACB-9435-40DC-B389-EE3A7CE87D6C}" srcOrd="0" destOrd="0" parTransId="{DDFC7670-E0B3-4758-BDA4-8E5574C02490}" sibTransId="{CB292286-B9AE-44A3-8AC9-363A362B4F8B}"/>
    <dgm:cxn modelId="{B8BE8029-67DB-4A85-8A10-3C5ADAB28F18}" type="presOf" srcId="{16804951-3020-463C-822A-2660A8B6FD01}" destId="{6B5EC07D-8B9A-42CC-A258-F801D0AF3107}" srcOrd="0" destOrd="0" presId="urn:microsoft.com/office/officeart/2005/8/layout/gear1"/>
    <dgm:cxn modelId="{89F010E7-9793-4147-8B0F-CC6042B6A146}" type="presOf" srcId="{AD04DACB-9435-40DC-B389-EE3A7CE87D6C}" destId="{20FB2D9C-30F4-442F-A46B-9F14D5499FCE}" srcOrd="2" destOrd="0" presId="urn:microsoft.com/office/officeart/2005/8/layout/gear1"/>
    <dgm:cxn modelId="{DC5079C5-35CE-48A6-A7D7-2A2E73A18192}" type="presOf" srcId="{F1E691A4-FB79-450C-A40B-DD8FC8548208}" destId="{F5C7AF38-9265-4449-913C-873E25B9395A}" srcOrd="0" destOrd="0" presId="urn:microsoft.com/office/officeart/2005/8/layout/gear1"/>
    <dgm:cxn modelId="{46A09212-8C1D-4EE6-8AF9-CD28DB164113}" type="presOf" srcId="{F0D81BA5-B641-42A9-A33B-CF4602EBF64A}" destId="{E21E6168-E826-4AEA-BF3C-9B24B60EB2AD}" srcOrd="0" destOrd="0" presId="urn:microsoft.com/office/officeart/2005/8/layout/gear1"/>
    <dgm:cxn modelId="{75C4850B-895A-465C-AED3-08A0D1A6C9C2}" srcId="{16804951-3020-463C-822A-2660A8B6FD01}" destId="{F0D81BA5-B641-42A9-A33B-CF4602EBF64A}" srcOrd="2" destOrd="0" parTransId="{DA694E26-70FF-4EB9-BC48-0767FFC49A9F}" sibTransId="{BD778933-CE47-4BC3-8B2E-67BFF01DB946}"/>
    <dgm:cxn modelId="{71012F4C-D7AB-467F-9664-28D386D8125D}" type="presOf" srcId="{BD778933-CE47-4BC3-8B2E-67BFF01DB946}" destId="{A2D3B007-433F-4B3B-9CD4-FA27CB5166B0}" srcOrd="0" destOrd="0" presId="urn:microsoft.com/office/officeart/2005/8/layout/gear1"/>
    <dgm:cxn modelId="{DF434D42-B74C-4E63-9B02-D6B1D3AB728B}" type="presOf" srcId="{CB292286-B9AE-44A3-8AC9-363A362B4F8B}" destId="{6C6D84AE-0563-44C9-A32A-55D2FC35F6D6}" srcOrd="0" destOrd="0" presId="urn:microsoft.com/office/officeart/2005/8/layout/gear1"/>
    <dgm:cxn modelId="{C9CB2B61-7A95-4E5A-8E1A-8C8D383A34AC}" type="presOf" srcId="{F1E691A4-FB79-450C-A40B-DD8FC8548208}" destId="{04FCEBE6-2869-4E86-BC56-BD8F97502F0D}" srcOrd="1" destOrd="0" presId="urn:microsoft.com/office/officeart/2005/8/layout/gear1"/>
    <dgm:cxn modelId="{0E0163D3-5C98-4626-909D-C025142F8250}" srcId="{16804951-3020-463C-822A-2660A8B6FD01}" destId="{F1E691A4-FB79-450C-A40B-DD8FC8548208}" srcOrd="1" destOrd="0" parTransId="{05CBDCC1-B539-4DD5-981E-550515F2E07A}" sibTransId="{3AE866B8-6F68-4AE4-AC7A-2232C8CB1C61}"/>
    <dgm:cxn modelId="{F835CCC3-0CD5-4F71-8D1F-C9C2B481D36D}" type="presOf" srcId="{AD04DACB-9435-40DC-B389-EE3A7CE87D6C}" destId="{66C1FE68-5FF7-488D-BF7E-C74DD6BBE0D7}" srcOrd="1" destOrd="0" presId="urn:microsoft.com/office/officeart/2005/8/layout/gear1"/>
    <dgm:cxn modelId="{30FBD63C-BAF4-4518-BD93-8505EFD55FBA}" type="presOf" srcId="{F0D81BA5-B641-42A9-A33B-CF4602EBF64A}" destId="{66853853-FE66-48E0-A2E9-BC52B4699FC7}" srcOrd="1" destOrd="0" presId="urn:microsoft.com/office/officeart/2005/8/layout/gear1"/>
    <dgm:cxn modelId="{1C52D668-AB65-430D-B7A0-1FE3C879497C}" type="presOf" srcId="{AD04DACB-9435-40DC-B389-EE3A7CE87D6C}" destId="{D654168B-56C0-4B3C-A76A-C7E597D5721E}" srcOrd="0" destOrd="0" presId="urn:microsoft.com/office/officeart/2005/8/layout/gear1"/>
    <dgm:cxn modelId="{BC887101-DF7D-40F4-9C31-F38B3C6E28B9}" type="presParOf" srcId="{6B5EC07D-8B9A-42CC-A258-F801D0AF3107}" destId="{D654168B-56C0-4B3C-A76A-C7E597D5721E}" srcOrd="0" destOrd="0" presId="urn:microsoft.com/office/officeart/2005/8/layout/gear1"/>
    <dgm:cxn modelId="{A6766CDF-EF17-4856-AFE8-18E17A145AEF}" type="presParOf" srcId="{6B5EC07D-8B9A-42CC-A258-F801D0AF3107}" destId="{66C1FE68-5FF7-488D-BF7E-C74DD6BBE0D7}" srcOrd="1" destOrd="0" presId="urn:microsoft.com/office/officeart/2005/8/layout/gear1"/>
    <dgm:cxn modelId="{C2F28205-768E-4B8D-B1F4-5F491109B2E4}" type="presParOf" srcId="{6B5EC07D-8B9A-42CC-A258-F801D0AF3107}" destId="{20FB2D9C-30F4-442F-A46B-9F14D5499FCE}" srcOrd="2" destOrd="0" presId="urn:microsoft.com/office/officeart/2005/8/layout/gear1"/>
    <dgm:cxn modelId="{C6FBBA90-CAD7-4F34-941D-C265852D3F4B}" type="presParOf" srcId="{6B5EC07D-8B9A-42CC-A258-F801D0AF3107}" destId="{F5C7AF38-9265-4449-913C-873E25B9395A}" srcOrd="3" destOrd="0" presId="urn:microsoft.com/office/officeart/2005/8/layout/gear1"/>
    <dgm:cxn modelId="{1944D255-E543-4E34-B1BF-D03BD4512FA6}" type="presParOf" srcId="{6B5EC07D-8B9A-42CC-A258-F801D0AF3107}" destId="{04FCEBE6-2869-4E86-BC56-BD8F97502F0D}" srcOrd="4" destOrd="0" presId="urn:microsoft.com/office/officeart/2005/8/layout/gear1"/>
    <dgm:cxn modelId="{619668A0-4D8E-4463-93D5-87CD81C0F499}" type="presParOf" srcId="{6B5EC07D-8B9A-42CC-A258-F801D0AF3107}" destId="{4E3CB841-DF9B-4464-B51E-FA5D5AF376A9}" srcOrd="5" destOrd="0" presId="urn:microsoft.com/office/officeart/2005/8/layout/gear1"/>
    <dgm:cxn modelId="{0B065960-AE1E-41F6-AF6B-61AF838AE2B4}" type="presParOf" srcId="{6B5EC07D-8B9A-42CC-A258-F801D0AF3107}" destId="{E21E6168-E826-4AEA-BF3C-9B24B60EB2AD}" srcOrd="6" destOrd="0" presId="urn:microsoft.com/office/officeart/2005/8/layout/gear1"/>
    <dgm:cxn modelId="{F4820177-4E10-43C2-81CA-32840101B024}" type="presParOf" srcId="{6B5EC07D-8B9A-42CC-A258-F801D0AF3107}" destId="{66853853-FE66-48E0-A2E9-BC52B4699FC7}" srcOrd="7" destOrd="0" presId="urn:microsoft.com/office/officeart/2005/8/layout/gear1"/>
    <dgm:cxn modelId="{D74EF261-DCEF-4775-8E20-3C937D4B68C0}" type="presParOf" srcId="{6B5EC07D-8B9A-42CC-A258-F801D0AF3107}" destId="{9D5D73EC-9531-4785-9E0B-7E996EC1C5BD}" srcOrd="8" destOrd="0" presId="urn:microsoft.com/office/officeart/2005/8/layout/gear1"/>
    <dgm:cxn modelId="{B6A98155-8993-41CE-B3B8-96F1F9E3C799}" type="presParOf" srcId="{6B5EC07D-8B9A-42CC-A258-F801D0AF3107}" destId="{D909A78C-0695-4342-8EAA-31533ACCAD0A}" srcOrd="9" destOrd="0" presId="urn:microsoft.com/office/officeart/2005/8/layout/gear1"/>
    <dgm:cxn modelId="{9F059D4B-4345-440B-B65B-71D7CFDE7911}" type="presParOf" srcId="{6B5EC07D-8B9A-42CC-A258-F801D0AF3107}" destId="{6C6D84AE-0563-44C9-A32A-55D2FC35F6D6}" srcOrd="10" destOrd="0" presId="urn:microsoft.com/office/officeart/2005/8/layout/gear1"/>
    <dgm:cxn modelId="{13363385-CC5C-407C-9628-54464C19C4CE}" type="presParOf" srcId="{6B5EC07D-8B9A-42CC-A258-F801D0AF3107}" destId="{2AFF5A39-5149-442B-8D28-E60499BA4887}" srcOrd="11" destOrd="0" presId="urn:microsoft.com/office/officeart/2005/8/layout/gear1"/>
    <dgm:cxn modelId="{5BA4CA35-A3B0-4C81-BD6A-31D0CF2C6446}" type="presParOf" srcId="{6B5EC07D-8B9A-42CC-A258-F801D0AF3107}" destId="{A2D3B007-433F-4B3B-9CD4-FA27CB5166B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33298-E6B1-47CE-8AC3-0D090FAF01A6}">
      <dsp:nvSpPr>
        <dsp:cNvPr id="0" name=""/>
        <dsp:cNvSpPr/>
      </dsp:nvSpPr>
      <dsp:spPr>
        <a:xfrm>
          <a:off x="1122546" y="0"/>
          <a:ext cx="5921962" cy="1935208"/>
        </a:xfrm>
        <a:prstGeom prst="homePlate">
          <a:avLst/>
        </a:prstGeom>
        <a:solidFill>
          <a:srgbClr val="004D4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5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Visitors</a:t>
          </a:r>
          <a:endParaRPr lang="en-IE" sz="6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122546" y="0"/>
        <a:ext cx="5438160" cy="1935208"/>
      </dsp:txXfrm>
    </dsp:sp>
    <dsp:sp modelId="{F23B0677-DC3A-4332-989A-59B975D2694A}">
      <dsp:nvSpPr>
        <dsp:cNvPr id="0" name=""/>
        <dsp:cNvSpPr/>
      </dsp:nvSpPr>
      <dsp:spPr>
        <a:xfrm>
          <a:off x="7775178" y="0"/>
          <a:ext cx="7417349" cy="1935208"/>
        </a:xfrm>
        <a:prstGeom prst="chevron">
          <a:avLst/>
        </a:prstGeom>
        <a:solidFill>
          <a:srgbClr val="004D4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5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</a:t>
          </a:r>
          <a:endParaRPr lang="en-IE" sz="6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8742782" y="0"/>
        <a:ext cx="5482141" cy="1935208"/>
      </dsp:txXfrm>
    </dsp:sp>
    <dsp:sp modelId="{876FBAB6-6BD6-4DC8-A9A8-FA464EAB0A80}">
      <dsp:nvSpPr>
        <dsp:cNvPr id="0" name=""/>
        <dsp:cNvSpPr/>
      </dsp:nvSpPr>
      <dsp:spPr>
        <a:xfrm>
          <a:off x="15867292" y="0"/>
          <a:ext cx="6877629" cy="1935208"/>
        </a:xfrm>
        <a:prstGeom prst="chevron">
          <a:avLst/>
        </a:prstGeom>
        <a:solidFill>
          <a:srgbClr val="004D4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5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Jobs</a:t>
          </a:r>
          <a:endParaRPr lang="en-IE" sz="6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6834896" y="0"/>
        <a:ext cx="4942421" cy="1935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4168B-56C0-4B3C-A76A-C7E597D5721E}">
      <dsp:nvSpPr>
        <dsp:cNvPr id="0" name=""/>
        <dsp:cNvSpPr/>
      </dsp:nvSpPr>
      <dsp:spPr>
        <a:xfrm>
          <a:off x="5378035" y="3837255"/>
          <a:ext cx="4855112" cy="4689978"/>
        </a:xfrm>
        <a:prstGeom prst="gear9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Environment</a:t>
          </a:r>
          <a:endParaRPr lang="en-IE" sz="3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341787" y="4935860"/>
        <a:ext cx="2927608" cy="2410746"/>
      </dsp:txXfrm>
    </dsp:sp>
    <dsp:sp modelId="{F5C7AF38-9265-4449-913C-873E25B9395A}">
      <dsp:nvSpPr>
        <dsp:cNvPr id="0" name=""/>
        <dsp:cNvSpPr/>
      </dsp:nvSpPr>
      <dsp:spPr>
        <a:xfrm>
          <a:off x="2671839" y="2728714"/>
          <a:ext cx="3530991" cy="3410893"/>
        </a:xfrm>
        <a:prstGeom prst="gear6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Social</a:t>
          </a:r>
          <a:endParaRPr lang="en-IE" sz="3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547999" y="3592606"/>
        <a:ext cx="1778671" cy="1683109"/>
      </dsp:txXfrm>
    </dsp:sp>
    <dsp:sp modelId="{E21E6168-E826-4AEA-BF3C-9B24B60EB2AD}">
      <dsp:nvSpPr>
        <dsp:cNvPr id="0" name=""/>
        <dsp:cNvSpPr/>
      </dsp:nvSpPr>
      <dsp:spPr>
        <a:xfrm rot="20700000">
          <a:off x="4561965" y="397081"/>
          <a:ext cx="3502721" cy="3298908"/>
        </a:xfrm>
        <a:prstGeom prst="gear6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Economic</a:t>
          </a:r>
          <a:endParaRPr lang="en-IE" sz="3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-20700000">
        <a:off x="5342303" y="1108540"/>
        <a:ext cx="1942045" cy="1875991"/>
      </dsp:txXfrm>
    </dsp:sp>
    <dsp:sp modelId="{6C6D84AE-0563-44C9-A32A-55D2FC35F6D6}">
      <dsp:nvSpPr>
        <dsp:cNvPr id="0" name=""/>
        <dsp:cNvSpPr/>
      </dsp:nvSpPr>
      <dsp:spPr>
        <a:xfrm>
          <a:off x="5149651" y="3100936"/>
          <a:ext cx="6003172" cy="6003172"/>
        </a:xfrm>
        <a:prstGeom prst="circularArrow">
          <a:avLst>
            <a:gd name="adj1" fmla="val 4687"/>
            <a:gd name="adj2" fmla="val 299029"/>
            <a:gd name="adj3" fmla="val 2570099"/>
            <a:gd name="adj4" fmla="val 15749631"/>
            <a:gd name="adj5" fmla="val 5469"/>
          </a:avLst>
        </a:prstGeom>
        <a:solidFill>
          <a:srgbClr val="96855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F5A39-5149-442B-8D28-E60499BA4887}">
      <dsp:nvSpPr>
        <dsp:cNvPr id="0" name=""/>
        <dsp:cNvSpPr/>
      </dsp:nvSpPr>
      <dsp:spPr>
        <a:xfrm>
          <a:off x="2127825" y="1955418"/>
          <a:ext cx="4361680" cy="43616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A391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3B007-433F-4B3B-9CD4-FA27CB5166B0}">
      <dsp:nvSpPr>
        <dsp:cNvPr id="0" name=""/>
        <dsp:cNvSpPr/>
      </dsp:nvSpPr>
      <dsp:spPr>
        <a:xfrm>
          <a:off x="3869302" y="-375067"/>
          <a:ext cx="4702769" cy="47027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A795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5"/>
            <a:ext cx="2945659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5"/>
            <a:ext cx="2945659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06360" y="4715908"/>
            <a:ext cx="4984961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 H1-2014, </a:t>
            </a:r>
            <a:r>
              <a:rPr lang="en-GB" sz="2200" b="1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total expenditure by overseas visitors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in Ireland (excluding fares) was €1,535 million.</a:t>
            </a:r>
          </a:p>
          <a:p>
            <a:r>
              <a:rPr lang="en-GB" sz="2200" dirty="0" smtClean="0">
                <a:effectLst/>
                <a:latin typeface="Helvetica Neue"/>
                <a:sym typeface="Helvetica Neue"/>
              </a:rPr>
              <a:t>For H1-2018, </a:t>
            </a:r>
            <a:r>
              <a:rPr lang="en-GB" sz="2200" b="1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total expenditure by overseas visitors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in Ireland (excluding fares) is</a:t>
            </a:r>
            <a:r>
              <a:rPr lang="en-GB" sz="2200" dirty="0" smtClean="0">
                <a:effectLst/>
                <a:latin typeface="Helvetica Neue"/>
                <a:sym typeface="Helvetica Neue"/>
              </a:rPr>
              <a:t> €2.27 billion, an increase of almost </a:t>
            </a:r>
            <a:r>
              <a:rPr lang="en-GB" sz="2200" b="1" dirty="0" smtClean="0">
                <a:effectLst/>
                <a:latin typeface="Helvetica Neue"/>
                <a:sym typeface="Helvetica Neue"/>
              </a:rPr>
              <a:t>+48% </a:t>
            </a:r>
            <a:r>
              <a:rPr lang="en-GB" sz="2200" dirty="0" smtClean="0">
                <a:effectLst/>
                <a:latin typeface="Helvetica Neue"/>
                <a:sym typeface="Helvetica Neue"/>
              </a:rPr>
              <a:t>on the</a:t>
            </a:r>
            <a:r>
              <a:rPr lang="en-GB" sz="2200" baseline="0" dirty="0" smtClean="0">
                <a:effectLst/>
                <a:latin typeface="Helvetica Neue"/>
                <a:sym typeface="Helvetica Neue"/>
              </a:rPr>
              <a:t> first half of 2014.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462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6307" cy="309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441449" y="12611805"/>
            <a:ext cx="102159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Roinn Iompair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Turasóireachta agus Spóirt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Department of Transport,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Tourism and 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5923850" y="12611805"/>
            <a:ext cx="980556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Iompair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Turasóireachta agus Spóirt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Transport,</a:t>
            </a:r>
            <a:r>
              <a:rPr lang="en-US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Tourism and Sport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4" name="Rialtas na hÉireann | Government of Ireland"/>
          <p:cNvSpPr txBox="1"/>
          <p:nvPr userDrawn="1"/>
        </p:nvSpPr>
        <p:spPr>
          <a:xfrm>
            <a:off x="5923850" y="12611805"/>
            <a:ext cx="980556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Roinn Iompair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Turasóireachta agus Spóirt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Department of Transport,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Tourism and 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102159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 An Roinn Iompair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Turasóireachta agus Spóirt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Transport,</a:t>
            </a:r>
            <a:r>
              <a:rPr lang="en-US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Tourism and Sport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Rialtas na hÉireann | Government of Ireland"/>
          <p:cNvSpPr txBox="1"/>
          <p:nvPr userDrawn="1"/>
        </p:nvSpPr>
        <p:spPr>
          <a:xfrm>
            <a:off x="1441449" y="12611805"/>
            <a:ext cx="102159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Roinn Iompair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Turasóireachta agus Spóirt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Department of Transport,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Tourism and 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1441449" y="12611805"/>
            <a:ext cx="102159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Roinn Iompair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Turasóireachta agus Spóirt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Department of Transport,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Tourism and 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102159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Roinn Iompair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Turasóireachta agus Spóirt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Department of Transport,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Tourism and 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102159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Roinn Iompair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Turasóireachta agus Spóirt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Department of Transport,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Tourism and 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9" y="12611805"/>
            <a:ext cx="102159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Roinn Iompair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Turasóireachta agus Spóirt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Department of Transport,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Tourism and Sport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4D44"/>
                </a:solidFill>
              </a:defRPr>
            </a:lvl1pPr>
          </a:lstStyle>
          <a:p>
            <a:fld id="{85FCC162-BC46-43EF-84A7-0C7477FF59D1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148" y="4283241"/>
            <a:ext cx="21223705" cy="3176337"/>
          </a:xfrm>
        </p:spPr>
        <p:txBody>
          <a:bodyPr>
            <a:normAutofit/>
          </a:bodyPr>
          <a:lstStyle/>
          <a:p>
            <a:pPr algn="ctr"/>
            <a:r>
              <a:rPr lang="fr-FR" sz="96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Action Plan 2019-2021</a:t>
            </a:r>
            <a:endParaRPr lang="en-US" dirty="0">
              <a:solidFill>
                <a:srgbClr val="A391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048612" y="10049882"/>
            <a:ext cx="13423998" cy="2077950"/>
          </a:xfrm>
        </p:spPr>
        <p:txBody>
          <a:bodyPr/>
          <a:lstStyle/>
          <a:p>
            <a:endParaRPr lang="en-US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Maria Melia - Tourism Policy and Marketing Division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98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073442" y="972689"/>
            <a:ext cx="20237116" cy="198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Enhancing the Visitor Experience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812252" y="3128211"/>
            <a:ext cx="9110579" cy="8927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0028" y="3900354"/>
            <a:ext cx="8907233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- </a:t>
            </a:r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ourism experiences</a:t>
            </a: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E" sz="3600" dirty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- Food tourism</a:t>
            </a: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E" sz="3600" dirty="0" smtClean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Sustainable employment</a:t>
            </a:r>
          </a:p>
          <a:p>
            <a:pPr algn="l"/>
            <a:endParaRPr lang="en-IE" sz="3600" dirty="0" smtClean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Accessible tourism</a:t>
            </a:r>
          </a:p>
          <a:p>
            <a:pPr algn="l"/>
            <a:endParaRPr lang="en-IE" sz="3600" dirty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Quality accommodation</a:t>
            </a:r>
            <a:endParaRPr lang="en-IE" dirty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5600" b="0" i="0" u="none" strike="noStrike" cap="none" spc="0" normalizeH="0" baseline="0" dirty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3" y="4226554"/>
            <a:ext cx="428625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51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019463" y="3104148"/>
            <a:ext cx="8888664" cy="8509802"/>
          </a:xfrm>
          <a:prstGeom prst="ellipse">
            <a:avLst/>
          </a:prstGeom>
          <a:solidFill>
            <a:schemeClr val="bg1"/>
          </a:solidFill>
          <a:ln w="41275" cap="flat">
            <a:solidFill>
              <a:srgbClr val="0058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085474" y="934988"/>
            <a:ext cx="20213052" cy="190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in the Irish Tourism Sector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952" y="4097756"/>
            <a:ext cx="5415685" cy="15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577" y="9027026"/>
            <a:ext cx="4526431" cy="18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395" y="5879743"/>
            <a:ext cx="5840242" cy="110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952" y="7203216"/>
            <a:ext cx="5134692" cy="173614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3" y="4226554"/>
            <a:ext cx="428625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26147" y="3835232"/>
            <a:ext cx="8693316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- 	</a:t>
            </a:r>
            <a:r>
              <a:rPr kumimoji="0" lang="en-IE" sz="5600" b="0" i="0" u="none" strike="noStrike" cap="none" spc="0" normalizeH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Competitiveness of our 	tourism sector</a:t>
            </a:r>
            <a:endParaRPr kumimoji="0" lang="en-IE" sz="5600" b="0" i="0" u="none" strike="noStrike" cap="none" spc="0" normalizeH="0" baseline="0" dirty="0" smtClean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algn="l"/>
            <a:endParaRPr lang="en-IE" dirty="0" smtClean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	Economic Contribution 	of Tourism</a:t>
            </a:r>
            <a:endParaRPr lang="en-IE" dirty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5600" b="0" i="0" u="none" strike="noStrike" cap="none" spc="0" normalizeH="0" baseline="0" dirty="0" smtClean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	Measuring tourism                                 	performance</a:t>
            </a:r>
          </a:p>
        </p:txBody>
      </p:sp>
    </p:spTree>
    <p:extLst>
      <p:ext uri="{BB962C8B-B14F-4D97-AF65-F5344CB8AC3E}">
        <p14:creationId xmlns:p14="http://schemas.microsoft.com/office/powerpoint/2010/main" val="1486935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880937" y="823811"/>
            <a:ext cx="20622126" cy="191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Supporting Local Communities in Tourism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293515" y="3164308"/>
            <a:ext cx="8573317" cy="862663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843" y="4637935"/>
            <a:ext cx="8385309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- Local Authorities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E" dirty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-</a:t>
            </a:r>
            <a:r>
              <a:rPr kumimoji="0" lang="en-IE" sz="5600" b="0" i="0" u="none" strike="noStrike" cap="none" spc="0" normalizeH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LA Tourism Officer</a:t>
            </a:r>
            <a:endParaRPr kumimoji="0" lang="en-IE" sz="5600" b="0" i="0" u="none" strike="noStrike" cap="none" spc="0" normalizeH="0" baseline="0" dirty="0" smtClean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5600" b="0" i="0" u="none" strike="noStrike" cap="none" spc="0" normalizeH="0" baseline="0" dirty="0" smtClean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Community activation &amp;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  participation</a:t>
            </a:r>
            <a:endParaRPr kumimoji="0" lang="en-IE" sz="5600" b="0" i="0" u="none" strike="noStrike" cap="none" spc="0" normalizeH="0" baseline="0" dirty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3" y="4226554"/>
            <a:ext cx="428625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43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02" y="1178554"/>
            <a:ext cx="428625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297990" y="751622"/>
            <a:ext cx="17788021" cy="2024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Wider Government Policy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560" y="4244906"/>
            <a:ext cx="4867954" cy="7020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17" y="4244904"/>
            <a:ext cx="4887007" cy="6982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353967" y="3056022"/>
            <a:ext cx="9384632" cy="921618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9322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32" y="797490"/>
            <a:ext cx="13234737" cy="9929833"/>
          </a:xfrm>
          <a:prstGeom prst="rect">
            <a:avLst/>
          </a:prstGeom>
          <a:ln>
            <a:solidFill>
              <a:srgbClr val="A79563"/>
            </a:solidFill>
          </a:ln>
        </p:spPr>
      </p:pic>
      <p:sp>
        <p:nvSpPr>
          <p:cNvPr id="2" name="Text Placeholder 4"/>
          <p:cNvSpPr txBox="1">
            <a:spLocks/>
          </p:cNvSpPr>
          <p:nvPr/>
        </p:nvSpPr>
        <p:spPr>
          <a:xfrm>
            <a:off x="6140417" y="8780179"/>
            <a:ext cx="15208950" cy="26401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9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  <a:endParaRPr lang="en-IE" sz="9600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5912" y="11691218"/>
            <a:ext cx="14962971" cy="748365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Maria Melia - Tourism Policy and Marketing Division</a:t>
            </a:r>
            <a:endParaRPr lang="en-US" sz="1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20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895" y="1284792"/>
            <a:ext cx="21416211" cy="1386218"/>
          </a:xfrm>
        </p:spPr>
        <p:txBody>
          <a:bodyPr>
            <a:normAutofit/>
          </a:bodyPr>
          <a:lstStyle/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Policy Statement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44055" y="3134432"/>
            <a:ext cx="16015070" cy="7175987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Government's Tourism Policy Statement </a:t>
            </a:r>
            <a:r>
              <a:rPr lang="en-IE" sz="4800" b="1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People, Place and Policy – </a:t>
            </a:r>
            <a:r>
              <a:rPr lang="en-IE" sz="4800" b="1" i="1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Growing Tourism to 2025 </a:t>
            </a:r>
            <a:r>
              <a:rPr lang="en-IE" sz="48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 </a:t>
            </a:r>
            <a:r>
              <a:rPr lang="en-IE" sz="48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published </a:t>
            </a:r>
            <a:r>
              <a:rPr lang="en-IE" sz="48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March </a:t>
            </a:r>
            <a:r>
              <a:rPr lang="en-IE" sz="48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2015</a:t>
            </a:r>
            <a:endParaRPr lang="en-IE" sz="4800" dirty="0">
              <a:solidFill>
                <a:srgbClr val="A391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IE" sz="4800" dirty="0">
              <a:solidFill>
                <a:srgbClr val="A391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4000" i="1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IE" sz="4000" i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policy </a:t>
            </a:r>
            <a:r>
              <a:rPr lang="en-IE" sz="4000" i="1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statement </a:t>
            </a:r>
            <a:r>
              <a:rPr lang="en-IE" sz="4000" i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confirmed </a:t>
            </a:r>
            <a:r>
              <a:rPr lang="en-IE" sz="4000" i="1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the Government's aim was that by 2025, Ireland would have a vibrant, attractive tourism sector that makes a significant contribution to employment across the country, is economically, socially and environmentally sustainable, helps promote a positive image of Ireland overseas, and is a sector that people wish to work in. </a:t>
            </a:r>
          </a:p>
          <a:p>
            <a:endParaRPr lang="en-I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4" y="3134432"/>
            <a:ext cx="4762644" cy="6632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27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07169" y="1284793"/>
            <a:ext cx="21969663" cy="16509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82550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0" b="0" i="0" u="none" strike="noStrike" cap="none" spc="-30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  <a:lvl2pPr marL="0" marR="0" indent="228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457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685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9144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Performance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44055" y="7002376"/>
            <a:ext cx="16015070" cy="2069431"/>
          </a:xfrm>
        </p:spPr>
        <p:txBody>
          <a:bodyPr>
            <a:noAutofit/>
          </a:bodyPr>
          <a:lstStyle/>
          <a:p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Fáilte Ireland estimates that the tourism is now supporting  the employment of </a:t>
            </a:r>
            <a:r>
              <a:rPr lang="en-IE" sz="4400" b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260,000, </a:t>
            </a:r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increase of almost </a:t>
            </a:r>
            <a:r>
              <a:rPr lang="en-IE" sz="4400" b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27% </a:t>
            </a:r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en-IE" sz="4400" b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2014.</a:t>
            </a:r>
          </a:p>
          <a:p>
            <a:r>
              <a:rPr lang="en-IE" sz="2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Fáilte Ireland Tourism Facts 2014</a:t>
            </a:r>
            <a:endParaRPr lang="en-IE" sz="2400" dirty="0">
              <a:solidFill>
                <a:srgbClr val="A391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859219" y="2935707"/>
            <a:ext cx="3248526" cy="7291137"/>
          </a:xfrm>
          <a:prstGeom prst="upArrow">
            <a:avLst/>
          </a:prstGeom>
          <a:solidFill>
            <a:srgbClr val="005850"/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4055" y="3103057"/>
            <a:ext cx="16015070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</a:t>
            </a:r>
            <a:r>
              <a:rPr lang="en-IE" sz="44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expenditure by overseas visitors in Ireland (excluding fares) was </a:t>
            </a:r>
            <a:r>
              <a:rPr lang="en-IE" sz="4400" b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€5,149 </a:t>
            </a:r>
            <a:r>
              <a:rPr lang="en-IE" sz="4400" b="1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million </a:t>
            </a:r>
            <a:r>
              <a:rPr lang="en-IE" sz="44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2018, </a:t>
            </a:r>
            <a:r>
              <a:rPr lang="en-IE" sz="44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increase of </a:t>
            </a:r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45% on 2014</a:t>
            </a:r>
            <a:r>
              <a:rPr lang="en-IE" sz="44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There were </a:t>
            </a:r>
            <a:r>
              <a:rPr lang="en-IE" sz="4400" b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10,616,300</a:t>
            </a:r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E" sz="44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overseas visits to Ireland during </a:t>
            </a:r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2018, </a:t>
            </a:r>
            <a:r>
              <a:rPr lang="en-IE" sz="44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representing an increase of over </a:t>
            </a:r>
            <a:r>
              <a:rPr lang="en-IE" sz="44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39% </a:t>
            </a:r>
            <a:r>
              <a:rPr lang="en-IE" sz="4400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2014. </a:t>
            </a:r>
            <a:endParaRPr lang="en-IE" sz="4400" dirty="0" smtClean="0">
              <a:solidFill>
                <a:srgbClr val="A391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kumimoji="0" lang="en-IE" sz="2400" b="0" i="0" u="none" strike="noStrike" cap="none" spc="0" normalizeH="0" baseline="0" dirty="0" smtClean="0">
                <a:ln>
                  <a:noFill/>
                </a:ln>
                <a:solidFill>
                  <a:srgbClr val="A39161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Central Statistics Office</a:t>
            </a:r>
            <a:endParaRPr kumimoji="0" lang="en-IE" sz="2400" b="0" i="0" u="none" strike="noStrike" cap="none" spc="0" normalizeH="0" baseline="0" dirty="0">
              <a:ln>
                <a:noFill/>
              </a:ln>
              <a:solidFill>
                <a:srgbClr val="A3916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37176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71863" y="886860"/>
            <a:ext cx="21440274" cy="1399140"/>
          </a:xfrm>
        </p:spPr>
        <p:txBody>
          <a:bodyPr>
            <a:noAutofit/>
          </a:bodyPr>
          <a:lstStyle/>
          <a:p>
            <a:pPr algn="ctr"/>
            <a:r>
              <a:rPr lang="en-IE" sz="8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Action Plan </a:t>
            </a:r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2016-2018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IE" sz="8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93895" y="3134432"/>
            <a:ext cx="17012652" cy="853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IE" sz="27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Significant achievements:</a:t>
            </a:r>
          </a:p>
          <a:p>
            <a:endParaRPr lang="en-IE" sz="2700" dirty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development of Culinary Apprenticeships  and investment in tourism and hospitality 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IE" sz="2000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Dublin </a:t>
            </a: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accommodation capacity issue 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examined;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IE" sz="2000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Launch </a:t>
            </a: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Dublin marketing brand; </a:t>
            </a:r>
            <a:endParaRPr lang="en-IE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IE" sz="2000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Government </a:t>
            </a: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investment in Regional Co-operative 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IE" sz="2000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 </a:t>
            </a: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New and Developing Markets completed by Tourism 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Ireland;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IE" sz="2000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Progress  </a:t>
            </a: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developing Ireland as a food tourism 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destination;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IE" sz="2000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</a:t>
            </a: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collaboration with Local Authorities, including the creation of CCMA Tourism Sub Group, a successful LA Tourism conference, and tourism Statements of Strategy and Action Plans developed by all Local 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Authorities;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IE" sz="2000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i="1" dirty="0" err="1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Fáilte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E" i="1" dirty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Ireland collaboration with LEOs and ETBs to deliver a community-based shared knowledge and business supports programme that included one-to-one mentoring in marketing, business development and </a:t>
            </a:r>
            <a:r>
              <a:rPr lang="en-IE" i="1" dirty="0" smtClean="0">
                <a:solidFill>
                  <a:srgbClr val="A79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cross-selling;</a:t>
            </a:r>
          </a:p>
          <a:p>
            <a:endParaRPr lang="en-I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5" y="3134432"/>
            <a:ext cx="4139293" cy="5393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28025" y="8513691"/>
            <a:ext cx="4377112" cy="3156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IE" sz="2700" dirty="0">
              <a:solidFill>
                <a:srgbClr val="A391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27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Tourism Action Plan 2016-2018 contained 23 separate actions and most of these were completed ahead of schedule. </a:t>
            </a:r>
            <a:endParaRPr lang="en-IE" i="1" dirty="0" smtClean="0">
              <a:solidFill>
                <a:srgbClr val="A79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I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6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9954" y="692738"/>
            <a:ext cx="18284092" cy="1355162"/>
          </a:xfrm>
        </p:spPr>
        <p:txBody>
          <a:bodyPr>
            <a:noAutofit/>
          </a:bodyPr>
          <a:lstStyle/>
          <a:p>
            <a:pPr algn="ctr"/>
            <a:r>
              <a:rPr lang="en-IE" sz="8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Action Plan </a:t>
            </a:r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2019-2021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2" y="2656034"/>
            <a:ext cx="6159496" cy="8413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69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9954" y="692738"/>
            <a:ext cx="18284092" cy="1355162"/>
          </a:xfrm>
        </p:spPr>
        <p:txBody>
          <a:bodyPr>
            <a:noAutofit/>
          </a:bodyPr>
          <a:lstStyle/>
          <a:p>
            <a:pPr algn="ctr"/>
            <a:r>
              <a:rPr lang="en-IE" sz="8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Action Plan </a:t>
            </a:r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2019-2021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849726" y="3210427"/>
            <a:ext cx="9673389" cy="8267699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Following stakeholder workshops, the resulting plan contains 27 actions focusing on:</a:t>
            </a:r>
          </a:p>
          <a:p>
            <a:endParaRPr lang="en-IE" sz="1600" dirty="0" smtClean="0">
              <a:solidFill>
                <a:srgbClr val="96855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Policy Context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 Ireland as a Visitor Destination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Enhancing the Visitor Experience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in the Irish Tourism Sector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Supporting Local Communities in Tourism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Wider Government Policy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International Context</a:t>
            </a:r>
            <a:endParaRPr lang="en-IE" sz="4000" dirty="0">
              <a:solidFill>
                <a:srgbClr val="96855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b="589"/>
          <a:stretch>
            <a:fillRect/>
          </a:stretch>
        </p:blipFill>
        <p:spPr>
          <a:xfrm>
            <a:off x="1857208" y="3167649"/>
            <a:ext cx="10236829" cy="78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1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387642" y="1248463"/>
            <a:ext cx="21608716" cy="1355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Growth Targets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050" y="3477672"/>
            <a:ext cx="11129211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IE" sz="3600" b="0" i="0" u="none" strike="noStrike" cap="none" spc="0" normalizeH="0" baseline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The Governments</a:t>
            </a:r>
            <a:r>
              <a:rPr kumimoji="0" lang="en-IE" sz="3600" b="0" i="0" u="none" strike="noStrike" cap="none" spc="0" normalizeH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Tourism Policy Statement commits to the following specific targets being reached by 2025: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IE" sz="2400" b="0" i="0" u="none" strike="noStrike" cap="none" spc="0" normalizeH="0" dirty="0" smtClean="0">
              <a:ln>
                <a:noFill/>
              </a:ln>
              <a:solidFill>
                <a:srgbClr val="96855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600" i="1" baseline="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</a:t>
            </a:r>
            <a:r>
              <a:rPr lang="en-IE" sz="3600" i="1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from overseas visitors will increase to €5 billion.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IE" sz="1400" i="1" dirty="0" smtClean="0">
              <a:solidFill>
                <a:srgbClr val="96855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3600" b="0" i="1" u="none" strike="noStrike" cap="none" spc="0" normalizeH="0" baseline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Employment</a:t>
            </a:r>
            <a:r>
              <a:rPr kumimoji="0" lang="en-IE" sz="3600" b="0" i="1" u="none" strike="noStrike" cap="none" spc="0" normalizeH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in the tourism sector will be 250,000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IE" sz="1400" b="0" i="1" u="none" strike="noStrike" cap="none" spc="0" normalizeH="0" dirty="0" smtClean="0">
              <a:ln>
                <a:noFill/>
              </a:ln>
              <a:solidFill>
                <a:srgbClr val="96855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600" i="1" baseline="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</a:t>
            </a:r>
            <a:r>
              <a:rPr lang="en-IE" sz="3600" i="1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will be 10 million visits to Ireland annually.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06214166"/>
              </p:ext>
            </p:extLst>
          </p:nvPr>
        </p:nvGraphicFramePr>
        <p:xfrm>
          <a:off x="782052" y="9591046"/>
          <a:ext cx="23028442" cy="193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098380" y="3477672"/>
            <a:ext cx="10712114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IE" sz="3600" b="0" i="0" u="none" strike="noStrike" cap="none" spc="0" normalizeH="0" baseline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Recently</a:t>
            </a:r>
            <a:r>
              <a:rPr kumimoji="0" lang="en-IE" sz="3600" b="0" i="0" u="none" strike="noStrike" cap="none" spc="0" normalizeH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released figures show that these targets were met in 2018. </a:t>
            </a:r>
            <a:r>
              <a:rPr kumimoji="0" lang="en-IE" sz="3600" b="0" i="0" u="none" strike="noStrike" cap="none" spc="0" normalizeH="0" baseline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In anticipation of</a:t>
            </a:r>
            <a:r>
              <a:rPr kumimoji="0" lang="en-IE" sz="3600" b="0" i="0" u="none" strike="noStrike" cap="none" spc="0" normalizeH="0" dirty="0" smtClean="0">
                <a:ln>
                  <a:noFill/>
                </a:ln>
                <a:solidFill>
                  <a:srgbClr val="96855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these targets </a:t>
            </a:r>
            <a:r>
              <a:rPr lang="en-IE" sz="3600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being met ahead of schedule the following action was included in the Tourism Action Plan 2019-2021: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IE" sz="2400" b="0" i="0" u="none" strike="noStrike" cap="none" spc="0" normalizeH="0" baseline="0" dirty="0" smtClean="0">
              <a:ln>
                <a:noFill/>
              </a:ln>
              <a:solidFill>
                <a:srgbClr val="96855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600" i="1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“A </a:t>
            </a:r>
            <a:r>
              <a:rPr lang="en-IE" sz="3600" i="1" dirty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working group has been established to review current tourism performance and the potential for recalibrated growth targets while retaining a focus on overseas visitor revenue</a:t>
            </a:r>
            <a:r>
              <a:rPr lang="en-IE" sz="3600" i="1" dirty="0" smtClean="0">
                <a:solidFill>
                  <a:srgbClr val="968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</a:t>
            </a:r>
            <a:endParaRPr lang="en-IE" sz="3600" i="1" dirty="0">
              <a:solidFill>
                <a:srgbClr val="96855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IE" sz="3600" b="0" i="0" u="none" strike="noStrike" cap="none" spc="0" normalizeH="0" baseline="0" dirty="0" smtClean="0">
              <a:ln>
                <a:noFill/>
              </a:ln>
              <a:solidFill>
                <a:srgbClr val="96855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</p:txBody>
      </p:sp>
      <p:sp>
        <p:nvSpPr>
          <p:cNvPr id="2" name="Half Frame 1"/>
          <p:cNvSpPr/>
          <p:nvPr/>
        </p:nvSpPr>
        <p:spPr>
          <a:xfrm>
            <a:off x="12380492" y="3152274"/>
            <a:ext cx="11430002" cy="5290860"/>
          </a:xfrm>
          <a:prstGeom prst="halfFrame">
            <a:avLst>
              <a:gd name="adj1" fmla="val 3189"/>
              <a:gd name="adj2" fmla="val 4146"/>
            </a:avLst>
          </a:prstGeom>
          <a:solidFill>
            <a:srgbClr val="0058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Half Frame 6"/>
          <p:cNvSpPr/>
          <p:nvPr/>
        </p:nvSpPr>
        <p:spPr>
          <a:xfrm flipH="1">
            <a:off x="782052" y="3152274"/>
            <a:ext cx="11598440" cy="5290860"/>
          </a:xfrm>
          <a:prstGeom prst="halfFrame">
            <a:avLst>
              <a:gd name="adj1" fmla="val 3189"/>
              <a:gd name="adj2" fmla="val 4146"/>
            </a:avLst>
          </a:prstGeom>
          <a:solidFill>
            <a:srgbClr val="0058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533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6716" y="1116350"/>
            <a:ext cx="20790568" cy="1849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82550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0" b="0" i="0" u="none" strike="noStrike" cap="none" spc="-30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  <a:lvl2pPr marL="0" marR="0" indent="228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457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685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9144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Sustainable Tourism Development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9150622"/>
              </p:ext>
            </p:extLst>
          </p:nvPr>
        </p:nvGraphicFramePr>
        <p:xfrm>
          <a:off x="4939588" y="2965512"/>
          <a:ext cx="11856496" cy="852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9" y="2233436"/>
            <a:ext cx="3825104" cy="5400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7127" y="7880471"/>
            <a:ext cx="5523111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IE" sz="3600" i="1" dirty="0">
                <a:solidFill>
                  <a:srgbClr val="A39161"/>
                </a:solidFill>
              </a:rPr>
              <a:t>"</a:t>
            </a:r>
            <a:r>
              <a:rPr lang="en-IE" sz="3600" i="1" dirty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that takes full account of its current and future economic, social and environmental impacts, addressing the needs of visitors, the industry, the environment and host </a:t>
            </a:r>
            <a:r>
              <a:rPr lang="en-IE" sz="3600" i="1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communities“</a:t>
            </a:r>
          </a:p>
          <a:p>
            <a:pPr algn="l"/>
            <a:endParaRPr lang="en-IE" sz="1400" dirty="0" smtClean="0">
              <a:solidFill>
                <a:srgbClr val="A391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1800" dirty="0" smtClean="0">
                <a:solidFill>
                  <a:srgbClr val="A391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UNWTO Definition of Sustainable Tourism</a:t>
            </a:r>
            <a:endParaRPr kumimoji="0" lang="en-IE" sz="1800" u="none" strike="noStrike" cap="none" spc="0" normalizeH="0" baseline="0" dirty="0">
              <a:ln>
                <a:noFill/>
              </a:ln>
              <a:solidFill>
                <a:srgbClr val="A3916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96083" y="2965512"/>
            <a:ext cx="7010401" cy="9028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IE" sz="3600" b="1" dirty="0" smtClean="0">
                <a:solidFill>
                  <a:srgbClr val="0058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Tourism Action Plan 2019-2021: </a:t>
            </a:r>
          </a:p>
          <a:p>
            <a:endParaRPr lang="en-IE" sz="2000" i="1" dirty="0">
              <a:solidFill>
                <a:srgbClr val="00585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E" sz="3600" i="1" dirty="0" smtClean="0">
                <a:solidFill>
                  <a:srgbClr val="0058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“A working group has been established to review policy and best practise in sustainable tourism and propose guiding principles for sustainable tourism development in Ireland.”</a:t>
            </a:r>
          </a:p>
          <a:p>
            <a:pPr algn="l"/>
            <a:endParaRPr kumimoji="0" lang="en-IE" sz="2000" i="1" u="none" strike="noStrike" cap="none" spc="0" normalizeH="0" baseline="0" dirty="0">
              <a:ln>
                <a:noFill/>
              </a:ln>
              <a:solidFill>
                <a:srgbClr val="005850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algn="l"/>
            <a:r>
              <a:rPr lang="en-IE" sz="3600" dirty="0" smtClean="0">
                <a:solidFill>
                  <a:srgbClr val="0058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group will research international sustainable tourism policies and initiatives and make recommendations on a framework for sustainable tourism development in Ireland and how it would be successfully implemented.</a:t>
            </a:r>
            <a:endParaRPr kumimoji="0" lang="en-IE" sz="3600" u="none" strike="noStrike" cap="none" spc="0" normalizeH="0" baseline="0" dirty="0">
              <a:ln>
                <a:noFill/>
              </a:ln>
              <a:solidFill>
                <a:srgbClr val="005850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65860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820779" y="859323"/>
            <a:ext cx="20742442" cy="2698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IE" sz="8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 Ireland as a Visitor Destination</a:t>
            </a:r>
            <a:endParaRPr lang="en-IE" sz="8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25378" y="3059498"/>
            <a:ext cx="9384632" cy="921618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5799" y="4110024"/>
            <a:ext cx="6854537" cy="6073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- Regional growth &amp;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Season extension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E" sz="3600" dirty="0" smtClean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GB market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E" sz="3600" dirty="0" smtClean="0">
              <a:solidFill>
                <a:srgbClr val="004D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5600" b="0" i="0" u="none" strike="noStrike" cap="none" spc="0" normalizeH="0" baseline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- Global</a:t>
            </a:r>
            <a:r>
              <a:rPr kumimoji="0" lang="en-IE" sz="5600" b="0" i="0" u="none" strike="noStrike" cap="none" spc="0" normalizeH="0" dirty="0" smtClean="0">
                <a:ln>
                  <a:noFill/>
                </a:ln>
                <a:solidFill>
                  <a:srgbClr val="004D44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Ireland 2025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3600" b="0" i="0" u="none" strike="noStrike" cap="none" spc="0" normalizeH="0" dirty="0" smtClean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baseline="0" dirty="0" smtClean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Regional Access</a:t>
            </a:r>
            <a:endParaRPr kumimoji="0" lang="en-IE" sz="5600" b="0" i="0" u="none" strike="noStrike" cap="none" spc="0" normalizeH="0" baseline="0" dirty="0">
              <a:ln>
                <a:noFill/>
              </a:ln>
              <a:solidFill>
                <a:srgbClr val="004D44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3" y="4226554"/>
            <a:ext cx="428625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1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G Presentation - Tourism Action Plan 2018 -2020 (DTTAS Logo)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Transport_Dept_PPT-Template" id="{39612B3C-5200-CB41-8AFB-3D9B6FB24008}" vid="{1857F364-D444-1149-A7B4-F08515A0B258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ank xmlns="9f00b840-fa81-41bf-860f-28a31b91e906">100</Rank>
    <Category xmlns="9f00b840-fa81-41bf-860f-28a31b91e906"/>
    <Archive xmlns="9f00b840-fa81-41bf-860f-28a31b91e906">false</Archiv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ADA20E830B0499068CFB05980842B" ma:contentTypeVersion="8" ma:contentTypeDescription="Create a new document." ma:contentTypeScope="" ma:versionID="1ac7865dbdd3864d27b4b5b5aabdc968">
  <xsd:schema xmlns:xsd="http://www.w3.org/2001/XMLSchema" xmlns:p="http://schemas.microsoft.com/office/2006/metadata/properties" xmlns:ns2="9f00b840-fa81-41bf-860f-28a31b91e906" targetNamespace="http://schemas.microsoft.com/office/2006/metadata/properties" ma:root="true" ma:fieldsID="44b3480db6f649d3755bbaa6ec5990d1" ns2:_="">
    <xsd:import namespace="9f00b840-fa81-41bf-860f-28a31b91e906"/>
    <xsd:element name="properties">
      <xsd:complexType>
        <xsd:sequence>
          <xsd:element name="documentManagement">
            <xsd:complexType>
              <xsd:all>
                <xsd:element ref="ns2:Level_x0020_1" minOccurs="0"/>
                <xsd:element ref="ns2:Level_x0020_2" minOccurs="0"/>
                <xsd:element ref="ns2:Level_x0020_3" minOccurs="0"/>
                <xsd:element ref="ns2:Level_x0020_4" minOccurs="0"/>
                <xsd:element ref="ns2:Category" minOccurs="0"/>
                <xsd:element ref="ns2:Rank" minOccurs="0"/>
                <xsd:element ref="ns2:Archiv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f00b840-fa81-41bf-860f-28a31b91e906" elementFormDefault="qualified">
    <xsd:import namespace="http://schemas.microsoft.com/office/2006/documentManagement/types"/>
    <xsd:element name="Level_x0020_1" ma:index="8" nillable="true" ma:displayName="Level 1" ma:default="184;#Corporate Governance" ma:list="{4A69A154-5B3B-4E1F-B324-F84F08360EA2}" ma:internalName="Level_x0020_1" ma:readOnly="true" ma:showField="Level_x0020_1" ma:web="a214b771-ed18-44cc-b3a1-b35ddf30e8a3">
      <xsd:simpleType>
        <xsd:restriction base="dms:Lookup"/>
      </xsd:simpleType>
    </xsd:element>
    <xsd:element name="Level_x0020_2" ma:index="9" nillable="true" ma:displayName="Level 2" ma:default="184;#Branding" ma:list="{4A69A154-5B3B-4E1F-B324-F84F08360EA2}" ma:internalName="Level_x0020_2" ma:readOnly="true" ma:showField="Level_x0020_2" ma:web="a214b771-ed18-44cc-b3a1-b35ddf30e8a3">
      <xsd:simpleType>
        <xsd:restriction base="dms:Lookup"/>
      </xsd:simpleType>
    </xsd:element>
    <xsd:element name="Level_x0020_3" ma:index="10" nillable="true" ma:displayName="Level 3" ma:default="184;#" ma:list="{4A69A154-5B3B-4E1F-B324-F84F08360EA2}" ma:internalName="Level_x0020_3" ma:readOnly="true" ma:showField="Level_x0020_3" ma:web="a214b771-ed18-44cc-b3a1-b35ddf30e8a3">
      <xsd:simpleType>
        <xsd:restriction base="dms:Lookup"/>
      </xsd:simpleType>
    </xsd:element>
    <xsd:element name="Level_x0020_4" ma:index="11" nillable="true" ma:displayName="Level 4" ma:default="184;#" ma:list="{4A69A154-5B3B-4E1F-B324-F84F08360EA2}" ma:internalName="Level_x0020_4" ma:readOnly="true" ma:showField="Level_x0020_4" ma:web="a214b771-ed18-44cc-b3a1-b35ddf30e8a3">
      <xsd:simpleType>
        <xsd:restriction base="dms:Lookup"/>
      </xsd:simpleType>
    </xsd:element>
    <xsd:element name="Category" ma:index="12" nillable="true" ma:displayName="Category" ma:list="{C8370FEC-5FA9-4736-A6D3-DEF5F317AA0D}" ma:internalName="Category" ma:showField="Title" ma:web="66928cb4-3390-4c14-96e9-7d33f35e87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ank" ma:index="13" nillable="true" ma:displayName="Rank" ma:default="100" ma:internalName="Rank">
      <xsd:simpleType>
        <xsd:restriction base="dms:Number"/>
      </xsd:simpleType>
    </xsd:element>
    <xsd:element name="Archive" ma:index="14" nillable="true" ma:displayName="Archive" ma:default="0" ma:internalName="Arch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D37BDC2-31E9-495F-9703-613E937F783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9f00b840-fa81-41bf-860f-28a31b91e906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8D920A-3EB8-4496-88E2-2F9831ACE2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8AF217-1866-426F-9C90-B938F1116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0b840-fa81-41bf-860f-28a31b91e90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TLG Presentation - Tourism Action Plan 2018 -2020 (DTTAS Logo)</Template>
  <TotalTime>6886</TotalTime>
  <Words>719</Words>
  <Application>Microsoft Office PowerPoint</Application>
  <PresentationFormat>Custom</PresentationFormat>
  <Paragraphs>107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TLG Presentation - Tourism Action Plan 2018 -2020 (DTTAS Logo)</vt:lpstr>
      <vt:lpstr>Tourism Action Plan 2019-2021</vt:lpstr>
      <vt:lpstr>Tourism Policy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Transport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People, Place and Policy –  Growing Tourism to 2025 ~ Tourism Action Plan 2018 - 2020</dc:title>
  <dc:creator>O'LEARY Marie</dc:creator>
  <cp:lastModifiedBy>MORGAN Darragh</cp:lastModifiedBy>
  <cp:revision>294</cp:revision>
  <cp:lastPrinted>2018-11-23T11:04:52Z</cp:lastPrinted>
  <dcterms:created xsi:type="dcterms:W3CDTF">2018-04-16T15:58:30Z</dcterms:created>
  <dcterms:modified xsi:type="dcterms:W3CDTF">2019-06-20T15:53:25Z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0x010100EA0ADA20E830B0499068CFB05980842B</vt:lpwstr>
  </property>
</Properties>
</file>