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74" r:id="rId3"/>
    <p:sldId id="258" r:id="rId4"/>
    <p:sldId id="259" r:id="rId5"/>
    <p:sldId id="260" r:id="rId6"/>
    <p:sldId id="266" r:id="rId7"/>
    <p:sldId id="262" r:id="rId8"/>
    <p:sldId id="264" r:id="rId9"/>
    <p:sldId id="267" r:id="rId10"/>
    <p:sldId id="268" r:id="rId11"/>
    <p:sldId id="27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86" autoAdjust="0"/>
  </p:normalViewPr>
  <p:slideViewPr>
    <p:cSldViewPr>
      <p:cViewPr varScale="1">
        <p:scale>
          <a:sx n="98" d="100"/>
          <a:sy n="98" d="100"/>
        </p:scale>
        <p:origin x="-35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78133D-C38A-4E1B-85DF-CB030EB10672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D8E4A-EB9D-413C-8A04-319089FD2B5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011EDF-6F9E-40EA-B39A-298BC43825B6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D4F41-03C0-46D5-858B-CC70BE1504AD}" type="datetimeFigureOut">
              <a:rPr lang="en-GB" smtClean="0"/>
              <a:pPr/>
              <a:t>23/06/2015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1E842-48E3-498F-91A2-D2FCA3E04DE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Arial" pitchFamily="34" charset="0"/>
                <a:cs typeface="Arial" pitchFamily="34" charset="0"/>
              </a:rPr>
              <a:t>Estimate of Overseas Travellers to Northern Ireland through </a:t>
            </a:r>
            <a:r>
              <a:rPr lang="en-GB" sz="4000" dirty="0" err="1" smtClean="0">
                <a:latin typeface="Arial" pitchFamily="34" charset="0"/>
                <a:cs typeface="Arial" pitchFamily="34" charset="0"/>
              </a:rPr>
              <a:t>RoI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 ports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GB" dirty="0" smtClean="0">
                <a:latin typeface="Arial" pitchFamily="34" charset="0"/>
                <a:cs typeface="Arial" pitchFamily="34" charset="0"/>
              </a:rPr>
            </a:br>
            <a:r>
              <a:rPr lang="en-GB" sz="3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Comparison of PCI and SOT</a:t>
            </a:r>
            <a:endParaRPr lang="en-GB" sz="3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332656"/>
            <a:ext cx="86409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Selected Option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484784"/>
            <a:ext cx="8640960" cy="5328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GB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Continue using SOT until PCI methodology changes (CAPI)</a:t>
            </a:r>
          </a:p>
          <a:p>
            <a:pPr marL="457200" indent="-457200"/>
            <a:r>
              <a:rPr lang="en-GB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break in series</a:t>
            </a:r>
          </a:p>
          <a:p>
            <a:pPr marL="457200" indent="-457200"/>
            <a:r>
              <a:rPr lang="en-GB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methodology</a:t>
            </a:r>
          </a:p>
          <a:p>
            <a:pPr marL="457200" indent="-457200"/>
            <a:r>
              <a:rPr lang="en-GB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no need for a model</a:t>
            </a:r>
          </a:p>
          <a:p>
            <a:pPr marL="457200" indent="-457200"/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- expenditure will be collected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79512" y="332656"/>
            <a:ext cx="8640960" cy="6480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/>
            <a:endParaRPr lang="en-GB" sz="25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9512" y="2060848"/>
            <a:ext cx="8568952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NISRA – June 2015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229600" cy="1143000"/>
          </a:xfrm>
        </p:spPr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116632"/>
            <a:ext cx="864096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Estimates of Visitors to NI through </a:t>
            </a:r>
            <a:r>
              <a:rPr lang="en-GB" sz="3200" b="1" dirty="0" err="1" smtClean="0">
                <a:latin typeface="Arial" pitchFamily="34" charset="0"/>
                <a:cs typeface="Arial" pitchFamily="34" charset="0"/>
              </a:rPr>
              <a:t>RoI</a:t>
            </a:r>
            <a:r>
              <a:rPr lang="en-GB" sz="3200" b="1" dirty="0" smtClean="0">
                <a:latin typeface="Arial" pitchFamily="34" charset="0"/>
                <a:cs typeface="Arial" pitchFamily="34" charset="0"/>
              </a:rPr>
              <a:t> ports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340768"/>
            <a:ext cx="8640960" cy="54726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3 surveys 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collect information on Visitors to Ireland</a:t>
            </a:r>
          </a:p>
          <a:p>
            <a:pPr marL="914400" lvl="1" indent="-457200"/>
            <a:r>
              <a:rPr lang="en-GB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(2 specifically ask questions for NI)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Country of Residence Survey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Passenger Card Inquiry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Survey of Overseas Travellers</a:t>
            </a:r>
          </a:p>
          <a:p>
            <a:pPr marL="914400" lvl="1" indent="-457200"/>
            <a:endParaRPr lang="en-GB" sz="25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914400" lvl="1" indent="-457200"/>
            <a:endParaRPr lang="en-GB" sz="25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GB" sz="25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This Presentation looks at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Methodology of 3 surveys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Similarities and Differences of PCI and SOT</a:t>
            </a:r>
          </a:p>
          <a:p>
            <a:pPr marL="457200" indent="-457200">
              <a:buFont typeface="Arial" pitchFamily="34" charset="0"/>
              <a:buChar char="•"/>
            </a:pPr>
            <a:endParaRPr lang="en-GB" sz="25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Options for NI estimates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Box 28"/>
          <p:cNvSpPr txBox="1"/>
          <p:nvPr/>
        </p:nvSpPr>
        <p:spPr>
          <a:xfrm>
            <a:off x="4716016" y="1484784"/>
            <a:ext cx="4108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Country of Residence Survey (CRS)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16016" y="2420888"/>
            <a:ext cx="41044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 - 1 in 5 IN and OUT bound passengers asked Country of Residence</a:t>
            </a:r>
          </a:p>
          <a:p>
            <a:endParaRPr lang="en-GB" sz="1600" dirty="0"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latin typeface="Arial" pitchFamily="34" charset="0"/>
                <a:cs typeface="Arial" pitchFamily="34" charset="0"/>
              </a:rPr>
              <a:t>- Grossed to ‘Population Total’ (Airport and Ferry companies provided) 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790950" cy="672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4653136"/>
            <a:ext cx="20764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88640"/>
            <a:ext cx="4320480" cy="5688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79512" y="332656"/>
            <a:ext cx="3377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Passenger Card Inquiry (PCI)</a:t>
            </a:r>
            <a:br>
              <a:rPr lang="en-GB" b="1" dirty="0" smtClean="0">
                <a:latin typeface="Arial" pitchFamily="34" charset="0"/>
                <a:cs typeface="Arial" pitchFamily="34" charset="0"/>
              </a:rPr>
            </a:br>
            <a:r>
              <a:rPr lang="en-GB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Outbound</a:t>
            </a:r>
            <a:endParaRPr lang="en-GB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980728"/>
            <a:ext cx="406794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Card given to everyone on shift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r>
              <a:rPr lang="en-GB" sz="1600" dirty="0" smtClean="0">
                <a:latin typeface="Arial" pitchFamily="34" charset="0"/>
                <a:cs typeface="Arial" pitchFamily="34" charset="0"/>
              </a:rPr>
              <a:t>	-filled in by Passengers living 	outside the Republic of Ireland 	(NI removed at later question)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Two questions for those visiting NI (no data on expenditure)</a:t>
            </a: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Important question </a:t>
            </a:r>
          </a:p>
          <a:p>
            <a:pPr>
              <a:buFontTx/>
              <a:buChar char="-"/>
            </a:pPr>
            <a:endParaRPr lang="en-GB" sz="1600" b="1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b="1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GB" sz="1600" b="1" dirty="0" smtClean="0">
                <a:latin typeface="Arial" pitchFamily="34" charset="0"/>
                <a:cs typeface="Arial" pitchFamily="34" charset="0"/>
              </a:rPr>
              <a:t>number of people 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covered by cards grossed to CRS</a:t>
            </a: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780928"/>
            <a:ext cx="3321600" cy="1230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797152"/>
            <a:ext cx="3600400" cy="90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20072" y="5301208"/>
            <a:ext cx="1970721" cy="155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236296" y="5645816"/>
            <a:ext cx="1584177" cy="1023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83968" y="260648"/>
            <a:ext cx="3480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>
                <a:latin typeface="Arial" pitchFamily="34" charset="0"/>
                <a:cs typeface="Arial" pitchFamily="34" charset="0"/>
              </a:rPr>
              <a:t>Survey of Overseas Travellers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3968" y="764704"/>
            <a:ext cx="47160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16+ only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Quota Sample</a:t>
            </a:r>
          </a:p>
          <a:p>
            <a:pPr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Filter questions: </a:t>
            </a:r>
          </a:p>
          <a:p>
            <a:pPr lvl="1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How many nights in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RoI</a:t>
            </a: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 lvl="1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How many nights in NI</a:t>
            </a:r>
          </a:p>
          <a:p>
            <a:pPr lvl="1">
              <a:buFontTx/>
              <a:buChar char="-"/>
            </a:pPr>
            <a:endParaRPr lang="en-GB" sz="1600" dirty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Grossed to CRS minus </a:t>
            </a:r>
            <a:r>
              <a:rPr lang="en-GB" sz="1600" dirty="0" err="1" smtClean="0">
                <a:latin typeface="Arial" pitchFamily="34" charset="0"/>
                <a:cs typeface="Arial" pitchFamily="34" charset="0"/>
              </a:rPr>
              <a:t>RoI</a:t>
            </a:r>
            <a:r>
              <a:rPr lang="en-GB" sz="1600" dirty="0" smtClean="0">
                <a:latin typeface="Arial" pitchFamily="34" charset="0"/>
                <a:cs typeface="Arial" pitchFamily="34" charset="0"/>
              </a:rPr>
              <a:t> residents, NI residents minus Day Trips</a:t>
            </a:r>
            <a:br>
              <a:rPr lang="en-GB" sz="1600" dirty="0" smtClean="0">
                <a:latin typeface="Arial" pitchFamily="34" charset="0"/>
                <a:cs typeface="Arial" pitchFamily="34" charset="0"/>
              </a:rPr>
            </a:br>
            <a:endParaRPr lang="en-GB" sz="16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Things to note: </a:t>
            </a:r>
          </a:p>
          <a:p>
            <a:pPr lvl="1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oversampling in Continental routes,</a:t>
            </a:r>
          </a:p>
          <a:p>
            <a:pPr lvl="1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‘maximum’ weight applied, </a:t>
            </a:r>
          </a:p>
          <a:p>
            <a:pPr lvl="1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NI only weight ?</a:t>
            </a:r>
          </a:p>
          <a:p>
            <a:pPr lvl="1">
              <a:buFontTx/>
              <a:buChar char="-"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Despite sample 16+- weighted to All</a:t>
            </a:r>
            <a:endParaRPr lang="en-GB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3942242" cy="6453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5229200"/>
            <a:ext cx="1440160" cy="14269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88640"/>
            <a:ext cx="86409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Similarities and Differences between SOT and PCI - Methodology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04" y="1340768"/>
            <a:ext cx="2664296" cy="532453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SAMPLE</a:t>
            </a:r>
          </a:p>
          <a:p>
            <a:endParaRPr lang="en-GB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Sample size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SOT (6,500)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PCI (63,300 Cards – 126,000 people)</a:t>
            </a: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Same population </a:t>
            </a:r>
            <a:r>
              <a:rPr lang="en-GB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(PCI 99% coverage ports, SOT 97% coverage)</a:t>
            </a:r>
          </a:p>
          <a:p>
            <a:pPr>
              <a:buFontTx/>
              <a:buChar char="-"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sz="1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15816" y="1340769"/>
            <a:ext cx="2952328" cy="5355312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DATA COLLECTION</a:t>
            </a: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SOT – CAPI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(map of Ireland including NI)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 spot error checks</a:t>
            </a: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PCI – Cards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(duplication, paper based – limited direct validation)</a:t>
            </a: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40152" y="1340768"/>
            <a:ext cx="2880320" cy="529375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WEIGHTING/GROSSING</a:t>
            </a: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SOT – weight all interviews (16+) to ‘population’ </a:t>
            </a:r>
            <a:r>
              <a:rPr lang="en-GB" sz="1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(CRS minus day trips and residents of Ireland)</a:t>
            </a:r>
          </a:p>
          <a:p>
            <a:pPr>
              <a:buFontTx/>
              <a:buChar char="-"/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Maximum weights</a:t>
            </a:r>
          </a:p>
          <a:p>
            <a:pPr>
              <a:buFontTx/>
              <a:buChar char="-"/>
            </a:pPr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PCI 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-weight all people covered on cards</a:t>
            </a: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Both</a:t>
            </a: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grossed to CRS</a:t>
            </a:r>
          </a:p>
          <a:p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(so no difference for all Ireland estimates)</a:t>
            </a:r>
          </a:p>
          <a:p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GB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Northern Ireland VIAs</a:t>
            </a: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251520" y="188640"/>
            <a:ext cx="8568952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Visitors to Northern Ireland </a:t>
            </a:r>
          </a:p>
          <a:p>
            <a:pPr algn="ctr"/>
            <a:r>
              <a:rPr lang="en-GB" sz="3000" b="1" dirty="0" smtClean="0">
                <a:latin typeface="Arial" pitchFamily="34" charset="0"/>
                <a:cs typeface="Arial" pitchFamily="34" charset="0"/>
              </a:rPr>
              <a:t>who depart from </a:t>
            </a:r>
            <a:r>
              <a:rPr lang="en-GB" sz="3000" b="1" dirty="0" err="1" smtClean="0">
                <a:latin typeface="Arial" pitchFamily="34" charset="0"/>
                <a:cs typeface="Arial" pitchFamily="34" charset="0"/>
              </a:rPr>
              <a:t>RoI</a:t>
            </a:r>
            <a:r>
              <a:rPr lang="en-GB" sz="3000" b="1" dirty="0" smtClean="0">
                <a:latin typeface="Arial" pitchFamily="34" charset="0"/>
                <a:cs typeface="Arial" pitchFamily="34" charset="0"/>
              </a:rPr>
              <a:t> ports </a:t>
            </a:r>
            <a:r>
              <a:rPr lang="en-GB" sz="3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(2013)</a:t>
            </a:r>
            <a:endParaRPr lang="en-GB" sz="3000" b="1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23528" y="1916832"/>
            <a:ext cx="3312368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Survey of Overseas Travellers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unweighted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sample size 6,500 </a:t>
            </a: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7% visit NI</a:t>
            </a: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endParaRPr lang="en-GB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36096" y="1844824"/>
            <a:ext cx="3528392" cy="44644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Passenger Card Inquiry</a:t>
            </a:r>
          </a:p>
          <a:p>
            <a:endParaRPr lang="en-GB" sz="1100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r>
              <a:rPr lang="en-GB" dirty="0" err="1" smtClean="0">
                <a:latin typeface="Arial" pitchFamily="34" charset="0"/>
                <a:cs typeface="Arial" pitchFamily="34" charset="0"/>
              </a:rPr>
              <a:t>unweighted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sample size 63,300 cards (representing 126,000 people)</a:t>
            </a:r>
          </a:p>
          <a:p>
            <a:pPr>
              <a:buFontTx/>
              <a:buChar char="-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pPr>
              <a:buFontTx/>
              <a:buChar char="-"/>
            </a:pPr>
            <a:endParaRPr lang="en-GB" dirty="0" smtClean="0">
              <a:latin typeface="Arial" pitchFamily="34" charset="0"/>
              <a:cs typeface="Arial" pitchFamily="34" charset="0"/>
            </a:endParaRPr>
          </a:p>
          <a:p>
            <a:r>
              <a:rPr lang="en-GB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8% cards reported visit NI</a:t>
            </a:r>
            <a:endParaRPr lang="en-GB" sz="1600" b="1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GB" sz="1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10% people covered on cards visit NI</a:t>
            </a:r>
          </a:p>
          <a:p>
            <a:pPr>
              <a:buFontTx/>
              <a:buChar char="-"/>
            </a:pP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Left-Right Arrow 5"/>
          <p:cNvSpPr/>
          <p:nvPr/>
        </p:nvSpPr>
        <p:spPr>
          <a:xfrm>
            <a:off x="3635896" y="4365104"/>
            <a:ext cx="1800200" cy="936104"/>
          </a:xfrm>
          <a:prstGeom prst="left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Similar </a:t>
            </a:r>
            <a:r>
              <a:rPr lang="en-GB" sz="1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unweighted</a:t>
            </a:r>
            <a:r>
              <a:rPr lang="en-GB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proportion of sample size</a:t>
            </a:r>
            <a:endParaRPr lang="en-GB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332656"/>
            <a:ext cx="86409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Impact of Differences in Results (2013)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484784"/>
            <a:ext cx="8640960" cy="5328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Larger 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estimate of trips to NI</a:t>
            </a:r>
            <a:r>
              <a:rPr lang="en-GB" sz="2500" dirty="0" smtClean="0">
                <a:latin typeface="Arial" pitchFamily="34" charset="0"/>
                <a:cs typeface="Arial" pitchFamily="34" charset="0"/>
              </a:rPr>
              <a:t> if NISRA was to use the PCI</a:t>
            </a:r>
          </a:p>
          <a:p>
            <a:r>
              <a:rPr lang="en-GB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GB" sz="2300" dirty="0" smtClean="0">
                <a:latin typeface="Arial Narrow" pitchFamily="34" charset="0"/>
                <a:cs typeface="Arial" pitchFamily="34" charset="0"/>
              </a:rPr>
              <a:t>- equates to</a:t>
            </a:r>
            <a:r>
              <a:rPr lang="en-GB" sz="2300" dirty="0" smtClean="0">
                <a:solidFill>
                  <a:srgbClr val="FFFF00"/>
                </a:solidFill>
                <a:latin typeface="Arial Narrow" pitchFamily="34" charset="0"/>
                <a:cs typeface="Arial" pitchFamily="34" charset="0"/>
              </a:rPr>
              <a:t> 7% </a:t>
            </a:r>
            <a:r>
              <a:rPr lang="en-GB" sz="2300" dirty="0" smtClean="0">
                <a:latin typeface="Arial Narrow" pitchFamily="34" charset="0"/>
                <a:cs typeface="Arial" pitchFamily="34" charset="0"/>
              </a:rPr>
              <a:t>difference to the overall estimate of ALL overnight trips in NI</a:t>
            </a:r>
          </a:p>
          <a:p>
            <a:endParaRPr lang="en-GB" sz="2500" dirty="0" smtClean="0">
              <a:latin typeface="Arial" pitchFamily="34" charset="0"/>
              <a:cs typeface="Arial" pitchFamily="34" charset="0"/>
            </a:endParaRPr>
          </a:p>
          <a:p>
            <a:endParaRPr lang="en-GB" sz="25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GB" sz="2500" dirty="0" smtClean="0">
                <a:latin typeface="Arial" pitchFamily="34" charset="0"/>
                <a:cs typeface="Arial" pitchFamily="34" charset="0"/>
              </a:rPr>
              <a:t> If / when NISRA changes source for data – there will be a </a:t>
            </a: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break in series</a:t>
            </a:r>
          </a:p>
          <a:p>
            <a:pPr lvl="1"/>
            <a:r>
              <a:rPr lang="en-GB" sz="2500" dirty="0" smtClean="0">
                <a:latin typeface="Arial" pitchFamily="34" charset="0"/>
                <a:cs typeface="Arial" pitchFamily="34" charset="0"/>
              </a:rPr>
              <a:t>-  consequences for any targets (baseline changes)</a:t>
            </a:r>
          </a:p>
          <a:p>
            <a:endParaRPr lang="en-GB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179512" y="332656"/>
            <a:ext cx="8640960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 smtClean="0">
                <a:latin typeface="Arial" pitchFamily="34" charset="0"/>
                <a:cs typeface="Arial" pitchFamily="34" charset="0"/>
              </a:rPr>
              <a:t>Options for NI estimates</a:t>
            </a:r>
            <a:endParaRPr lang="en-GB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484784"/>
            <a:ext cx="8640960" cy="53285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Continue using SOT</a:t>
            </a:r>
            <a:r>
              <a:rPr lang="en-GB" sz="2500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marL="457200" indent="-457200"/>
            <a:r>
              <a:rPr lang="en-GB" sz="2500" dirty="0" smtClean="0">
                <a:latin typeface="Arial" pitchFamily="34" charset="0"/>
                <a:cs typeface="Arial" pitchFamily="34" charset="0"/>
              </a:rPr>
              <a:t>	- </a:t>
            </a:r>
            <a:r>
              <a:rPr lang="en-GB" sz="2500" dirty="0" err="1" smtClean="0">
                <a:latin typeface="Arial" pitchFamily="34" charset="0"/>
                <a:cs typeface="Arial" pitchFamily="34" charset="0"/>
              </a:rPr>
              <a:t>trendline</a:t>
            </a:r>
            <a:r>
              <a:rPr lang="en-GB" sz="25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marL="457200" indent="-457200"/>
            <a:endParaRPr lang="en-GB" sz="2500" dirty="0" smtClean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Switch to PCI from 2015</a:t>
            </a:r>
          </a:p>
          <a:p>
            <a:pPr marL="457200" indent="-457200"/>
            <a:r>
              <a:rPr lang="en-GB" sz="25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latin typeface="Arial" pitchFamily="34" charset="0"/>
                <a:cs typeface="Arial" pitchFamily="34" charset="0"/>
              </a:rPr>
              <a:t>- break in series</a:t>
            </a:r>
          </a:p>
          <a:p>
            <a:pPr marL="457200" indent="-457200"/>
            <a:r>
              <a:rPr lang="en-GB" sz="25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latin typeface="Arial" pitchFamily="34" charset="0"/>
                <a:cs typeface="Arial" pitchFamily="34" charset="0"/>
              </a:rPr>
              <a:t>- model expenditure/missing variables (?)</a:t>
            </a:r>
          </a:p>
          <a:p>
            <a:pPr marL="457200" indent="-457200"/>
            <a:r>
              <a:rPr lang="en-GB" sz="2500" dirty="0"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latin typeface="Arial" pitchFamily="34" charset="0"/>
                <a:cs typeface="Arial" pitchFamily="34" charset="0"/>
              </a:rPr>
              <a:t>- potentially another break in series when CSO change methodology</a:t>
            </a:r>
          </a:p>
          <a:p>
            <a:pPr marL="457200" indent="-457200"/>
            <a:endParaRPr lang="en-GB" sz="2500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GB" sz="25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Continue using SOT until PCI methodology changes (CAPI)</a:t>
            </a:r>
          </a:p>
          <a:p>
            <a:pPr marL="457200" indent="-457200"/>
            <a:r>
              <a:rPr lang="en-GB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break in series</a:t>
            </a:r>
          </a:p>
          <a:p>
            <a:pPr marL="457200" indent="-457200"/>
            <a:r>
              <a:rPr lang="en-GB" sz="25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GB" sz="25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collection similarities to NIPS</a:t>
            </a:r>
          </a:p>
          <a:p>
            <a:pPr>
              <a:buFont typeface="Arial" pitchFamily="34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382</Words>
  <Application>Microsoft Office PowerPoint</Application>
  <PresentationFormat>On-screen Show (4:3)</PresentationFormat>
  <Paragraphs>143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Northern Ireland VIAs</vt:lpstr>
      <vt:lpstr>Slide 8</vt:lpstr>
      <vt:lpstr>Slide 9</vt:lpstr>
      <vt:lpstr>Slide 10</vt:lpstr>
      <vt:lpstr>Slide 11</vt:lpstr>
    </vt:vector>
  </TitlesOfParts>
  <Company>IT Assist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Joanne Henderson</dc:creator>
  <cp:lastModifiedBy>Joanne Henderson</cp:lastModifiedBy>
  <cp:revision>47</cp:revision>
  <dcterms:created xsi:type="dcterms:W3CDTF">2015-06-19T09:14:04Z</dcterms:created>
  <dcterms:modified xsi:type="dcterms:W3CDTF">2015-06-23T12:53:56Z</dcterms:modified>
</cp:coreProperties>
</file>