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1" r:id="rId4"/>
    <p:sldId id="262" r:id="rId5"/>
    <p:sldId id="265" r:id="rId6"/>
    <p:sldId id="264" r:id="rId7"/>
    <p:sldId id="257" r:id="rId8"/>
    <p:sldId id="258" r:id="rId9"/>
    <p:sldId id="260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4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44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3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1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95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36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39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4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7713-FEC3-419C-9479-3550EC9ABA93}" type="datetimeFigureOut">
              <a:rPr lang="en-GB" smtClean="0"/>
              <a:t>25/08/2015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8741-062E-4540-B0D7-4AE18BA114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1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75" y="4831026"/>
            <a:ext cx="2381250" cy="762000"/>
          </a:xfrm>
        </p:spPr>
      </p:pic>
      <p:sp>
        <p:nvSpPr>
          <p:cNvPr id="4" name="Rectangle 3"/>
          <p:cNvSpPr/>
          <p:nvPr/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083733"/>
            <a:ext cx="56811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Tourism Northern Ireland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Use of data/Research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chemeClr val="bg1"/>
                </a:solidFill>
              </a:rPr>
              <a:t>25 June 2015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Anne-Marie Montgomery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09" y="4969159"/>
            <a:ext cx="2381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86500"/>
            <a:ext cx="2334970" cy="682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6" y="1621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of TNI Research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40601" y="3314368"/>
            <a:ext cx="4096847" cy="2739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5260" y="3314368"/>
            <a:ext cx="3653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Accommodation providers/attractions/golf clubs/ activity providers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Volume of bed nights</a:t>
            </a:r>
            <a:endParaRPr lang="en-GB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Volume of overall business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Market/regional breakout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Outlook/expectations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Ad hoc questions</a:t>
            </a:r>
            <a:endParaRPr lang="en-GB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6627">
            <a:off x="3166085" y="3500840"/>
            <a:ext cx="2523963" cy="31153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0989" y="2852703"/>
            <a:ext cx="506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Industry Tourism Barometer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9645" y="1847041"/>
            <a:ext cx="748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Tourism Northern Ireland conducts a variety of research &amp; event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7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6352">
            <a:off x="6453609" y="2117531"/>
            <a:ext cx="3722002" cy="2411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11" y="1754089"/>
            <a:ext cx="4006285" cy="2856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417">
            <a:off x="1365270" y="1543155"/>
            <a:ext cx="4252860" cy="2972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975" y="686500"/>
            <a:ext cx="2334970" cy="682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6" y="1621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VAS Reports/Fact Cards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9467" y="5087084"/>
            <a:ext cx="2092955" cy="1381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8873" y="5051142"/>
            <a:ext cx="1883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Visitor behaviours</a:t>
            </a:r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and attitudes towards their destination experience.</a:t>
            </a:r>
            <a:endParaRPr lang="en-GB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3242">
            <a:off x="693781" y="1619186"/>
            <a:ext cx="4063963" cy="288166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097867" y="5051142"/>
            <a:ext cx="4846108" cy="1381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91002" y="4943419"/>
            <a:ext cx="4593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chemeClr val="bg1"/>
              </a:solidFill>
              <a:latin typeface="Northern Ireland" panose="02000506040000020004" pitchFamily="2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R</a:t>
            </a: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easons </a:t>
            </a:r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for </a:t>
            </a: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visit, </a:t>
            </a:r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profile data, type of </a:t>
            </a: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accommodation  </a:t>
            </a:r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used in the destination, activities participated in/attractions visited, how visitors rated  </a:t>
            </a: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different </a:t>
            </a:r>
            <a:r>
              <a:rPr lang="en-US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aspects of their destination experience, as well as  overall satisfaction levels.  </a:t>
            </a:r>
          </a:p>
        </p:txBody>
      </p:sp>
    </p:spTree>
    <p:extLst>
      <p:ext uri="{BB962C8B-B14F-4D97-AF65-F5344CB8AC3E}">
        <p14:creationId xmlns:p14="http://schemas.microsoft.com/office/powerpoint/2010/main" val="3993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8300" y="1027906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end!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94" y="5133161"/>
            <a:ext cx="238374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7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 of Data/Research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Strategic planning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Product development</a:t>
            </a:r>
          </a:p>
          <a:p>
            <a:endParaRPr lang="en-US" sz="2400" dirty="0" smtClean="0"/>
          </a:p>
          <a:p>
            <a:r>
              <a:rPr lang="en-US" sz="2400" dirty="0" smtClean="0"/>
              <a:t>Market planning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Informing/shaping policy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Produce summary reports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Conduct additional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65" y="686500"/>
            <a:ext cx="233497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7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Strategic Development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65" y="686500"/>
            <a:ext cx="2334970" cy="68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1977" y="1881837"/>
            <a:ext cx="5514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/>
              <a:t>d</a:t>
            </a:r>
            <a:r>
              <a:rPr lang="en-US" dirty="0" smtClean="0"/>
              <a:t>ata used to: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Highlight the value of tourism to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 performance against targets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 trends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9488">
            <a:off x="606275" y="3743920"/>
            <a:ext cx="3870486" cy="2544110"/>
          </a:xfrm>
          <a:prstGeom prst="rect">
            <a:avLst/>
          </a:prstGeom>
        </p:spPr>
      </p:pic>
      <p:sp>
        <p:nvSpPr>
          <p:cNvPr id="9" name="Rounded Rectangular Callout 5"/>
          <p:cNvSpPr/>
          <p:nvPr/>
        </p:nvSpPr>
        <p:spPr>
          <a:xfrm>
            <a:off x="8415766" y="4849460"/>
            <a:ext cx="2334970" cy="1277077"/>
          </a:xfrm>
          <a:prstGeom prst="wedgeRoundRectCallout">
            <a:avLst>
              <a:gd name="adj1" fmla="val -30261"/>
              <a:gd name="adj2" fmla="val -6412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 </a:t>
            </a:r>
            <a:r>
              <a:rPr lang="en-GB" sz="1400" b="1" dirty="0" smtClean="0">
                <a:solidFill>
                  <a:schemeClr val="bg1"/>
                </a:solidFill>
              </a:rPr>
              <a:t>2014 PfG targets of 1.934m for domestic trips and £175m for spend were  significantly </a:t>
            </a:r>
            <a:r>
              <a:rPr lang="en-GB" sz="1400" b="1" dirty="0">
                <a:solidFill>
                  <a:schemeClr val="bg1"/>
                </a:solidFill>
              </a:rPr>
              <a:t>exceeded (by </a:t>
            </a:r>
            <a:r>
              <a:rPr lang="en-GB" sz="1400" b="1" dirty="0" smtClean="0">
                <a:solidFill>
                  <a:schemeClr val="bg1"/>
                </a:solidFill>
              </a:rPr>
              <a:t>over 400,000 trips and £63m)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504">
            <a:off x="508269" y="2944888"/>
            <a:ext cx="3074822" cy="30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965">
            <a:off x="6461655" y="2692507"/>
            <a:ext cx="3486150" cy="2324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2000" sy="2000" algn="ctr" rotWithShape="0">
              <a:srgbClr val="000000">
                <a:alpha val="3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36512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Product Development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65" y="686500"/>
            <a:ext cx="2334970" cy="68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026" y="2592100"/>
            <a:ext cx="5067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 used at both ends of product life cycle, e.g.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Applications for funding to develop/build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Business case/ economic appraisal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developed - </a:t>
            </a:r>
            <a:r>
              <a:rPr lang="en-US" dirty="0"/>
              <a:t> </a:t>
            </a:r>
            <a:r>
              <a:rPr lang="en-US" dirty="0" smtClean="0"/>
              <a:t>monitor performance/visitor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356">
            <a:off x="8797734" y="3787612"/>
            <a:ext cx="275306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705">
            <a:off x="8769470" y="2513063"/>
            <a:ext cx="2174528" cy="14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36512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Developing the Food Experience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65" y="686500"/>
            <a:ext cx="2334970" cy="68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476" y="2353975"/>
            <a:ext cx="5067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use data to ‘set the scene’ in industry toolkits – combined with information from TNI research (Visitor Attitude Survey, Consumer </a:t>
            </a:r>
            <a:r>
              <a:rPr lang="en-US" dirty="0"/>
              <a:t>B</a:t>
            </a:r>
            <a:r>
              <a:rPr lang="en-US" dirty="0" smtClean="0"/>
              <a:t>arometer)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2016 – NI ‘Year of Food’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Food data will feed into  various documents/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90" y="4166394"/>
            <a:ext cx="2750420" cy="2010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3746">
            <a:off x="7726343" y="3648075"/>
            <a:ext cx="1863633" cy="26003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093333" y="1825625"/>
            <a:ext cx="2614677" cy="17589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2014 NI residents spent </a:t>
            </a:r>
            <a:r>
              <a:rPr lang="en-US" dirty="0" smtClean="0">
                <a:latin typeface="Northern Ireland" panose="02000506040000020004" pitchFamily="2" charset="0"/>
              </a:rPr>
              <a:t>£282m on domestic tourism day trips, of which 42% was spent on food and drink.</a:t>
            </a:r>
          </a:p>
          <a:p>
            <a:r>
              <a:rPr lang="en-US" sz="1200" dirty="0" smtClean="0">
                <a:latin typeface="Northern Ireland" panose="02000506040000020004" pitchFamily="2" charset="0"/>
              </a:rPr>
              <a:t>Source: NISRA</a:t>
            </a:r>
            <a:r>
              <a:rPr lang="en-US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620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69" y="2458057"/>
            <a:ext cx="5129599" cy="3406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65" y="420155"/>
            <a:ext cx="2334970" cy="682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026" y="2592100"/>
            <a:ext cx="5067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 used to: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Understand key markets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dentify best prospects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53175" y="2592099"/>
            <a:ext cx="5000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E.g. accommodation and performance stats help to inform response to planning queries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81026" y="131996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Market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Planning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31996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2233612" y="4052887"/>
            <a:ext cx="552450" cy="5429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31256" y="4711016"/>
            <a:ext cx="1962150" cy="1224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09837" y="4774282"/>
            <a:ext cx="180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 conjunction with segmentation data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3897">
            <a:off x="3032999" y="4680410"/>
            <a:ext cx="2629930" cy="200582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66" y="3166886"/>
            <a:ext cx="2257425" cy="1692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71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Tourism Performance Reports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781175"/>
            <a:ext cx="2537813" cy="196324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25190" y="2373844"/>
            <a:ext cx="2374900" cy="17868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48" y="3460956"/>
            <a:ext cx="2179955" cy="17255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955">
            <a:off x="538556" y="3027764"/>
            <a:ext cx="2443567" cy="30223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56" y="4055136"/>
            <a:ext cx="2262505" cy="17392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93" y="4441466"/>
            <a:ext cx="2451735" cy="186563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49" y="589492"/>
            <a:ext cx="2330979" cy="683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7527">
            <a:off x="7799864" y="2139788"/>
            <a:ext cx="2406697" cy="339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2613">
            <a:off x="7000493" y="2030107"/>
            <a:ext cx="2430112" cy="332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686500"/>
            <a:ext cx="2334970" cy="682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Accommodation Reports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1436" y="1918434"/>
            <a:ext cx="4477534" cy="3776467"/>
            <a:chOff x="6192612" y="2223234"/>
            <a:chExt cx="4477534" cy="37764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3908">
              <a:off x="8627033" y="3037405"/>
              <a:ext cx="2043113" cy="296229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6192612" y="2223234"/>
              <a:ext cx="3317243" cy="3520341"/>
              <a:chOff x="6192612" y="2223234"/>
              <a:chExt cx="3317243" cy="352034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359028">
                <a:off x="7149858" y="2343150"/>
                <a:ext cx="2359997" cy="340042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95223">
                <a:off x="6192612" y="2223234"/>
                <a:ext cx="2427530" cy="3431119"/>
              </a:xfrm>
              <a:prstGeom prst="rect">
                <a:avLst/>
              </a:prstGeom>
            </p:spPr>
          </p:pic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 rot="21309609">
            <a:off x="6197283" y="1779227"/>
            <a:ext cx="2348255" cy="3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686500"/>
            <a:ext cx="2334970" cy="682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6" y="16214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LGD Report/Fact Cards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1140">
            <a:off x="580377" y="1748423"/>
            <a:ext cx="3789971" cy="264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0686">
            <a:off x="1248190" y="2629415"/>
            <a:ext cx="3225560" cy="234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5105">
            <a:off x="1820932" y="3131228"/>
            <a:ext cx="3451177" cy="2450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255" y="4000908"/>
            <a:ext cx="3211306" cy="22260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51556" y="1847504"/>
            <a:ext cx="3217617" cy="3139683"/>
            <a:chOff x="6605587" y="1437437"/>
            <a:chExt cx="3217617" cy="31396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38989">
              <a:off x="6605587" y="1437437"/>
              <a:ext cx="1919288" cy="282821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344084" y="1669056"/>
              <a:ext cx="2479120" cy="2908064"/>
              <a:chOff x="7344084" y="1669056"/>
              <a:chExt cx="2479120" cy="290806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2458">
                <a:off x="7344084" y="1669056"/>
                <a:ext cx="1779647" cy="266377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388642">
                <a:off x="8064746" y="1972682"/>
                <a:ext cx="1758458" cy="2604438"/>
              </a:xfrm>
              <a:prstGeom prst="rect">
                <a:avLst/>
              </a:prstGeom>
            </p:spPr>
          </p:pic>
        </p:grpSp>
      </p:grpSp>
      <p:sp>
        <p:nvSpPr>
          <p:cNvPr id="3" name="Rounded Rectangle 2"/>
          <p:cNvSpPr/>
          <p:nvPr/>
        </p:nvSpPr>
        <p:spPr>
          <a:xfrm>
            <a:off x="8117845" y="2463204"/>
            <a:ext cx="3333640" cy="2305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36611" y="2469473"/>
            <a:ext cx="2914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trips/nights/spend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where visitors came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accommodation statistics (stock and occupancy)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tourism job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Northern Ireland" panose="02000506040000020004" pitchFamily="2" charset="0"/>
              </a:rPr>
              <a:t>visits to visitor attractions in each of the 11 LGDs </a:t>
            </a:r>
            <a:endParaRPr lang="en-GB" sz="1400" b="1" dirty="0" smtClean="0">
              <a:solidFill>
                <a:schemeClr val="bg1"/>
              </a:solidFill>
              <a:latin typeface="Northern Ireland" panose="02000506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Northern Ireland" panose="02000506040000020004" pitchFamily="2" charset="0"/>
              </a:rPr>
              <a:t>Replicated for 9 key tourism destinations</a:t>
            </a:r>
            <a:endParaRPr lang="en-GB" sz="1400" b="1" dirty="0">
              <a:solidFill>
                <a:schemeClr val="bg1"/>
              </a:solidFill>
              <a:latin typeface="Northern Irelan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324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Northern Ireland</vt:lpstr>
      <vt:lpstr>Wingdings</vt:lpstr>
      <vt:lpstr>Office Theme</vt:lpstr>
      <vt:lpstr>PowerPoint Presentation</vt:lpstr>
      <vt:lpstr>Use of Data/Research</vt:lpstr>
      <vt:lpstr>Strategic Development</vt:lpstr>
      <vt:lpstr>Product Development</vt:lpstr>
      <vt:lpstr>Developing the Food Experience</vt:lpstr>
      <vt:lpstr>PowerPoint Presentation</vt:lpstr>
      <vt:lpstr>Tourism Performance Reports</vt:lpstr>
      <vt:lpstr>Accommodation Reports</vt:lpstr>
      <vt:lpstr>LGD Report/Fact Cards</vt:lpstr>
      <vt:lpstr>Examples of TNI Research</vt:lpstr>
      <vt:lpstr>VAS Reports/Fact Cards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Montgomery</dc:creator>
  <cp:lastModifiedBy>Anne-Marie Montgomery</cp:lastModifiedBy>
  <cp:revision>78</cp:revision>
  <cp:lastPrinted>2015-06-23T15:42:44Z</cp:lastPrinted>
  <dcterms:created xsi:type="dcterms:W3CDTF">2015-06-22T10:54:43Z</dcterms:created>
  <dcterms:modified xsi:type="dcterms:W3CDTF">2015-08-25T16:07:40Z</dcterms:modified>
</cp:coreProperties>
</file>