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77" r:id="rId4"/>
    <p:sldId id="284" r:id="rId5"/>
    <p:sldId id="281" r:id="rId6"/>
    <p:sldId id="282" r:id="rId7"/>
    <p:sldId id="278" r:id="rId8"/>
    <p:sldId id="283" r:id="rId9"/>
    <p:sldId id="280" r:id="rId10"/>
    <p:sldId id="321" r:id="rId11"/>
    <p:sldId id="324" r:id="rId12"/>
    <p:sldId id="325" r:id="rId13"/>
    <p:sldId id="333" r:id="rId14"/>
    <p:sldId id="320" r:id="rId15"/>
    <p:sldId id="33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5376597" cy="2834743"/>
          </a:xfrm>
        </p:spPr>
        <p:txBody>
          <a:bodyPr tIns="0" bIns="0" anchor="t" anchorCtr="0">
            <a:normAutofit/>
          </a:bodyPr>
          <a:lstStyle>
            <a:lvl1pPr>
              <a:lnSpc>
                <a:spcPts val="6133"/>
              </a:lnSpc>
              <a:defRPr sz="5867" b="0" i="0" baseline="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403" y="5061181"/>
            <a:ext cx="5376597" cy="1464568"/>
          </a:xfrm>
        </p:spPr>
        <p:txBody>
          <a:bodyPr>
            <a:normAutofit/>
          </a:bodyPr>
          <a:lstStyle>
            <a:lvl1pPr marL="0" indent="0" algn="l">
              <a:lnSpc>
                <a:spcPts val="2933"/>
              </a:lnSpc>
              <a:buNone/>
              <a:defRPr sz="2667" b="1" i="0" baseline="0">
                <a:solidFill>
                  <a:schemeClr val="accent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 Title</a:t>
            </a:r>
          </a:p>
          <a:p>
            <a:r>
              <a:rPr lang="en-US" dirty="0"/>
              <a:t>The quick brown fox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4080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7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664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12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73325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05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3779208" cy="1162051"/>
          </a:xfrm>
        </p:spPr>
        <p:txBody>
          <a:bodyPr anchor="t" anchorCtr="0"/>
          <a:lstStyle>
            <a:lvl1pPr algn="l">
              <a:defRPr sz="2667" b="1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172171"/>
          </a:xfrm>
        </p:spPr>
        <p:txBody>
          <a:bodyPr/>
          <a:lstStyle>
            <a:lvl1pPr marL="0" indent="0" algn="l">
              <a:buNone/>
              <a:defRPr sz="4267" b="1">
                <a:solidFill>
                  <a:srgbClr val="45C1C0"/>
                </a:solidFill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392" y="1422703"/>
            <a:ext cx="3779208" cy="401011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36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524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48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5376597" cy="4466924"/>
          </a:xfrm>
        </p:spPr>
        <p:txBody>
          <a:bodyPr tIns="0" bIns="0" anchor="t" anchorCtr="0">
            <a:normAutofit/>
          </a:bodyPr>
          <a:lstStyle>
            <a:lvl1pPr>
              <a:defRPr sz="4267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6733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5376597" cy="4466924"/>
          </a:xfrm>
        </p:spPr>
        <p:txBody>
          <a:bodyPr tIns="0" bIns="0" anchor="t" anchorCtr="0">
            <a:normAutofit/>
          </a:bodyPr>
          <a:lstStyle>
            <a:lvl1pPr>
              <a:defRPr sz="4267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836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403" y="2130429"/>
            <a:ext cx="5376597" cy="4466924"/>
          </a:xfrm>
        </p:spPr>
        <p:txBody>
          <a:bodyPr tIns="0" bIns="0" anchor="t" anchorCtr="0">
            <a:normAutofit/>
          </a:bodyPr>
          <a:lstStyle>
            <a:lvl1pPr>
              <a:defRPr sz="4267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0254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6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08788"/>
            <a:ext cx="5384800" cy="384042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08788"/>
            <a:ext cx="5384800" cy="384042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5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667" b="1">
                <a:solidFill>
                  <a:schemeClr val="accent5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270349"/>
          </a:xfr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667" b="1">
                <a:solidFill>
                  <a:srgbClr val="639FA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270349"/>
          </a:xfr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4418" y="1701801"/>
            <a:ext cx="10943167" cy="355176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5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2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274639"/>
            <a:ext cx="10959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3749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34414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14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4267" b="1" i="0" kern="1200">
          <a:solidFill>
            <a:schemeClr val="accent1"/>
          </a:solidFill>
          <a:latin typeface="Cambria" panose="02040503050406030204" pitchFamily="18" charset="0"/>
          <a:ea typeface="+mj-ea"/>
          <a:cs typeface="Cambria" panose="02040503050406030204" pitchFamily="18" charset="0"/>
        </a:defRPr>
      </a:lvl1pPr>
    </p:titleStyle>
    <p:bodyStyle>
      <a:lvl1pPr marL="457189" indent="-457189" algn="l" defTabSz="1219170" rtl="0" eaLnBrk="1" latinLnBrk="0" hangingPunct="1">
        <a:spcBef>
          <a:spcPts val="1333"/>
        </a:spcBef>
        <a:buClr>
          <a:schemeClr val="accent2"/>
        </a:buClr>
        <a:buSzPct val="100000"/>
        <a:buFont typeface="Arial"/>
        <a:buChar char="•"/>
        <a:defRPr lang="en-US" sz="3200" kern="1200" dirty="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  <a:lvl2pPr marL="990575" indent="-380990" algn="l" defTabSz="1219170" rtl="0" eaLnBrk="1" latinLnBrk="0" hangingPunct="1">
        <a:spcBef>
          <a:spcPts val="1333"/>
        </a:spcBef>
        <a:buClr>
          <a:schemeClr val="accent2"/>
        </a:buClr>
        <a:buSzPct val="100000"/>
        <a:buFont typeface="Arial"/>
        <a:buChar char="•"/>
        <a:defRPr sz="3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ts val="1333"/>
        </a:spcBef>
        <a:buClr>
          <a:schemeClr val="accent2"/>
        </a:buClr>
        <a:buSzPct val="100000"/>
        <a:buFont typeface="Arial"/>
        <a:buChar char="•"/>
        <a:defRPr sz="2667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ts val="1333"/>
        </a:spcBef>
        <a:buClr>
          <a:schemeClr val="accent2"/>
        </a:buClr>
        <a:buSzPct val="100000"/>
        <a:buFont typeface="Arial"/>
        <a:buChar char="•"/>
        <a:defRPr sz="2133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ts val="1333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Household Travel Survey 2018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All-Island Tourism Statistics Liaison Group</a:t>
            </a:r>
          </a:p>
          <a:p>
            <a:r>
              <a:rPr lang="en-US" dirty="0"/>
              <a:t>Donal Kelly </a:t>
            </a:r>
          </a:p>
        </p:txBody>
      </p:sp>
    </p:spTree>
    <p:extLst>
      <p:ext uri="{BB962C8B-B14F-4D97-AF65-F5344CB8AC3E}">
        <p14:creationId xmlns:p14="http://schemas.microsoft.com/office/powerpoint/2010/main" val="4001127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C9E4-2B32-4FEF-B054-0ED224A44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dirty="0"/>
              <a:t>HTS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89312-D609-43F2-9283-7603B3BF0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dirty="0"/>
          </a:p>
          <a:p>
            <a:r>
              <a:rPr lang="en-IE" dirty="0"/>
              <a:t>2018 data published on 19</a:t>
            </a:r>
            <a:r>
              <a:rPr lang="en-IE" baseline="30000" dirty="0"/>
              <a:t>th</a:t>
            </a:r>
            <a:r>
              <a:rPr lang="en-IE" dirty="0"/>
              <a:t> June</a:t>
            </a:r>
          </a:p>
          <a:p>
            <a:r>
              <a:rPr lang="en-IE" dirty="0"/>
              <a:t>All 4 quarters published – including revised Q1 2018</a:t>
            </a:r>
          </a:p>
          <a:p>
            <a:r>
              <a:rPr lang="en-IE" dirty="0"/>
              <a:t>Adjustment made to 2018 data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53113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D7D1A-5450-4C01-8C21-C15A4B1A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HTS – Same-day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6DC36-BAEC-42D0-A69E-3AB15BA19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E" dirty="0"/>
              <a:t>Started collecting data in January 2018</a:t>
            </a:r>
          </a:p>
          <a:p>
            <a:r>
              <a:rPr lang="en-IE" dirty="0"/>
              <a:t>Extra questions on HTS form</a:t>
            </a:r>
          </a:p>
          <a:p>
            <a:r>
              <a:rPr lang="en-IE" dirty="0"/>
              <a:t>Collecting and processing of data going well</a:t>
            </a:r>
          </a:p>
          <a:p>
            <a:r>
              <a:rPr lang="en-IE" dirty="0"/>
              <a:t>Some missing data – for all SDV questions </a:t>
            </a:r>
          </a:p>
          <a:p>
            <a:pPr lvl="1"/>
            <a:r>
              <a:rPr lang="en-IE" sz="2667" dirty="0"/>
              <a:t>we estimate/impute missing data</a:t>
            </a:r>
          </a:p>
          <a:p>
            <a:r>
              <a:rPr lang="en-IE" dirty="0"/>
              <a:t>Results – no resources to work on this since last All Island meeting ;</a:t>
            </a:r>
          </a:p>
          <a:p>
            <a:r>
              <a:rPr lang="en-IE" dirty="0"/>
              <a:t>Results – hope to have some results by end of 2019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22717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4470-04A8-4799-9C96-D3548614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dirty="0"/>
              <a:t>HTS- detailed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720CF-77E7-447B-BB04-644F82E95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IE" dirty="0"/>
          </a:p>
          <a:p>
            <a:pPr marL="609585" lvl="1" indent="0">
              <a:buNone/>
            </a:pPr>
            <a:r>
              <a:rPr lang="en-IE" dirty="0"/>
              <a:t>Detailed internal review of HTS – to be completed in 2019</a:t>
            </a:r>
          </a:p>
          <a:p>
            <a:pPr lvl="1"/>
            <a:endParaRPr lang="en-IE" dirty="0"/>
          </a:p>
          <a:p>
            <a:pPr marL="609585" lvl="1" indent="0">
              <a:buNone/>
            </a:pPr>
            <a:r>
              <a:rPr lang="en-IE" dirty="0"/>
              <a:t>Recommendations will be made for </a:t>
            </a:r>
          </a:p>
          <a:p>
            <a:pPr marL="1600160" lvl="2" indent="-457189"/>
            <a:r>
              <a:rPr lang="en-IE" dirty="0"/>
              <a:t>sampling frame</a:t>
            </a:r>
          </a:p>
          <a:p>
            <a:pPr marL="1600160" lvl="2" indent="-457189"/>
            <a:r>
              <a:rPr lang="en-IE" dirty="0"/>
              <a:t>design of sample</a:t>
            </a:r>
          </a:p>
          <a:p>
            <a:pPr marL="1600160" lvl="2" indent="-457189"/>
            <a:r>
              <a:rPr lang="en-IE" dirty="0"/>
              <a:t>non-response calibration methodology</a:t>
            </a:r>
          </a:p>
          <a:p>
            <a:pPr marL="1600160" lvl="2" indent="-457189"/>
            <a:r>
              <a:rPr lang="en-IE" dirty="0"/>
              <a:t>calculation of standard errors for the estimates</a:t>
            </a:r>
          </a:p>
          <a:p>
            <a:pPr lvl="1"/>
            <a:endParaRPr lang="en-IE" dirty="0"/>
          </a:p>
          <a:p>
            <a:pPr marL="609585" lvl="1" indent="0">
              <a:buNone/>
            </a:pP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381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4470-04A8-4799-9C96-D3548614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dirty="0"/>
              <a:t>HTS-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720CF-77E7-447B-BB04-644F82E95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/>
          </a:p>
          <a:p>
            <a:pPr lvl="1"/>
            <a:r>
              <a:rPr lang="en-IE" dirty="0"/>
              <a:t>HTS sample came from electoral register</a:t>
            </a:r>
          </a:p>
          <a:p>
            <a:pPr lvl="1"/>
            <a:r>
              <a:rPr lang="en-IE"/>
              <a:t>ER no </a:t>
            </a:r>
            <a:r>
              <a:rPr lang="en-IE" dirty="0"/>
              <a:t>longer available – have sample for all quarters in 2019</a:t>
            </a:r>
          </a:p>
          <a:p>
            <a:pPr lvl="1"/>
            <a:r>
              <a:rPr lang="en-IE" dirty="0"/>
              <a:t>Need new sample for 2020 onwards</a:t>
            </a:r>
          </a:p>
          <a:p>
            <a:pPr lvl="1"/>
            <a:r>
              <a:rPr lang="en-IE" dirty="0"/>
              <a:t>Looking at options</a:t>
            </a:r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marL="609585" lvl="1" indent="0">
              <a:buNone/>
            </a:pP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1628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D330C-F30C-45C8-955D-95EA7360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Update on Releases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7459C-8783-44F0-BDC6-77C3FEE21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Overseas Travel</a:t>
            </a:r>
          </a:p>
          <a:p>
            <a:pPr lvl="1"/>
            <a:r>
              <a:rPr lang="en-IE" dirty="0"/>
              <a:t>May 2019- published 26</a:t>
            </a:r>
            <a:r>
              <a:rPr lang="en-IE" baseline="30000" dirty="0"/>
              <a:t>th</a:t>
            </a:r>
            <a:r>
              <a:rPr lang="en-IE" dirty="0"/>
              <a:t> June</a:t>
            </a:r>
          </a:p>
          <a:p>
            <a:pPr lvl="1"/>
            <a:r>
              <a:rPr lang="en-IE" dirty="0"/>
              <a:t>Publishing monthly data from January 2018 onwards</a:t>
            </a:r>
          </a:p>
          <a:p>
            <a:pPr lvl="1"/>
            <a:r>
              <a:rPr lang="en-IE" dirty="0"/>
              <a:t>Seasonally adjusted monthly data also published as well as unadjusted data</a:t>
            </a: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8255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4AE948-E993-4B0C-9F5E-E1C6759A11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en-IE" dirty="0"/>
            </a:br>
            <a:r>
              <a:rPr lang="en-IE" dirty="0"/>
              <a:t>Any 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679CC54-FCEB-4F92-8941-979C027BEB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246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Household Travel Survey 2018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Q2 2018 publication cancelled </a:t>
            </a:r>
          </a:p>
          <a:p>
            <a:pPr marL="1142971" lvl="1" indent="-609585">
              <a:buFont typeface="+mj-lt"/>
              <a:buAutoNum type="arabicPeriod"/>
            </a:pPr>
            <a:r>
              <a:rPr lang="en-US" dirty="0"/>
              <a:t>Implausible estimates </a:t>
            </a:r>
          </a:p>
          <a:p>
            <a:pPr marL="1142971" lvl="1" indent="-609585">
              <a:buFont typeface="+mj-lt"/>
              <a:buAutoNum type="arabicPeriod"/>
            </a:pPr>
            <a:r>
              <a:rPr lang="en-US" dirty="0"/>
              <a:t>Bias observed in the data </a:t>
            </a:r>
          </a:p>
          <a:p>
            <a:pPr marL="1142971" lvl="1" indent="-609585">
              <a:buFont typeface="+mj-lt"/>
              <a:buAutoNum type="arabicPeriod"/>
            </a:pPr>
            <a:r>
              <a:rPr lang="en-US" dirty="0"/>
              <a:t>Falling response rate</a:t>
            </a:r>
          </a:p>
          <a:p>
            <a:pPr marL="1142971" lvl="1" indent="-609585">
              <a:buFont typeface="+mj-lt"/>
              <a:buAutoNum type="arabicPeriod"/>
            </a:pPr>
            <a:r>
              <a:rPr lang="en-US" dirty="0"/>
              <a:t>Changes to survey form</a:t>
            </a:r>
          </a:p>
          <a:p>
            <a:pPr marL="609585" indent="-609585">
              <a:buFont typeface="+mj-lt"/>
              <a:buAutoNum type="arabicPeriod"/>
            </a:pPr>
            <a:endParaRPr lang="en-US" dirty="0"/>
          </a:p>
          <a:p>
            <a:pPr marL="609585" indent="-609585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defTabSz="1219170"/>
            <a:fld id="{F074DFA7-C613-284F-BE8A-46920CEE1047}" type="slidenum">
              <a:rPr lang="en-US">
                <a:solidFill>
                  <a:prstClr val="white">
                    <a:tint val="75000"/>
                  </a:prstClr>
                </a:solidFill>
              </a:rPr>
              <a:pPr defTabSz="1219170"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D2BB-2F9D-4C18-839A-FD937AC05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and analysis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56643-ACED-4357-A1F5-42210D4DC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Comprehensive review of …</a:t>
            </a:r>
          </a:p>
          <a:p>
            <a:pPr lvl="1"/>
            <a:r>
              <a:rPr lang="en-US" dirty="0"/>
              <a:t>survey processes </a:t>
            </a:r>
          </a:p>
          <a:p>
            <a:pPr lvl="1"/>
            <a:r>
              <a:rPr lang="en-US" dirty="0"/>
              <a:t>sampling</a:t>
            </a:r>
          </a:p>
          <a:p>
            <a:pPr lvl="1"/>
            <a:r>
              <a:rPr lang="en-US" dirty="0"/>
              <a:t>estimation methodology</a:t>
            </a:r>
          </a:p>
          <a:p>
            <a:pPr marL="609585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2BCBC-E52F-4341-95AF-01F7C68A8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3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042A1-9E42-49F1-B432-FE7026B5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observed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05B25-34B7-468B-BD2A-B3AEFEABC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to survey form</a:t>
            </a:r>
          </a:p>
          <a:p>
            <a:pPr lvl="1"/>
            <a:r>
              <a:rPr lang="en-US" dirty="0"/>
              <a:t>Inclusion of same-day visit questions</a:t>
            </a:r>
          </a:p>
          <a:p>
            <a:pPr lvl="1"/>
            <a:r>
              <a:rPr lang="en-US" dirty="0"/>
              <a:t>Removal of questionnaire instruction</a:t>
            </a:r>
          </a:p>
          <a:p>
            <a:r>
              <a:rPr lang="en-US" dirty="0"/>
              <a:t>Inclusion of GDPR insert</a:t>
            </a:r>
          </a:p>
          <a:p>
            <a:r>
              <a:rPr lang="en-US" dirty="0"/>
              <a:t>Change in sampling frame</a:t>
            </a:r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3AD8A-C5E8-4DA7-ADBA-4D9673663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4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0508-E7C2-4BA9-8147-9486CC67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Falling Response Rate – postal survey</a:t>
            </a:r>
            <a:endParaRPr lang="en-I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51B796B-6ABF-4358-AAA6-C0C35FB7D7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557593"/>
              </p:ext>
            </p:extLst>
          </p:nvPr>
        </p:nvGraphicFramePr>
        <p:xfrm>
          <a:off x="914399" y="1642188"/>
          <a:ext cx="9927772" cy="3694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1943">
                  <a:extLst>
                    <a:ext uri="{9D8B030D-6E8A-4147-A177-3AD203B41FA5}">
                      <a16:colId xmlns:a16="http://schemas.microsoft.com/office/drawing/2014/main" val="2549599966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2298574988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687270423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719310040"/>
                    </a:ext>
                  </a:extLst>
                </a:gridCol>
              </a:tblGrid>
              <a:tr h="615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200" dirty="0">
                          <a:effectLst/>
                        </a:rPr>
                        <a:t>Quarter</a:t>
                      </a:r>
                      <a:endParaRPr lang="en-I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200">
                          <a:effectLst/>
                        </a:rPr>
                        <a:t>2017</a:t>
                      </a:r>
                      <a:endParaRPr lang="en-I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200">
                          <a:effectLst/>
                        </a:rPr>
                        <a:t>2018</a:t>
                      </a:r>
                      <a:endParaRPr lang="en-I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200">
                          <a:effectLst/>
                        </a:rPr>
                        <a:t>2019</a:t>
                      </a:r>
                      <a:endParaRPr lang="en-I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0684695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200" dirty="0">
                          <a:effectLst/>
                        </a:rPr>
                        <a:t>Q1</a:t>
                      </a:r>
                      <a:endParaRPr lang="en-I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200" dirty="0">
                          <a:effectLst/>
                        </a:rPr>
                        <a:t>45%</a:t>
                      </a:r>
                      <a:endParaRPr lang="en-I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200">
                          <a:effectLst/>
                        </a:rPr>
                        <a:t>38%</a:t>
                      </a:r>
                      <a:endParaRPr lang="en-I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200">
                          <a:effectLst/>
                        </a:rPr>
                        <a:t>40%</a:t>
                      </a:r>
                      <a:endParaRPr lang="en-I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7990351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200">
                          <a:effectLst/>
                        </a:rPr>
                        <a:t>Q2</a:t>
                      </a:r>
                      <a:endParaRPr lang="en-I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200" dirty="0">
                          <a:effectLst/>
                        </a:rPr>
                        <a:t>43%</a:t>
                      </a:r>
                      <a:endParaRPr lang="en-I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200" dirty="0">
                          <a:effectLst/>
                        </a:rPr>
                        <a:t>35%</a:t>
                      </a:r>
                      <a:endParaRPr lang="en-I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200">
                          <a:effectLst/>
                        </a:rPr>
                        <a:t> </a:t>
                      </a:r>
                      <a:endParaRPr lang="en-I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2858718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200">
                          <a:effectLst/>
                        </a:rPr>
                        <a:t>Q3</a:t>
                      </a:r>
                      <a:endParaRPr lang="en-I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200">
                          <a:effectLst/>
                        </a:rPr>
                        <a:t>42%</a:t>
                      </a:r>
                      <a:endParaRPr lang="en-I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200" dirty="0">
                          <a:effectLst/>
                        </a:rPr>
                        <a:t>36%</a:t>
                      </a:r>
                      <a:endParaRPr lang="en-I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200">
                          <a:effectLst/>
                        </a:rPr>
                        <a:t> </a:t>
                      </a:r>
                      <a:endParaRPr lang="en-I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5920172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200">
                          <a:effectLst/>
                        </a:rPr>
                        <a:t>Q4</a:t>
                      </a:r>
                      <a:endParaRPr lang="en-I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200">
                          <a:effectLst/>
                        </a:rPr>
                        <a:t>39%</a:t>
                      </a:r>
                      <a:endParaRPr lang="en-I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200" dirty="0">
                          <a:effectLst/>
                        </a:rPr>
                        <a:t>33%</a:t>
                      </a:r>
                      <a:endParaRPr lang="en-I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200" dirty="0">
                          <a:effectLst/>
                        </a:rPr>
                        <a:t> </a:t>
                      </a:r>
                      <a:endParaRPr lang="en-I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6222803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200">
                          <a:effectLst/>
                        </a:rPr>
                        <a:t>Year</a:t>
                      </a:r>
                      <a:endParaRPr lang="en-I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200">
                          <a:effectLst/>
                        </a:rPr>
                        <a:t>42%</a:t>
                      </a:r>
                      <a:endParaRPr lang="en-I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200">
                          <a:effectLst/>
                        </a:rPr>
                        <a:t>35%</a:t>
                      </a:r>
                      <a:endParaRPr lang="en-I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200" dirty="0">
                          <a:effectLst/>
                        </a:rPr>
                        <a:t> </a:t>
                      </a:r>
                      <a:endParaRPr lang="en-I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558745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A95B8-C302-4BC5-BCAC-8C1770F97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1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E11BA-4D0B-47F4-B287-62590E74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74639"/>
            <a:ext cx="10959008" cy="639761"/>
          </a:xfrm>
        </p:spPr>
        <p:txBody>
          <a:bodyPr>
            <a:normAutofit fontScale="90000"/>
          </a:bodyPr>
          <a:lstStyle/>
          <a:p>
            <a:r>
              <a:rPr lang="en-US" dirty="0"/>
              <a:t>Non response bias - % of persons with trips</a:t>
            </a:r>
            <a:endParaRPr lang="en-I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53387A-AD35-433A-A7D7-7459EA4054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252750"/>
              </p:ext>
            </p:extLst>
          </p:nvPr>
        </p:nvGraphicFramePr>
        <p:xfrm>
          <a:off x="751587" y="1433647"/>
          <a:ext cx="10688825" cy="3717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7765">
                  <a:extLst>
                    <a:ext uri="{9D8B030D-6E8A-4147-A177-3AD203B41FA5}">
                      <a16:colId xmlns:a16="http://schemas.microsoft.com/office/drawing/2014/main" val="2100889409"/>
                    </a:ext>
                  </a:extLst>
                </a:gridCol>
                <a:gridCol w="2137765">
                  <a:extLst>
                    <a:ext uri="{9D8B030D-6E8A-4147-A177-3AD203B41FA5}">
                      <a16:colId xmlns:a16="http://schemas.microsoft.com/office/drawing/2014/main" val="216798183"/>
                    </a:ext>
                  </a:extLst>
                </a:gridCol>
                <a:gridCol w="2137765">
                  <a:extLst>
                    <a:ext uri="{9D8B030D-6E8A-4147-A177-3AD203B41FA5}">
                      <a16:colId xmlns:a16="http://schemas.microsoft.com/office/drawing/2014/main" val="1636725025"/>
                    </a:ext>
                  </a:extLst>
                </a:gridCol>
                <a:gridCol w="2137765">
                  <a:extLst>
                    <a:ext uri="{9D8B030D-6E8A-4147-A177-3AD203B41FA5}">
                      <a16:colId xmlns:a16="http://schemas.microsoft.com/office/drawing/2014/main" val="2854210198"/>
                    </a:ext>
                  </a:extLst>
                </a:gridCol>
                <a:gridCol w="2137765">
                  <a:extLst>
                    <a:ext uri="{9D8B030D-6E8A-4147-A177-3AD203B41FA5}">
                      <a16:colId xmlns:a16="http://schemas.microsoft.com/office/drawing/2014/main" val="1150302568"/>
                    </a:ext>
                  </a:extLst>
                </a:gridCol>
              </a:tblGrid>
              <a:tr h="484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IE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Q1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Q2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Q3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Q4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66049181"/>
                  </a:ext>
                </a:extLst>
              </a:tr>
              <a:tr h="3916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2012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18%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23%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30%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20%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5920893"/>
                  </a:ext>
                </a:extLst>
              </a:tr>
              <a:tr h="3916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2013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16%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22%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29%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19%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70277686"/>
                  </a:ext>
                </a:extLst>
              </a:tr>
              <a:tr h="3916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2014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16%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23%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29%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20%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93145182"/>
                  </a:ext>
                </a:extLst>
              </a:tr>
              <a:tr h="3916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2015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17%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23%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31%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20%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9405051"/>
                  </a:ext>
                </a:extLst>
              </a:tr>
              <a:tr h="3916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2016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19%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23%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31%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21%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16813235"/>
                  </a:ext>
                </a:extLst>
              </a:tr>
              <a:tr h="3916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2017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20%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25%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32%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23%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46531571"/>
                  </a:ext>
                </a:extLst>
              </a:tr>
              <a:tr h="3916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2018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21%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 b="1" u="sng" dirty="0">
                          <a:effectLst/>
                        </a:rPr>
                        <a:t>31%</a:t>
                      </a:r>
                      <a:endParaRPr lang="en-IE" sz="28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 b="1" u="sng">
                          <a:effectLst/>
                        </a:rPr>
                        <a:t>39%</a:t>
                      </a:r>
                      <a:endParaRPr lang="en-IE" sz="2800" b="1" u="sng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800" b="1" u="sng" dirty="0">
                          <a:effectLst/>
                        </a:rPr>
                        <a:t>28%</a:t>
                      </a:r>
                      <a:endParaRPr lang="en-IE" sz="28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25724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94075-B0A8-44BA-A65B-2B430200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2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5E50-2ADB-4E65-8739-CD6EC24E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data sources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5B1EC-DCDC-4239-92AA-562E81366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Review of data from other sources</a:t>
            </a:r>
          </a:p>
          <a:p>
            <a:pPr lvl="1"/>
            <a:r>
              <a:rPr lang="en-US" dirty="0" err="1"/>
              <a:t>Labour</a:t>
            </a:r>
            <a:r>
              <a:rPr lang="en-US" dirty="0"/>
              <a:t> Force Survey</a:t>
            </a:r>
          </a:p>
          <a:p>
            <a:pPr lvl="1"/>
            <a:r>
              <a:rPr lang="en-US" dirty="0"/>
              <a:t>Monthly Services Inquiry</a:t>
            </a:r>
          </a:p>
          <a:p>
            <a:pPr lvl="1"/>
            <a:r>
              <a:rPr lang="en-US" dirty="0"/>
              <a:t>FI Accommodation Survey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All indicated varying levels of growth in 2019</a:t>
            </a:r>
          </a:p>
          <a:p>
            <a:pPr lvl="1"/>
            <a:endParaRPr lang="en-US" dirty="0"/>
          </a:p>
          <a:p>
            <a:pPr lvl="1"/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16C4D-A3B3-43F1-8E99-39699BD30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4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28E2E-CC2A-4CC1-9F98-6A456447A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Methodological adjustment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C7FD8-F127-4348-B780-F38217C63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 non-response bias adjustment not possible</a:t>
            </a:r>
          </a:p>
          <a:p>
            <a:pPr lvl="1"/>
            <a:r>
              <a:rPr lang="en-US" dirty="0"/>
              <a:t>No auxiliary data available</a:t>
            </a:r>
          </a:p>
          <a:p>
            <a:r>
              <a:rPr lang="en-US" dirty="0"/>
              <a:t>Adjusted weights using a statistical technique </a:t>
            </a:r>
          </a:p>
          <a:p>
            <a:pPr lvl="1"/>
            <a:r>
              <a:rPr lang="en-US" dirty="0"/>
              <a:t>Based on previous six years worth of HTS data </a:t>
            </a:r>
          </a:p>
          <a:p>
            <a:pPr lvl="1"/>
            <a:r>
              <a:rPr lang="en-US" dirty="0"/>
              <a:t>New data mirrors response pattern of previous years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35CD5-AE81-4721-A650-0403555CD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8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BD066-75B4-4AEB-8196-F21EE8CE7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Bias</a:t>
            </a:r>
            <a:endParaRPr lang="en-I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3744D3-D50D-428C-A6D2-25B2A080F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1417640"/>
            <a:ext cx="10959008" cy="34352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FCD16-626A-4CAF-BAE1-FE32368BA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72679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426</Words>
  <Application>Microsoft Office PowerPoint</Application>
  <PresentationFormat>Widescreen</PresentationFormat>
  <Paragraphs>145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Roboto Slab Regular</vt:lpstr>
      <vt:lpstr>Times New Roman</vt:lpstr>
      <vt:lpstr>CSO Standard Text 2</vt:lpstr>
      <vt:lpstr>Household Travel Survey 2018</vt:lpstr>
      <vt:lpstr>Household Travel Survey 2018 </vt:lpstr>
      <vt:lpstr>Review and analysis</vt:lpstr>
      <vt:lpstr>Issues observed</vt:lpstr>
      <vt:lpstr>Falling Response Rate – postal survey</vt:lpstr>
      <vt:lpstr>Non response bias - % of persons with trips</vt:lpstr>
      <vt:lpstr>Other data sources</vt:lpstr>
      <vt:lpstr>Methodological adjustment</vt:lpstr>
      <vt:lpstr>Response Bias</vt:lpstr>
      <vt:lpstr>HTS release</vt:lpstr>
      <vt:lpstr>HTS – Same-day visits</vt:lpstr>
      <vt:lpstr>HTS- detailed review</vt:lpstr>
      <vt:lpstr>HTS- sample</vt:lpstr>
      <vt:lpstr>Update on Releases</vt:lpstr>
      <vt:lpstr>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Household Travel Survey 2018</dc:title>
  <dc:creator>Donal Kelly</dc:creator>
  <cp:lastModifiedBy>Donal Kelly</cp:lastModifiedBy>
  <cp:revision>12</cp:revision>
  <dcterms:created xsi:type="dcterms:W3CDTF">2019-06-25T09:07:44Z</dcterms:created>
  <dcterms:modified xsi:type="dcterms:W3CDTF">2019-06-25T23:01:34Z</dcterms:modified>
</cp:coreProperties>
</file>