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13"/>
  </p:notesMasterIdLst>
  <p:handoutMasterIdLst>
    <p:handoutMasterId r:id="rId14"/>
  </p:handoutMasterIdLst>
  <p:sldIdLst>
    <p:sldId id="273" r:id="rId3"/>
    <p:sldId id="274" r:id="rId4"/>
    <p:sldId id="265" r:id="rId5"/>
    <p:sldId id="275" r:id="rId6"/>
    <p:sldId id="283" r:id="rId7"/>
    <p:sldId id="287" r:id="rId8"/>
    <p:sldId id="288" r:id="rId9"/>
    <p:sldId id="290" r:id="rId10"/>
    <p:sldId id="281" r:id="rId11"/>
    <p:sldId id="289" r:id="rId1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573EC0-EEC0-4FF1-A68A-2FFF633988F2}">
          <p14:sldIdLst>
            <p14:sldId id="273"/>
            <p14:sldId id="274"/>
            <p14:sldId id="265"/>
            <p14:sldId id="275"/>
            <p14:sldId id="283"/>
            <p14:sldId id="287"/>
            <p14:sldId id="288"/>
            <p14:sldId id="290"/>
            <p14:sldId id="281"/>
            <p14:sldId id="28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3B5"/>
    <a:srgbClr val="52A6BA"/>
    <a:srgbClr val="3EC7CE"/>
    <a:srgbClr val="40A7CC"/>
    <a:srgbClr val="4BC1BB"/>
    <a:srgbClr val="63A9A1"/>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6251" autoAdjust="0"/>
  </p:normalViewPr>
  <p:slideViewPr>
    <p:cSldViewPr>
      <p:cViewPr varScale="1">
        <p:scale>
          <a:sx n="130" d="100"/>
          <a:sy n="130" d="100"/>
        </p:scale>
        <p:origin x="720"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FAB6C422-590E-9E48-81E4-DE38BE76C08D}" type="datetimeFigureOut">
              <a:rPr lang="en-GB" smtClean="0">
                <a:latin typeface="Roboto Slab Light"/>
              </a:rPr>
              <a:pPr/>
              <a:t>25/06/2019</a:t>
            </a:fld>
            <a:endParaRPr lang="en-GB" dirty="0">
              <a:latin typeface="Roboto Slab Light"/>
            </a:endParaRPr>
          </a:p>
        </p:txBody>
      </p:sp>
      <p:sp>
        <p:nvSpPr>
          <p:cNvPr id="4" name="Footer Placehold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Roboto Slab Light"/>
              </a:defRPr>
            </a:lvl1pPr>
          </a:lstStyle>
          <a:p>
            <a:fld id="{5EB32EF4-9F0D-4B18-BFD1-268924FFDE11}" type="datetimeFigureOut">
              <a:rPr lang="en-IE" smtClean="0"/>
              <a:pPr/>
              <a:t>25/06/2019</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IE"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189369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378663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measurement of employment is a key variable in the economic analysis of production activities. As per the TSA-RMF employment should be broken down by the number of establishments, jobs and employed person in tourism industries. Jobs are broken down by status in employments (employee and self-employed) and each category is broken down by gender. It’s intrinsically difficult to directly observe employment that is strictly related to the goods and services acquired by visitors and produced either by tourism industries or other industries. For this reason, the TSA: RMF 2008 recommends only the estimation of employment in the tourism characteristic industries (UNWTO, 2010, p. 48). This means that only tourism employment that is directly associated with the tourism production account of the characteristic activities in table 5 are measured</a:t>
            </a:r>
          </a:p>
        </p:txBody>
      </p:sp>
      <p:sp>
        <p:nvSpPr>
          <p:cNvPr id="4" name="Slide Number Placeholder 3"/>
          <p:cNvSpPr>
            <a:spLocks noGrp="1"/>
          </p:cNvSpPr>
          <p:nvPr>
            <p:ph type="sldNum" sz="quarter" idx="10"/>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427203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measurement of employment is a key variable in the economic analysis of production activities. As per the TSA-RMF employment should be broken down by the number of establishments, jobs and employed person in tourism industries. Jobs are broken down by status in employments (employee and self-employed) and each category is broken down by gender. It’s intrinsically difficult to directly observe employment that is strictly related to the goods and services acquired by visitors and produced either by tourism industries or other industries. For this reason, the TSA: RMF 2008 recommends only the estimation of employment in the tourism characteristic industries (UNWTO, 2010, p. 48). This means that only tourism employment that is directly associated with the tourism production account of the characteristic activities in table 5 are measured</a:t>
            </a:r>
          </a:p>
        </p:txBody>
      </p:sp>
      <p:sp>
        <p:nvSpPr>
          <p:cNvPr id="4" name="Slide Number Placeholder 3"/>
          <p:cNvSpPr>
            <a:spLocks noGrp="1"/>
          </p:cNvSpPr>
          <p:nvPr>
            <p:ph type="sldNum" sz="quarter" idx="10"/>
          </p:nvPr>
        </p:nvSpPr>
        <p:spPr/>
        <p:txBody>
          <a:bodyPr/>
          <a:lstStyle/>
          <a:p>
            <a:fld id="{5641690F-5CE8-4B96-9588-F78D757180BA}" type="slidenum">
              <a:rPr lang="en-IE" smtClean="0"/>
              <a:pPr/>
              <a:t>7</a:t>
            </a:fld>
            <a:endParaRPr lang="en-IE" dirty="0"/>
          </a:p>
        </p:txBody>
      </p:sp>
    </p:spTree>
    <p:extLst>
      <p:ext uri="{BB962C8B-B14F-4D97-AF65-F5344CB8AC3E}">
        <p14:creationId xmlns:p14="http://schemas.microsoft.com/office/powerpoint/2010/main" val="298175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641690F-5CE8-4B96-9588-F78D757180BA}" type="slidenum">
              <a:rPr lang="en-IE" smtClean="0"/>
              <a:pPr/>
              <a:t>10</a:t>
            </a:fld>
            <a:endParaRPr lang="en-IE" dirty="0"/>
          </a:p>
        </p:txBody>
      </p:sp>
    </p:spTree>
    <p:extLst>
      <p:ext uri="{BB962C8B-B14F-4D97-AF65-F5344CB8AC3E}">
        <p14:creationId xmlns:p14="http://schemas.microsoft.com/office/powerpoint/2010/main" val="1842084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Cambria" panose="02040503050406030204" pitchFamily="18" charset="0"/>
                <a:cs typeface="Cambria" panose="02040503050406030204" pitchFamily="18" charset="0"/>
              </a:defRPr>
            </a:lvl1pPr>
          </a:lstStyle>
          <a:p>
            <a:r>
              <a:rPr lang="en-US" dirty="0"/>
              <a:t>Click to edit Master title style</a:t>
            </a:r>
            <a:endParaRPr lang="en-IE" dirty="0"/>
          </a:p>
        </p:txBody>
      </p:sp>
      <p:sp>
        <p:nvSpPr>
          <p:cNvPr id="3" name="Subtitle 2"/>
          <p:cNvSpPr>
            <a:spLocks noGrp="1"/>
          </p:cNvSpPr>
          <p:nvPr>
            <p:ph type="subTitle" idx="1" hasCustomPrompt="1"/>
          </p:nvPr>
        </p:nvSpPr>
        <p:spPr>
          <a:xfrm>
            <a:off x="539552" y="3795886"/>
            <a:ext cx="4032448" cy="1098426"/>
          </a:xfrm>
        </p:spPr>
        <p:txBody>
          <a:bodyPr>
            <a:normAutofit/>
          </a:bodyPr>
          <a:lstStyle>
            <a:lvl1pPr marL="0" indent="0" algn="l">
              <a:lnSpc>
                <a:spcPts val="2200"/>
              </a:lnSpc>
              <a:buNone/>
              <a:defRPr sz="2000" b="1" i="0" baseline="0">
                <a:solidFill>
                  <a:schemeClr val="accent1"/>
                </a:solidFill>
                <a:latin typeface="Cambria" panose="02040503050406030204" pitchFamily="18" charset="0"/>
                <a:cs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 Title</a:t>
            </a:r>
          </a:p>
          <a:p>
            <a:r>
              <a:rPr lang="en-US" dirty="0"/>
              <a:t>The quick brown fox</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23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5A66-9570-4CFB-BA80-7884E522F68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24E01477-9A57-4C74-A089-EDE62D10F7C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111720F-BC62-4534-88E5-7BFF2EBE3C4D}"/>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5" name="Footer Placeholder 4">
            <a:extLst>
              <a:ext uri="{FF2B5EF4-FFF2-40B4-BE49-F238E27FC236}">
                <a16:creationId xmlns:a16="http://schemas.microsoft.com/office/drawing/2014/main" id="{466B5985-C2E2-4398-912D-97C589F1AC5B}"/>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B698DBCF-3BB3-44AF-B8DE-9B578A90558B}"/>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312841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9C35-13A9-4B19-9B8E-FF47D732B13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3DBE02C-5E0A-4CB7-9158-9A520545C0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E6D30DD-4A37-4335-8115-09FC8EA00A34}"/>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5" name="Footer Placeholder 4">
            <a:extLst>
              <a:ext uri="{FF2B5EF4-FFF2-40B4-BE49-F238E27FC236}">
                <a16:creationId xmlns:a16="http://schemas.microsoft.com/office/drawing/2014/main" id="{A71C3B4A-801C-4ADA-BCD4-CFB016E261A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02DAFA87-4144-4DFA-BFA8-9EF5E879F7A6}"/>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7323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625-297B-476F-B608-D409479B38A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B12F760-FFAF-418C-98F1-F3DF6CDAF95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7CA732-CEA5-4EDE-8D16-1A291FB0B558}"/>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5" name="Footer Placeholder 4">
            <a:extLst>
              <a:ext uri="{FF2B5EF4-FFF2-40B4-BE49-F238E27FC236}">
                <a16:creationId xmlns:a16="http://schemas.microsoft.com/office/drawing/2014/main" id="{ACBA3311-2609-4024-95B8-64A7D493259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0492423-0026-462B-85B8-D276C0A4420B}"/>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386684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B690-8490-4CBD-ACB4-76D6B898300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7D21839-71C8-44EF-B223-5BE34F754D0D}"/>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DE6C79B-0C69-4632-9BD7-AFEEBAEE5A3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8E9A741-1C27-415A-A682-6CE0F5198A4D}"/>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6" name="Footer Placeholder 5">
            <a:extLst>
              <a:ext uri="{FF2B5EF4-FFF2-40B4-BE49-F238E27FC236}">
                <a16:creationId xmlns:a16="http://schemas.microsoft.com/office/drawing/2014/main" id="{CED06485-EFAD-44E2-A465-05A227A4F91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C1359A3A-B8B3-436B-8703-D9847A51A361}"/>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99330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9985-8556-495C-B7A5-516D697F4E62}"/>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99F6AF9-69BB-4F76-A502-8C455B56D7C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37D8F29-6FC8-4801-BF26-20D8DCE6D98E}"/>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A82A7DD-9124-4652-9F98-FDC4113B59E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7A5D21F-3CEF-434E-BFD0-126EE01BE081}"/>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07F50CD-5E96-4657-97D6-CC058B3ADCC8}"/>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8" name="Footer Placeholder 7">
            <a:extLst>
              <a:ext uri="{FF2B5EF4-FFF2-40B4-BE49-F238E27FC236}">
                <a16:creationId xmlns:a16="http://schemas.microsoft.com/office/drawing/2014/main" id="{4AC1F6FE-92A9-48F8-9BA9-1ACA0FB93909}"/>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AFF8850B-9056-4BCE-8730-56987134347D}"/>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99753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6AE5-DB50-44EB-BF21-B0C09ABC79B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3A73066-EE36-4EEE-82E9-290A28B5D4D5}"/>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4" name="Footer Placeholder 3">
            <a:extLst>
              <a:ext uri="{FF2B5EF4-FFF2-40B4-BE49-F238E27FC236}">
                <a16:creationId xmlns:a16="http://schemas.microsoft.com/office/drawing/2014/main" id="{14DE8481-4283-4263-9790-782503624393}"/>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9BACA173-05B7-438B-9E7D-CEF1753B6BED}"/>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392780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FED45-3DB0-44EF-A334-AFE27EAD4E6E}"/>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3" name="Footer Placeholder 2">
            <a:extLst>
              <a:ext uri="{FF2B5EF4-FFF2-40B4-BE49-F238E27FC236}">
                <a16:creationId xmlns:a16="http://schemas.microsoft.com/office/drawing/2014/main" id="{36F70EE1-39D1-4D59-96CE-46EDFF0C0116}"/>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B232D0A8-B97C-4E10-AD74-E8F85297833A}"/>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2370872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39F5-D124-4AC1-8B5F-F4E8ADD3D1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237CB9C-DE87-40CB-96CA-F992FE68890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3991A7B-E1FB-4680-BE43-D5EF2C55FFE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C2D0A1A-0C61-4D7D-B9C5-B45EF39E1750}"/>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6" name="Footer Placeholder 5">
            <a:extLst>
              <a:ext uri="{FF2B5EF4-FFF2-40B4-BE49-F238E27FC236}">
                <a16:creationId xmlns:a16="http://schemas.microsoft.com/office/drawing/2014/main" id="{C7109FB3-72B5-438A-98C1-C54A1D94890D}"/>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2351521B-CDAC-45A3-A996-3B4F219C9FDC}"/>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1385501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772E-FE8F-4A5A-80FC-26B791A0B48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8AB9899-4615-4B53-ADA0-E31FD6B60D5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dirty="0"/>
          </a:p>
        </p:txBody>
      </p:sp>
      <p:sp>
        <p:nvSpPr>
          <p:cNvPr id="4" name="Text Placeholder 3">
            <a:extLst>
              <a:ext uri="{FF2B5EF4-FFF2-40B4-BE49-F238E27FC236}">
                <a16:creationId xmlns:a16="http://schemas.microsoft.com/office/drawing/2014/main" id="{8A827BFB-6811-4B9F-8C50-F6F8CB3417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295CE1-F25A-4F4A-B3F2-D634AB50B3A7}"/>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6" name="Footer Placeholder 5">
            <a:extLst>
              <a:ext uri="{FF2B5EF4-FFF2-40B4-BE49-F238E27FC236}">
                <a16:creationId xmlns:a16="http://schemas.microsoft.com/office/drawing/2014/main" id="{56A9AF33-3A06-47C5-9C5D-804125394A78}"/>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20B85D40-6BEA-4A88-BEF7-31842070B36C}"/>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1952330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C229-9CD8-4226-8505-149417AE53E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D9F8D50-39A0-4C51-90B8-3023AF5A71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26BEAF1-CB76-4DAE-915E-769476C9ABDC}"/>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5" name="Footer Placeholder 4">
            <a:extLst>
              <a:ext uri="{FF2B5EF4-FFF2-40B4-BE49-F238E27FC236}">
                <a16:creationId xmlns:a16="http://schemas.microsoft.com/office/drawing/2014/main" id="{1265D2F4-4D34-41C1-A8E3-4FFC1769CB3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6369FF53-10F0-4C85-A1AB-EEBB66FDAB75}"/>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72211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46C2A0-6B68-4BFE-B047-7E40F3F5DFCD}"/>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CBF3B9D-5735-4D13-9008-0130F61711EF}"/>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4AFC539-BC14-4CF7-B8BE-824FD15C2756}"/>
              </a:ext>
            </a:extLst>
          </p:cNvPr>
          <p:cNvSpPr>
            <a:spLocks noGrp="1"/>
          </p:cNvSpPr>
          <p:nvPr>
            <p:ph type="dt" sz="half" idx="10"/>
          </p:nvPr>
        </p:nvSpPr>
        <p:spPr/>
        <p:txBody>
          <a:bodyPr/>
          <a:lstStyle/>
          <a:p>
            <a:fld id="{048E5954-AE6C-4D4D-8534-4F882237066D}" type="datetimeFigureOut">
              <a:rPr lang="en-IE" smtClean="0"/>
              <a:t>25/06/2019</a:t>
            </a:fld>
            <a:endParaRPr lang="en-IE" dirty="0"/>
          </a:p>
        </p:txBody>
      </p:sp>
      <p:sp>
        <p:nvSpPr>
          <p:cNvPr id="5" name="Footer Placeholder 4">
            <a:extLst>
              <a:ext uri="{FF2B5EF4-FFF2-40B4-BE49-F238E27FC236}">
                <a16:creationId xmlns:a16="http://schemas.microsoft.com/office/drawing/2014/main" id="{DAE99608-33BE-41B0-B18C-C21592A9A0E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036EAE47-0CB7-4292-A988-B9ABA63EB4D2}"/>
              </a:ext>
            </a:extLst>
          </p:cNvPr>
          <p:cNvSpPr>
            <a:spLocks noGrp="1"/>
          </p:cNvSpPr>
          <p:nvPr>
            <p:ph type="sldNum" sz="quarter" idx="12"/>
          </p:nvPr>
        </p:nvSpPr>
        <p:spPr/>
        <p:txBody>
          <a:bodyPr/>
          <a:lstStyle/>
          <a:p>
            <a:fld id="{489B1A7C-C994-49A7-9EAA-8A83FF0DC985}" type="slidenum">
              <a:rPr lang="en-IE" smtClean="0"/>
              <a:t>‹#›</a:t>
            </a:fld>
            <a:endParaRPr lang="en-IE" dirty="0"/>
          </a:p>
        </p:txBody>
      </p:sp>
    </p:spTree>
    <p:extLst>
      <p:ext uri="{BB962C8B-B14F-4D97-AF65-F5344CB8AC3E}">
        <p14:creationId xmlns:p14="http://schemas.microsoft.com/office/powerpoint/2010/main" val="930143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597822"/>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2598603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597822"/>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46471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597822"/>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4772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4" y="1276351"/>
            <a:ext cx="8207375" cy="2663825"/>
          </a:xfrm>
        </p:spPr>
        <p:txBody>
          <a:bodyPr/>
          <a:lstStyle/>
          <a:p>
            <a:endParaRPr lang="en-US" dirty="0"/>
          </a:p>
        </p:txBody>
      </p:sp>
      <p:sp>
        <p:nvSpPr>
          <p:cNvPr id="5"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1371538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13380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206332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bg2"/>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087685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59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98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1">
                <a:solidFill>
                  <a:schemeClr val="tx1"/>
                </a:solidFill>
                <a:latin typeface="Cambria" panose="02040503050406030204" pitchFamily="18" charset="0"/>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mbria" panose="02040503050406030204" pitchFamily="18" charset="0"/>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4"/>
          <p:cNvSpPr>
            <a:spLocks noGrp="1"/>
          </p:cNvSpPr>
          <p:nvPr>
            <p:ph type="sldNum" sz="quarter" idx="10"/>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4"/>
          <p:cNvSpPr>
            <a:spLocks noGrp="1"/>
          </p:cNvSpPr>
          <p:nvPr>
            <p:ph type="sldNum" sz="quarter" idx="4"/>
          </p:nvPr>
        </p:nvSpPr>
        <p:spPr>
          <a:xfrm>
            <a:off x="7596336" y="4767263"/>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Cambria" panose="02040503050406030204" pitchFamily="18" charset="0"/>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Cambria" panose="02040503050406030204" pitchFamily="18" charset="0"/>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C08A0-D858-408E-83AA-AB658D93221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7D9389F-0598-40C6-8FDF-2497B8914B2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0AA6A70-DEA6-4130-823B-7BD9731061C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8E5954-AE6C-4D4D-8534-4F882237066D}" type="datetimeFigureOut">
              <a:rPr lang="en-IE" smtClean="0"/>
              <a:t>25/06/2019</a:t>
            </a:fld>
            <a:endParaRPr lang="en-IE" dirty="0"/>
          </a:p>
        </p:txBody>
      </p:sp>
      <p:sp>
        <p:nvSpPr>
          <p:cNvPr id="5" name="Footer Placeholder 4">
            <a:extLst>
              <a:ext uri="{FF2B5EF4-FFF2-40B4-BE49-F238E27FC236}">
                <a16:creationId xmlns:a16="http://schemas.microsoft.com/office/drawing/2014/main" id="{D2BD83D0-B1AD-475F-B8CF-A0287641635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EC4D6615-844D-44D4-A377-0BD0305597D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9B1A7C-C994-49A7-9EAA-8A83FF0DC985}" type="slidenum">
              <a:rPr lang="en-IE" smtClean="0"/>
              <a:t>‹#›</a:t>
            </a:fld>
            <a:endParaRPr lang="en-IE" dirty="0"/>
          </a:p>
        </p:txBody>
      </p:sp>
    </p:spTree>
    <p:extLst>
      <p:ext uri="{BB962C8B-B14F-4D97-AF65-F5344CB8AC3E}">
        <p14:creationId xmlns:p14="http://schemas.microsoft.com/office/powerpoint/2010/main" val="11738602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508721"/>
            <a:ext cx="4248472" cy="2126057"/>
          </a:xfrm>
        </p:spPr>
        <p:txBody>
          <a:bodyPr>
            <a:normAutofit fontScale="90000"/>
          </a:bodyPr>
          <a:lstStyle/>
          <a:p>
            <a:r>
              <a:rPr lang="en-US" sz="2800" dirty="0">
                <a:latin typeface="Cambria" panose="02040503050406030204" pitchFamily="18" charset="0"/>
              </a:rPr>
              <a:t>Feasibility Study: Compilation of a Tourism Satellite Account </a:t>
            </a:r>
            <a:r>
              <a:rPr lang="en-US" sz="2800" dirty="0"/>
              <a:t>for</a:t>
            </a:r>
            <a:r>
              <a:rPr lang="en-US" sz="2800" dirty="0">
                <a:latin typeface="Cambria" panose="02040503050406030204" pitchFamily="18" charset="0"/>
              </a:rPr>
              <a:t> Ireland</a:t>
            </a:r>
          </a:p>
        </p:txBody>
      </p:sp>
      <p:sp>
        <p:nvSpPr>
          <p:cNvPr id="3" name="Subtitle 2"/>
          <p:cNvSpPr>
            <a:spLocks noGrp="1"/>
          </p:cNvSpPr>
          <p:nvPr>
            <p:ph type="subTitle" idx="1"/>
          </p:nvPr>
        </p:nvSpPr>
        <p:spPr>
          <a:xfrm>
            <a:off x="107504" y="3795886"/>
            <a:ext cx="4464496" cy="1098426"/>
          </a:xfrm>
        </p:spPr>
        <p:txBody>
          <a:bodyPr>
            <a:noAutofit/>
          </a:bodyPr>
          <a:lstStyle/>
          <a:p>
            <a:r>
              <a:rPr lang="en-US" sz="1600" dirty="0">
                <a:latin typeface="Times New Roman" panose="02020603050405020304" pitchFamily="18" charset="0"/>
                <a:cs typeface="Times New Roman" panose="02020603050405020304" pitchFamily="18" charset="0"/>
              </a:rPr>
              <a:t>All Island Tourism Statistics Liaison</a:t>
            </a:r>
          </a:p>
          <a:p>
            <a:r>
              <a:rPr lang="en-US" sz="1600" dirty="0">
                <a:latin typeface="Times New Roman" panose="02020603050405020304" pitchFamily="18" charset="0"/>
                <a:cs typeface="Times New Roman" panose="02020603050405020304" pitchFamily="18" charset="0"/>
              </a:rPr>
              <a:t>Group 26.06.2019</a:t>
            </a:r>
          </a:p>
          <a:p>
            <a:r>
              <a:rPr lang="en-US" sz="1600" dirty="0">
                <a:latin typeface="Times New Roman" panose="02020603050405020304" pitchFamily="18" charset="0"/>
                <a:cs typeface="Times New Roman" panose="02020603050405020304" pitchFamily="18" charset="0"/>
              </a:rPr>
              <a:t>Lou-Ellen Kiely CSO  </a:t>
            </a:r>
          </a:p>
        </p:txBody>
      </p:sp>
    </p:spTree>
    <p:extLst>
      <p:ext uri="{BB962C8B-B14F-4D97-AF65-F5344CB8AC3E}">
        <p14:creationId xmlns:p14="http://schemas.microsoft.com/office/powerpoint/2010/main" val="86678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12AF-286A-4BF2-904A-D01287B591C9}"/>
              </a:ext>
            </a:extLst>
          </p:cNvPr>
          <p:cNvSpPr>
            <a:spLocks noGrp="1"/>
          </p:cNvSpPr>
          <p:nvPr>
            <p:ph type="title"/>
          </p:nvPr>
        </p:nvSpPr>
        <p:spPr>
          <a:xfrm>
            <a:off x="467544" y="205979"/>
            <a:ext cx="8219256" cy="565571"/>
          </a:xfrm>
        </p:spPr>
        <p:txBody>
          <a:bodyPr>
            <a:normAutofit/>
          </a:bodyPr>
          <a:lstStyle/>
          <a:p>
            <a:pPr algn="ctr"/>
            <a:r>
              <a:rPr lang="en-IE" sz="2400" dirty="0">
                <a:latin typeface="Times New Roman" panose="02020603050405020304" pitchFamily="18" charset="0"/>
                <a:cs typeface="Times New Roman" panose="02020603050405020304" pitchFamily="18" charset="0"/>
              </a:rPr>
              <a:t>Appendix – List of tables</a:t>
            </a:r>
          </a:p>
        </p:txBody>
      </p:sp>
      <p:sp>
        <p:nvSpPr>
          <p:cNvPr id="3" name="Content Placeholder 2">
            <a:extLst>
              <a:ext uri="{FF2B5EF4-FFF2-40B4-BE49-F238E27FC236}">
                <a16:creationId xmlns:a16="http://schemas.microsoft.com/office/drawing/2014/main" id="{557EC2A2-36FB-409E-9B1A-0767DA6C3CA8}"/>
              </a:ext>
            </a:extLst>
          </p:cNvPr>
          <p:cNvSpPr>
            <a:spLocks noGrp="1"/>
          </p:cNvSpPr>
          <p:nvPr>
            <p:ph idx="1"/>
          </p:nvPr>
        </p:nvSpPr>
        <p:spPr>
          <a:xfrm>
            <a:off x="457200" y="699542"/>
            <a:ext cx="8229600" cy="3456383"/>
          </a:xfrm>
        </p:spPr>
        <p:txBody>
          <a:bodyPr>
            <a:normAutofit fontScale="25000" lnSpcReduction="20000"/>
          </a:bodyPr>
          <a:lstStyle/>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Inbound Tourism Expenditure </a:t>
            </a:r>
            <a:r>
              <a:rPr lang="en-IE" sz="4400" dirty="0">
                <a:latin typeface="Times New Roman" panose="02020603050405020304" pitchFamily="18" charset="0"/>
                <a:cs typeface="Times New Roman" panose="02020603050405020304" pitchFamily="18" charset="0"/>
              </a:rPr>
              <a:t>by product - non resident expenditure in Ireland including overnights and same day visitors.</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Domestic Tourism Expenditure </a:t>
            </a:r>
            <a:r>
              <a:rPr lang="en-IE" sz="4400" dirty="0">
                <a:latin typeface="Times New Roman" panose="02020603050405020304" pitchFamily="18" charset="0"/>
                <a:cs typeface="Times New Roman" panose="02020603050405020304" pitchFamily="18" charset="0"/>
              </a:rPr>
              <a:t>- the expenditure of domestic (Irish Resident) tourism, which may occur within Ireland either as Irish residents travel within Ireland or make expenditure in Ireland for the purpose of travelling abroad.</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Outbound Tourism Expenditure </a:t>
            </a:r>
            <a:r>
              <a:rPr lang="en-IE" sz="4400" dirty="0">
                <a:latin typeface="Times New Roman" panose="02020603050405020304" pitchFamily="18" charset="0"/>
                <a:cs typeface="Times New Roman" panose="02020603050405020304" pitchFamily="18" charset="0"/>
              </a:rPr>
              <a:t>- measures the total tourism consumption expenditure of Irish residents when they are abroad.</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Internal tourism consumption </a:t>
            </a:r>
            <a:r>
              <a:rPr lang="en-IE" sz="4400" dirty="0">
                <a:latin typeface="Times New Roman" panose="02020603050405020304" pitchFamily="18" charset="0"/>
                <a:cs typeface="Times New Roman" panose="02020603050405020304" pitchFamily="18" charset="0"/>
              </a:rPr>
              <a:t>- combination of inbound tourism expenditures from table 1 and domestic tourism expenditure from table 2, and, once merged with other components of tourism consumption make up the total internal tourism expenditure.</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Production accounts of tourism industries and other industries </a:t>
            </a:r>
            <a:r>
              <a:rPr lang="en-IE" sz="4400" dirty="0">
                <a:latin typeface="Times New Roman" panose="02020603050405020304" pitchFamily="18" charset="0"/>
                <a:cs typeface="Times New Roman" panose="02020603050405020304" pitchFamily="18" charset="0"/>
              </a:rPr>
              <a:t>- the preparation and compilation of data on gross value added (GVA) for various industries is the main purpose of this table. Products are at the core of this table. </a:t>
            </a:r>
          </a:p>
          <a:p>
            <a:pPr marL="457200" indent="-457200">
              <a:buFont typeface="+mj-lt"/>
              <a:buAutoNum type="arabicPeriod"/>
            </a:pPr>
            <a:r>
              <a:rPr lang="en-IE" sz="4400" b="1" dirty="0">
                <a:latin typeface="Times New Roman" panose="02020603050405020304" pitchFamily="18" charset="0"/>
                <a:cs typeface="Times New Roman" panose="02020603050405020304" pitchFamily="18" charset="0"/>
              </a:rPr>
              <a:t>Total domestic supply and internal tourism consumption </a:t>
            </a:r>
            <a:r>
              <a:rPr lang="en-IE" sz="4400" dirty="0">
                <a:latin typeface="Times New Roman" panose="02020603050405020304" pitchFamily="18" charset="0"/>
                <a:cs typeface="Times New Roman" panose="02020603050405020304" pitchFamily="18" charset="0"/>
              </a:rPr>
              <a:t>- </a:t>
            </a:r>
            <a:r>
              <a:rPr lang="en-IE" sz="4400" b="1" u="sng" dirty="0">
                <a:latin typeface="Times New Roman" panose="02020603050405020304" pitchFamily="18" charset="0"/>
                <a:cs typeface="Times New Roman" panose="02020603050405020304" pitchFamily="18" charset="0"/>
              </a:rPr>
              <a:t>Core table </a:t>
            </a:r>
            <a:r>
              <a:rPr lang="en-IE" sz="4400" dirty="0">
                <a:latin typeface="Times New Roman" panose="02020603050405020304" pitchFamily="18" charset="0"/>
                <a:cs typeface="Times New Roman" panose="02020603050405020304" pitchFamily="18" charset="0"/>
              </a:rPr>
              <a:t>of the TSA framework. Domestic supply and internal tourism consumption are amalgamated in order to compile the tourism share of each TSA product (specific and non-specific). </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Employment in tourism industries</a:t>
            </a:r>
            <a:r>
              <a:rPr lang="en-IE" sz="4400" dirty="0">
                <a:latin typeface="Times New Roman" panose="02020603050405020304" pitchFamily="18" charset="0"/>
                <a:cs typeface="Times New Roman" panose="02020603050405020304" pitchFamily="18" charset="0"/>
              </a:rPr>
              <a:t>.</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Tourism gross fixed capital formation </a:t>
            </a:r>
            <a:r>
              <a:rPr lang="en-IE" sz="4400" dirty="0">
                <a:latin typeface="Times New Roman" panose="02020603050405020304" pitchFamily="18" charset="0"/>
                <a:cs typeface="Times New Roman" panose="02020603050405020304" pitchFamily="18" charset="0"/>
              </a:rPr>
              <a:t>- From a tourism perspective Tourism Gross Fixed Capital Formation (TGFCF) relates to investments in basic infrastructure as transport, accommodation, recreation, centres of interest amongst others. </a:t>
            </a:r>
          </a:p>
          <a:p>
            <a:pPr marL="457200" indent="-457200">
              <a:buFont typeface="+mj-lt"/>
              <a:buAutoNum type="arabicPeriod"/>
            </a:pPr>
            <a:r>
              <a:rPr lang="en-IE" sz="4400" b="1" dirty="0">
                <a:latin typeface="Times New Roman" panose="02020603050405020304" pitchFamily="18" charset="0"/>
                <a:cs typeface="Times New Roman" panose="02020603050405020304" pitchFamily="18" charset="0"/>
              </a:rPr>
              <a:t>Tourism collective consumption </a:t>
            </a:r>
            <a:r>
              <a:rPr lang="en-IE" sz="4400" dirty="0">
                <a:latin typeface="Times New Roman" panose="02020603050405020304" pitchFamily="18" charset="0"/>
                <a:cs typeface="Times New Roman" panose="02020603050405020304" pitchFamily="18" charset="0"/>
              </a:rPr>
              <a:t>- Provides tourism collective consumption by functions and levels of government e.g. Tourism promotion services.</a:t>
            </a:r>
          </a:p>
          <a:p>
            <a:pPr marL="457200" lvl="0" indent="-457200">
              <a:buFont typeface="+mj-lt"/>
              <a:buAutoNum type="arabicPeriod"/>
            </a:pPr>
            <a:r>
              <a:rPr lang="en-IE" sz="4400" b="1" dirty="0">
                <a:latin typeface="Times New Roman" panose="02020603050405020304" pitchFamily="18" charset="0"/>
                <a:cs typeface="Times New Roman" panose="02020603050405020304" pitchFamily="18" charset="0"/>
              </a:rPr>
              <a:t>Non-monetary indicators </a:t>
            </a:r>
            <a:r>
              <a:rPr lang="en-IE" sz="4400" dirty="0">
                <a:latin typeface="Times New Roman" panose="02020603050405020304" pitchFamily="18" charset="0"/>
                <a:cs typeface="Times New Roman" panose="02020603050405020304" pitchFamily="18" charset="0"/>
              </a:rPr>
              <a:t>- some of the physical non-monetary indicators relating to the demand side tables from the TSA e.g. number of trips and number of establishments.</a:t>
            </a:r>
          </a:p>
          <a:p>
            <a:endParaRPr lang="en-IE" dirty="0"/>
          </a:p>
        </p:txBody>
      </p:sp>
      <p:sp>
        <p:nvSpPr>
          <p:cNvPr id="4" name="Slide Number Placeholder 3">
            <a:extLst>
              <a:ext uri="{FF2B5EF4-FFF2-40B4-BE49-F238E27FC236}">
                <a16:creationId xmlns:a16="http://schemas.microsoft.com/office/drawing/2014/main" id="{5770C22F-D214-411E-9BFE-188F10AE1839}"/>
              </a:ext>
            </a:extLst>
          </p:cNvPr>
          <p:cNvSpPr>
            <a:spLocks noGrp="1"/>
          </p:cNvSpPr>
          <p:nvPr>
            <p:ph type="sldNum" sz="quarter" idx="4"/>
          </p:nvPr>
        </p:nvSpPr>
        <p:spPr/>
        <p:txBody>
          <a:bodyPr/>
          <a:lstStyle/>
          <a:p>
            <a:fld id="{F074DFA7-C613-284F-BE8A-46920CEE1047}" type="slidenum">
              <a:rPr lang="en-US" smtClean="0"/>
              <a:pPr/>
              <a:t>10</a:t>
            </a:fld>
            <a:endParaRPr lang="en-US" dirty="0"/>
          </a:p>
        </p:txBody>
      </p:sp>
    </p:spTree>
    <p:extLst>
      <p:ext uri="{BB962C8B-B14F-4D97-AF65-F5344CB8AC3E}">
        <p14:creationId xmlns:p14="http://schemas.microsoft.com/office/powerpoint/2010/main" val="254637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srgbClr val="3EC7CE"/>
                </a:solidFill>
                <a:latin typeface="Times New Roman" panose="02020603050405020304" pitchFamily="18" charset="0"/>
                <a:cs typeface="Times New Roman" panose="02020603050405020304" pitchFamily="18" charset="0"/>
              </a:rPr>
              <a:t>What is a Tourism Satellite Account (TSA)?</a:t>
            </a:r>
          </a:p>
        </p:txBody>
      </p:sp>
      <p:sp>
        <p:nvSpPr>
          <p:cNvPr id="3" name="Content Placeholder 2"/>
          <p:cNvSpPr>
            <a:spLocks noGrp="1"/>
          </p:cNvSpPr>
          <p:nvPr>
            <p:ph idx="1"/>
          </p:nvPr>
        </p:nvSpPr>
        <p:spPr>
          <a:xfrm>
            <a:off x="457200" y="1563638"/>
            <a:ext cx="8579296" cy="2448272"/>
          </a:xfrm>
        </p:spPr>
        <p:txBody>
          <a:bodyPr>
            <a:noAutofit/>
          </a:bodyPr>
          <a:lstStyle/>
          <a:p>
            <a:r>
              <a:rPr lang="en-IE" sz="2000" b="1" dirty="0">
                <a:solidFill>
                  <a:schemeClr val="accent1">
                    <a:lumMod val="50000"/>
                  </a:schemeClr>
                </a:solidFill>
                <a:latin typeface="Times New Roman" panose="02020603050405020304" pitchFamily="18" charset="0"/>
                <a:cs typeface="Times New Roman" panose="02020603050405020304" pitchFamily="18" charset="0"/>
              </a:rPr>
              <a:t>Satellite account </a:t>
            </a:r>
            <a:r>
              <a:rPr lang="en-IE" sz="2000" dirty="0">
                <a:solidFill>
                  <a:schemeClr val="accent1">
                    <a:lumMod val="50000"/>
                  </a:schemeClr>
                </a:solidFill>
                <a:latin typeface="Times New Roman" panose="02020603050405020304" pitchFamily="18" charset="0"/>
                <a:cs typeface="Times New Roman" panose="02020603050405020304" pitchFamily="18" charset="0"/>
              </a:rPr>
              <a:t>- term developed by the UN to measure economic sectors that are not generally defined as industries such as agriculture, forestry etc.</a:t>
            </a:r>
          </a:p>
          <a:p>
            <a:r>
              <a:rPr lang="en-IE" sz="2000" b="1" dirty="0">
                <a:solidFill>
                  <a:schemeClr val="accent1">
                    <a:lumMod val="50000"/>
                  </a:schemeClr>
                </a:solidFill>
                <a:latin typeface="Times New Roman" panose="02020603050405020304" pitchFamily="18" charset="0"/>
                <a:cs typeface="Times New Roman" panose="02020603050405020304" pitchFamily="18" charset="0"/>
              </a:rPr>
              <a:t>TSA</a:t>
            </a:r>
            <a:r>
              <a:rPr lang="en-IE" sz="2000" dirty="0">
                <a:solidFill>
                  <a:schemeClr val="accent1">
                    <a:lumMod val="50000"/>
                  </a:schemeClr>
                </a:solidFill>
                <a:latin typeface="Times New Roman" panose="02020603050405020304" pitchFamily="18" charset="0"/>
                <a:cs typeface="Times New Roman" panose="02020603050405020304" pitchFamily="18" charset="0"/>
              </a:rPr>
              <a:t> - set of detailed tables, consistent with national accounts, focused on estimating flows of money relating to tourism activity</a:t>
            </a: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2</a:t>
            </a:fld>
            <a:endParaRPr lang="en-US" dirty="0"/>
          </a:p>
        </p:txBody>
      </p:sp>
    </p:spTree>
    <p:extLst>
      <p:ext uri="{BB962C8B-B14F-4D97-AF65-F5344CB8AC3E}">
        <p14:creationId xmlns:p14="http://schemas.microsoft.com/office/powerpoint/2010/main" val="190066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219256" cy="771550"/>
          </a:xfrm>
        </p:spPr>
        <p:txBody>
          <a:bodyPr>
            <a:normAutofit/>
          </a:bodyPr>
          <a:lstStyle/>
          <a:p>
            <a:pPr algn="ctr"/>
            <a:r>
              <a:rPr lang="en-US" sz="2400" dirty="0">
                <a:latin typeface="Times New Roman" panose="02020603050405020304" pitchFamily="18" charset="0"/>
                <a:cs typeface="Times New Roman" panose="02020603050405020304" pitchFamily="18" charset="0"/>
              </a:rPr>
              <a:t>Structure and Framework of a TSA</a:t>
            </a:r>
          </a:p>
        </p:txBody>
      </p:sp>
      <p:sp>
        <p:nvSpPr>
          <p:cNvPr id="3" name="Content Placeholder 2"/>
          <p:cNvSpPr>
            <a:spLocks noGrp="1"/>
          </p:cNvSpPr>
          <p:nvPr>
            <p:ph idx="1"/>
          </p:nvPr>
        </p:nvSpPr>
        <p:spPr>
          <a:xfrm>
            <a:off x="539553" y="699542"/>
            <a:ext cx="5256584" cy="3600400"/>
          </a:xfrm>
        </p:spPr>
        <p:txBody>
          <a:bodyPr>
            <a:noAutofit/>
          </a:bodyPr>
          <a:lstStyle/>
          <a:p>
            <a:r>
              <a:rPr lang="en-IE" sz="1600" dirty="0">
                <a:latin typeface="Times New Roman" panose="02020603050405020304" pitchFamily="18" charset="0"/>
                <a:cs typeface="Times New Roman" panose="02020603050405020304" pitchFamily="18" charset="0"/>
              </a:rPr>
              <a:t>TSA:RMF 2008: Recommended Methodological Framework using </a:t>
            </a:r>
            <a:r>
              <a:rPr lang="en-IE" sz="1600" dirty="0">
                <a:solidFill>
                  <a:schemeClr val="accent1">
                    <a:lumMod val="50000"/>
                  </a:schemeClr>
                </a:solidFill>
                <a:latin typeface="Times New Roman" panose="02020603050405020304" pitchFamily="18" charset="0"/>
                <a:cs typeface="Times New Roman" panose="02020603050405020304" pitchFamily="18" charset="0"/>
              </a:rPr>
              <a:t>international standards of concepts, classifications and definitions</a:t>
            </a:r>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Framework generally revolves around construction of 10 tables </a:t>
            </a:r>
          </a:p>
          <a:p>
            <a:r>
              <a:rPr lang="en-US" sz="1600" dirty="0">
                <a:latin typeface="Times New Roman" panose="02020603050405020304" pitchFamily="18" charset="0"/>
                <a:cs typeface="Times New Roman" panose="02020603050405020304" pitchFamily="18" charset="0"/>
              </a:rPr>
              <a:t>Demand Side Data (Tables 1-4) - How much do tourists spend and consume?</a:t>
            </a:r>
          </a:p>
          <a:p>
            <a:r>
              <a:rPr lang="en-US" sz="1600" dirty="0">
                <a:latin typeface="Times New Roman" panose="02020603050405020304" pitchFamily="18" charset="0"/>
                <a:cs typeface="Times New Roman" panose="02020603050405020304" pitchFamily="18" charset="0"/>
              </a:rPr>
              <a:t>Supply Side Data (Tables 5-7) - Production accounts of tourism industries and labour supply</a:t>
            </a:r>
          </a:p>
          <a:p>
            <a:r>
              <a:rPr lang="en-IE" sz="1600" dirty="0">
                <a:latin typeface="Times New Roman" panose="02020603050405020304" pitchFamily="18" charset="0"/>
                <a:cs typeface="Times New Roman" panose="02020603050405020304" pitchFamily="18" charset="0"/>
              </a:rPr>
              <a:t>Tourism Gross Fixed Capital Formation, Collective Consumption and Non-Monetary data (Tables 8, 9 and 10) </a:t>
            </a:r>
            <a:endParaRPr lang="en-US" sz="1600" dirty="0">
              <a:latin typeface="Times New Roman" panose="02020603050405020304" pitchFamily="18" charset="0"/>
              <a:cs typeface="Times New Roman" panose="02020603050405020304" pitchFamily="18" charset="0"/>
            </a:endParaRPr>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3</a:t>
            </a:fld>
            <a:endParaRPr lang="en-US" dirty="0"/>
          </a:p>
        </p:txBody>
      </p:sp>
      <p:pic>
        <p:nvPicPr>
          <p:cNvPr id="5" name="Picture 4">
            <a:extLst>
              <a:ext uri="{FF2B5EF4-FFF2-40B4-BE49-F238E27FC236}">
                <a16:creationId xmlns:a16="http://schemas.microsoft.com/office/drawing/2014/main" id="{F2B0C055-9287-41D9-BB83-FB178B29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6" y="843559"/>
            <a:ext cx="2958453" cy="3312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456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latin typeface="Times New Roman" panose="02020603050405020304" pitchFamily="18" charset="0"/>
                <a:cs typeface="Times New Roman" panose="02020603050405020304" pitchFamily="18" charset="0"/>
              </a:rPr>
              <a:t>Why Ireland needs a TSA</a:t>
            </a:r>
          </a:p>
        </p:txBody>
      </p:sp>
      <p:sp>
        <p:nvSpPr>
          <p:cNvPr id="3" name="Content Placeholder 2"/>
          <p:cNvSpPr>
            <a:spLocks noGrp="1"/>
          </p:cNvSpPr>
          <p:nvPr>
            <p:ph idx="1"/>
          </p:nvPr>
        </p:nvSpPr>
        <p:spPr>
          <a:xfrm>
            <a:off x="179512" y="1063229"/>
            <a:ext cx="8856984" cy="2960717"/>
          </a:xfrm>
        </p:spPr>
        <p:txBody>
          <a:bodyPr>
            <a:normAutofit/>
          </a:bodyPr>
          <a:lstStyle/>
          <a:p>
            <a:pPr lvl="0"/>
            <a:r>
              <a:rPr lang="en-IE" sz="1900" dirty="0">
                <a:latin typeface="Times New Roman" panose="02020603050405020304" pitchFamily="18" charset="0"/>
                <a:cs typeface="Times New Roman" panose="02020603050405020304" pitchFamily="18" charset="0"/>
              </a:rPr>
              <a:t>Provides a data framework on the impact of tourism to the economy </a:t>
            </a:r>
          </a:p>
          <a:p>
            <a:pPr lvl="0"/>
            <a:r>
              <a:rPr lang="en-IE" sz="1900" dirty="0">
                <a:latin typeface="Times New Roman" panose="02020603050405020304" pitchFamily="18" charset="0"/>
                <a:cs typeface="Times New Roman" panose="02020603050405020304" pitchFamily="18" charset="0"/>
              </a:rPr>
              <a:t>Instrument for designing more efficient policies</a:t>
            </a:r>
          </a:p>
          <a:p>
            <a:r>
              <a:rPr lang="en-IE" sz="1900" dirty="0">
                <a:latin typeface="Times New Roman" panose="02020603050405020304" pitchFamily="18" charset="0"/>
                <a:cs typeface="Times New Roman" panose="02020603050405020304" pitchFamily="18" charset="0"/>
              </a:rPr>
              <a:t>Provides evidence of return on investment in tourism</a:t>
            </a:r>
          </a:p>
          <a:p>
            <a:r>
              <a:rPr lang="en-IE" sz="1900" dirty="0">
                <a:latin typeface="Times New Roman" panose="02020603050405020304" pitchFamily="18" charset="0"/>
                <a:cs typeface="Times New Roman" panose="02020603050405020304" pitchFamily="18" charset="0"/>
              </a:rPr>
              <a:t>Industry across all sectors would welcome a more robust assessment of tourism as an economic activity</a:t>
            </a:r>
          </a:p>
          <a:p>
            <a:r>
              <a:rPr lang="en-IE" sz="1900" dirty="0">
                <a:latin typeface="Times New Roman" panose="02020603050405020304" pitchFamily="18" charset="0"/>
                <a:cs typeface="Times New Roman" panose="02020603050405020304" pitchFamily="18" charset="0"/>
              </a:rPr>
              <a:t>Submission of data to Eurostat may become mandatory in the future</a:t>
            </a:r>
            <a:endParaRPr lang="en-IE" dirty="0">
              <a:latin typeface="Times New Roman" panose="02020603050405020304" pitchFamily="18" charset="0"/>
              <a:cs typeface="Times New Roman" panose="02020603050405020304" pitchFamily="18" charset="0"/>
            </a:endParaRPr>
          </a:p>
          <a:p>
            <a:endParaRPr lang="en-US" sz="1800" dirty="0"/>
          </a:p>
        </p:txBody>
      </p:sp>
      <p:sp>
        <p:nvSpPr>
          <p:cNvPr id="4" name="Slide Number Placeholder 4"/>
          <p:cNvSpPr>
            <a:spLocks noGrp="1"/>
          </p:cNvSpPr>
          <p:nvPr>
            <p:ph type="sldNum" sz="quarter" idx="4"/>
          </p:nvPr>
        </p:nvSpPr>
        <p:spPr>
          <a:prstGeom prst="rect">
            <a:avLst/>
          </a:prstGeom>
        </p:spPr>
        <p:txBody>
          <a:bodyPr vert="horz" lIns="91440" tIns="45720" rIns="91440" bIns="45720" rtlCol="0" anchor="ctr"/>
          <a:lstStyle>
            <a:lvl1pPr algn="r">
              <a:defRPr sz="1200" b="0" i="0">
                <a:solidFill>
                  <a:schemeClr val="tx1">
                    <a:tint val="75000"/>
                  </a:schemeClr>
                </a:solidFill>
                <a:latin typeface="Roboto Slab Regular"/>
                <a:cs typeface="Roboto Slab Regular"/>
              </a:defRPr>
            </a:lvl1pPr>
          </a:lstStyle>
          <a:p>
            <a:fld id="{F074DFA7-C613-284F-BE8A-46920CEE1047}" type="slidenum">
              <a:rPr lang="en-US" smtClean="0"/>
              <a:pPr/>
              <a:t>4</a:t>
            </a:fld>
            <a:endParaRPr lang="en-US" dirty="0"/>
          </a:p>
        </p:txBody>
      </p:sp>
    </p:spTree>
    <p:extLst>
      <p:ext uri="{BB962C8B-B14F-4D97-AF65-F5344CB8AC3E}">
        <p14:creationId xmlns:p14="http://schemas.microsoft.com/office/powerpoint/2010/main" val="368961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1297-846C-4754-B6D9-394E7EFDA255}"/>
              </a:ext>
            </a:extLst>
          </p:cNvPr>
          <p:cNvSpPr>
            <a:spLocks noGrp="1"/>
          </p:cNvSpPr>
          <p:nvPr>
            <p:ph type="title"/>
          </p:nvPr>
        </p:nvSpPr>
        <p:spPr>
          <a:xfrm>
            <a:off x="467544" y="205979"/>
            <a:ext cx="8219256" cy="493563"/>
          </a:xfrm>
        </p:spPr>
        <p:txBody>
          <a:bodyPr>
            <a:normAutofit/>
          </a:bodyPr>
          <a:lstStyle/>
          <a:p>
            <a:pPr algn="ctr"/>
            <a:r>
              <a:rPr lang="en-IE" sz="2400" dirty="0">
                <a:latin typeface="Times New Roman" panose="02020603050405020304" pitchFamily="18" charset="0"/>
                <a:cs typeface="Times New Roman" panose="02020603050405020304" pitchFamily="18" charset="0"/>
              </a:rPr>
              <a:t>Data Gaps and issues-Demand Side Data (Tables 1-4)</a:t>
            </a:r>
          </a:p>
        </p:txBody>
      </p:sp>
      <p:sp>
        <p:nvSpPr>
          <p:cNvPr id="3" name="Content Placeholder 2">
            <a:extLst>
              <a:ext uri="{FF2B5EF4-FFF2-40B4-BE49-F238E27FC236}">
                <a16:creationId xmlns:a16="http://schemas.microsoft.com/office/drawing/2014/main" id="{79FC9C4E-6587-41FB-9074-CB156679F387}"/>
              </a:ext>
            </a:extLst>
          </p:cNvPr>
          <p:cNvSpPr>
            <a:spLocks noGrp="1"/>
          </p:cNvSpPr>
          <p:nvPr>
            <p:ph idx="1"/>
          </p:nvPr>
        </p:nvSpPr>
        <p:spPr>
          <a:xfrm>
            <a:off x="457200" y="771551"/>
            <a:ext cx="8229600" cy="3240360"/>
          </a:xfrm>
        </p:spPr>
        <p:txBody>
          <a:bodyPr>
            <a:normAutofit/>
          </a:bodyPr>
          <a:lstStyle/>
          <a:p>
            <a:r>
              <a:rPr lang="en-IE" sz="1800" dirty="0">
                <a:latin typeface="Times New Roman" panose="02020603050405020304" pitchFamily="18" charset="0"/>
                <a:cs typeface="Times New Roman" panose="02020603050405020304" pitchFamily="18" charset="0"/>
              </a:rPr>
              <a:t>Domestic Same Day Visits (all aspects)</a:t>
            </a:r>
          </a:p>
          <a:p>
            <a:r>
              <a:rPr lang="en-US" sz="1800" dirty="0">
                <a:latin typeface="Times New Roman" panose="02020603050405020304" pitchFamily="18" charset="0"/>
                <a:cs typeface="Times New Roman" panose="02020603050405020304" pitchFamily="18" charset="0"/>
              </a:rPr>
              <a:t>Breakdown of total expenditure into sub-categories</a:t>
            </a:r>
          </a:p>
          <a:p>
            <a:r>
              <a:rPr lang="en-US" sz="1800" dirty="0">
                <a:latin typeface="Times New Roman" panose="02020603050405020304" pitchFamily="18" charset="0"/>
                <a:cs typeface="Times New Roman" panose="02020603050405020304" pitchFamily="18" charset="0"/>
              </a:rPr>
              <a:t>Business Tourism Expenditure and Consumption - How to capture and record separately?</a:t>
            </a:r>
          </a:p>
          <a:p>
            <a:r>
              <a:rPr lang="en-US" sz="1800" dirty="0">
                <a:latin typeface="Times New Roman" panose="02020603050405020304" pitchFamily="18" charset="0"/>
                <a:cs typeface="Times New Roman" panose="02020603050405020304" pitchFamily="18" charset="0"/>
              </a:rPr>
              <a:t>Travel Agencies - breakdown between commission, airfare, package tours etc.</a:t>
            </a:r>
          </a:p>
          <a:p>
            <a:r>
              <a:rPr lang="en-US" sz="1800" dirty="0">
                <a:latin typeface="Times New Roman" panose="02020603050405020304" pitchFamily="18" charset="0"/>
                <a:cs typeface="Times New Roman" panose="02020603050405020304" pitchFamily="18" charset="0"/>
              </a:rPr>
              <a:t>Proportion of international trip spent on Domestic territory (nights &amp; expenditure) - e.g. driving to Dublin airport from Cork - Diesel costs and/or overnight stay</a:t>
            </a:r>
          </a:p>
          <a:p>
            <a:r>
              <a:rPr lang="en-US" sz="1800" dirty="0">
                <a:latin typeface="Times New Roman" panose="02020603050405020304" pitchFamily="18" charset="0"/>
                <a:cs typeface="Times New Roman" panose="02020603050405020304" pitchFamily="18" charset="0"/>
              </a:rPr>
              <a:t>Brexit “may” become an issue for cross border traffic</a:t>
            </a:r>
          </a:p>
          <a:p>
            <a:pPr marL="0" indent="0">
              <a:buNone/>
            </a:pPr>
            <a:endParaRPr lang="en-US" sz="1800" dirty="0">
              <a:latin typeface="Times New Roman" panose="02020603050405020304" pitchFamily="18" charset="0"/>
              <a:cs typeface="Times New Roman" panose="02020603050405020304" pitchFamily="18" charset="0"/>
            </a:endParaRPr>
          </a:p>
          <a:p>
            <a:endParaRPr lang="en-US" sz="2000" dirty="0">
              <a:latin typeface="Calibri" pitchFamily="34" charset="0"/>
            </a:endParaRPr>
          </a:p>
          <a:p>
            <a:endParaRPr lang="en-US" sz="2000" dirty="0">
              <a:latin typeface="Calibri" pitchFamily="34" charset="0"/>
            </a:endParaRPr>
          </a:p>
          <a:p>
            <a:endParaRPr lang="en-IE" sz="2000" dirty="0"/>
          </a:p>
          <a:p>
            <a:endParaRPr lang="en-IE" sz="2000" dirty="0"/>
          </a:p>
        </p:txBody>
      </p:sp>
      <p:sp>
        <p:nvSpPr>
          <p:cNvPr id="4" name="Slide Number Placeholder 3">
            <a:extLst>
              <a:ext uri="{FF2B5EF4-FFF2-40B4-BE49-F238E27FC236}">
                <a16:creationId xmlns:a16="http://schemas.microsoft.com/office/drawing/2014/main" id="{D578D678-3A9C-41C2-B4B3-5C4B3724BFBB}"/>
              </a:ext>
            </a:extLst>
          </p:cNvPr>
          <p:cNvSpPr>
            <a:spLocks noGrp="1"/>
          </p:cNvSpPr>
          <p:nvPr>
            <p:ph type="sldNum" sz="quarter" idx="4"/>
          </p:nvPr>
        </p:nvSpPr>
        <p:spPr/>
        <p:txBody>
          <a:bodyPr/>
          <a:lstStyle/>
          <a:p>
            <a:fld id="{F074DFA7-C613-284F-BE8A-46920CEE1047}" type="slidenum">
              <a:rPr lang="en-US" smtClean="0"/>
              <a:pPr/>
              <a:t>5</a:t>
            </a:fld>
            <a:endParaRPr lang="en-US" dirty="0"/>
          </a:p>
        </p:txBody>
      </p:sp>
    </p:spTree>
    <p:extLst>
      <p:ext uri="{BB962C8B-B14F-4D97-AF65-F5344CB8AC3E}">
        <p14:creationId xmlns:p14="http://schemas.microsoft.com/office/powerpoint/2010/main" val="379990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703B-1220-4489-9955-5A21013814E7}"/>
              </a:ext>
            </a:extLst>
          </p:cNvPr>
          <p:cNvSpPr>
            <a:spLocks noGrp="1"/>
          </p:cNvSpPr>
          <p:nvPr>
            <p:ph type="title"/>
          </p:nvPr>
        </p:nvSpPr>
        <p:spPr>
          <a:xfrm>
            <a:off x="467544" y="205978"/>
            <a:ext cx="8219256" cy="1285651"/>
          </a:xfrm>
        </p:spPr>
        <p:txBody>
          <a:bodyPr>
            <a:normAutofit/>
          </a:bodyPr>
          <a:lstStyle/>
          <a:p>
            <a:pPr algn="ctr"/>
            <a:r>
              <a:rPr lang="en-IE" sz="2400" dirty="0">
                <a:latin typeface="Times New Roman" panose="02020603050405020304" pitchFamily="18" charset="0"/>
                <a:cs typeface="Times New Roman" panose="02020603050405020304" pitchFamily="18" charset="0"/>
              </a:rPr>
              <a:t>Data Gaps and issues-Supply Side Data &amp; Employment (Tables 5-7)</a:t>
            </a:r>
          </a:p>
        </p:txBody>
      </p:sp>
      <p:sp>
        <p:nvSpPr>
          <p:cNvPr id="3" name="Content Placeholder 2">
            <a:extLst>
              <a:ext uri="{FF2B5EF4-FFF2-40B4-BE49-F238E27FC236}">
                <a16:creationId xmlns:a16="http://schemas.microsoft.com/office/drawing/2014/main" id="{C9F649A8-7AB3-46C8-99FC-DFDDC3988A96}"/>
              </a:ext>
            </a:extLst>
          </p:cNvPr>
          <p:cNvSpPr>
            <a:spLocks noGrp="1"/>
          </p:cNvSpPr>
          <p:nvPr>
            <p:ph idx="1"/>
          </p:nvPr>
        </p:nvSpPr>
        <p:spPr>
          <a:xfrm>
            <a:off x="457200" y="1491629"/>
            <a:ext cx="8229600" cy="2520281"/>
          </a:xfrm>
        </p:spPr>
        <p:txBody>
          <a:bodyPr>
            <a:noAutofit/>
          </a:bodyPr>
          <a:lstStyle/>
          <a:p>
            <a:r>
              <a:rPr lang="en-US" sz="1800" dirty="0">
                <a:latin typeface="Times New Roman" panose="02020603050405020304" pitchFamily="18" charset="0"/>
                <a:cs typeface="Times New Roman" panose="02020603050405020304" pitchFamily="18" charset="0"/>
              </a:rPr>
              <a:t>Expert knowledge of Supply and Use and Input/Output tables will be required for these tables</a:t>
            </a:r>
          </a:p>
          <a:p>
            <a:r>
              <a:rPr lang="en-US" sz="1800" dirty="0">
                <a:latin typeface="Times New Roman" panose="02020603050405020304" pitchFamily="18" charset="0"/>
                <a:cs typeface="Times New Roman" panose="02020603050405020304" pitchFamily="18" charset="0"/>
              </a:rPr>
              <a:t>Experts from other areas such as National Accounts and Balance of Payments will be required to complete some tables</a:t>
            </a:r>
          </a:p>
          <a:p>
            <a:r>
              <a:rPr lang="en-US" sz="1800" dirty="0">
                <a:latin typeface="Times New Roman" panose="02020603050405020304" pitchFamily="18" charset="0"/>
                <a:cs typeface="Times New Roman" panose="02020603050405020304" pitchFamily="18" charset="0"/>
              </a:rPr>
              <a:t>The complexity of measurement of employment in Tourism Characteristic Industries V’s Non Tourism Characteristic Industries</a:t>
            </a:r>
          </a:p>
          <a:p>
            <a:r>
              <a:rPr lang="en-US" sz="1800" dirty="0">
                <a:latin typeface="Times New Roman" panose="02020603050405020304" pitchFamily="18" charset="0"/>
                <a:cs typeface="Times New Roman" panose="02020603050405020304" pitchFamily="18" charset="0"/>
              </a:rPr>
              <a:t>Calculation of Full-Time Equivalent labour units (FTEs)</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IE" sz="1800" dirty="0">
              <a:latin typeface="Times New Roman" panose="02020603050405020304" pitchFamily="18" charset="0"/>
              <a:cs typeface="Times New Roman" panose="02020603050405020304" pitchFamily="18" charset="0"/>
            </a:endParaRPr>
          </a:p>
          <a:p>
            <a:endParaRPr lang="en-IE" sz="1800" dirty="0">
              <a:latin typeface="Times New Roman" panose="02020603050405020304" pitchFamily="18" charset="0"/>
              <a:cs typeface="Times New Roman" panose="02020603050405020304" pitchFamily="18" charset="0"/>
            </a:endParaRPr>
          </a:p>
          <a:p>
            <a:endParaRPr lang="en-IE" sz="1800" dirty="0">
              <a:latin typeface="Times New Roman" panose="02020603050405020304" pitchFamily="18" charset="0"/>
              <a:cs typeface="Times New Roman" panose="02020603050405020304" pitchFamily="18" charset="0"/>
            </a:endParaRPr>
          </a:p>
          <a:p>
            <a:endParaRPr lang="en-IE"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A930AD-A054-4222-9581-0AC6B1DD18A9}"/>
              </a:ext>
            </a:extLst>
          </p:cNvPr>
          <p:cNvSpPr>
            <a:spLocks noGrp="1"/>
          </p:cNvSpPr>
          <p:nvPr>
            <p:ph type="sldNum" sz="quarter" idx="4"/>
          </p:nvPr>
        </p:nvSpPr>
        <p:spPr/>
        <p:txBody>
          <a:bodyPr/>
          <a:lstStyle/>
          <a:p>
            <a:fld id="{F074DFA7-C613-284F-BE8A-46920CEE1047}" type="slidenum">
              <a:rPr lang="en-US" smtClean="0"/>
              <a:pPr/>
              <a:t>6</a:t>
            </a:fld>
            <a:endParaRPr lang="en-US" dirty="0"/>
          </a:p>
        </p:txBody>
      </p:sp>
    </p:spTree>
    <p:extLst>
      <p:ext uri="{BB962C8B-B14F-4D97-AF65-F5344CB8AC3E}">
        <p14:creationId xmlns:p14="http://schemas.microsoft.com/office/powerpoint/2010/main" val="341147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703B-1220-4489-9955-5A21013814E7}"/>
              </a:ext>
            </a:extLst>
          </p:cNvPr>
          <p:cNvSpPr>
            <a:spLocks noGrp="1"/>
          </p:cNvSpPr>
          <p:nvPr>
            <p:ph type="title"/>
          </p:nvPr>
        </p:nvSpPr>
        <p:spPr>
          <a:xfrm>
            <a:off x="467544" y="205978"/>
            <a:ext cx="8219256" cy="1069627"/>
          </a:xfrm>
        </p:spPr>
        <p:txBody>
          <a:bodyPr>
            <a:normAutofit/>
          </a:bodyPr>
          <a:lstStyle/>
          <a:p>
            <a:pPr algn="ctr"/>
            <a:r>
              <a:rPr lang="en-IE" sz="2400" dirty="0">
                <a:latin typeface="Times New Roman" panose="02020603050405020304" pitchFamily="18" charset="0"/>
                <a:cs typeface="Times New Roman" panose="02020603050405020304" pitchFamily="18" charset="0"/>
              </a:rPr>
              <a:t>Data Gaps and issues - GFCF, Collective Consumption and Non-Monetary Indicators (Tables 8-10)</a:t>
            </a:r>
          </a:p>
        </p:txBody>
      </p:sp>
      <p:sp>
        <p:nvSpPr>
          <p:cNvPr id="3" name="Content Placeholder 2">
            <a:extLst>
              <a:ext uri="{FF2B5EF4-FFF2-40B4-BE49-F238E27FC236}">
                <a16:creationId xmlns:a16="http://schemas.microsoft.com/office/drawing/2014/main" id="{C9F649A8-7AB3-46C8-99FC-DFDDC3988A96}"/>
              </a:ext>
            </a:extLst>
          </p:cNvPr>
          <p:cNvSpPr>
            <a:spLocks noGrp="1"/>
          </p:cNvSpPr>
          <p:nvPr>
            <p:ph idx="1"/>
          </p:nvPr>
        </p:nvSpPr>
        <p:spPr>
          <a:xfrm>
            <a:off x="457200" y="1563638"/>
            <a:ext cx="8229600" cy="2448272"/>
          </a:xfrm>
        </p:spPr>
        <p:txBody>
          <a:bodyPr>
            <a:normAutofit/>
          </a:bodyPr>
          <a:lstStyle/>
          <a:p>
            <a:r>
              <a:rPr lang="en-IE" sz="1800" dirty="0">
                <a:latin typeface="Times New Roman" panose="02020603050405020304" pitchFamily="18" charset="0"/>
                <a:cs typeface="Times New Roman" panose="02020603050405020304" pitchFamily="18" charset="0"/>
              </a:rPr>
              <a:t>Gross Fixed Capital Formation (GFCF) - Lack of suitable data relating to GFCF and how it relates to tourism supply</a:t>
            </a:r>
            <a:endParaRPr lang="en-IE" sz="1800" dirty="0">
              <a:solidFill>
                <a:srgbClr val="FF0000"/>
              </a:solidFill>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Local and Central Government spending that relates specifically to tourism products – how to develop this</a:t>
            </a:r>
            <a:endParaRPr lang="en-IE"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Complex methodology work will be required for all of the tables</a:t>
            </a:r>
          </a:p>
          <a:p>
            <a:pPr marL="0" indent="0">
              <a:buNone/>
            </a:pPr>
            <a:endParaRPr lang="en-IE" sz="1600" dirty="0"/>
          </a:p>
          <a:p>
            <a:pPr marL="0" indent="0">
              <a:buNone/>
            </a:pP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endParaRPr lang="en-IE" sz="1600" dirty="0">
              <a:solidFill>
                <a:srgbClr val="FF0000"/>
              </a:solidFill>
              <a:latin typeface="Times New Roman" panose="02020603050405020304" pitchFamily="18" charset="0"/>
              <a:cs typeface="Times New Roman" panose="02020603050405020304" pitchFamily="18" charset="0"/>
            </a:endParaRPr>
          </a:p>
          <a:p>
            <a:endParaRPr lang="en-IE" sz="1600" dirty="0">
              <a:latin typeface="Times New Roman" panose="02020603050405020304" pitchFamily="18" charset="0"/>
              <a:cs typeface="Times New Roman" panose="02020603050405020304" pitchFamily="18" charset="0"/>
            </a:endParaRPr>
          </a:p>
          <a:p>
            <a:endParaRPr lang="en-IE" sz="1600" dirty="0">
              <a:latin typeface="Times New Roman" panose="02020603050405020304" pitchFamily="18" charset="0"/>
              <a:cs typeface="Times New Roman" panose="02020603050405020304" pitchFamily="18" charset="0"/>
            </a:endParaRPr>
          </a:p>
          <a:p>
            <a:endParaRPr lang="en-IE" sz="1600" dirty="0">
              <a:latin typeface="Times New Roman" panose="02020603050405020304" pitchFamily="18" charset="0"/>
              <a:cs typeface="Times New Roman" panose="02020603050405020304" pitchFamily="18" charset="0"/>
            </a:endParaRPr>
          </a:p>
          <a:p>
            <a:endParaRPr lang="en-IE"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A930AD-A054-4222-9581-0AC6B1DD18A9}"/>
              </a:ext>
            </a:extLst>
          </p:cNvPr>
          <p:cNvSpPr>
            <a:spLocks noGrp="1"/>
          </p:cNvSpPr>
          <p:nvPr>
            <p:ph type="sldNum" sz="quarter" idx="4"/>
          </p:nvPr>
        </p:nvSpPr>
        <p:spPr/>
        <p:txBody>
          <a:bodyPr/>
          <a:lstStyle/>
          <a:p>
            <a:fld id="{F074DFA7-C613-284F-BE8A-46920CEE1047}" type="slidenum">
              <a:rPr lang="en-US" smtClean="0"/>
              <a:pPr/>
              <a:t>7</a:t>
            </a:fld>
            <a:endParaRPr lang="en-US" dirty="0"/>
          </a:p>
        </p:txBody>
      </p:sp>
    </p:spTree>
    <p:extLst>
      <p:ext uri="{BB962C8B-B14F-4D97-AF65-F5344CB8AC3E}">
        <p14:creationId xmlns:p14="http://schemas.microsoft.com/office/powerpoint/2010/main" val="170373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F02-604B-441D-B6B5-E6B2987BA204}"/>
              </a:ext>
            </a:extLst>
          </p:cNvPr>
          <p:cNvSpPr>
            <a:spLocks noGrp="1"/>
          </p:cNvSpPr>
          <p:nvPr>
            <p:ph type="title"/>
          </p:nvPr>
        </p:nvSpPr>
        <p:spPr/>
        <p:txBody>
          <a:bodyPr>
            <a:normAutofit/>
          </a:bodyPr>
          <a:lstStyle/>
          <a:p>
            <a:pPr algn="ctr"/>
            <a:r>
              <a:rPr lang="en-IE" sz="2400" dirty="0">
                <a:latin typeface="Times New Roman" panose="02020603050405020304" pitchFamily="18" charset="0"/>
                <a:cs typeface="Times New Roman" panose="02020603050405020304" pitchFamily="18" charset="0"/>
              </a:rPr>
              <a:t>Recommendations arising from the study</a:t>
            </a:r>
          </a:p>
        </p:txBody>
      </p:sp>
      <p:sp>
        <p:nvSpPr>
          <p:cNvPr id="3" name="Content Placeholder 2">
            <a:extLst>
              <a:ext uri="{FF2B5EF4-FFF2-40B4-BE49-F238E27FC236}">
                <a16:creationId xmlns:a16="http://schemas.microsoft.com/office/drawing/2014/main" id="{A2C0C76D-5094-46E4-A0F2-E58E94F72960}"/>
              </a:ext>
            </a:extLst>
          </p:cNvPr>
          <p:cNvSpPr>
            <a:spLocks noGrp="1"/>
          </p:cNvSpPr>
          <p:nvPr>
            <p:ph idx="1"/>
          </p:nvPr>
        </p:nvSpPr>
        <p:spPr/>
        <p:txBody>
          <a:bodyPr>
            <a:normAutofit lnSpcReduction="10000"/>
          </a:bodyPr>
          <a:lstStyle/>
          <a:p>
            <a:r>
              <a:rPr lang="en-IE" sz="1400" dirty="0">
                <a:latin typeface="Times New Roman" panose="02020603050405020304" pitchFamily="18" charset="0"/>
                <a:cs typeface="Times New Roman" panose="02020603050405020304" pitchFamily="18" charset="0"/>
              </a:rPr>
              <a:t>Establish a mechanism for the development of compiling Same Day Visitor (SDV) data from a domestic perspective</a:t>
            </a:r>
          </a:p>
          <a:p>
            <a:r>
              <a:rPr lang="en-IE" sz="1400" dirty="0">
                <a:latin typeface="Times New Roman" panose="02020603050405020304" pitchFamily="18" charset="0"/>
                <a:cs typeface="Times New Roman" panose="02020603050405020304" pitchFamily="18" charset="0"/>
              </a:rPr>
              <a:t>Look at the possibility of surveying cruise ships as part of same day visitor data</a:t>
            </a:r>
          </a:p>
          <a:p>
            <a:r>
              <a:rPr lang="en-IE" sz="1400" dirty="0">
                <a:latin typeface="Times New Roman" panose="02020603050405020304" pitchFamily="18" charset="0"/>
                <a:cs typeface="Times New Roman" panose="02020603050405020304" pitchFamily="18" charset="0"/>
              </a:rPr>
              <a:t>Collect more complete data on expenditure for both domestic, inbound and possibly outbound tourism (surveys)</a:t>
            </a:r>
          </a:p>
          <a:p>
            <a:r>
              <a:rPr lang="en-IE" sz="1400" dirty="0">
                <a:latin typeface="Times New Roman" panose="02020603050405020304" pitchFamily="18" charset="0"/>
                <a:cs typeface="Times New Roman" panose="02020603050405020304" pitchFamily="18" charset="0"/>
              </a:rPr>
              <a:t>Consult with National Accounts and Balance of Payments divisions for the compilation of Table 5 &amp; 6 (Supply side data)</a:t>
            </a:r>
          </a:p>
          <a:p>
            <a:r>
              <a:rPr lang="en-IE" sz="1400" dirty="0">
                <a:latin typeface="Times New Roman" panose="02020603050405020304" pitchFamily="18" charset="0"/>
                <a:cs typeface="Times New Roman" panose="02020603050405020304" pitchFamily="18" charset="0"/>
              </a:rPr>
              <a:t>Separate data needs to be collected on business expenditure i.e. who pays first - employee or employer </a:t>
            </a:r>
          </a:p>
          <a:p>
            <a:r>
              <a:rPr lang="en-IE" sz="1400" dirty="0">
                <a:latin typeface="Times New Roman" panose="02020603050405020304" pitchFamily="18" charset="0"/>
                <a:cs typeface="Times New Roman" panose="02020603050405020304" pitchFamily="18" charset="0"/>
              </a:rPr>
              <a:t>Create a specialist group from various divisions in the CSO including tourism, national accounts and labour market to address the various methodological issues </a:t>
            </a:r>
          </a:p>
        </p:txBody>
      </p:sp>
      <p:sp>
        <p:nvSpPr>
          <p:cNvPr id="4" name="Slide Number Placeholder 3">
            <a:extLst>
              <a:ext uri="{FF2B5EF4-FFF2-40B4-BE49-F238E27FC236}">
                <a16:creationId xmlns:a16="http://schemas.microsoft.com/office/drawing/2014/main" id="{B75F2622-CE92-4200-AFB2-8B6ACFB978A4}"/>
              </a:ext>
            </a:extLst>
          </p:cNvPr>
          <p:cNvSpPr>
            <a:spLocks noGrp="1"/>
          </p:cNvSpPr>
          <p:nvPr>
            <p:ph type="sldNum" sz="quarter" idx="4"/>
          </p:nvPr>
        </p:nvSpPr>
        <p:spPr/>
        <p:txBody>
          <a:bodyPr/>
          <a:lstStyle/>
          <a:p>
            <a:fld id="{F074DFA7-C613-284F-BE8A-46920CEE1047}" type="slidenum">
              <a:rPr lang="en-US" smtClean="0"/>
              <a:pPr/>
              <a:t>8</a:t>
            </a:fld>
            <a:endParaRPr lang="en-US" dirty="0"/>
          </a:p>
        </p:txBody>
      </p:sp>
    </p:spTree>
    <p:extLst>
      <p:ext uri="{BB962C8B-B14F-4D97-AF65-F5344CB8AC3E}">
        <p14:creationId xmlns:p14="http://schemas.microsoft.com/office/powerpoint/2010/main" val="12785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66">
            <a:extLst>
              <a:ext uri="{FF2B5EF4-FFF2-40B4-BE49-F238E27FC236}">
                <a16:creationId xmlns:a16="http://schemas.microsoft.com/office/drawing/2014/main" id="{DEE5C6BA-FE2A-4C38-8D88-E70C06E54F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1678" y="2794"/>
            <a:ext cx="4862322"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68">
            <a:extLst>
              <a:ext uri="{FF2B5EF4-FFF2-40B4-BE49-F238E27FC236}">
                <a16:creationId xmlns:a16="http://schemas.microsoft.com/office/drawing/2014/main" id="{53E66F28-0926-4CFB-BDAB-646CAB184C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2" name="Title 1">
            <a:extLst>
              <a:ext uri="{FF2B5EF4-FFF2-40B4-BE49-F238E27FC236}">
                <a16:creationId xmlns:a16="http://schemas.microsoft.com/office/drawing/2014/main" id="{95461C99-66B2-49C5-88CC-FD606C857061}"/>
              </a:ext>
            </a:extLst>
          </p:cNvPr>
          <p:cNvSpPr>
            <a:spLocks noGrp="1"/>
          </p:cNvSpPr>
          <p:nvPr>
            <p:ph type="title"/>
          </p:nvPr>
        </p:nvSpPr>
        <p:spPr>
          <a:xfrm>
            <a:off x="603504" y="602217"/>
            <a:ext cx="3733482" cy="1090538"/>
          </a:xfrm>
          <a:prstGeom prst="ellipse">
            <a:avLst/>
          </a:prstGeom>
        </p:spPr>
        <p:txBody>
          <a:bodyPr vert="horz" lIns="68580" tIns="34290" rIns="68580" bIns="34290" rtlCol="0">
            <a:normAutofit fontScale="90000"/>
          </a:bodyPr>
          <a:lstStyle/>
          <a:p>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b="1" dirty="0">
                <a:solidFill>
                  <a:srgbClr val="000000"/>
                </a:solidFill>
                <a:latin typeface="Cambria" panose="02040503050406030204" pitchFamily="18" charset="0"/>
              </a:rPr>
            </a:br>
            <a:br>
              <a:rPr lang="en-US" sz="800" dirty="0">
                <a:solidFill>
                  <a:srgbClr val="000000"/>
                </a:solidFill>
                <a:latin typeface="Cambria" panose="02040503050406030204" pitchFamily="18" charset="0"/>
              </a:rPr>
            </a:br>
            <a:endParaRPr lang="en-US" sz="800" dirty="0">
              <a:solidFill>
                <a:srgbClr val="000000"/>
              </a:solidFill>
              <a:latin typeface="Cambria" panose="02040503050406030204" pitchFamily="18" charset="0"/>
            </a:endParaRPr>
          </a:p>
        </p:txBody>
      </p:sp>
      <p:sp>
        <p:nvSpPr>
          <p:cNvPr id="7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824" y="0"/>
            <a:ext cx="2970144" cy="1688658"/>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6" name="Picture 35" descr="A view of a mountain&#10;&#10;Description generated with high confidence">
            <a:extLst>
              <a:ext uri="{FF2B5EF4-FFF2-40B4-BE49-F238E27FC236}">
                <a16:creationId xmlns:a16="http://schemas.microsoft.com/office/drawing/2014/main" id="{01BD4F6B-1F78-45AA-82C6-C9903746BFA4}"/>
              </a:ext>
            </a:extLst>
          </p:cNvPr>
          <p:cNvPicPr>
            <a:picLocks noChangeAspect="1"/>
          </p:cNvPicPr>
          <p:nvPr/>
        </p:nvPicPr>
        <p:blipFill rotWithShape="1">
          <a:blip r:embed="rId3">
            <a:alphaModFix/>
            <a:extLst/>
          </a:blip>
          <a:srcRect t="37118" r="-2" b="5546"/>
          <a:stretch/>
        </p:blipFill>
        <p:spPr>
          <a:xfrm>
            <a:off x="4976863" y="16555"/>
            <a:ext cx="2756066" cy="1580199"/>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9" name="Content Placeholder 8">
            <a:extLst>
              <a:ext uri="{FF2B5EF4-FFF2-40B4-BE49-F238E27FC236}">
                <a16:creationId xmlns:a16="http://schemas.microsoft.com/office/drawing/2014/main" id="{6C58B020-F1E9-4F1C-B874-5B9FE0D572FF}"/>
              </a:ext>
            </a:extLst>
          </p:cNvPr>
          <p:cNvSpPr>
            <a:spLocks noGrp="1"/>
          </p:cNvSpPr>
          <p:nvPr>
            <p:ph idx="1"/>
          </p:nvPr>
        </p:nvSpPr>
        <p:spPr>
          <a:xfrm>
            <a:off x="603504" y="1816262"/>
            <a:ext cx="3733184" cy="2729467"/>
          </a:xfrm>
        </p:spPr>
        <p:txBody>
          <a:bodyPr anchor="ctr">
            <a:normAutofit/>
          </a:bodyPr>
          <a:lstStyle/>
          <a:p>
            <a:pPr marL="0" indent="0">
              <a:buNone/>
            </a:pPr>
            <a:r>
              <a:rPr lang="en-IE" sz="2000" b="1" dirty="0">
                <a:solidFill>
                  <a:srgbClr val="57A3B5"/>
                </a:solidFill>
                <a:latin typeface="Times New Roman" panose="02020603050405020304" pitchFamily="18" charset="0"/>
                <a:cs typeface="Times New Roman" panose="02020603050405020304" pitchFamily="18" charset="0"/>
              </a:rPr>
              <a:t>Thank you.</a:t>
            </a:r>
          </a:p>
          <a:p>
            <a:pPr marL="0" indent="0">
              <a:buNone/>
            </a:pPr>
            <a:r>
              <a:rPr lang="en-IE" sz="2000" b="1" dirty="0">
                <a:solidFill>
                  <a:srgbClr val="57A3B5"/>
                </a:solidFill>
                <a:latin typeface="Times New Roman" panose="02020603050405020304" pitchFamily="18" charset="0"/>
                <a:cs typeface="Times New Roman" panose="02020603050405020304" pitchFamily="18" charset="0"/>
              </a:rPr>
              <a:t>Any Questions?</a:t>
            </a:r>
          </a:p>
        </p:txBody>
      </p:sp>
      <p:sp>
        <p:nvSpPr>
          <p:cNvPr id="84"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6472" y="2191632"/>
            <a:ext cx="3717528" cy="2958975"/>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38F5EBDE-C568-48B1-8E9E-A11ED9A2C359}"/>
              </a:ext>
            </a:extLst>
          </p:cNvPr>
          <p:cNvPicPr>
            <a:picLocks noChangeAspect="1"/>
          </p:cNvPicPr>
          <p:nvPr/>
        </p:nvPicPr>
        <p:blipFill rotWithShape="1">
          <a:blip r:embed="rId4">
            <a:alphaModFix/>
            <a:extLst/>
          </a:blip>
          <a:srcRect r="5474" b="-2"/>
          <a:stretch/>
        </p:blipFill>
        <p:spPr>
          <a:xfrm>
            <a:off x="5549494" y="2314655"/>
            <a:ext cx="3594506" cy="2835951"/>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250924073"/>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4535</TotalTime>
  <Words>1168</Words>
  <Application>Microsoft Office PowerPoint</Application>
  <PresentationFormat>On-screen Show (16:9)</PresentationFormat>
  <Paragraphs>84</Paragraphs>
  <Slides>10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Cambria</vt:lpstr>
      <vt:lpstr>Roboto Slab Light</vt:lpstr>
      <vt:lpstr>Roboto Slab Regular</vt:lpstr>
      <vt:lpstr>Times New Roman</vt:lpstr>
      <vt:lpstr>CSO Standard Text 2</vt:lpstr>
      <vt:lpstr>Office Theme</vt:lpstr>
      <vt:lpstr>Feasibility Study: Compilation of a Tourism Satellite Account for Ireland</vt:lpstr>
      <vt:lpstr>What is a Tourism Satellite Account (TSA)?</vt:lpstr>
      <vt:lpstr>Structure and Framework of a TSA</vt:lpstr>
      <vt:lpstr>Why Ireland needs a TSA</vt:lpstr>
      <vt:lpstr>Data Gaps and issues-Demand Side Data (Tables 1-4)</vt:lpstr>
      <vt:lpstr>Data Gaps and issues-Supply Side Data &amp; Employment (Tables 5-7)</vt:lpstr>
      <vt:lpstr>Data Gaps and issues - GFCF, Collective Consumption and Non-Monetary Indicators (Tables 8-10)</vt:lpstr>
      <vt:lpstr>Recommendations arising from the study</vt:lpstr>
      <vt:lpstr>                    </vt:lpstr>
      <vt:lpstr>Appendix – List of tables</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Lou Ellen Kiely</cp:lastModifiedBy>
  <cp:revision>245</cp:revision>
  <cp:lastPrinted>2019-06-25T12:13:36Z</cp:lastPrinted>
  <dcterms:created xsi:type="dcterms:W3CDTF">2017-12-13T09:54:14Z</dcterms:created>
  <dcterms:modified xsi:type="dcterms:W3CDTF">2019-06-25T14:04:34Z</dcterms:modified>
</cp:coreProperties>
</file>