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 autoAdjust="0"/>
    <p:restoredTop sz="94633" autoAdjust="0"/>
  </p:normalViewPr>
  <p:slideViewPr>
    <p:cSldViewPr>
      <p:cViewPr varScale="1">
        <p:scale>
          <a:sx n="72" d="100"/>
          <a:sy n="72" d="100"/>
        </p:scale>
        <p:origin x="-144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All Island Tourism Statistics Liaison Group</a:t>
            </a:r>
            <a:br>
              <a:rPr lang="en-IE" dirty="0" smtClean="0"/>
            </a:br>
            <a:r>
              <a:rPr lang="en-IE" dirty="0" smtClean="0"/>
              <a:t>CSO releases – HTS and Overseas Travel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 dirty="0" smtClean="0"/>
          </a:p>
          <a:p>
            <a:r>
              <a:rPr lang="en-IE" dirty="0" smtClean="0"/>
              <a:t>Patsy King</a:t>
            </a:r>
          </a:p>
          <a:p>
            <a:r>
              <a:rPr lang="en-IE" dirty="0" smtClean="0"/>
              <a:t>June 2013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Overseas Travel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Monthly – up to reference period  June 2010</a:t>
            </a:r>
          </a:p>
          <a:p>
            <a:r>
              <a:rPr lang="en-IE" dirty="0" smtClean="0"/>
              <a:t>Published detailed country level data </a:t>
            </a:r>
          </a:p>
          <a:p>
            <a:r>
              <a:rPr lang="en-IE" dirty="0" smtClean="0"/>
              <a:t>Changed to quarterly release from Q3 2010 onwards</a:t>
            </a:r>
          </a:p>
          <a:p>
            <a:r>
              <a:rPr lang="en-IE" dirty="0" smtClean="0"/>
              <a:t>Reduced the level of detail published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Quarterly Release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Quarter 3 2010  onwards</a:t>
            </a:r>
          </a:p>
          <a:p>
            <a:r>
              <a:rPr lang="en-IE" dirty="0" smtClean="0"/>
              <a:t>Calendar quarters only</a:t>
            </a:r>
          </a:p>
          <a:p>
            <a:r>
              <a:rPr lang="en-IE" dirty="0" smtClean="0"/>
              <a:t>Less detail published- fewer individual countries</a:t>
            </a:r>
          </a:p>
          <a:p>
            <a:endParaRPr lang="en-IE" dirty="0" smtClean="0"/>
          </a:p>
          <a:p>
            <a:endParaRPr lang="en-IE" dirty="0" smtClean="0"/>
          </a:p>
          <a:p>
            <a:endParaRPr lang="en-IE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Change to rolling 3 month release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/>
          </a:p>
          <a:p>
            <a:r>
              <a:rPr lang="en-IE" dirty="0" smtClean="0"/>
              <a:t>First period : May – July 2011</a:t>
            </a:r>
          </a:p>
          <a:p>
            <a:r>
              <a:rPr lang="en-IE" dirty="0" smtClean="0"/>
              <a:t>Same level of detail as in calendar quarter releases</a:t>
            </a:r>
          </a:p>
          <a:p>
            <a:r>
              <a:rPr lang="en-IE" dirty="0" smtClean="0"/>
              <a:t>Still publish calendar quarter data in release</a:t>
            </a:r>
          </a:p>
          <a:p>
            <a:r>
              <a:rPr lang="en-IE" dirty="0" smtClean="0"/>
              <a:t>Timeliness  - publish 4 to 5 weeks after reference month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Household Travel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IE" dirty="0" smtClean="0"/>
          </a:p>
          <a:p>
            <a:r>
              <a:rPr lang="en-IE" dirty="0" smtClean="0"/>
              <a:t>Traditionally- </a:t>
            </a:r>
            <a:r>
              <a:rPr lang="en-IE" dirty="0"/>
              <a:t>q</a:t>
            </a:r>
            <a:r>
              <a:rPr lang="en-IE" dirty="0" smtClean="0"/>
              <a:t>uarterly data published</a:t>
            </a:r>
          </a:p>
          <a:p>
            <a:r>
              <a:rPr lang="en-IE" dirty="0" smtClean="0"/>
              <a:t>2010, 2011- annual data only published</a:t>
            </a:r>
          </a:p>
          <a:p>
            <a:r>
              <a:rPr lang="en-IE" dirty="0" smtClean="0"/>
              <a:t>2012 – some quarterly data will be published as well as annual data</a:t>
            </a:r>
          </a:p>
          <a:p>
            <a:r>
              <a:rPr lang="en-IE" dirty="0" smtClean="0"/>
              <a:t>Review of methodology – revise 2010, 2011 data in 2012 release</a:t>
            </a:r>
          </a:p>
          <a:p>
            <a:r>
              <a:rPr lang="en-IE" dirty="0" smtClean="0"/>
              <a:t>Publish 2012 data- 20 June 2013</a:t>
            </a:r>
          </a:p>
          <a:p>
            <a:r>
              <a:rPr lang="en-IE" dirty="0" smtClean="0"/>
              <a:t>Publish Q </a:t>
            </a:r>
            <a:r>
              <a:rPr lang="en-IE" smtClean="0"/>
              <a:t>1 2013 data  </a:t>
            </a:r>
            <a:r>
              <a:rPr lang="en-IE" dirty="0" smtClean="0"/>
              <a:t>– July 2013</a:t>
            </a:r>
          </a:p>
          <a:p>
            <a:endParaRPr lang="en-IE" dirty="0" smtClean="0"/>
          </a:p>
          <a:p>
            <a:endParaRPr lang="en-IE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HTS methodology- domestic travel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Domestic travel- change methodology from 2010 onwards</a:t>
            </a:r>
          </a:p>
          <a:p>
            <a:r>
              <a:rPr lang="en-IE" dirty="0"/>
              <a:t>Prior 2010 – results weighted to QNHS  estimates – also same calibration was applied to domestic travel as for outbound </a:t>
            </a:r>
            <a:r>
              <a:rPr lang="en-IE" dirty="0" smtClean="0"/>
              <a:t>travel</a:t>
            </a:r>
          </a:p>
          <a:p>
            <a:r>
              <a:rPr lang="en-IE" dirty="0" smtClean="0"/>
              <a:t>Since 2010 -results weighted to agree household population estimates by household type (QNHS) only</a:t>
            </a:r>
          </a:p>
          <a:p>
            <a:endParaRPr lang="en-IE" dirty="0" smtClean="0"/>
          </a:p>
          <a:p>
            <a:pPr marL="0" indent="0">
              <a:buNone/>
            </a:pPr>
            <a:endParaRPr lang="en-IE" dirty="0" smtClean="0"/>
          </a:p>
          <a:p>
            <a:endParaRPr lang="en-IE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HTS methodology-outbound travel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Outbound Travel- change in methodology from 2010 onwards</a:t>
            </a:r>
          </a:p>
          <a:p>
            <a:r>
              <a:rPr lang="en-IE" dirty="0" smtClean="0"/>
              <a:t>Results weighted to agree household population estimates by household type (QNHS)</a:t>
            </a:r>
          </a:p>
          <a:p>
            <a:r>
              <a:rPr lang="en-IE" dirty="0" smtClean="0"/>
              <a:t>Further weighted to frontier survey Tourism and </a:t>
            </a:r>
            <a:r>
              <a:rPr lang="en-IE" dirty="0" smtClean="0"/>
              <a:t>Travel for trips , nights and expenditure- </a:t>
            </a:r>
            <a:r>
              <a:rPr lang="en-IE" dirty="0" smtClean="0"/>
              <a:t>from 2010 onwards only</a:t>
            </a:r>
          </a:p>
          <a:p>
            <a:endParaRPr lang="en-IE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HTS and TTS (Tourism and Travel Survey)- main differences in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IE" dirty="0" smtClean="0"/>
          </a:p>
          <a:p>
            <a:r>
              <a:rPr lang="en-US" dirty="0" smtClean="0"/>
              <a:t>HTS includes travel to Northern Ireland- TTS includes overseas travel only</a:t>
            </a:r>
          </a:p>
          <a:p>
            <a:r>
              <a:rPr lang="en-US" dirty="0" smtClean="0"/>
              <a:t>HTS – travel with 1 + overnight stay</a:t>
            </a:r>
          </a:p>
          <a:p>
            <a:r>
              <a:rPr lang="en-US" dirty="0" smtClean="0"/>
              <a:t>TTS – covers both same day trips and overnight trips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/>
            </a:r>
            <a:br>
              <a:rPr lang="en-IE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IE" dirty="0" smtClean="0"/>
              <a:t>Thank you</a:t>
            </a:r>
          </a:p>
          <a:p>
            <a:pPr algn="ctr"/>
            <a:r>
              <a:rPr lang="en-IE" dirty="0" smtClean="0"/>
              <a:t>Any questions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283</Words>
  <Application>Microsoft Office PowerPoint</Application>
  <PresentationFormat>On-screen Show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All Island Tourism Statistics Liaison Group CSO releases – HTS and Overseas Travel</vt:lpstr>
      <vt:lpstr>Overseas Travel</vt:lpstr>
      <vt:lpstr>Quarterly Release</vt:lpstr>
      <vt:lpstr>Change to rolling 3 month release</vt:lpstr>
      <vt:lpstr>Household Travel Survey</vt:lpstr>
      <vt:lpstr>HTS methodology- domestic travel</vt:lpstr>
      <vt:lpstr>HTS methodology-outbound travel</vt:lpstr>
      <vt:lpstr>HTS and TTS (Tourism and Travel Survey)- main differences in results</vt:lpstr>
      <vt:lpstr>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Overseas Travel  Release</dc:title>
  <dc:creator/>
  <cp:lastModifiedBy>Patsy King</cp:lastModifiedBy>
  <cp:revision>60</cp:revision>
  <cp:lastPrinted>2013-06-06T11:10:47Z</cp:lastPrinted>
  <dcterms:created xsi:type="dcterms:W3CDTF">2006-08-16T00:00:00Z</dcterms:created>
  <dcterms:modified xsi:type="dcterms:W3CDTF">2013-06-18T10:42:11Z</dcterms:modified>
</cp:coreProperties>
</file>