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50" r:id="rId1"/>
  </p:sldMasterIdLst>
  <p:notesMasterIdLst>
    <p:notesMasterId r:id="rId23"/>
  </p:notesMasterIdLst>
  <p:handoutMasterIdLst>
    <p:handoutMasterId r:id="rId24"/>
  </p:handoutMasterIdLst>
  <p:sldIdLst>
    <p:sldId id="330" r:id="rId2"/>
    <p:sldId id="412" r:id="rId3"/>
    <p:sldId id="391" r:id="rId4"/>
    <p:sldId id="403" r:id="rId5"/>
    <p:sldId id="413" r:id="rId6"/>
    <p:sldId id="415" r:id="rId7"/>
    <p:sldId id="414" r:id="rId8"/>
    <p:sldId id="418" r:id="rId9"/>
    <p:sldId id="425" r:id="rId10"/>
    <p:sldId id="426" r:id="rId11"/>
    <p:sldId id="427" r:id="rId12"/>
    <p:sldId id="428" r:id="rId13"/>
    <p:sldId id="393" r:id="rId14"/>
    <p:sldId id="397" r:id="rId15"/>
    <p:sldId id="404" r:id="rId16"/>
    <p:sldId id="401" r:id="rId17"/>
    <p:sldId id="405" r:id="rId18"/>
    <p:sldId id="394" r:id="rId19"/>
    <p:sldId id="429" r:id="rId20"/>
    <p:sldId id="431" r:id="rId21"/>
    <p:sldId id="400" r:id="rId22"/>
  </p:sldIdLst>
  <p:sldSz cx="9144000" cy="6858000" type="screen4x3"/>
  <p:notesSz cx="6805613" cy="99393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IE"/>
    </a:defPPr>
    <a:lvl1pPr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CCCC"/>
    <a:srgbClr val="333399"/>
    <a:srgbClr val="0033CC"/>
    <a:srgbClr val="000099"/>
    <a:srgbClr val="0066CC"/>
    <a:srgbClr val="003366"/>
    <a:srgbClr val="0099CC"/>
    <a:srgbClr val="666699"/>
    <a:srgbClr val="66CC00"/>
    <a:srgbClr val="CC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301" autoAdjust="0"/>
  </p:normalViewPr>
  <p:slideViewPr>
    <p:cSldViewPr snapToGrid="0">
      <p:cViewPr>
        <p:scale>
          <a:sx n="75" d="100"/>
          <a:sy n="75" d="100"/>
        </p:scale>
        <p:origin x="-1014" y="-708"/>
      </p:cViewPr>
      <p:guideLst>
        <p:guide orient="horz" pos="2160"/>
        <p:guide pos="28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28"/>
    </p:cViewPr>
  </p:sorterViewPr>
  <p:notesViewPr>
    <p:cSldViewPr snapToGrid="0">
      <p:cViewPr varScale="1">
        <p:scale>
          <a:sx n="52" d="100"/>
          <a:sy n="52" d="100"/>
        </p:scale>
        <p:origin x="-1908" y="-96"/>
      </p:cViewPr>
      <p:guideLst>
        <p:guide orient="horz" pos="3131"/>
        <p:guide pos="214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8688" y="752475"/>
            <a:ext cx="4951412" cy="37131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522" y="4720908"/>
            <a:ext cx="4990571" cy="44745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600" tIns="44505" rIns="90600" bIns="445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52475"/>
            <a:ext cx="4951412" cy="3713163"/>
          </a:xfrm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0" y="0"/>
            <a:ext cx="9144000" cy="3438525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2714625" y="184150"/>
            <a:ext cx="6216650" cy="917575"/>
          </a:xfrm>
          <a:noFill/>
          <a:ln w="9525"/>
        </p:spPr>
        <p:txBody>
          <a:bodyPr lIns="91440" tIns="45720" rIns="91440" bIns="45720" anchor="t"/>
          <a:lstStyle>
            <a:lvl1pPr algn="l">
              <a:defRPr/>
            </a:lvl1pPr>
          </a:lstStyle>
          <a:p>
            <a:r>
              <a:rPr lang="en-IE"/>
              <a:t>CSO ITSIP Project - implementation of new Data Management System (DMS)</a:t>
            </a:r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697163" y="1195388"/>
            <a:ext cx="6216650" cy="684212"/>
          </a:xfrm>
          <a:ln w="9525"/>
        </p:spPr>
        <p:txBody>
          <a:bodyPr lIns="91440" tIns="45720" rIns="91440" bIns="45720"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IE"/>
              <a:t>Presenter’s name</a:t>
            </a:r>
          </a:p>
          <a:p>
            <a:r>
              <a:rPr lang="en-IE"/>
              <a:t>Presenter’s title or date</a:t>
            </a:r>
          </a:p>
        </p:txBody>
      </p:sp>
      <p:sp>
        <p:nvSpPr>
          <p:cNvPr id="2314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838" y="6324600"/>
            <a:ext cx="2895600" cy="4572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 b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graphicFrame>
        <p:nvGraphicFramePr>
          <p:cNvPr id="231434" name="Object 10"/>
          <p:cNvGraphicFramePr>
            <a:graphicFrameLocks noChangeAspect="1"/>
          </p:cNvGraphicFramePr>
          <p:nvPr/>
        </p:nvGraphicFramePr>
        <p:xfrm>
          <a:off x="7632700" y="4729163"/>
          <a:ext cx="1028700" cy="1379537"/>
        </p:xfrm>
        <a:graphic>
          <a:graphicData uri="http://schemas.openxmlformats.org/presentationml/2006/ole">
            <p:oleObj spid="_x0000_s231434" name="Bitmap Image" r:id="rId3" imgW="1286055" imgH="1724266" progId="PBrush">
              <p:embed/>
            </p:oleObj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2060D022-181E-4837-AFBE-6383BFF2C6DA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4663" y="0"/>
            <a:ext cx="2009775" cy="6007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0575" y="0"/>
            <a:ext cx="5881688" cy="6007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68C2FE51-249D-42D0-ACC8-749F268D2945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863" y="0"/>
            <a:ext cx="49895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90575" y="1798638"/>
            <a:ext cx="3944938" cy="4208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7913" y="1798638"/>
            <a:ext cx="3946525" cy="4208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96913" y="6348413"/>
            <a:ext cx="8094662" cy="282575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A7E054A4-A823-4634-96C3-AD3B8963EBBA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863" y="0"/>
            <a:ext cx="49895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90575" y="1798638"/>
            <a:ext cx="8043863" cy="420846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6913" y="6348413"/>
            <a:ext cx="8094662" cy="282575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9F472908-3925-4390-BBF2-1E131E1E4204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1F28B436-9075-4F54-8797-F95CFE5E2D8F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575" y="1798638"/>
            <a:ext cx="3944938" cy="420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7913" y="1798638"/>
            <a:ext cx="3946525" cy="420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E3DFB035-06EE-49D4-9E80-FCFD6D603548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669248C7-FEA4-455B-9C74-01E7F1256934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0E6C26A2-67D4-4188-9FCE-EA08780FD479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2AA616C0-9FAC-4694-A16F-70E648B896D2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E7C08636-605D-48C1-B2F9-65B9F089B9F1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C0BBA307-B20F-4960-8DFD-313FA73C3308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AC Banner"/>
          <p:cNvSpPr>
            <a:spLocks noChangeArrowheads="1"/>
          </p:cNvSpPr>
          <p:nvPr/>
        </p:nvSpPr>
        <p:spPr bwMode="auto">
          <a:xfrm>
            <a:off x="0" y="-261938"/>
            <a:ext cx="9144000" cy="1498601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0575" y="1798638"/>
            <a:ext cx="8043863" cy="4208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6913" y="6348413"/>
            <a:ext cx="8094662" cy="282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80000"/>
              </a:lnSpc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E85ED356-1B25-4B61-9C60-9E2D4DE988C4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82863" y="0"/>
            <a:ext cx="4989512" cy="11430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6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0024" y="1441450"/>
            <a:ext cx="8461376" cy="917575"/>
          </a:xfrm>
        </p:spPr>
        <p:txBody>
          <a:bodyPr/>
          <a:lstStyle/>
          <a:p>
            <a:r>
              <a:rPr lang="en-IE" sz="2800" dirty="0" smtClean="0">
                <a:latin typeface="Calibri" pitchFamily="34" charset="0"/>
              </a:rPr>
              <a:t>Thematic Enterprise Statistics</a:t>
            </a:r>
            <a:r>
              <a:rPr lang="en-IE" sz="2800" dirty="0" smtClean="0"/>
              <a:t/>
            </a:r>
            <a:br>
              <a:rPr lang="en-IE" sz="2800" dirty="0" smtClean="0"/>
            </a:br>
            <a:r>
              <a:rPr lang="en-IE" sz="2800" dirty="0" smtClean="0"/>
              <a:t/>
            </a:r>
            <a:br>
              <a:rPr lang="en-IE" sz="2800" dirty="0" smtClean="0"/>
            </a:br>
            <a:endParaRPr lang="en-IE" sz="2000" b="0" dirty="0"/>
          </a:p>
        </p:txBody>
      </p:sp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1076325" y="4938713"/>
            <a:ext cx="4083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en-GB" sz="2000" b="0">
              <a:solidFill>
                <a:srgbClr val="66CC00"/>
              </a:solidFill>
              <a:latin typeface="Times New Roman" pitchFamily="18" charset="0"/>
            </a:endParaRPr>
          </a:p>
        </p:txBody>
      </p:sp>
      <p:sp>
        <p:nvSpPr>
          <p:cNvPr id="195592" name="Rectangle 8"/>
          <p:cNvSpPr>
            <a:spLocks noChangeArrowheads="1"/>
          </p:cNvSpPr>
          <p:nvPr/>
        </p:nvSpPr>
        <p:spPr bwMode="auto">
          <a:xfrm>
            <a:off x="315912" y="4099679"/>
            <a:ext cx="543718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IE" sz="2000" b="0" dirty="0" smtClean="0">
                <a:solidFill>
                  <a:schemeClr val="tx1"/>
                </a:solidFill>
                <a:latin typeface="Calibri" pitchFamily="34" charset="0"/>
              </a:rPr>
              <a:t>Joe Madden</a:t>
            </a:r>
          </a:p>
          <a:p>
            <a:pPr algn="l">
              <a:lnSpc>
                <a:spcPct val="110000"/>
              </a:lnSpc>
            </a:pPr>
            <a:r>
              <a:rPr lang="en-IE" sz="2000" b="0" i="1" dirty="0" smtClean="0">
                <a:solidFill>
                  <a:schemeClr val="tx1"/>
                </a:solidFill>
                <a:latin typeface="Calibri" pitchFamily="34" charset="0"/>
              </a:rPr>
              <a:t>Head of SBS Division</a:t>
            </a:r>
          </a:p>
          <a:p>
            <a:pPr algn="l">
              <a:lnSpc>
                <a:spcPct val="110000"/>
              </a:lnSpc>
            </a:pPr>
            <a:r>
              <a:rPr lang="en-IE" sz="2000" b="0" i="1" dirty="0" smtClean="0">
                <a:solidFill>
                  <a:schemeClr val="tx1"/>
                </a:solidFill>
                <a:latin typeface="Calibri" pitchFamily="34" charset="0"/>
              </a:rPr>
              <a:t>Central Statistics Office, Ireland</a:t>
            </a:r>
          </a:p>
          <a:p>
            <a:pPr algn="l">
              <a:lnSpc>
                <a:spcPct val="110000"/>
              </a:lnSpc>
            </a:pPr>
            <a:endParaRPr lang="en-IE" sz="2000" b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Financial Sector Statistics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1849438"/>
            <a:ext cx="8518525" cy="41830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Pension fund statistics lag behind the statistics in other parts of the financial sector.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However, CSO are currently developing a new reporting system in conjunction with the Pensions Board for all occupational pension funds – the Pensions Board have made this new return a mandatory requirement for all Registered Administrators of pension funds.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Good progress made to date but the system will take time to develop.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Foreign Affiliates Statistics (FATS) 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1697038"/>
            <a:ext cx="8518525" cy="46656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New European Regulation for Foreign Affiliates Statistics (FATS) (1</a:t>
            </a:r>
            <a:r>
              <a:rPr lang="en-GB" sz="2400" baseline="30000" dirty="0" smtClean="0">
                <a:latin typeface="Calibri" pitchFamily="34" charset="0"/>
              </a:rPr>
              <a:t>st</a:t>
            </a:r>
            <a:r>
              <a:rPr lang="en-GB" sz="2400" dirty="0" smtClean="0">
                <a:latin typeface="Calibri" pitchFamily="34" charset="0"/>
              </a:rPr>
              <a:t> ref year 2007)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This area can be split into:</a:t>
            </a:r>
          </a:p>
          <a:p>
            <a:pPr marL="1314450" lvl="2" indent="-514350">
              <a:lnSpc>
                <a:spcPct val="90000"/>
              </a:lnSpc>
              <a:buFont typeface="+mj-lt"/>
              <a:buAutoNum type="arabicPeriod"/>
            </a:pPr>
            <a:r>
              <a:rPr lang="en-GB" sz="2200" dirty="0" smtClean="0">
                <a:latin typeface="Calibri" pitchFamily="34" charset="0"/>
              </a:rPr>
              <a:t>Inward FATS – activity of foreign affiliates resident in the compiling country</a:t>
            </a:r>
          </a:p>
          <a:p>
            <a:pPr marL="1314450" lvl="2" indent="-514350">
              <a:lnSpc>
                <a:spcPct val="90000"/>
              </a:lnSpc>
              <a:buFont typeface="+mj-lt"/>
              <a:buAutoNum type="arabicPeriod"/>
            </a:pPr>
            <a:r>
              <a:rPr lang="en-GB" sz="2200" dirty="0" smtClean="0">
                <a:latin typeface="Calibri" pitchFamily="34" charset="0"/>
              </a:rPr>
              <a:t>Outward FATS – activity of foreign affiliates abroad controlled by the compiling country</a:t>
            </a:r>
          </a:p>
          <a:p>
            <a:pPr marL="1314450" lvl="2" indent="-514350">
              <a:lnSpc>
                <a:spcPct val="90000"/>
              </a:lnSpc>
              <a:buFont typeface="+mj-lt"/>
              <a:buAutoNum type="arabicPeriod"/>
            </a:pPr>
            <a:endParaRPr lang="en-GB" sz="22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Inward FATS breaks down the Annual Services Inquiry (ASI) and Census of Industrial Production (CIP) statistics by the country of the parent of the reporting enterprise - published as part of the normal tables of the ASI and CIP –confidentiality issues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Foreign Affiliates Statistics (FATS) 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1849438"/>
            <a:ext cx="8518525" cy="43608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There is a new standalone survey to estimate the Outward FATS data – pilot survey ran in 2007 and subsequently was maintained for 2008 and 2009.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Census of Irish multinationals (or group heads) about the activity of their affiliates abroad – variables include number of affiliates, turnover and employment (~600 firms)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Methodologies are currently being developed but should be ready to publish the data at the end of next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r>
              <a:rPr lang="en-IE" dirty="0" smtClean="0"/>
              <a:t>4 of 6</a:t>
            </a:r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65100"/>
            <a:ext cx="8712199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ICT Enterprise Statistics</a:t>
            </a:r>
            <a:endParaRPr lang="en-GB" sz="280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1663700"/>
            <a:ext cx="8518525" cy="41783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Legal basis:</a:t>
            </a:r>
          </a:p>
          <a:p>
            <a:pPr marL="514350" indent="-514350">
              <a:lnSpc>
                <a:spcPct val="90000"/>
              </a:lnSpc>
              <a:buFontTx/>
              <a:buChar char="-"/>
            </a:pPr>
            <a:r>
              <a:rPr lang="en-GB" sz="2400" dirty="0" smtClean="0">
                <a:latin typeface="Calibri" pitchFamily="34" charset="0"/>
              </a:rPr>
              <a:t>Framework Regulation 808/2004 concerning community Statistics on the Information Society</a:t>
            </a:r>
          </a:p>
          <a:p>
            <a:pPr marL="514350" indent="-514350">
              <a:lnSpc>
                <a:spcPct val="90000"/>
              </a:lnSpc>
              <a:buFontTx/>
              <a:buChar char="-"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Tx/>
              <a:buChar char="-"/>
            </a:pPr>
            <a:r>
              <a:rPr lang="en-GB" sz="2400" dirty="0" smtClean="0">
                <a:latin typeface="Calibri" pitchFamily="34" charset="0"/>
              </a:rPr>
              <a:t>Annual implementing Regulations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       e.g. Commission regulation 847/2007 for the 2008 survey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Tx/>
              <a:buChar char="-"/>
            </a:pPr>
            <a:r>
              <a:rPr lang="en-GB" sz="2400" dirty="0" smtClean="0">
                <a:latin typeface="Calibri" pitchFamily="34" charset="0"/>
              </a:rPr>
              <a:t>2 annual surveys on ICT usage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           - in enterprises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           - in households and by individuals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+mj-lt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5588000" y="-660400"/>
            <a:ext cx="914400" cy="914400"/>
          </a:xfrm>
          <a:prstGeom prst="line">
            <a:avLst/>
          </a:prstGeom>
          <a:solidFill>
            <a:srgbClr val="0686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rot="5400000">
            <a:off x="7270750" y="3879850"/>
            <a:ext cx="469900" cy="1588"/>
          </a:xfrm>
          <a:prstGeom prst="line">
            <a:avLst/>
          </a:prstGeom>
          <a:solidFill>
            <a:srgbClr val="0686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sz="1200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8699499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ICT Enterprise Survey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1981200"/>
            <a:ext cx="8518525" cy="36068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Core variables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         - Basic connectivity and ICT adoption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Specific modules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         - Interaction with public administration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         - Skills and digital literacy (2007)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         - e-Business (2008)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         - e-Commerce (2009)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         - Security  (2010)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sz="1200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8699499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ICT enterprise survey 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" y="1752600"/>
            <a:ext cx="8429625" cy="36830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Sample size  ~7K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Response rate ~ 50%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Voluntary inquiry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Results to </a:t>
            </a:r>
            <a:r>
              <a:rPr lang="en-GB" sz="2400" dirty="0" err="1" smtClean="0">
                <a:latin typeface="Calibri" pitchFamily="34" charset="0"/>
              </a:rPr>
              <a:t>Eurostat</a:t>
            </a:r>
            <a:r>
              <a:rPr lang="en-GB" sz="2400" dirty="0" smtClean="0">
                <a:latin typeface="Calibri" pitchFamily="34" charset="0"/>
              </a:rPr>
              <a:t> in T+10m ! 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Publication of enterprise results in T+12m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Demand for micro data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Integrate with other surveys ?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sz="1200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8699499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Innovation and R&amp;D Statistics  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" y="1379538"/>
            <a:ext cx="8429625" cy="46656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sz="240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smtClean="0">
                <a:latin typeface="Calibri" pitchFamily="34" charset="0"/>
              </a:rPr>
              <a:t>Biennial  </a:t>
            </a:r>
            <a:r>
              <a:rPr lang="en-GB" sz="2400" dirty="0" smtClean="0">
                <a:latin typeface="Calibri" pitchFamily="34" charset="0"/>
              </a:rPr>
              <a:t>surveys involved here conducted in alternate years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Community Innovation Survey (CIS) 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400" i="1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400" i="1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Business Expenditure on Research and Development (BERD)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sz="1200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Innovation and R&amp;D Statistics - CIS 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" y="1379538"/>
            <a:ext cx="8429625" cy="49069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r>
              <a:rPr lang="en-GB" dirty="0" smtClean="0">
                <a:latin typeface="Calibri" pitchFamily="34" charset="0"/>
              </a:rPr>
              <a:t>Legal basis:- Commission Regulation (EC) No 1450/2004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Survey collects information about the innovation activities of enterprises across all business sectors of economy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Collaborative action by CSO and </a:t>
            </a:r>
            <a:r>
              <a:rPr lang="en-GB" dirty="0" err="1" smtClean="0">
                <a:latin typeface="Calibri" pitchFamily="34" charset="0"/>
              </a:rPr>
              <a:t>Forfas</a:t>
            </a:r>
            <a:r>
              <a:rPr lang="en-GB" dirty="0" smtClean="0">
                <a:latin typeface="Calibri" pitchFamily="34" charset="0"/>
              </a:rPr>
              <a:t> underpinned by written agreements (MOUs and access to RMF agreements)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1</a:t>
            </a:r>
            <a:r>
              <a:rPr lang="en-GB" baseline="30000" dirty="0" smtClean="0">
                <a:latin typeface="Calibri" pitchFamily="34" charset="0"/>
              </a:rPr>
              <a:t>st</a:t>
            </a:r>
            <a:r>
              <a:rPr lang="en-GB" dirty="0" smtClean="0">
                <a:latin typeface="Calibri" pitchFamily="34" charset="0"/>
              </a:rPr>
              <a:t> joint survey covered the period 2004-2006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Latest results relate to the period  2006-2008 published in April 2010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Sample size for 2006-2008 survey was  4.7K 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Random sample of enterprises with 10 or more persons engaged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28601"/>
          </a:xfrm>
        </p:spPr>
        <p:txBody>
          <a:bodyPr/>
          <a:lstStyle/>
          <a:p>
            <a:pPr algn="r"/>
            <a:endParaRPr lang="en-IE" sz="1200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8699499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Innovation and R&amp;D Statistics  - BERD 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1358900"/>
            <a:ext cx="8518525" cy="49403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r>
              <a:rPr lang="en-GB" dirty="0" smtClean="0">
                <a:latin typeface="Calibri" pitchFamily="34" charset="0"/>
              </a:rPr>
              <a:t>Legal basis:-   Commission Regulation(EC) No 753/2004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Survey collects information about R&amp;D activities (R&amp;D expenditure,  of enterprises across all business sectors of economy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Collaborative action by CSO and </a:t>
            </a:r>
            <a:r>
              <a:rPr lang="en-GB" dirty="0" err="1" smtClean="0">
                <a:latin typeface="Calibri" pitchFamily="34" charset="0"/>
              </a:rPr>
              <a:t>Forfas</a:t>
            </a:r>
            <a:r>
              <a:rPr lang="en-GB" dirty="0" smtClean="0">
                <a:latin typeface="Calibri" pitchFamily="34" charset="0"/>
              </a:rPr>
              <a:t> underpinned by written agreements (MOUs and access to RMF agreements)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1</a:t>
            </a:r>
            <a:r>
              <a:rPr lang="en-GB" baseline="30000" dirty="0" smtClean="0">
                <a:latin typeface="Calibri" pitchFamily="34" charset="0"/>
              </a:rPr>
              <a:t>st</a:t>
            </a:r>
            <a:r>
              <a:rPr lang="en-GB" dirty="0" smtClean="0">
                <a:latin typeface="Calibri" pitchFamily="34" charset="0"/>
              </a:rPr>
              <a:t> joint survey covered the period 2007-2008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Results published in July 2009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Sample size  for BERD 2008-2009 was 3.6K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Census of enterprises involved in R&amp;D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1" y="0"/>
            <a:ext cx="4330700" cy="660400"/>
          </a:xfrm>
        </p:spPr>
        <p:txBody>
          <a:bodyPr/>
          <a:lstStyle/>
          <a:p>
            <a:r>
              <a:rPr lang="en-IE" dirty="0" smtClean="0"/>
              <a:t>Statistics on Outsourcing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1" y="1270000"/>
            <a:ext cx="8428038" cy="5384800"/>
          </a:xfrm>
        </p:spPr>
        <p:txBody>
          <a:bodyPr/>
          <a:lstStyle/>
          <a:p>
            <a:r>
              <a:rPr lang="en-IE" dirty="0" smtClean="0">
                <a:latin typeface="Calibri" pitchFamily="34" charset="0"/>
              </a:rPr>
              <a:t>Requirement:-</a:t>
            </a:r>
          </a:p>
          <a:p>
            <a:pPr>
              <a:buNone/>
            </a:pPr>
            <a:r>
              <a:rPr lang="en-IE" dirty="0" smtClean="0">
                <a:latin typeface="Calibri" pitchFamily="34" charset="0"/>
              </a:rPr>
              <a:t>      to establish data on the phenomenon of international sourcing</a:t>
            </a:r>
          </a:p>
          <a:p>
            <a:pPr>
              <a:buNone/>
            </a:pPr>
            <a:r>
              <a:rPr lang="en-IE" dirty="0" smtClean="0">
                <a:latin typeface="Calibri" pitchFamily="34" charset="0"/>
              </a:rPr>
              <a:t>      (on the movement  of Irish business activity abroad)</a:t>
            </a:r>
          </a:p>
          <a:p>
            <a:pPr>
              <a:buNone/>
            </a:pPr>
            <a:r>
              <a:rPr lang="en-IE" dirty="0" smtClean="0">
                <a:latin typeface="Calibri" pitchFamily="34" charset="0"/>
              </a:rPr>
              <a:t>      </a:t>
            </a:r>
          </a:p>
          <a:p>
            <a:r>
              <a:rPr lang="en-IE" dirty="0" smtClean="0">
                <a:latin typeface="Calibri" pitchFamily="34" charset="0"/>
              </a:rPr>
              <a:t>CSO in conjunction with </a:t>
            </a:r>
            <a:r>
              <a:rPr lang="en-IE" dirty="0" err="1" smtClean="0">
                <a:latin typeface="Calibri" pitchFamily="34" charset="0"/>
              </a:rPr>
              <a:t>Eurostat</a:t>
            </a:r>
            <a:r>
              <a:rPr lang="en-IE" dirty="0" smtClean="0">
                <a:latin typeface="Calibri" pitchFamily="34" charset="0"/>
              </a:rPr>
              <a:t> and a number of  NSIs conducted an ad-hoc survey</a:t>
            </a:r>
          </a:p>
          <a:p>
            <a:endParaRPr lang="en-IE" dirty="0" smtClean="0">
              <a:latin typeface="Calibri" pitchFamily="34" charset="0"/>
            </a:endParaRPr>
          </a:p>
          <a:p>
            <a:r>
              <a:rPr lang="en-IE" dirty="0" smtClean="0">
                <a:latin typeface="Calibri" pitchFamily="34" charset="0"/>
              </a:rPr>
              <a:t>Ref periods 2001-2006 for actual data and 2007-2009 for future plans</a:t>
            </a:r>
          </a:p>
          <a:p>
            <a:endParaRPr lang="en-IE" dirty="0" smtClean="0">
              <a:latin typeface="Calibri" pitchFamily="34" charset="0"/>
            </a:endParaRPr>
          </a:p>
          <a:p>
            <a:r>
              <a:rPr lang="en-IE" dirty="0" smtClean="0">
                <a:latin typeface="Calibri" pitchFamily="34" charset="0"/>
              </a:rPr>
              <a:t>Coverage:- Census of firms in the Business Economy with 100+ employees</a:t>
            </a:r>
          </a:p>
          <a:p>
            <a:endParaRPr lang="en-IE" dirty="0" smtClean="0">
              <a:latin typeface="Calibri" pitchFamily="34" charset="0"/>
            </a:endParaRPr>
          </a:p>
          <a:p>
            <a:r>
              <a:rPr lang="en-IE" dirty="0" smtClean="0">
                <a:latin typeface="Calibri" pitchFamily="34" charset="0"/>
              </a:rPr>
              <a:t>Report published in 2008</a:t>
            </a:r>
          </a:p>
          <a:p>
            <a:endParaRPr lang="en-IE" dirty="0" smtClean="0">
              <a:latin typeface="Calibri" pitchFamily="34" charset="0"/>
            </a:endParaRPr>
          </a:p>
          <a:p>
            <a:r>
              <a:rPr lang="en-IE" dirty="0" smtClean="0">
                <a:latin typeface="Calibri" pitchFamily="34" charset="0"/>
              </a:rPr>
              <a:t>Latest initiatives</a:t>
            </a:r>
          </a:p>
          <a:p>
            <a:pPr>
              <a:buNone/>
            </a:pPr>
            <a:endParaRPr lang="en-IE" sz="1800" dirty="0" smtClean="0"/>
          </a:p>
          <a:p>
            <a:endParaRPr lang="en-IE" sz="1800" dirty="0" smtClean="0"/>
          </a:p>
          <a:p>
            <a:endParaRPr lang="en-IE" sz="1800" dirty="0" smtClean="0"/>
          </a:p>
          <a:p>
            <a:endParaRPr lang="en-IE" sz="1800" dirty="0" smtClean="0"/>
          </a:p>
          <a:p>
            <a:pPr>
              <a:buNone/>
            </a:pPr>
            <a:endParaRPr lang="en-IE" sz="1800" dirty="0" smtClean="0"/>
          </a:p>
          <a:p>
            <a:pPr>
              <a:buNone/>
            </a:pPr>
            <a:r>
              <a:rPr lang="en-IE" sz="1800" dirty="0" smtClean="0"/>
              <a:t>Ad-hoc survey on international sourcing conducted in 2007</a:t>
            </a:r>
          </a:p>
          <a:p>
            <a:pPr>
              <a:buNone/>
            </a:pPr>
            <a:endParaRPr lang="en-IE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Thematic Enterprise Statistics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1849438"/>
            <a:ext cx="8518525" cy="33194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1. Access to Finance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2. Energy statistics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3. Financial sector statistics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4. Foreign affiliates statistics (FATS)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5. ICT Enterprise statistics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6. Innovation and R&amp;D statistics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7. Outsourcing statistics 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8. Waste statistics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1" y="0"/>
            <a:ext cx="2857499" cy="596900"/>
          </a:xfrm>
        </p:spPr>
        <p:txBody>
          <a:bodyPr/>
          <a:lstStyle/>
          <a:p>
            <a:r>
              <a:rPr lang="en-IE" dirty="0" smtClean="0"/>
              <a:t>Waste Statistics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 Waste statistics currently compiled by EPA</a:t>
            </a:r>
          </a:p>
          <a:p>
            <a:endParaRPr lang="en-IE" dirty="0" smtClean="0"/>
          </a:p>
          <a:p>
            <a:r>
              <a:rPr lang="en-IE" dirty="0" smtClean="0"/>
              <a:t> Liaison group set up</a:t>
            </a:r>
          </a:p>
          <a:p>
            <a:endParaRPr lang="en-IE" dirty="0" smtClean="0"/>
          </a:p>
          <a:p>
            <a:r>
              <a:rPr lang="en-IE" dirty="0" smtClean="0"/>
              <a:t> Assistance provided by CSO</a:t>
            </a:r>
          </a:p>
          <a:p>
            <a:pPr>
              <a:buNone/>
            </a:pPr>
            <a:r>
              <a:rPr lang="en-IE" dirty="0" smtClean="0"/>
              <a:t>       - quality reports</a:t>
            </a:r>
          </a:p>
          <a:p>
            <a:pPr>
              <a:buNone/>
            </a:pPr>
            <a:r>
              <a:rPr lang="en-IE" dirty="0" smtClean="0"/>
              <a:t>       - </a:t>
            </a:r>
            <a:r>
              <a:rPr lang="en-IE" smtClean="0"/>
              <a:t>register aspects</a:t>
            </a:r>
          </a:p>
          <a:p>
            <a:pPr>
              <a:buNone/>
            </a:pPr>
            <a:endParaRPr lang="en-IE" dirty="0" smtClean="0"/>
          </a:p>
          <a:p>
            <a:r>
              <a:rPr lang="en-IE" dirty="0" smtClean="0"/>
              <a:t>Resource issue for CSO</a:t>
            </a:r>
          </a:p>
          <a:p>
            <a:pPr>
              <a:buNone/>
            </a:pPr>
            <a:r>
              <a:rPr lang="en-IE" dirty="0" smtClean="0"/>
              <a:t>       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20</a:t>
            </a:fld>
            <a:endParaRPr lang="en-I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sz="1200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8686799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                                                 End</a:t>
            </a:r>
            <a:endParaRPr lang="en-GB" sz="280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1735138"/>
            <a:ext cx="8518525" cy="33194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r>
              <a:rPr lang="en-GB" sz="2800" dirty="0" smtClean="0">
                <a:latin typeface="Calibri" pitchFamily="34" charset="0"/>
              </a:rPr>
              <a:t>                        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800" dirty="0" smtClean="0">
                <a:latin typeface="Calibri" pitchFamily="34" charset="0"/>
              </a:rPr>
              <a:t>                              Comments or Questions?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Access to Finance (ATF)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2273300"/>
            <a:ext cx="8518525" cy="36957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Requirement :- EU regulation (ad hoc module SBS)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Sample size 3K (900 responses required EU)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Forms issued 10</a:t>
            </a:r>
            <a:r>
              <a:rPr lang="en-GB" sz="2400" baseline="30000" dirty="0" smtClean="0">
                <a:latin typeface="Calibri" pitchFamily="34" charset="0"/>
              </a:rPr>
              <a:t>th</a:t>
            </a:r>
            <a:r>
              <a:rPr lang="en-GB" sz="2400" dirty="0" smtClean="0">
                <a:latin typeface="Calibri" pitchFamily="34" charset="0"/>
              </a:rPr>
              <a:t> Sept 2010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Results to </a:t>
            </a:r>
            <a:r>
              <a:rPr lang="en-GB" sz="2400" dirty="0" err="1" smtClean="0">
                <a:latin typeface="Calibri" pitchFamily="34" charset="0"/>
              </a:rPr>
              <a:t>Eurostat</a:t>
            </a:r>
            <a:r>
              <a:rPr lang="en-GB" sz="2400" dirty="0" smtClean="0">
                <a:latin typeface="Calibri" pitchFamily="34" charset="0"/>
              </a:rPr>
              <a:t> by March 2011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National publication planned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Comments and views aspect</a:t>
            </a:r>
          </a:p>
          <a:p>
            <a:pPr>
              <a:buNone/>
            </a:pPr>
            <a:endParaRPr lang="en-GB" sz="16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759575" cy="520700"/>
          </a:xfrm>
        </p:spPr>
        <p:txBody>
          <a:bodyPr/>
          <a:lstStyle/>
          <a:p>
            <a:pPr algn="l"/>
            <a:r>
              <a:rPr lang="en-GB" sz="2800" b="0" dirty="0" smtClean="0"/>
              <a:t>Energy  Statistics</a:t>
            </a:r>
            <a:endParaRPr lang="en-GB" sz="2800" b="0" dirty="0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2247900"/>
            <a:ext cx="8518525" cy="35560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r>
              <a:rPr lang="en-IE" sz="2400" dirty="0" smtClean="0">
                <a:latin typeface="Calibri" pitchFamily="34" charset="0"/>
              </a:rPr>
              <a:t>Legal requirement:-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IE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IE" sz="2400" dirty="0" smtClean="0">
                <a:latin typeface="Calibri" pitchFamily="34" charset="0"/>
              </a:rPr>
              <a:t>Regulation (EC) No 1099/2008 of the European Parliament and of the Council of 22 October 2008 on Energy Statistics  establishes a common framework for the production, transmission , evaluation and dissemination of comparable energy statistics in the Community.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IE" sz="2400" dirty="0" smtClean="0"/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1" y="0"/>
            <a:ext cx="3708400" cy="1143000"/>
          </a:xfrm>
        </p:spPr>
        <p:txBody>
          <a:bodyPr/>
          <a:lstStyle/>
          <a:p>
            <a:r>
              <a:rPr lang="en-IE" dirty="0" smtClean="0"/>
              <a:t>Previous arrangements      </a:t>
            </a:r>
            <a:br>
              <a:rPr lang="en-IE" dirty="0" smtClean="0"/>
            </a:br>
            <a:r>
              <a:rPr lang="en-IE" dirty="0" smtClean="0"/>
              <a:t>       </a:t>
            </a:r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41300" y="1397000"/>
            <a:ext cx="8636000" cy="4279900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en-IE" sz="2400" dirty="0" smtClean="0">
                <a:latin typeface="Calibri" pitchFamily="34" charset="0"/>
              </a:rPr>
              <a:t> Prior to this regulation, data was provided under a “Gentlemen’s      Agreement” between Member States and the Commission</a:t>
            </a:r>
          </a:p>
          <a:p>
            <a:pPr algn="just">
              <a:buFontTx/>
              <a:buChar char="-"/>
            </a:pPr>
            <a:endParaRPr lang="en-IE" sz="2400" dirty="0" smtClean="0">
              <a:latin typeface="Calibri" pitchFamily="34" charset="0"/>
            </a:endParaRPr>
          </a:p>
          <a:p>
            <a:pPr algn="just">
              <a:buFontTx/>
              <a:buChar char="-"/>
            </a:pPr>
            <a:r>
              <a:rPr lang="en-IE" sz="2400" dirty="0" smtClean="0">
                <a:latin typeface="Calibri" pitchFamily="34" charset="0"/>
              </a:rPr>
              <a:t> In Ireland, SEAI has been the main data provider, using data from different sources</a:t>
            </a:r>
          </a:p>
          <a:p>
            <a:pPr algn="just">
              <a:buFontTx/>
              <a:buChar char="-"/>
            </a:pPr>
            <a:endParaRPr lang="en-IE" sz="2400" dirty="0" smtClean="0">
              <a:latin typeface="Calibri" pitchFamily="34" charset="0"/>
            </a:endParaRPr>
          </a:p>
          <a:p>
            <a:pPr algn="just">
              <a:buFontTx/>
              <a:buChar char="-"/>
            </a:pPr>
            <a:r>
              <a:rPr lang="en-IE" sz="2400" dirty="0" smtClean="0">
                <a:latin typeface="Calibri" pitchFamily="34" charset="0"/>
              </a:rPr>
              <a:t> Among those sources are data from CSO SBS sources: Census of Industrial Production (CIP) and Annual Services Inquiry (ASI)</a:t>
            </a:r>
          </a:p>
          <a:p>
            <a:pPr algn="just">
              <a:buFontTx/>
              <a:buChar char="-"/>
            </a:pPr>
            <a:endParaRPr lang="en-IE" sz="2400" dirty="0" smtClean="0">
              <a:latin typeface="Calibri" pitchFamily="34" charset="0"/>
            </a:endParaRPr>
          </a:p>
          <a:p>
            <a:pPr algn="just">
              <a:buFontTx/>
              <a:buChar char="-"/>
            </a:pPr>
            <a:r>
              <a:rPr lang="en-IE" sz="2400" dirty="0" smtClean="0">
                <a:latin typeface="Calibri" pitchFamily="34" charset="0"/>
              </a:rPr>
              <a:t> Energy statistics co-ordinating group set up</a:t>
            </a:r>
          </a:p>
          <a:p>
            <a:pPr algn="just">
              <a:buFontTx/>
              <a:buChar char="-"/>
            </a:pPr>
            <a:endParaRPr lang="en-IE" sz="2400" dirty="0" smtClean="0">
              <a:latin typeface="Calibri" pitchFamily="34" charset="0"/>
            </a:endParaRPr>
          </a:p>
          <a:p>
            <a:pPr algn="just">
              <a:buFontTx/>
              <a:buChar char="-"/>
            </a:pPr>
            <a:r>
              <a:rPr lang="en-IE" sz="2400" dirty="0" smtClean="0">
                <a:latin typeface="Calibri" pitchFamily="34" charset="0"/>
              </a:rPr>
              <a:t> Formal agreement signed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301" y="0"/>
            <a:ext cx="5067299" cy="1143000"/>
          </a:xfrm>
        </p:spPr>
        <p:txBody>
          <a:bodyPr/>
          <a:lstStyle/>
          <a:p>
            <a:r>
              <a:rPr lang="en-GB" dirty="0" smtClean="0">
                <a:latin typeface="Calibri" pitchFamily="34" charset="0"/>
              </a:rPr>
              <a:t>Energy Statistics coordinating group</a:t>
            </a:r>
            <a:br>
              <a:rPr lang="en-GB" dirty="0" smtClean="0">
                <a:latin typeface="Calibri" pitchFamily="34" charset="0"/>
              </a:rPr>
            </a:b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6</a:t>
            </a:fld>
            <a:endParaRPr lang="en-IE"/>
          </a:p>
        </p:txBody>
      </p:sp>
      <p:pic>
        <p:nvPicPr>
          <p:cNvPr id="5" name="Picture 2" descr="G:\DCIM\100HPAIO\SCAN0025_Adj_0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308100"/>
            <a:ext cx="8978900" cy="5549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62" y="0"/>
            <a:ext cx="6764338" cy="1143000"/>
          </a:xfrm>
        </p:spPr>
        <p:txBody>
          <a:bodyPr/>
          <a:lstStyle/>
          <a:p>
            <a:r>
              <a:rPr lang="en-IE" dirty="0" smtClean="0"/>
              <a:t>New Survey on Energy End Use (BEEU) </a:t>
            </a:r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96913" y="1358901"/>
            <a:ext cx="8094662" cy="4749800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IE" sz="2400" dirty="0" smtClean="0"/>
              <a:t> </a:t>
            </a:r>
            <a:r>
              <a:rPr lang="en-IE" sz="2400" dirty="0" smtClean="0">
                <a:latin typeface="Calibri" pitchFamily="34" charset="0"/>
              </a:rPr>
              <a:t>CSO and SEAI decided to look for alternative ways to </a:t>
            </a:r>
          </a:p>
          <a:p>
            <a:pPr algn="just"/>
            <a:r>
              <a:rPr lang="en-IE" sz="2400" dirty="0" smtClean="0">
                <a:latin typeface="Calibri" pitchFamily="34" charset="0"/>
              </a:rPr>
              <a:t>  obtain certain data to fill the annual questionnaires</a:t>
            </a:r>
          </a:p>
          <a:p>
            <a:pPr algn="just">
              <a:buFontTx/>
              <a:buChar char="-"/>
            </a:pPr>
            <a:endParaRPr lang="en-IE" sz="2400" dirty="0" smtClean="0">
              <a:latin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IE" sz="2400" dirty="0" smtClean="0">
                <a:latin typeface="Calibri" pitchFamily="34" charset="0"/>
              </a:rPr>
              <a:t> As a result, a new survey on Business Energy End Use</a:t>
            </a:r>
          </a:p>
          <a:p>
            <a:pPr algn="just"/>
            <a:r>
              <a:rPr lang="en-IE" sz="2400" dirty="0" smtClean="0">
                <a:latin typeface="Calibri" pitchFamily="34" charset="0"/>
              </a:rPr>
              <a:t>  called BEEU, was rolled out in March 2010 (Reference</a:t>
            </a:r>
          </a:p>
          <a:p>
            <a:pPr algn="just"/>
            <a:r>
              <a:rPr lang="en-IE" sz="2400" dirty="0" smtClean="0">
                <a:latin typeface="Calibri" pitchFamily="34" charset="0"/>
              </a:rPr>
              <a:t>  period 2009), sample size 5,600</a:t>
            </a:r>
          </a:p>
          <a:p>
            <a:pPr algn="just"/>
            <a:endParaRPr lang="en-IE" sz="2400" dirty="0" smtClean="0">
              <a:latin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IE" sz="2400" dirty="0" smtClean="0">
                <a:latin typeface="Calibri" pitchFamily="34" charset="0"/>
              </a:rPr>
              <a:t>This survey covers final consumption of the different fuel</a:t>
            </a:r>
          </a:p>
          <a:p>
            <a:pPr algn="just"/>
            <a:r>
              <a:rPr lang="en-IE" sz="2400" dirty="0" smtClean="0">
                <a:latin typeface="Calibri" pitchFamily="34" charset="0"/>
              </a:rPr>
              <a:t>  types (values and quantities)</a:t>
            </a:r>
          </a:p>
          <a:p>
            <a:pPr algn="just"/>
            <a:endParaRPr lang="en-IE" sz="2400" dirty="0" smtClean="0">
              <a:latin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IE" sz="2400" dirty="0" smtClean="0">
                <a:latin typeface="Calibri" pitchFamily="34" charset="0"/>
              </a:rPr>
              <a:t> MOU has been agreed between CSO and SEAI</a:t>
            </a:r>
          </a:p>
          <a:p>
            <a:pPr algn="just">
              <a:buFontTx/>
              <a:buChar char="-"/>
            </a:pPr>
            <a:endParaRPr lang="en-IE" sz="2400" dirty="0" smtClean="0">
              <a:latin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IE" sz="2400" dirty="0" smtClean="0">
                <a:latin typeface="Calibri" pitchFamily="34" charset="0"/>
              </a:rPr>
              <a:t> Results to SEAI by 31 October, 2010</a:t>
            </a:r>
          </a:p>
          <a:p>
            <a:pPr algn="just">
              <a:buFontTx/>
              <a:buChar char="-"/>
            </a:pPr>
            <a:endParaRPr lang="en-IE" sz="2400" dirty="0" smtClean="0">
              <a:latin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IE" sz="2400" dirty="0" smtClean="0">
                <a:latin typeface="Calibri" pitchFamily="34" charset="0"/>
              </a:rPr>
              <a:t> Publication Nov-Dec</a:t>
            </a:r>
          </a:p>
          <a:p>
            <a:endParaRPr lang="en-IE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Financial Sector Statistics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1849438"/>
            <a:ext cx="8518525" cy="41576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Extra resources put into this area in recent years as a result of: </a:t>
            </a:r>
          </a:p>
          <a:p>
            <a:pPr marL="91440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GB" sz="2400" dirty="0" smtClean="0">
                <a:latin typeface="Calibri" pitchFamily="34" charset="0"/>
              </a:rPr>
              <a:t>Extra demand for statistics on the financial sector</a:t>
            </a:r>
          </a:p>
          <a:p>
            <a:pPr marL="91440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GB" sz="2400" dirty="0" smtClean="0">
                <a:latin typeface="Calibri" pitchFamily="34" charset="0"/>
              </a:rPr>
              <a:t>New statistical Regulation at the European level</a:t>
            </a:r>
          </a:p>
          <a:p>
            <a:pPr marL="914400" lvl="1" indent="-514350">
              <a:lnSpc>
                <a:spcPct val="90000"/>
              </a:lnSpc>
              <a:buFont typeface="+mj-lt"/>
              <a:buAutoNum type="arabicPeriod"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Parts of the financial sector we are concentrating on:</a:t>
            </a:r>
          </a:p>
          <a:p>
            <a:pPr marL="91440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GB" sz="2400" dirty="0" smtClean="0">
                <a:latin typeface="Calibri" pitchFamily="34" charset="0"/>
              </a:rPr>
              <a:t>Credit institutions</a:t>
            </a:r>
          </a:p>
          <a:p>
            <a:pPr marL="91440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GB" sz="2400" dirty="0" smtClean="0">
                <a:latin typeface="Calibri" pitchFamily="34" charset="0"/>
              </a:rPr>
              <a:t>Insurance (Life, Non-Life and Reinsurance)</a:t>
            </a:r>
          </a:p>
          <a:p>
            <a:pPr marL="91440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GB" sz="2400" dirty="0" smtClean="0">
                <a:latin typeface="Calibri" pitchFamily="34" charset="0"/>
              </a:rPr>
              <a:t>Pension Funds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Financial Sector Statistics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1849438"/>
            <a:ext cx="8518525" cy="41830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Data is taken from existing sources (CSO, Central Bank, Financial Regulator, Pensions Board etc) therefore there is no extra burden put on the respondents.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First statistics due to be </a:t>
            </a:r>
            <a:r>
              <a:rPr lang="en-GB" sz="2400" smtClean="0">
                <a:latin typeface="Calibri" pitchFamily="34" charset="0"/>
              </a:rPr>
              <a:t>published  mid-year 2011 on </a:t>
            </a:r>
            <a:r>
              <a:rPr lang="en-GB" sz="2400" dirty="0" smtClean="0">
                <a:latin typeface="Calibri" pitchFamily="34" charset="0"/>
              </a:rPr>
              <a:t>production account and generation of income account – reference </a:t>
            </a:r>
            <a:r>
              <a:rPr lang="en-GB" sz="2400" smtClean="0">
                <a:latin typeface="Calibri" pitchFamily="34" charset="0"/>
              </a:rPr>
              <a:t>years 2008, 2009 and 2010.  </a:t>
            </a: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>
                <a:latin typeface="Calibri" pitchFamily="34" charset="0"/>
              </a:rPr>
              <a:t>Profit &amp; Loss type data used to calculate production value, value added at factor cost and gross operating surplus for credit institutions and insurance companies resident in Ireland.</a:t>
            </a:r>
          </a:p>
          <a:p>
            <a:pPr marL="1314450" lvl="2" indent="-514350">
              <a:lnSpc>
                <a:spcPct val="90000"/>
              </a:lnSpc>
              <a:buFont typeface="Arial" pitchFamily="34" charset="0"/>
              <a:buChar char="•"/>
            </a:pPr>
            <a:endParaRPr lang="en-GB" sz="22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SIP High Level">
  <a:themeElements>
    <a:clrScheme name="ITSIP High Level 2">
      <a:dk1>
        <a:srgbClr val="000000"/>
      </a:dk1>
      <a:lt1>
        <a:srgbClr val="FFFFFF"/>
      </a:lt1>
      <a:dk2>
        <a:srgbClr val="F8F8F8"/>
      </a:dk2>
      <a:lt2>
        <a:srgbClr val="C0C0C0"/>
      </a:lt2>
      <a:accent1>
        <a:srgbClr val="006699"/>
      </a:accent1>
      <a:accent2>
        <a:srgbClr val="FF6600"/>
      </a:accent2>
      <a:accent3>
        <a:srgbClr val="FFFFFF"/>
      </a:accent3>
      <a:accent4>
        <a:srgbClr val="000000"/>
      </a:accent4>
      <a:accent5>
        <a:srgbClr val="AAB8CA"/>
      </a:accent5>
      <a:accent6>
        <a:srgbClr val="E75C00"/>
      </a:accent6>
      <a:hlink>
        <a:srgbClr val="663399"/>
      </a:hlink>
      <a:folHlink>
        <a:srgbClr val="FF0000"/>
      </a:folHlink>
    </a:clrScheme>
    <a:fontScheme name="ITSIP High Lev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6860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b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IE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6860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b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IE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TSIP High Level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2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006699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AAB8CA"/>
        </a:accent5>
        <a:accent6>
          <a:srgbClr val="E75C00"/>
        </a:accent6>
        <a:hlink>
          <a:srgbClr val="663399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3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336633"/>
        </a:accent1>
        <a:accent2>
          <a:srgbClr val="336666"/>
        </a:accent2>
        <a:accent3>
          <a:srgbClr val="FFFFFF"/>
        </a:accent3>
        <a:accent4>
          <a:srgbClr val="000000"/>
        </a:accent4>
        <a:accent5>
          <a:srgbClr val="ADB8AD"/>
        </a:accent5>
        <a:accent6>
          <a:srgbClr val="2D5C5C"/>
        </a:accent6>
        <a:hlink>
          <a:srgbClr val="9900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4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CCCC33"/>
        </a:accent1>
        <a:accent2>
          <a:srgbClr val="66CC00"/>
        </a:accent2>
        <a:accent3>
          <a:srgbClr val="FFFFFF"/>
        </a:accent3>
        <a:accent4>
          <a:srgbClr val="000000"/>
        </a:accent4>
        <a:accent5>
          <a:srgbClr val="E2E2AD"/>
        </a:accent5>
        <a:accent6>
          <a:srgbClr val="5CB900"/>
        </a:accent6>
        <a:hlink>
          <a:srgbClr val="0099CC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Designs\ITSIP High Level.pot</Template>
  <TotalTime>5817</TotalTime>
  <Words>1172</Words>
  <Application>Microsoft Office PowerPoint</Application>
  <PresentationFormat>On-screen Show (4:3)</PresentationFormat>
  <Paragraphs>202</Paragraphs>
  <Slides>21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ITSIP High Level</vt:lpstr>
      <vt:lpstr>Bitmap Image</vt:lpstr>
      <vt:lpstr>Thematic Enterprise Statistics  </vt:lpstr>
      <vt:lpstr>Thematic Enterprise Statistics </vt:lpstr>
      <vt:lpstr>Access to Finance (ATF) </vt:lpstr>
      <vt:lpstr>Energy  Statistics</vt:lpstr>
      <vt:lpstr>Previous arrangements              </vt:lpstr>
      <vt:lpstr>Energy Statistics coordinating group </vt:lpstr>
      <vt:lpstr>New Survey on Energy End Use (BEEU) </vt:lpstr>
      <vt:lpstr>Financial Sector Statistics </vt:lpstr>
      <vt:lpstr>Financial Sector Statistics </vt:lpstr>
      <vt:lpstr>Financial Sector Statistics </vt:lpstr>
      <vt:lpstr>Foreign Affiliates Statistics (FATS)  </vt:lpstr>
      <vt:lpstr>Foreign Affiliates Statistics (FATS)  </vt:lpstr>
      <vt:lpstr>ICT Enterprise Statistics</vt:lpstr>
      <vt:lpstr>ICT Enterprise Survey </vt:lpstr>
      <vt:lpstr>ICT enterprise survey  </vt:lpstr>
      <vt:lpstr>Innovation and R&amp;D Statistics   </vt:lpstr>
      <vt:lpstr>Innovation and R&amp;D Statistics - CIS  </vt:lpstr>
      <vt:lpstr>Innovation and R&amp;D Statistics  - BERD  </vt:lpstr>
      <vt:lpstr>Statistics on Outsourcing</vt:lpstr>
      <vt:lpstr>Waste Statistics</vt:lpstr>
      <vt:lpstr>                                                 End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Thematic Enterprise Statistics</dc:title>
  <dc:subject/>
  <dc:creator/>
  <dc:description/>
  <cp:lastModifiedBy> </cp:lastModifiedBy>
  <cp:revision>415</cp:revision>
  <cp:lastPrinted>2006-10-12T14:24:02Z</cp:lastPrinted>
  <dcterms:created xsi:type="dcterms:W3CDTF">2002-09-11T10:46:01Z</dcterms:created>
  <dcterms:modified xsi:type="dcterms:W3CDTF">2011-05-27T11:38:12Z</dcterms:modified>
  <cp:category/>
</cp:coreProperties>
</file>