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330" r:id="rId2"/>
    <p:sldId id="413" r:id="rId3"/>
    <p:sldId id="415" r:id="rId4"/>
    <p:sldId id="407" r:id="rId5"/>
    <p:sldId id="408" r:id="rId6"/>
    <p:sldId id="409" r:id="rId7"/>
    <p:sldId id="392" r:id="rId8"/>
    <p:sldId id="410" r:id="rId9"/>
    <p:sldId id="411" r:id="rId10"/>
    <p:sldId id="412" r:id="rId11"/>
    <p:sldId id="416" r:id="rId12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CC"/>
    <a:srgbClr val="333399"/>
    <a:srgbClr val="0033CC"/>
    <a:srgbClr val="000099"/>
    <a:srgbClr val="0066CC"/>
    <a:srgbClr val="003366"/>
    <a:srgbClr val="0099CC"/>
    <a:srgbClr val="666699"/>
    <a:srgbClr val="66CC00"/>
    <a:srgbClr val="CC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01" autoAdjust="0"/>
  </p:normalViewPr>
  <p:slideViewPr>
    <p:cSldViewPr snapToGrid="0">
      <p:cViewPr>
        <p:scale>
          <a:sx n="75" d="100"/>
          <a:sy n="75" d="100"/>
        </p:scale>
        <p:origin x="-1014" y="-7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7713"/>
            <a:ext cx="4918075" cy="3689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689993"/>
            <a:ext cx="4984750" cy="444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201" tIns="44309" rIns="90201" bIns="44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7713"/>
            <a:ext cx="4918075" cy="3689350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3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0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0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49860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0024" y="1441450"/>
            <a:ext cx="8461376" cy="917575"/>
          </a:xfrm>
        </p:spPr>
        <p:txBody>
          <a:bodyPr/>
          <a:lstStyle/>
          <a:p>
            <a:r>
              <a:rPr lang="en-IE" sz="2800" dirty="0" smtClean="0">
                <a:latin typeface="Calibri" pitchFamily="34" charset="0"/>
              </a:rPr>
              <a:t>Mainstream Enterprise Statistics</a:t>
            </a: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endParaRPr lang="en-IE" sz="2000" b="0" dirty="0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076325" y="4938713"/>
            <a:ext cx="408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 sz="2000" b="0">
              <a:solidFill>
                <a:srgbClr val="66CC00"/>
              </a:solidFill>
              <a:latin typeface="Times New Roman" pitchFamily="18" charset="0"/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315912" y="4099679"/>
            <a:ext cx="54371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Richard McMahon</a:t>
            </a:r>
          </a:p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Head of STS Division</a:t>
            </a:r>
          </a:p>
          <a:p>
            <a:pPr algn="l">
              <a:lnSpc>
                <a:spcPct val="110000"/>
              </a:lnSpc>
            </a:pPr>
            <a:r>
              <a:rPr lang="en-IE" sz="2000" b="0" i="1" dirty="0" smtClean="0">
                <a:solidFill>
                  <a:schemeClr val="tx1"/>
                </a:solidFill>
                <a:latin typeface="Calibri" pitchFamily="34" charset="0"/>
              </a:rPr>
              <a:t>Central Statistics Office, Ireland</a:t>
            </a:r>
          </a:p>
          <a:p>
            <a:pPr algn="l">
              <a:lnSpc>
                <a:spcPct val="110000"/>
              </a:lnSpc>
            </a:pPr>
            <a:endParaRPr lang="en-IE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National Employment Survey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84300"/>
            <a:ext cx="8734425" cy="4724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Purpose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Produce detailed data on the structure and distribution of earnings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 in both public and private sector </a:t>
            </a:r>
            <a:r>
              <a:rPr lang="en-US" sz="2400" dirty="0" err="1" smtClean="0">
                <a:latin typeface="Calibri" pitchFamily="34" charset="0"/>
              </a:rPr>
              <a:t>organisations</a:t>
            </a: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National purposes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EU legal obligations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IE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Sample survey (NES)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Enterprise based postal survey of 8,000 enterprises and 108,000 employees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5% enterprises respond via payroll software (15% employees)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Questionnaire reduced for reference year 2009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Future – examine increased use of administrative data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Other data collected from enterprises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84300"/>
            <a:ext cx="8734425" cy="4724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400" b="1" dirty="0" smtClean="0">
                <a:latin typeface="Calibri" pitchFamily="34" charset="0"/>
              </a:rPr>
              <a:t>Balance of Payments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Enterprises with large transactions with non-residents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b="1" dirty="0" smtClean="0">
                <a:latin typeface="Calibri" pitchFamily="34" charset="0"/>
              </a:rPr>
              <a:t>Foreign Trade Statistics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CSO receives </a:t>
            </a:r>
            <a:r>
              <a:rPr lang="en-GB" sz="2400" dirty="0" err="1" smtClean="0">
                <a:latin typeface="Calibri" pitchFamily="34" charset="0"/>
              </a:rPr>
              <a:t>Intrastat</a:t>
            </a:r>
            <a:r>
              <a:rPr lang="en-GB" sz="2400" dirty="0" smtClean="0">
                <a:latin typeface="Calibri" pitchFamily="34" charset="0"/>
              </a:rPr>
              <a:t> / </a:t>
            </a:r>
            <a:r>
              <a:rPr lang="en-GB" sz="2400" dirty="0" err="1" smtClean="0">
                <a:latin typeface="Calibri" pitchFamily="34" charset="0"/>
              </a:rPr>
              <a:t>Extrastat</a:t>
            </a:r>
            <a:r>
              <a:rPr lang="en-GB" sz="2400" dirty="0" smtClean="0">
                <a:latin typeface="Calibri" pitchFamily="34" charset="0"/>
              </a:rPr>
              <a:t> enterprise data from Revenue Commissioners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b="1" dirty="0" smtClean="0">
                <a:latin typeface="Calibri" pitchFamily="34" charset="0"/>
              </a:rPr>
              <a:t>Transport statistics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Road freight information on activity of enterprises freight vehicles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502400"/>
            <a:ext cx="8550275" cy="128588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Outline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42719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Overview of enterprise surveys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Short-term business statistics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Annual Structural Business Statistics 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Producer Prices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Employment &amp; Earnings 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800" dirty="0" smtClean="0">
                <a:latin typeface="Calibri" pitchFamily="34" charset="0"/>
              </a:rPr>
              <a:t>Other enterprise level data collected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0"/>
            <a:ext cx="5845175" cy="1143000"/>
          </a:xfrm>
        </p:spPr>
        <p:txBody>
          <a:bodyPr/>
          <a:lstStyle/>
          <a:p>
            <a:pPr algn="l"/>
            <a:r>
              <a:rPr lang="en-IE" dirty="0" smtClean="0"/>
              <a:t>Operation of enterprise based surveys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 flipV="1">
            <a:off x="696913" y="6812280"/>
            <a:ext cx="8094662" cy="45719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2355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8300" y="1231900"/>
            <a:ext cx="8597900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 flipV="1">
            <a:off x="381000" y="6630989"/>
            <a:ext cx="8550275" cy="227011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Short-term business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295400"/>
            <a:ext cx="8518525" cy="4965700"/>
          </a:xfrm>
        </p:spPr>
        <p:txBody>
          <a:bodyPr/>
          <a:lstStyle/>
          <a:p>
            <a:pPr>
              <a:buNone/>
            </a:pPr>
            <a:r>
              <a:rPr lang="en-GB" sz="2600" b="1" dirty="0" smtClean="0">
                <a:latin typeface="Calibri" pitchFamily="34" charset="0"/>
              </a:rPr>
              <a:t>Purpose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Short-term national indicators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EU legal obligation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Input into calculation of quarterly GDP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800" dirty="0" smtClean="0">
              <a:latin typeface="+mj-lt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600" b="1" dirty="0" smtClean="0">
                <a:latin typeface="Calibri" pitchFamily="34" charset="0"/>
              </a:rPr>
              <a:t>Key indicators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Monthly Industrial Production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Retail Sales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Quarterly Production in Construction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Planning permissions </a:t>
            </a:r>
            <a:r>
              <a:rPr lang="en-GB" sz="2200" i="1" dirty="0" smtClean="0">
                <a:latin typeface="Calibri" pitchFamily="34" charset="0"/>
              </a:rPr>
              <a:t>(administrative data)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GB" sz="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600" b="1" dirty="0" smtClean="0">
                <a:latin typeface="Calibri" pitchFamily="34" charset="0"/>
              </a:rPr>
              <a:t>Future developments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Monthly Services Index (Q1 2011)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200" dirty="0" smtClean="0">
                <a:latin typeface="Calibri" pitchFamily="34" charset="0"/>
              </a:rPr>
              <a:t>Expansion of electronic reporting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Short-term statistics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57300"/>
            <a:ext cx="4049713" cy="4749800"/>
          </a:xfrm>
        </p:spPr>
        <p:txBody>
          <a:bodyPr/>
          <a:lstStyle/>
          <a:p>
            <a:pPr>
              <a:buNone/>
            </a:pPr>
            <a:r>
              <a:rPr lang="en-IE" sz="2800" b="1" dirty="0" smtClean="0"/>
              <a:t>Monthly</a:t>
            </a:r>
          </a:p>
          <a:p>
            <a:endParaRPr lang="en-IE" sz="800" b="1" dirty="0" smtClean="0"/>
          </a:p>
          <a:p>
            <a:pPr>
              <a:buFont typeface="Wingdings" pitchFamily="2" charset="2"/>
              <a:buChar char="Ø"/>
            </a:pPr>
            <a:r>
              <a:rPr lang="en-IE" b="1" dirty="0" smtClean="0"/>
              <a:t>Sample size</a:t>
            </a:r>
          </a:p>
          <a:p>
            <a:r>
              <a:rPr lang="en-IE" dirty="0" smtClean="0"/>
              <a:t>Industrial – 1,500 units</a:t>
            </a:r>
          </a:p>
          <a:p>
            <a:r>
              <a:rPr lang="en-IE" dirty="0" smtClean="0"/>
              <a:t>Retail – 2,000 units</a:t>
            </a:r>
          </a:p>
          <a:p>
            <a:r>
              <a:rPr lang="en-IE" dirty="0" smtClean="0"/>
              <a:t>Services </a:t>
            </a:r>
            <a:r>
              <a:rPr lang="en-IE" sz="1600" dirty="0" smtClean="0"/>
              <a:t>(excl retail)– </a:t>
            </a:r>
            <a:r>
              <a:rPr lang="en-IE" dirty="0" smtClean="0"/>
              <a:t>2,500 units</a:t>
            </a:r>
          </a:p>
          <a:p>
            <a:pPr>
              <a:buNone/>
            </a:pPr>
            <a:endParaRPr lang="en-IE" dirty="0" smtClean="0"/>
          </a:p>
          <a:p>
            <a:endParaRPr lang="en-IE" sz="1000" dirty="0" smtClean="0"/>
          </a:p>
          <a:p>
            <a:pPr>
              <a:buFont typeface="Wingdings" pitchFamily="2" charset="2"/>
              <a:buChar char="Ø"/>
            </a:pPr>
            <a:r>
              <a:rPr lang="en-IE" b="1" dirty="0" smtClean="0"/>
              <a:t>Information collected</a:t>
            </a:r>
          </a:p>
          <a:p>
            <a:r>
              <a:rPr lang="en-IE" dirty="0" smtClean="0"/>
              <a:t>Turnover</a:t>
            </a:r>
          </a:p>
          <a:p>
            <a:r>
              <a:rPr lang="en-IE" dirty="0" smtClean="0"/>
              <a:t>Value/ quantity of goods produced (industrial sector)</a:t>
            </a:r>
          </a:p>
          <a:p>
            <a:r>
              <a:rPr lang="en-IE" dirty="0" smtClean="0"/>
              <a:t>New Orders (industrial sector)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295400"/>
            <a:ext cx="3946525" cy="4711700"/>
          </a:xfrm>
        </p:spPr>
        <p:txBody>
          <a:bodyPr/>
          <a:lstStyle/>
          <a:p>
            <a:pPr>
              <a:buNone/>
            </a:pPr>
            <a:r>
              <a:rPr lang="en-IE" sz="2800" b="1" dirty="0" smtClean="0"/>
              <a:t>Quarterly</a:t>
            </a:r>
          </a:p>
          <a:p>
            <a:pPr>
              <a:buNone/>
            </a:pPr>
            <a:endParaRPr lang="en-IE" sz="800" b="1" dirty="0" smtClean="0"/>
          </a:p>
          <a:p>
            <a:pPr>
              <a:buFont typeface="Wingdings" pitchFamily="2" charset="2"/>
              <a:buChar char="Ø"/>
            </a:pPr>
            <a:r>
              <a:rPr lang="en-IE" b="1" dirty="0" smtClean="0"/>
              <a:t>Sample size</a:t>
            </a:r>
          </a:p>
          <a:p>
            <a:r>
              <a:rPr lang="en-IE" dirty="0" smtClean="0"/>
              <a:t>Industrial – 1,500 units</a:t>
            </a:r>
          </a:p>
          <a:p>
            <a:r>
              <a:rPr lang="en-IE" dirty="0" smtClean="0"/>
              <a:t>Construction – 2,400 units</a:t>
            </a:r>
          </a:p>
          <a:p>
            <a:r>
              <a:rPr lang="en-IE" dirty="0" smtClean="0"/>
              <a:t>Services – 3,800 units</a:t>
            </a:r>
          </a:p>
          <a:p>
            <a:pPr>
              <a:buNone/>
            </a:pPr>
            <a:endParaRPr lang="en-IE" sz="1000" dirty="0" smtClean="0"/>
          </a:p>
          <a:p>
            <a:pPr>
              <a:buFont typeface="Wingdings" pitchFamily="2" charset="2"/>
              <a:buChar char="Ø"/>
            </a:pPr>
            <a:r>
              <a:rPr lang="en-IE" b="1" dirty="0" smtClean="0"/>
              <a:t>Information collected</a:t>
            </a:r>
            <a:endParaRPr lang="en-IE" dirty="0" smtClean="0"/>
          </a:p>
          <a:p>
            <a:r>
              <a:rPr lang="en-IE" dirty="0" smtClean="0"/>
              <a:t>Value of work done &amp; new orders (construction sector)</a:t>
            </a:r>
          </a:p>
          <a:p>
            <a:r>
              <a:rPr lang="en-IE" dirty="0" smtClean="0"/>
              <a:t>Investment and disposals of capital assets</a:t>
            </a:r>
          </a:p>
          <a:p>
            <a:r>
              <a:rPr lang="en-IE" dirty="0" smtClean="0"/>
              <a:t>Opening / closing stocks (industrial and distributive sectors)</a:t>
            </a:r>
          </a:p>
          <a:p>
            <a:endParaRPr lang="en-IE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 flipV="1">
            <a:off x="381000" y="6630988"/>
            <a:ext cx="8550275" cy="227011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Structural business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493838"/>
            <a:ext cx="8518525" cy="4767262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>
                <a:latin typeface="Calibri" pitchFamily="34" charset="0"/>
              </a:rPr>
              <a:t>Purpose</a:t>
            </a:r>
          </a:p>
          <a:p>
            <a:pPr>
              <a:buNone/>
            </a:pPr>
            <a:r>
              <a:rPr lang="en-GB" sz="2400" dirty="0" smtClean="0">
                <a:latin typeface="Calibri" pitchFamily="34" charset="0"/>
              </a:rPr>
              <a:t>Annual measure of structure and performance of traded sector </a:t>
            </a:r>
          </a:p>
          <a:p>
            <a:pPr>
              <a:buNone/>
            </a:pPr>
            <a:r>
              <a:rPr lang="en-GB" sz="2400" dirty="0" smtClean="0">
                <a:latin typeface="Calibri" pitchFamily="34" charset="0"/>
              </a:rPr>
              <a:t>EU legal obligation</a:t>
            </a:r>
          </a:p>
          <a:p>
            <a:pPr>
              <a:buNone/>
            </a:pPr>
            <a:r>
              <a:rPr lang="en-GB" sz="2400" dirty="0" smtClean="0">
                <a:latin typeface="Calibri" pitchFamily="34" charset="0"/>
              </a:rPr>
              <a:t>Input into calculation of annual GDP measures</a:t>
            </a:r>
          </a:p>
          <a:p>
            <a:pPr>
              <a:buNone/>
            </a:pPr>
            <a:r>
              <a:rPr lang="en-GB" sz="2400" dirty="0" smtClean="0">
                <a:latin typeface="Calibri" pitchFamily="34" charset="0"/>
              </a:rPr>
              <a:t>Input into STS survey weights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+mj-lt"/>
              </a:rPr>
              <a:t>Outputs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Publication : summary structural information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Web : detailed data classified by economic type and size,   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   region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Ad hoc analyses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err="1" smtClean="0">
                <a:latin typeface="Calibri" pitchFamily="34" charset="0"/>
              </a:rPr>
              <a:t>Microdata</a:t>
            </a:r>
            <a:r>
              <a:rPr lang="en-GB" sz="2400" dirty="0" smtClean="0">
                <a:latin typeface="Calibri" pitchFamily="34" charset="0"/>
              </a:rPr>
              <a:t> file for researchers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Structural Business Statistics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84300"/>
            <a:ext cx="8734425" cy="4724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Sample size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Industry : 5,000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Construction : 4,600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Services : 20,000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Data collected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Detailed P&amp;L and balance sheet data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Product level data : Industrial sector and business services sector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                           firms with 20+ persons employed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b="1" dirty="0" smtClean="0">
                <a:latin typeface="Calibri" pitchFamily="34" charset="0"/>
              </a:rPr>
              <a:t>Future plans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Use of revenue commissioners data for small enterprises from 2010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1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Producer prices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84300"/>
            <a:ext cx="8734425" cy="4724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Purpose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Collection of Producer, Wholesale and Service Prices from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enterprises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Business-2-business; Business-2-Government</a:t>
            </a:r>
            <a:endParaRPr lang="en-US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Provide national indicator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Use as deflators for STS and national accounts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Use for contractual purposes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EU legal obligations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IE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Samples: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Industry &amp; wholesale – 1,300 enterprises </a:t>
            </a:r>
            <a:r>
              <a:rPr lang="en-IE" dirty="0" smtClean="0">
                <a:latin typeface="Calibri" pitchFamily="34" charset="0"/>
              </a:rPr>
              <a:t>(around 7,000 products)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Selected Services sectors- 220 enterprises </a:t>
            </a:r>
            <a:r>
              <a:rPr lang="en-IE" dirty="0" smtClean="0">
                <a:latin typeface="Calibri" pitchFamily="34" charset="0"/>
              </a:rPr>
              <a:t>(around 65 service products) </a:t>
            </a: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Quarterly Earnings and Employment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84300"/>
            <a:ext cx="8734425" cy="47244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Purpose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Short term indicators of employment, earnings and other labour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costs in both public and private sector organisations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National indicator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Use as input in national accounts 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400" dirty="0" smtClean="0">
                <a:latin typeface="Calibri" pitchFamily="34" charset="0"/>
              </a:rPr>
              <a:t>EU legal obligations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</a:pPr>
            <a:endParaRPr lang="en-IE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b="1" dirty="0" smtClean="0">
                <a:latin typeface="Calibri" pitchFamily="34" charset="0"/>
              </a:rPr>
              <a:t>Sample survey (EHECS)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Enterprise based postal survey of 7,500 enterprises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1/3 respond via payroll software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Short questionnaire introduced in 2010 for small firms 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6206</TotalTime>
  <Words>507</Words>
  <Application>Microsoft Office PowerPoint</Application>
  <PresentationFormat>On-screen Show (4:3)</PresentationFormat>
  <Paragraphs>131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ITSIP High Level</vt:lpstr>
      <vt:lpstr>Bitmap Image</vt:lpstr>
      <vt:lpstr>Mainstream Enterprise Statistics  </vt:lpstr>
      <vt:lpstr>Outline </vt:lpstr>
      <vt:lpstr>Operation of enterprise based surveys</vt:lpstr>
      <vt:lpstr>Short-term business statistics </vt:lpstr>
      <vt:lpstr>Short-term statistics</vt:lpstr>
      <vt:lpstr>Structural business statistics </vt:lpstr>
      <vt:lpstr>Structural Business Statistics  </vt:lpstr>
      <vt:lpstr>Producer prices  </vt:lpstr>
      <vt:lpstr>Quarterly Earnings and Employment </vt:lpstr>
      <vt:lpstr>National Employment Survey </vt:lpstr>
      <vt:lpstr>Other data collected from enterprises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Mainstream Enterprise Statistics</dc:title>
  <dc:subject/>
  <dc:creator/>
  <dc:description/>
  <cp:lastModifiedBy> </cp:lastModifiedBy>
  <cp:revision>421</cp:revision>
  <cp:lastPrinted>2006-10-12T14:24:02Z</cp:lastPrinted>
  <dcterms:created xsi:type="dcterms:W3CDTF">2002-09-11T10:46:01Z</dcterms:created>
  <dcterms:modified xsi:type="dcterms:W3CDTF">2011-05-27T11:37:25Z</dcterms:modified>
  <cp:category/>
</cp:coreProperties>
</file>