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3">
  <p:sldMasterIdLst>
    <p:sldMasterId id="2147483650" r:id="rId1"/>
  </p:sldMasterIdLst>
  <p:notesMasterIdLst>
    <p:notesMasterId r:id="rId13"/>
  </p:notesMasterIdLst>
  <p:handoutMasterIdLst>
    <p:handoutMasterId r:id="rId14"/>
  </p:handoutMasterIdLst>
  <p:sldIdLst>
    <p:sldId id="330" r:id="rId2"/>
    <p:sldId id="413" r:id="rId3"/>
    <p:sldId id="415" r:id="rId4"/>
    <p:sldId id="407" r:id="rId5"/>
    <p:sldId id="408" r:id="rId6"/>
    <p:sldId id="409" r:id="rId7"/>
    <p:sldId id="392" r:id="rId8"/>
    <p:sldId id="410" r:id="rId9"/>
    <p:sldId id="411" r:id="rId10"/>
    <p:sldId id="412" r:id="rId11"/>
    <p:sldId id="416" r:id="rId12"/>
  </p:sldIdLst>
  <p:sldSz cx="9144000" cy="6858000" type="screen4x3"/>
  <p:notesSz cx="6797675" cy="987425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IE"/>
    </a:defPPr>
    <a:lvl1pPr algn="r" rtl="0" eaLnBrk="0" fontAlgn="base" hangingPunct="0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r" rtl="0" eaLnBrk="0" fontAlgn="base" hangingPunct="0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r" rtl="0" eaLnBrk="0" fontAlgn="base" hangingPunct="0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r" rtl="0" eaLnBrk="0" fontAlgn="base" hangingPunct="0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r" rtl="0" eaLnBrk="0" fontAlgn="base" hangingPunct="0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CCCC"/>
    <a:srgbClr val="333399"/>
    <a:srgbClr val="0033CC"/>
    <a:srgbClr val="000099"/>
    <a:srgbClr val="0066CC"/>
    <a:srgbClr val="003366"/>
    <a:srgbClr val="0099CC"/>
    <a:srgbClr val="666699"/>
    <a:srgbClr val="66CC00"/>
    <a:srgbClr val="CCCC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301" autoAdjust="0"/>
  </p:normalViewPr>
  <p:slideViewPr>
    <p:cSldViewPr snapToGrid="0">
      <p:cViewPr>
        <p:scale>
          <a:sx n="75" d="100"/>
          <a:sy n="75" d="100"/>
        </p:scale>
        <p:origin x="-1014" y="-708"/>
      </p:cViewPr>
      <p:guideLst>
        <p:guide orient="horz" pos="2160"/>
        <p:guide pos="28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28"/>
    </p:cViewPr>
  </p:sorterViewPr>
  <p:notesViewPr>
    <p:cSldViewPr snapToGrid="0">
      <p:cViewPr varScale="1">
        <p:scale>
          <a:sx n="52" d="100"/>
          <a:sy n="52" d="100"/>
        </p:scale>
        <p:origin x="-1908" y="-96"/>
      </p:cViewPr>
      <p:guideLst>
        <p:guide orient="horz" pos="3110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1388" y="747713"/>
            <a:ext cx="4918075" cy="36893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689993"/>
            <a:ext cx="4984750" cy="44452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201" tIns="44309" rIns="90201" bIns="443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IE" smtClean="0"/>
              <a:t>Click to edit Master text styles</a:t>
            </a:r>
          </a:p>
          <a:p>
            <a:pPr lvl="1"/>
            <a:r>
              <a:rPr lang="en-IE" smtClean="0"/>
              <a:t>Second level</a:t>
            </a:r>
          </a:p>
          <a:p>
            <a:pPr lvl="2"/>
            <a:r>
              <a:rPr lang="en-IE" smtClean="0"/>
              <a:t>Third level</a:t>
            </a:r>
          </a:p>
          <a:p>
            <a:pPr lvl="3"/>
            <a:r>
              <a:rPr lang="en-IE" smtClean="0"/>
              <a:t>Fourth level</a:t>
            </a:r>
          </a:p>
          <a:p>
            <a:pPr lvl="4"/>
            <a:r>
              <a:rPr lang="en-IE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1388" y="747713"/>
            <a:ext cx="4918075" cy="3689350"/>
          </a:xfrm>
          <a:ln/>
        </p:spPr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ChangeArrowheads="1"/>
          </p:cNvSpPr>
          <p:nvPr/>
        </p:nvSpPr>
        <p:spPr bwMode="auto">
          <a:xfrm>
            <a:off x="0" y="0"/>
            <a:ext cx="9144000" cy="3438525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2714625" y="184150"/>
            <a:ext cx="6216650" cy="917575"/>
          </a:xfrm>
          <a:noFill/>
          <a:ln w="9525"/>
        </p:spPr>
        <p:txBody>
          <a:bodyPr lIns="91440" tIns="45720" rIns="91440" bIns="45720" anchor="t"/>
          <a:lstStyle>
            <a:lvl1pPr algn="l">
              <a:defRPr/>
            </a:lvl1pPr>
          </a:lstStyle>
          <a:p>
            <a:r>
              <a:rPr lang="en-IE"/>
              <a:t>CSO ITSIP Project - implementation of new Data Management System (DMS)</a:t>
            </a:r>
          </a:p>
        </p:txBody>
      </p:sp>
      <p:sp>
        <p:nvSpPr>
          <p:cNvPr id="231428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697163" y="1195388"/>
            <a:ext cx="6216650" cy="684212"/>
          </a:xfrm>
          <a:ln w="9525"/>
        </p:spPr>
        <p:txBody>
          <a:bodyPr lIns="91440" tIns="45720" rIns="91440" bIns="45720"/>
          <a:lstStyle>
            <a:lvl1pPr marL="0" indent="0"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IE"/>
              <a:t>Presenter’s name</a:t>
            </a:r>
          </a:p>
          <a:p>
            <a:r>
              <a:rPr lang="en-IE"/>
              <a:t>Presenter’s title or date</a:t>
            </a:r>
          </a:p>
        </p:txBody>
      </p:sp>
      <p:sp>
        <p:nvSpPr>
          <p:cNvPr id="2314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838" y="6324600"/>
            <a:ext cx="2895600" cy="4572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000" b="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graphicFrame>
        <p:nvGraphicFramePr>
          <p:cNvPr id="231434" name="Object 10"/>
          <p:cNvGraphicFramePr>
            <a:graphicFrameLocks noChangeAspect="1"/>
          </p:cNvGraphicFramePr>
          <p:nvPr/>
        </p:nvGraphicFramePr>
        <p:xfrm>
          <a:off x="7632700" y="4729163"/>
          <a:ext cx="1028700" cy="1379537"/>
        </p:xfrm>
        <a:graphic>
          <a:graphicData uri="http://schemas.openxmlformats.org/presentationml/2006/ole">
            <p:oleObj spid="_x0000_s231434" name="Bitmap Image" r:id="rId3" imgW="1286055" imgH="1724266" progId="PBrush">
              <p:embed/>
            </p:oleObj>
          </a:graphicData>
        </a:graphic>
      </p:graphicFrame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2060D022-181E-4837-AFBE-6383BFF2C6DA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4663" y="0"/>
            <a:ext cx="2009775" cy="6007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90575" y="0"/>
            <a:ext cx="5881688" cy="6007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68C2FE51-249D-42D0-ACC8-749F268D2945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2863" y="0"/>
            <a:ext cx="49895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90575" y="1798638"/>
            <a:ext cx="3944938" cy="42084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7913" y="1798638"/>
            <a:ext cx="3946525" cy="42084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96913" y="6348413"/>
            <a:ext cx="8094662" cy="282575"/>
          </a:xfrm>
        </p:spPr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A7E054A4-A823-4634-96C3-AD3B8963EBBA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2863" y="0"/>
            <a:ext cx="49895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790575" y="1798638"/>
            <a:ext cx="8043863" cy="4208462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6913" y="6348413"/>
            <a:ext cx="8094662" cy="282575"/>
          </a:xfrm>
        </p:spPr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9F472908-3925-4390-BBF2-1E131E1E4204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173D5BEE-783C-4CE3-AA17-4309E1909D99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1F28B436-9075-4F54-8797-F95CFE5E2D8F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0575" y="1798638"/>
            <a:ext cx="3944938" cy="4208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7913" y="1798638"/>
            <a:ext cx="3946525" cy="4208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E3DFB035-06EE-49D4-9E80-FCFD6D603548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669248C7-FEA4-455B-9C74-01E7F1256934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0E6C26A2-67D4-4188-9FCE-EA08780FD479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2AA616C0-9FAC-4694-A16F-70E648B896D2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E7C08636-605D-48C1-B2F9-65B9F089B9F1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C0BBA307-B20F-4960-8DFD-313FA73C3308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AC Banner"/>
          <p:cNvSpPr>
            <a:spLocks noChangeArrowheads="1"/>
          </p:cNvSpPr>
          <p:nvPr/>
        </p:nvSpPr>
        <p:spPr bwMode="auto">
          <a:xfrm>
            <a:off x="0" y="-261938"/>
            <a:ext cx="9144000" cy="1498601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90575" y="1798638"/>
            <a:ext cx="8043863" cy="4208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IE" smtClean="0"/>
              <a:t>Click to edit Master text styles</a:t>
            </a:r>
          </a:p>
          <a:p>
            <a:pPr lvl="1"/>
            <a:r>
              <a:rPr lang="en-IE" smtClean="0"/>
              <a:t>Second level</a:t>
            </a:r>
          </a:p>
          <a:p>
            <a:pPr lvl="2"/>
            <a:r>
              <a:rPr lang="en-IE" smtClean="0"/>
              <a:t>Third level</a:t>
            </a:r>
          </a:p>
          <a:p>
            <a:pPr lvl="3"/>
            <a:r>
              <a:rPr lang="en-IE" smtClean="0"/>
              <a:t>Fourth level</a:t>
            </a:r>
          </a:p>
          <a:p>
            <a:pPr lvl="4"/>
            <a:r>
              <a:rPr lang="en-IE" smtClean="0"/>
              <a:t>Fifth level</a:t>
            </a:r>
          </a:p>
        </p:txBody>
      </p:sp>
      <p:sp>
        <p:nvSpPr>
          <p:cNvPr id="23040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6913" y="6348413"/>
            <a:ext cx="8094662" cy="282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80000"/>
              </a:lnSpc>
              <a:defRPr sz="1000" b="0">
                <a:solidFill>
                  <a:schemeClr val="tx1"/>
                </a:solidFill>
              </a:defRPr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E85ED356-1B25-4B61-9C60-9E2D4DE988C4}" type="slidenum">
              <a:rPr lang="en-IE"/>
              <a:pPr/>
              <a:t>‹#›</a:t>
            </a:fld>
            <a:endParaRPr lang="en-IE"/>
          </a:p>
        </p:txBody>
      </p:sp>
      <p:sp>
        <p:nvSpPr>
          <p:cNvPr id="23040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582863" y="0"/>
            <a:ext cx="4989512" cy="1143000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IE" smtClean="0"/>
              <a:t>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5"/>
        </a:buBlip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6"/>
        </a:buBlip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00024" y="1441450"/>
            <a:ext cx="8461376" cy="917575"/>
          </a:xfrm>
        </p:spPr>
        <p:txBody>
          <a:bodyPr/>
          <a:lstStyle/>
          <a:p>
            <a:r>
              <a:rPr lang="en-IE" sz="2800" dirty="0" smtClean="0">
                <a:latin typeface="Calibri" pitchFamily="34" charset="0"/>
              </a:rPr>
              <a:t>Mainstream Enterprise Statistics</a:t>
            </a:r>
            <a:r>
              <a:rPr lang="en-IE" sz="2800" dirty="0" smtClean="0"/>
              <a:t/>
            </a:r>
            <a:br>
              <a:rPr lang="en-IE" sz="2800" dirty="0" smtClean="0"/>
            </a:br>
            <a:r>
              <a:rPr lang="en-IE" sz="2800" dirty="0" smtClean="0"/>
              <a:t/>
            </a:r>
            <a:br>
              <a:rPr lang="en-IE" sz="2800" dirty="0" smtClean="0"/>
            </a:br>
            <a:endParaRPr lang="en-IE" sz="2000" b="0" dirty="0"/>
          </a:p>
        </p:txBody>
      </p:sp>
      <p:sp>
        <p:nvSpPr>
          <p:cNvPr id="195590" name="Rectangle 6"/>
          <p:cNvSpPr>
            <a:spLocks noChangeArrowheads="1"/>
          </p:cNvSpPr>
          <p:nvPr/>
        </p:nvSpPr>
        <p:spPr bwMode="auto">
          <a:xfrm>
            <a:off x="1076325" y="4938713"/>
            <a:ext cx="4083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en-GB" sz="2000" b="0">
              <a:solidFill>
                <a:srgbClr val="66CC00"/>
              </a:solidFill>
              <a:latin typeface="Times New Roman" pitchFamily="18" charset="0"/>
            </a:endParaRPr>
          </a:p>
        </p:txBody>
      </p:sp>
      <p:sp>
        <p:nvSpPr>
          <p:cNvPr id="195592" name="Rectangle 8"/>
          <p:cNvSpPr>
            <a:spLocks noChangeArrowheads="1"/>
          </p:cNvSpPr>
          <p:nvPr/>
        </p:nvSpPr>
        <p:spPr bwMode="auto">
          <a:xfrm>
            <a:off x="315912" y="4099679"/>
            <a:ext cx="5437188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>
              <a:lnSpc>
                <a:spcPct val="110000"/>
              </a:lnSpc>
            </a:pPr>
            <a:r>
              <a:rPr lang="en-IE" sz="2000" b="0" dirty="0" smtClean="0">
                <a:solidFill>
                  <a:schemeClr val="tx1"/>
                </a:solidFill>
                <a:latin typeface="Calibri" pitchFamily="34" charset="0"/>
              </a:rPr>
              <a:t>Richard McMahon</a:t>
            </a:r>
          </a:p>
          <a:p>
            <a:pPr algn="l">
              <a:lnSpc>
                <a:spcPct val="110000"/>
              </a:lnSpc>
            </a:pPr>
            <a:r>
              <a:rPr lang="en-IE" sz="2000" b="0" dirty="0" smtClean="0">
                <a:solidFill>
                  <a:schemeClr val="tx1"/>
                </a:solidFill>
                <a:latin typeface="Calibri" pitchFamily="34" charset="0"/>
              </a:rPr>
              <a:t>Head of STS Division</a:t>
            </a:r>
          </a:p>
          <a:p>
            <a:pPr algn="l">
              <a:lnSpc>
                <a:spcPct val="110000"/>
              </a:lnSpc>
            </a:pPr>
            <a:r>
              <a:rPr lang="en-IE" sz="2000" b="0" i="1" dirty="0" smtClean="0">
                <a:solidFill>
                  <a:schemeClr val="tx1"/>
                </a:solidFill>
                <a:latin typeface="Calibri" pitchFamily="34" charset="0"/>
              </a:rPr>
              <a:t>Central Statistics Office, Ireland</a:t>
            </a:r>
          </a:p>
          <a:p>
            <a:pPr algn="l">
              <a:lnSpc>
                <a:spcPct val="110000"/>
              </a:lnSpc>
            </a:pPr>
            <a:endParaRPr lang="en-IE" sz="2000" b="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1000" y="6362699"/>
            <a:ext cx="8550275" cy="268289"/>
          </a:xfrm>
        </p:spPr>
        <p:txBody>
          <a:bodyPr/>
          <a:lstStyle/>
          <a:p>
            <a:pPr algn="r"/>
            <a:endParaRPr lang="en-IE" dirty="0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8699499" cy="901700"/>
          </a:xfrm>
        </p:spPr>
        <p:txBody>
          <a:bodyPr/>
          <a:lstStyle/>
          <a:p>
            <a:pPr algn="l"/>
            <a:r>
              <a:rPr lang="en-GB" sz="2800" dirty="0" smtClean="0">
                <a:latin typeface="Calibri" pitchFamily="34" charset="0"/>
              </a:rPr>
              <a:t>National Employment Survey</a:t>
            </a:r>
            <a:br>
              <a:rPr lang="en-GB" sz="2800" dirty="0" smtClean="0">
                <a:latin typeface="Calibri" pitchFamily="34" charset="0"/>
              </a:rPr>
            </a:br>
            <a:endParaRPr lang="en-GB" sz="2800" b="0" dirty="0">
              <a:latin typeface="Calibri" pitchFamily="34" charset="0"/>
            </a:endParaRP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075" y="1384300"/>
            <a:ext cx="8734425" cy="4724400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None/>
            </a:pPr>
            <a:r>
              <a:rPr lang="en-GB" sz="2800" b="1" dirty="0" smtClean="0">
                <a:latin typeface="Calibri" pitchFamily="34" charset="0"/>
              </a:rPr>
              <a:t>Purpose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US" sz="2400" dirty="0" smtClean="0">
                <a:latin typeface="Calibri" pitchFamily="34" charset="0"/>
              </a:rPr>
              <a:t>Produce detailed data on the structure and distribution of earnings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US" sz="2400" dirty="0" smtClean="0">
                <a:latin typeface="Calibri" pitchFamily="34" charset="0"/>
              </a:rPr>
              <a:t> in both public and private sector </a:t>
            </a:r>
            <a:r>
              <a:rPr lang="en-US" sz="2400" dirty="0" err="1" smtClean="0">
                <a:latin typeface="Calibri" pitchFamily="34" charset="0"/>
              </a:rPr>
              <a:t>organisations</a:t>
            </a:r>
            <a:endParaRPr lang="en-GB" sz="24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Font typeface="Wingdings" pitchFamily="2" charset="2"/>
              <a:buChar char="Ø"/>
            </a:pPr>
            <a:r>
              <a:rPr lang="en-IE" sz="2400" dirty="0" smtClean="0">
                <a:latin typeface="Calibri" pitchFamily="34" charset="0"/>
              </a:rPr>
              <a:t>National purposes</a:t>
            </a:r>
          </a:p>
          <a:p>
            <a:pPr marL="514350" indent="-514350">
              <a:lnSpc>
                <a:spcPct val="90000"/>
              </a:lnSpc>
              <a:buFont typeface="Wingdings" pitchFamily="2" charset="2"/>
              <a:buChar char="Ø"/>
            </a:pPr>
            <a:r>
              <a:rPr lang="en-IE" sz="2400" dirty="0" smtClean="0">
                <a:latin typeface="Calibri" pitchFamily="34" charset="0"/>
              </a:rPr>
              <a:t>EU legal obligations</a:t>
            </a:r>
          </a:p>
          <a:p>
            <a:pPr marL="514350" indent="-514350">
              <a:lnSpc>
                <a:spcPct val="90000"/>
              </a:lnSpc>
              <a:buFont typeface="Wingdings" pitchFamily="2" charset="2"/>
              <a:buChar char="Ø"/>
            </a:pPr>
            <a:endParaRPr lang="en-IE" sz="24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r>
              <a:rPr lang="en-GB" sz="2800" b="1" dirty="0" smtClean="0">
                <a:latin typeface="Calibri" pitchFamily="34" charset="0"/>
              </a:rPr>
              <a:t>Sample survey (NES)</a:t>
            </a:r>
          </a:p>
          <a:p>
            <a:pPr marL="514350" indent="-514350">
              <a:lnSpc>
                <a:spcPct val="90000"/>
              </a:lnSpc>
              <a:buFont typeface="Wingdings" pitchFamily="2" charset="2"/>
              <a:buChar char="Ø"/>
            </a:pPr>
            <a:r>
              <a:rPr lang="en-GB" sz="2400" dirty="0" smtClean="0">
                <a:latin typeface="Calibri" pitchFamily="34" charset="0"/>
              </a:rPr>
              <a:t>Enterprise based postal survey of 8,000 enterprises and 108,000 employees</a:t>
            </a:r>
          </a:p>
          <a:p>
            <a:pPr marL="514350" indent="-514350">
              <a:lnSpc>
                <a:spcPct val="90000"/>
              </a:lnSpc>
              <a:buFont typeface="Wingdings" pitchFamily="2" charset="2"/>
              <a:buChar char="Ø"/>
            </a:pPr>
            <a:r>
              <a:rPr lang="en-GB" sz="2400" dirty="0" smtClean="0">
                <a:latin typeface="Calibri" pitchFamily="34" charset="0"/>
              </a:rPr>
              <a:t>5% enterprises respond via payroll software (15% employees)</a:t>
            </a:r>
          </a:p>
          <a:p>
            <a:pPr marL="514350" indent="-514350">
              <a:lnSpc>
                <a:spcPct val="90000"/>
              </a:lnSpc>
              <a:buFont typeface="Wingdings" pitchFamily="2" charset="2"/>
              <a:buChar char="Ø"/>
            </a:pPr>
            <a:r>
              <a:rPr lang="en-GB" sz="2400" dirty="0" smtClean="0">
                <a:latin typeface="Calibri" pitchFamily="34" charset="0"/>
              </a:rPr>
              <a:t>Questionnaire reduced for reference year 2009</a:t>
            </a:r>
          </a:p>
          <a:p>
            <a:pPr marL="514350" indent="-514350">
              <a:lnSpc>
                <a:spcPct val="90000"/>
              </a:lnSpc>
              <a:buFont typeface="Wingdings" pitchFamily="2" charset="2"/>
              <a:buChar char="Ø"/>
            </a:pPr>
            <a:r>
              <a:rPr lang="en-GB" sz="2400" dirty="0" smtClean="0">
                <a:latin typeface="Calibri" pitchFamily="34" charset="0"/>
              </a:rPr>
              <a:t>Future – examine increased use of administrative data</a:t>
            </a:r>
          </a:p>
          <a:p>
            <a:pPr marL="514350" indent="-514350">
              <a:lnSpc>
                <a:spcPct val="90000"/>
              </a:lnSpc>
              <a:buNone/>
            </a:pPr>
            <a:endParaRPr lang="en-GB" sz="28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1000" y="6362699"/>
            <a:ext cx="8550275" cy="268289"/>
          </a:xfrm>
        </p:spPr>
        <p:txBody>
          <a:bodyPr/>
          <a:lstStyle/>
          <a:p>
            <a:pPr algn="r"/>
            <a:endParaRPr lang="en-IE" dirty="0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8699499" cy="901700"/>
          </a:xfrm>
        </p:spPr>
        <p:txBody>
          <a:bodyPr/>
          <a:lstStyle/>
          <a:p>
            <a:pPr algn="l"/>
            <a:r>
              <a:rPr lang="en-GB" sz="2800" dirty="0" smtClean="0">
                <a:latin typeface="Calibri" pitchFamily="34" charset="0"/>
              </a:rPr>
              <a:t>Other data collected from enterprises</a:t>
            </a:r>
            <a:br>
              <a:rPr lang="en-GB" sz="2800" dirty="0" smtClean="0">
                <a:latin typeface="Calibri" pitchFamily="34" charset="0"/>
              </a:rPr>
            </a:br>
            <a:endParaRPr lang="en-GB" sz="2800" b="0" dirty="0">
              <a:latin typeface="Calibri" pitchFamily="34" charset="0"/>
            </a:endParaRP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075" y="1384300"/>
            <a:ext cx="8734425" cy="4724400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None/>
            </a:pPr>
            <a:r>
              <a:rPr lang="en-GB" sz="2400" b="1" dirty="0" smtClean="0">
                <a:latin typeface="Calibri" pitchFamily="34" charset="0"/>
              </a:rPr>
              <a:t>Balance of Payments</a:t>
            </a:r>
          </a:p>
          <a:p>
            <a:pPr marL="514350" indent="-514350">
              <a:lnSpc>
                <a:spcPct val="90000"/>
              </a:lnSpc>
              <a:buFont typeface="Wingdings" pitchFamily="2" charset="2"/>
              <a:buChar char="Ø"/>
            </a:pPr>
            <a:r>
              <a:rPr lang="en-GB" sz="2400" dirty="0" smtClean="0">
                <a:latin typeface="Calibri" pitchFamily="34" charset="0"/>
              </a:rPr>
              <a:t>Enterprises with large transactions with non-residents</a:t>
            </a:r>
          </a:p>
          <a:p>
            <a:pPr marL="514350" indent="-514350">
              <a:lnSpc>
                <a:spcPct val="90000"/>
              </a:lnSpc>
              <a:buNone/>
            </a:pPr>
            <a:endParaRPr lang="en-GB" sz="24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r>
              <a:rPr lang="en-GB" sz="2400" b="1" dirty="0" smtClean="0">
                <a:latin typeface="Calibri" pitchFamily="34" charset="0"/>
              </a:rPr>
              <a:t>Foreign Trade Statistics</a:t>
            </a:r>
          </a:p>
          <a:p>
            <a:pPr marL="514350" indent="-514350">
              <a:lnSpc>
                <a:spcPct val="90000"/>
              </a:lnSpc>
              <a:buFont typeface="Wingdings" pitchFamily="2" charset="2"/>
              <a:buChar char="Ø"/>
            </a:pPr>
            <a:r>
              <a:rPr lang="en-GB" sz="2400" dirty="0" smtClean="0">
                <a:latin typeface="Calibri" pitchFamily="34" charset="0"/>
              </a:rPr>
              <a:t>CSO receives </a:t>
            </a:r>
            <a:r>
              <a:rPr lang="en-GB" sz="2400" dirty="0" err="1" smtClean="0">
                <a:latin typeface="Calibri" pitchFamily="34" charset="0"/>
              </a:rPr>
              <a:t>Intrastat</a:t>
            </a:r>
            <a:r>
              <a:rPr lang="en-GB" sz="2400" dirty="0" smtClean="0">
                <a:latin typeface="Calibri" pitchFamily="34" charset="0"/>
              </a:rPr>
              <a:t> / </a:t>
            </a:r>
            <a:r>
              <a:rPr lang="en-GB" sz="2400" dirty="0" err="1" smtClean="0">
                <a:latin typeface="Calibri" pitchFamily="34" charset="0"/>
              </a:rPr>
              <a:t>Extrastat</a:t>
            </a:r>
            <a:r>
              <a:rPr lang="en-GB" sz="2400" dirty="0" smtClean="0">
                <a:latin typeface="Calibri" pitchFamily="34" charset="0"/>
              </a:rPr>
              <a:t> enterprise data from Revenue Commissioners</a:t>
            </a:r>
          </a:p>
          <a:p>
            <a:pPr marL="514350" indent="-514350">
              <a:lnSpc>
                <a:spcPct val="90000"/>
              </a:lnSpc>
              <a:buNone/>
            </a:pPr>
            <a:endParaRPr lang="en-GB" sz="24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r>
              <a:rPr lang="en-GB" sz="2400" b="1" dirty="0" smtClean="0">
                <a:latin typeface="Calibri" pitchFamily="34" charset="0"/>
              </a:rPr>
              <a:t>Transport statistics</a:t>
            </a:r>
          </a:p>
          <a:p>
            <a:pPr marL="514350" indent="-514350">
              <a:lnSpc>
                <a:spcPct val="90000"/>
              </a:lnSpc>
              <a:buFont typeface="Wingdings" pitchFamily="2" charset="2"/>
              <a:buChar char="Ø"/>
            </a:pPr>
            <a:r>
              <a:rPr lang="en-GB" sz="2400" dirty="0" smtClean="0">
                <a:latin typeface="Calibri" pitchFamily="34" charset="0"/>
              </a:rPr>
              <a:t>Road freight information on activity of enterprises freight vehicles</a:t>
            </a:r>
          </a:p>
          <a:p>
            <a:pPr marL="514350" indent="-514350">
              <a:lnSpc>
                <a:spcPct val="90000"/>
              </a:lnSpc>
              <a:buNone/>
            </a:pPr>
            <a:endParaRPr lang="en-GB" sz="24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endParaRPr lang="en-GB" sz="24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endParaRPr lang="en-GB" sz="28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1000" y="6502400"/>
            <a:ext cx="8550275" cy="128588"/>
          </a:xfrm>
        </p:spPr>
        <p:txBody>
          <a:bodyPr/>
          <a:lstStyle/>
          <a:p>
            <a:pPr algn="r"/>
            <a:endParaRPr lang="en-IE" dirty="0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6759575" cy="901700"/>
          </a:xfrm>
        </p:spPr>
        <p:txBody>
          <a:bodyPr/>
          <a:lstStyle/>
          <a:p>
            <a:pPr algn="l"/>
            <a:r>
              <a:rPr lang="en-GB" sz="2800" dirty="0" smtClean="0">
                <a:latin typeface="Calibri" pitchFamily="34" charset="0"/>
              </a:rPr>
              <a:t>Outline</a:t>
            </a:r>
            <a:br>
              <a:rPr lang="en-GB" sz="2800" dirty="0" smtClean="0">
                <a:latin typeface="Calibri" pitchFamily="34" charset="0"/>
              </a:rPr>
            </a:br>
            <a:endParaRPr lang="en-GB" sz="2800" b="0" dirty="0">
              <a:latin typeface="Calibri" pitchFamily="34" charset="0"/>
            </a:endParaRP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1775" y="1849438"/>
            <a:ext cx="8518525" cy="4271962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Ø"/>
            </a:pPr>
            <a:endParaRPr lang="en-GB" sz="28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en-GB" sz="2800" dirty="0" smtClean="0">
                <a:latin typeface="Calibri" pitchFamily="34" charset="0"/>
              </a:rPr>
              <a:t>Overview of enterprise surveys</a:t>
            </a:r>
          </a:p>
          <a:p>
            <a:pPr marL="514350" indent="-514350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en-GB" sz="2800" dirty="0" smtClean="0">
                <a:latin typeface="Calibri" pitchFamily="34" charset="0"/>
              </a:rPr>
              <a:t>Short-term business statistics</a:t>
            </a:r>
          </a:p>
          <a:p>
            <a:pPr marL="514350" indent="-514350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en-GB" sz="2800" dirty="0" smtClean="0">
                <a:latin typeface="Calibri" pitchFamily="34" charset="0"/>
              </a:rPr>
              <a:t>Annual Structural Business Statistics </a:t>
            </a:r>
          </a:p>
          <a:p>
            <a:pPr marL="514350" indent="-514350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en-GB" sz="2800" dirty="0" smtClean="0">
                <a:latin typeface="Calibri" pitchFamily="34" charset="0"/>
              </a:rPr>
              <a:t>Producer Prices</a:t>
            </a:r>
          </a:p>
          <a:p>
            <a:pPr marL="514350" indent="-514350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en-GB" sz="2800" dirty="0" smtClean="0">
                <a:latin typeface="Calibri" pitchFamily="34" charset="0"/>
              </a:rPr>
              <a:t>Employment &amp; Earnings </a:t>
            </a:r>
          </a:p>
          <a:p>
            <a:pPr marL="514350" indent="-514350">
              <a:lnSpc>
                <a:spcPct val="9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en-GB" sz="2800" dirty="0" smtClean="0">
                <a:latin typeface="Calibri" pitchFamily="34" charset="0"/>
              </a:rPr>
              <a:t>Other enterprise level data collected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7200" y="0"/>
            <a:ext cx="5845175" cy="1143000"/>
          </a:xfrm>
        </p:spPr>
        <p:txBody>
          <a:bodyPr/>
          <a:lstStyle/>
          <a:p>
            <a:pPr algn="l"/>
            <a:r>
              <a:rPr lang="en-IE" dirty="0" smtClean="0"/>
              <a:t>Operation of enterprise based surveys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 flipV="1">
            <a:off x="696913" y="6812280"/>
            <a:ext cx="8094662" cy="45719"/>
          </a:xfrm>
        </p:spPr>
        <p:txBody>
          <a:bodyPr/>
          <a:lstStyle/>
          <a:p>
            <a:endParaRPr lang="en-IE" dirty="0"/>
          </a:p>
        </p:txBody>
      </p:sp>
      <p:pic>
        <p:nvPicPr>
          <p:cNvPr id="2355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68300" y="1231900"/>
            <a:ext cx="8597900" cy="532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 flipV="1">
            <a:off x="381000" y="6630989"/>
            <a:ext cx="8550275" cy="227011"/>
          </a:xfrm>
        </p:spPr>
        <p:txBody>
          <a:bodyPr/>
          <a:lstStyle/>
          <a:p>
            <a:pPr algn="r"/>
            <a:endParaRPr lang="en-IE" dirty="0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6759575" cy="901700"/>
          </a:xfrm>
        </p:spPr>
        <p:txBody>
          <a:bodyPr/>
          <a:lstStyle/>
          <a:p>
            <a:pPr algn="l"/>
            <a:r>
              <a:rPr lang="en-GB" sz="2800" dirty="0" smtClean="0">
                <a:latin typeface="Calibri" pitchFamily="34" charset="0"/>
              </a:rPr>
              <a:t>Short-term business statistics</a:t>
            </a:r>
            <a:br>
              <a:rPr lang="en-GB" sz="2800" dirty="0" smtClean="0">
                <a:latin typeface="Calibri" pitchFamily="34" charset="0"/>
              </a:rPr>
            </a:br>
            <a:endParaRPr lang="en-GB" sz="2800" b="0" dirty="0">
              <a:latin typeface="Calibri" pitchFamily="34" charset="0"/>
            </a:endParaRP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075" y="1295400"/>
            <a:ext cx="8518525" cy="4965700"/>
          </a:xfrm>
        </p:spPr>
        <p:txBody>
          <a:bodyPr/>
          <a:lstStyle/>
          <a:p>
            <a:pPr>
              <a:buNone/>
            </a:pPr>
            <a:r>
              <a:rPr lang="en-GB" sz="2600" b="1" dirty="0" smtClean="0">
                <a:latin typeface="Calibri" pitchFamily="34" charset="0"/>
              </a:rPr>
              <a:t>Purpose</a:t>
            </a:r>
          </a:p>
          <a:p>
            <a:pPr>
              <a:buFont typeface="Wingdings" pitchFamily="2" charset="2"/>
              <a:buChar char="Ø"/>
            </a:pPr>
            <a:r>
              <a:rPr lang="en-GB" sz="2200" dirty="0" smtClean="0">
                <a:latin typeface="Calibri" pitchFamily="34" charset="0"/>
              </a:rPr>
              <a:t>Short-term national indicators</a:t>
            </a:r>
          </a:p>
          <a:p>
            <a:pPr>
              <a:buFont typeface="Wingdings" pitchFamily="2" charset="2"/>
              <a:buChar char="Ø"/>
            </a:pPr>
            <a:r>
              <a:rPr lang="en-GB" sz="2200" dirty="0" smtClean="0">
                <a:latin typeface="Calibri" pitchFamily="34" charset="0"/>
              </a:rPr>
              <a:t>EU legal obligation</a:t>
            </a:r>
          </a:p>
          <a:p>
            <a:pPr>
              <a:buFont typeface="Wingdings" pitchFamily="2" charset="2"/>
              <a:buChar char="Ø"/>
            </a:pPr>
            <a:r>
              <a:rPr lang="en-GB" sz="2200" dirty="0" smtClean="0">
                <a:latin typeface="Calibri" pitchFamily="34" charset="0"/>
              </a:rPr>
              <a:t>Input into calculation of quarterly GDP</a:t>
            </a:r>
          </a:p>
          <a:p>
            <a:pPr marL="514350" indent="-514350">
              <a:lnSpc>
                <a:spcPct val="90000"/>
              </a:lnSpc>
              <a:buNone/>
            </a:pPr>
            <a:endParaRPr lang="en-GB" sz="800" dirty="0" smtClean="0">
              <a:latin typeface="+mj-lt"/>
            </a:endParaRPr>
          </a:p>
          <a:p>
            <a:pPr marL="514350" indent="-514350">
              <a:lnSpc>
                <a:spcPct val="90000"/>
              </a:lnSpc>
              <a:buNone/>
            </a:pPr>
            <a:r>
              <a:rPr lang="en-GB" sz="2600" b="1" dirty="0" smtClean="0">
                <a:latin typeface="Calibri" pitchFamily="34" charset="0"/>
              </a:rPr>
              <a:t>Key indicators</a:t>
            </a:r>
          </a:p>
          <a:p>
            <a:pPr marL="514350" indent="-514350">
              <a:lnSpc>
                <a:spcPct val="90000"/>
              </a:lnSpc>
              <a:buFont typeface="Wingdings" pitchFamily="2" charset="2"/>
              <a:buChar char="Ø"/>
            </a:pPr>
            <a:r>
              <a:rPr lang="en-GB" sz="2200" dirty="0" smtClean="0">
                <a:latin typeface="Calibri" pitchFamily="34" charset="0"/>
              </a:rPr>
              <a:t>Monthly Industrial Production</a:t>
            </a:r>
          </a:p>
          <a:p>
            <a:pPr marL="514350" indent="-514350">
              <a:lnSpc>
                <a:spcPct val="90000"/>
              </a:lnSpc>
              <a:buFont typeface="Wingdings" pitchFamily="2" charset="2"/>
              <a:buChar char="Ø"/>
            </a:pPr>
            <a:r>
              <a:rPr lang="en-GB" sz="2200" dirty="0" smtClean="0">
                <a:latin typeface="Calibri" pitchFamily="34" charset="0"/>
              </a:rPr>
              <a:t>Retail Sales</a:t>
            </a:r>
          </a:p>
          <a:p>
            <a:pPr marL="514350" indent="-514350">
              <a:lnSpc>
                <a:spcPct val="90000"/>
              </a:lnSpc>
              <a:buFont typeface="Wingdings" pitchFamily="2" charset="2"/>
              <a:buChar char="Ø"/>
            </a:pPr>
            <a:r>
              <a:rPr lang="en-GB" sz="2200" dirty="0" smtClean="0">
                <a:latin typeface="Calibri" pitchFamily="34" charset="0"/>
              </a:rPr>
              <a:t>Quarterly Production in Construction</a:t>
            </a:r>
          </a:p>
          <a:p>
            <a:pPr marL="514350" indent="-514350">
              <a:lnSpc>
                <a:spcPct val="90000"/>
              </a:lnSpc>
              <a:buFont typeface="Wingdings" pitchFamily="2" charset="2"/>
              <a:buChar char="Ø"/>
            </a:pPr>
            <a:r>
              <a:rPr lang="en-GB" sz="2200" dirty="0" smtClean="0">
                <a:latin typeface="Calibri" pitchFamily="34" charset="0"/>
              </a:rPr>
              <a:t>Planning permissions </a:t>
            </a:r>
            <a:r>
              <a:rPr lang="en-GB" sz="2200" i="1" dirty="0" smtClean="0">
                <a:latin typeface="Calibri" pitchFamily="34" charset="0"/>
              </a:rPr>
              <a:t>(administrative data)</a:t>
            </a:r>
          </a:p>
          <a:p>
            <a:pPr marL="514350" indent="-514350">
              <a:lnSpc>
                <a:spcPct val="90000"/>
              </a:lnSpc>
              <a:buFont typeface="Wingdings" pitchFamily="2" charset="2"/>
              <a:buChar char="Ø"/>
            </a:pPr>
            <a:endParaRPr lang="en-GB" sz="8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r>
              <a:rPr lang="en-GB" sz="2600" b="1" dirty="0" smtClean="0">
                <a:latin typeface="Calibri" pitchFamily="34" charset="0"/>
              </a:rPr>
              <a:t>Future developments</a:t>
            </a:r>
          </a:p>
          <a:p>
            <a:pPr marL="514350" indent="-514350">
              <a:lnSpc>
                <a:spcPct val="90000"/>
              </a:lnSpc>
              <a:buFont typeface="Wingdings" pitchFamily="2" charset="2"/>
              <a:buChar char="Ø"/>
            </a:pPr>
            <a:r>
              <a:rPr lang="en-GB" sz="2200" dirty="0" smtClean="0">
                <a:latin typeface="Calibri" pitchFamily="34" charset="0"/>
              </a:rPr>
              <a:t>Monthly Services Index (Q1 2011)</a:t>
            </a:r>
          </a:p>
          <a:p>
            <a:pPr marL="514350" indent="-514350">
              <a:lnSpc>
                <a:spcPct val="90000"/>
              </a:lnSpc>
              <a:buFont typeface="Wingdings" pitchFamily="2" charset="2"/>
              <a:buChar char="Ø"/>
            </a:pPr>
            <a:r>
              <a:rPr lang="en-GB" sz="2200" dirty="0" smtClean="0">
                <a:latin typeface="Calibri" pitchFamily="34" charset="0"/>
              </a:rPr>
              <a:t>Expansion of electronic reporting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sz="2800" dirty="0" smtClean="0">
                <a:latin typeface="+mj-lt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Short-term statistics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257300"/>
            <a:ext cx="4049713" cy="4749800"/>
          </a:xfrm>
        </p:spPr>
        <p:txBody>
          <a:bodyPr/>
          <a:lstStyle/>
          <a:p>
            <a:pPr>
              <a:buNone/>
            </a:pPr>
            <a:r>
              <a:rPr lang="en-IE" sz="2800" b="1" dirty="0" smtClean="0"/>
              <a:t>Monthly</a:t>
            </a:r>
          </a:p>
          <a:p>
            <a:endParaRPr lang="en-IE" sz="800" b="1" dirty="0" smtClean="0"/>
          </a:p>
          <a:p>
            <a:pPr>
              <a:buFont typeface="Wingdings" pitchFamily="2" charset="2"/>
              <a:buChar char="Ø"/>
            </a:pPr>
            <a:r>
              <a:rPr lang="en-IE" b="1" dirty="0" smtClean="0"/>
              <a:t>Sample size</a:t>
            </a:r>
          </a:p>
          <a:p>
            <a:r>
              <a:rPr lang="en-IE" dirty="0" smtClean="0"/>
              <a:t>Industrial – 1,500 units</a:t>
            </a:r>
          </a:p>
          <a:p>
            <a:r>
              <a:rPr lang="en-IE" dirty="0" smtClean="0"/>
              <a:t>Retail – 2,000 units</a:t>
            </a:r>
          </a:p>
          <a:p>
            <a:r>
              <a:rPr lang="en-IE" dirty="0" smtClean="0"/>
              <a:t>Services </a:t>
            </a:r>
            <a:r>
              <a:rPr lang="en-IE" sz="1600" dirty="0" smtClean="0"/>
              <a:t>(excl retail)– </a:t>
            </a:r>
            <a:r>
              <a:rPr lang="en-IE" dirty="0" smtClean="0"/>
              <a:t>2,500 units</a:t>
            </a:r>
          </a:p>
          <a:p>
            <a:pPr>
              <a:buNone/>
            </a:pPr>
            <a:endParaRPr lang="en-IE" dirty="0" smtClean="0"/>
          </a:p>
          <a:p>
            <a:endParaRPr lang="en-IE" sz="1000" dirty="0" smtClean="0"/>
          </a:p>
          <a:p>
            <a:pPr>
              <a:buFont typeface="Wingdings" pitchFamily="2" charset="2"/>
              <a:buChar char="Ø"/>
            </a:pPr>
            <a:r>
              <a:rPr lang="en-IE" b="1" dirty="0" smtClean="0"/>
              <a:t>Information collected</a:t>
            </a:r>
          </a:p>
          <a:p>
            <a:r>
              <a:rPr lang="en-IE" dirty="0" smtClean="0"/>
              <a:t>Turnover</a:t>
            </a:r>
          </a:p>
          <a:p>
            <a:r>
              <a:rPr lang="en-IE" dirty="0" smtClean="0"/>
              <a:t>Value/ quantity of goods produced (industrial sector)</a:t>
            </a:r>
          </a:p>
          <a:p>
            <a:r>
              <a:rPr lang="en-IE" dirty="0" smtClean="0"/>
              <a:t>New Orders (industrial sector)</a:t>
            </a:r>
          </a:p>
          <a:p>
            <a:endParaRPr lang="en-IE" dirty="0" smtClean="0"/>
          </a:p>
          <a:p>
            <a:endParaRPr lang="en-IE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7913" y="1295400"/>
            <a:ext cx="3946525" cy="4711700"/>
          </a:xfrm>
        </p:spPr>
        <p:txBody>
          <a:bodyPr/>
          <a:lstStyle/>
          <a:p>
            <a:pPr>
              <a:buNone/>
            </a:pPr>
            <a:r>
              <a:rPr lang="en-IE" sz="2800" b="1" dirty="0" smtClean="0"/>
              <a:t>Quarterly</a:t>
            </a:r>
          </a:p>
          <a:p>
            <a:pPr>
              <a:buNone/>
            </a:pPr>
            <a:endParaRPr lang="en-IE" sz="800" b="1" dirty="0" smtClean="0"/>
          </a:p>
          <a:p>
            <a:pPr>
              <a:buFont typeface="Wingdings" pitchFamily="2" charset="2"/>
              <a:buChar char="Ø"/>
            </a:pPr>
            <a:r>
              <a:rPr lang="en-IE" b="1" dirty="0" smtClean="0"/>
              <a:t>Sample size</a:t>
            </a:r>
          </a:p>
          <a:p>
            <a:r>
              <a:rPr lang="en-IE" dirty="0" smtClean="0"/>
              <a:t>Industrial – 1,500 units</a:t>
            </a:r>
          </a:p>
          <a:p>
            <a:r>
              <a:rPr lang="en-IE" dirty="0" smtClean="0"/>
              <a:t>Construction – 2,400 units</a:t>
            </a:r>
          </a:p>
          <a:p>
            <a:r>
              <a:rPr lang="en-IE" dirty="0" smtClean="0"/>
              <a:t>Services – 3,800 units</a:t>
            </a:r>
          </a:p>
          <a:p>
            <a:pPr>
              <a:buNone/>
            </a:pPr>
            <a:endParaRPr lang="en-IE" sz="1000" dirty="0" smtClean="0"/>
          </a:p>
          <a:p>
            <a:pPr>
              <a:buFont typeface="Wingdings" pitchFamily="2" charset="2"/>
              <a:buChar char="Ø"/>
            </a:pPr>
            <a:r>
              <a:rPr lang="en-IE" b="1" dirty="0" smtClean="0"/>
              <a:t>Information collected</a:t>
            </a:r>
            <a:endParaRPr lang="en-IE" dirty="0" smtClean="0"/>
          </a:p>
          <a:p>
            <a:r>
              <a:rPr lang="en-IE" dirty="0" smtClean="0"/>
              <a:t>Value of work done &amp; new orders (construction sector)</a:t>
            </a:r>
          </a:p>
          <a:p>
            <a:r>
              <a:rPr lang="en-IE" dirty="0" smtClean="0"/>
              <a:t>Investment and disposals of capital assets</a:t>
            </a:r>
          </a:p>
          <a:p>
            <a:r>
              <a:rPr lang="en-IE" dirty="0" smtClean="0"/>
              <a:t>Opening / closing stocks (industrial and distributive sectors)</a:t>
            </a:r>
          </a:p>
          <a:p>
            <a:endParaRPr lang="en-IE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IE" smtClean="0"/>
              <a:t>Central Statistics Office, Ireland                                                                                                                                                                        </a:t>
            </a:r>
            <a:fld id="{A7E054A4-A823-4634-96C3-AD3B8963EBBA}" type="slidenum">
              <a:rPr lang="en-IE" smtClean="0"/>
              <a:pPr/>
              <a:t>5</a:t>
            </a:fld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 flipV="1">
            <a:off x="381000" y="6630988"/>
            <a:ext cx="8550275" cy="227011"/>
          </a:xfrm>
        </p:spPr>
        <p:txBody>
          <a:bodyPr/>
          <a:lstStyle/>
          <a:p>
            <a:pPr algn="r"/>
            <a:endParaRPr lang="en-IE" dirty="0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6759575" cy="901700"/>
          </a:xfrm>
        </p:spPr>
        <p:txBody>
          <a:bodyPr/>
          <a:lstStyle/>
          <a:p>
            <a:pPr algn="l"/>
            <a:r>
              <a:rPr lang="en-GB" sz="2800" dirty="0" smtClean="0">
                <a:latin typeface="Calibri" pitchFamily="34" charset="0"/>
              </a:rPr>
              <a:t>Structural business statistics</a:t>
            </a:r>
            <a:br>
              <a:rPr lang="en-GB" sz="2800" dirty="0" smtClean="0">
                <a:latin typeface="Calibri" pitchFamily="34" charset="0"/>
              </a:rPr>
            </a:br>
            <a:endParaRPr lang="en-GB" sz="2800" b="0" dirty="0">
              <a:latin typeface="Calibri" pitchFamily="34" charset="0"/>
            </a:endParaRP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075" y="1493838"/>
            <a:ext cx="8518525" cy="4767262"/>
          </a:xfrm>
        </p:spPr>
        <p:txBody>
          <a:bodyPr/>
          <a:lstStyle/>
          <a:p>
            <a:pPr>
              <a:buNone/>
            </a:pPr>
            <a:r>
              <a:rPr lang="en-GB" sz="2800" b="1" dirty="0" smtClean="0">
                <a:latin typeface="Calibri" pitchFamily="34" charset="0"/>
              </a:rPr>
              <a:t>Purpose</a:t>
            </a:r>
          </a:p>
          <a:p>
            <a:pPr>
              <a:buNone/>
            </a:pPr>
            <a:r>
              <a:rPr lang="en-GB" sz="2400" dirty="0" smtClean="0">
                <a:latin typeface="Calibri" pitchFamily="34" charset="0"/>
              </a:rPr>
              <a:t>Annual measure of structure and performance of traded sector </a:t>
            </a:r>
          </a:p>
          <a:p>
            <a:pPr>
              <a:buNone/>
            </a:pPr>
            <a:r>
              <a:rPr lang="en-GB" sz="2400" dirty="0" smtClean="0">
                <a:latin typeface="Calibri" pitchFamily="34" charset="0"/>
              </a:rPr>
              <a:t>EU legal obligation</a:t>
            </a:r>
          </a:p>
          <a:p>
            <a:pPr>
              <a:buNone/>
            </a:pPr>
            <a:r>
              <a:rPr lang="en-GB" sz="2400" dirty="0" smtClean="0">
                <a:latin typeface="Calibri" pitchFamily="34" charset="0"/>
              </a:rPr>
              <a:t>Input into calculation of annual GDP measures</a:t>
            </a:r>
          </a:p>
          <a:p>
            <a:pPr>
              <a:buNone/>
            </a:pPr>
            <a:r>
              <a:rPr lang="en-GB" sz="2400" dirty="0" smtClean="0">
                <a:latin typeface="Calibri" pitchFamily="34" charset="0"/>
              </a:rPr>
              <a:t>Input into STS survey weights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sz="2800" b="1" dirty="0" smtClean="0">
                <a:latin typeface="+mj-lt"/>
              </a:rPr>
              <a:t>Outputs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sz="2400" dirty="0" smtClean="0">
                <a:latin typeface="Calibri" pitchFamily="34" charset="0"/>
              </a:rPr>
              <a:t>Publication : summary structural information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sz="2400" dirty="0" smtClean="0">
                <a:latin typeface="Calibri" pitchFamily="34" charset="0"/>
              </a:rPr>
              <a:t>Web : detailed data classified by economic type and size,    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sz="2400" dirty="0" smtClean="0">
                <a:latin typeface="Calibri" pitchFamily="34" charset="0"/>
              </a:rPr>
              <a:t>            region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sz="2400" dirty="0" smtClean="0">
                <a:latin typeface="Calibri" pitchFamily="34" charset="0"/>
              </a:rPr>
              <a:t>Ad hoc analyses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sz="2400" dirty="0" err="1" smtClean="0">
                <a:latin typeface="Calibri" pitchFamily="34" charset="0"/>
              </a:rPr>
              <a:t>Microdata</a:t>
            </a:r>
            <a:r>
              <a:rPr lang="en-GB" sz="2400" dirty="0" smtClean="0">
                <a:latin typeface="Calibri" pitchFamily="34" charset="0"/>
              </a:rPr>
              <a:t> file for researchers</a:t>
            </a:r>
          </a:p>
          <a:p>
            <a:pPr marL="514350" indent="-514350">
              <a:lnSpc>
                <a:spcPct val="90000"/>
              </a:lnSpc>
              <a:buNone/>
            </a:pPr>
            <a:endParaRPr lang="en-GB" sz="28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endParaRPr lang="en-GB" sz="28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r>
              <a:rPr lang="en-GB" sz="2800" dirty="0" smtClean="0">
                <a:latin typeface="+mj-lt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1000" y="6362699"/>
            <a:ext cx="8550275" cy="268289"/>
          </a:xfrm>
        </p:spPr>
        <p:txBody>
          <a:bodyPr/>
          <a:lstStyle/>
          <a:p>
            <a:pPr algn="r"/>
            <a:endParaRPr lang="en-IE" dirty="0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8699499" cy="901700"/>
          </a:xfrm>
        </p:spPr>
        <p:txBody>
          <a:bodyPr/>
          <a:lstStyle/>
          <a:p>
            <a:pPr algn="l"/>
            <a:r>
              <a:rPr lang="en-GB" sz="2800" dirty="0" smtClean="0">
                <a:latin typeface="Calibri" pitchFamily="34" charset="0"/>
              </a:rPr>
              <a:t>Structural Business Statistics </a:t>
            </a:r>
            <a:br>
              <a:rPr lang="en-GB" sz="2800" dirty="0" smtClean="0">
                <a:latin typeface="Calibri" pitchFamily="34" charset="0"/>
              </a:rPr>
            </a:br>
            <a:endParaRPr lang="en-GB" sz="2800" b="0" dirty="0">
              <a:latin typeface="Calibri" pitchFamily="34" charset="0"/>
            </a:endParaRP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075" y="1384300"/>
            <a:ext cx="8734425" cy="4724400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None/>
            </a:pPr>
            <a:r>
              <a:rPr lang="en-GB" sz="2800" b="1" dirty="0" smtClean="0">
                <a:latin typeface="Calibri" pitchFamily="34" charset="0"/>
              </a:rPr>
              <a:t>Sample size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sz="2400" dirty="0" smtClean="0">
                <a:latin typeface="Calibri" pitchFamily="34" charset="0"/>
              </a:rPr>
              <a:t>Industry : 5,000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sz="2400" dirty="0" smtClean="0">
                <a:latin typeface="Calibri" pitchFamily="34" charset="0"/>
              </a:rPr>
              <a:t>Construction : 4,600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sz="2400" dirty="0" smtClean="0">
                <a:latin typeface="Calibri" pitchFamily="34" charset="0"/>
              </a:rPr>
              <a:t>Services : 20,000</a:t>
            </a:r>
          </a:p>
          <a:p>
            <a:pPr marL="514350" indent="-514350">
              <a:lnSpc>
                <a:spcPct val="90000"/>
              </a:lnSpc>
              <a:buNone/>
            </a:pPr>
            <a:endParaRPr lang="en-GB" sz="14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r>
              <a:rPr lang="en-GB" sz="2800" b="1" dirty="0" smtClean="0">
                <a:latin typeface="Calibri" pitchFamily="34" charset="0"/>
              </a:rPr>
              <a:t>Data collected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sz="2400" dirty="0" smtClean="0">
                <a:latin typeface="Calibri" pitchFamily="34" charset="0"/>
              </a:rPr>
              <a:t>Detailed P&amp;L and balance sheet data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sz="2400" dirty="0" smtClean="0">
                <a:latin typeface="Calibri" pitchFamily="34" charset="0"/>
              </a:rPr>
              <a:t>Product level data : Industrial sector and business services sector 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sz="2400" dirty="0" smtClean="0">
                <a:latin typeface="Calibri" pitchFamily="34" charset="0"/>
              </a:rPr>
              <a:t>                                    firms with 20+ persons employed</a:t>
            </a:r>
          </a:p>
          <a:p>
            <a:pPr marL="514350" indent="-514350">
              <a:lnSpc>
                <a:spcPct val="90000"/>
              </a:lnSpc>
              <a:buNone/>
            </a:pPr>
            <a:endParaRPr lang="en-GB" sz="24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r>
              <a:rPr lang="en-GB" sz="2400" b="1" dirty="0" smtClean="0">
                <a:latin typeface="Calibri" pitchFamily="34" charset="0"/>
              </a:rPr>
              <a:t>Future plans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sz="2400" dirty="0" smtClean="0">
                <a:latin typeface="Calibri" pitchFamily="34" charset="0"/>
              </a:rPr>
              <a:t>Use of revenue commissioners data for small enterprises from 2010</a:t>
            </a:r>
          </a:p>
          <a:p>
            <a:pPr marL="514350" indent="-514350">
              <a:lnSpc>
                <a:spcPct val="90000"/>
              </a:lnSpc>
              <a:buNone/>
            </a:pPr>
            <a:endParaRPr lang="en-GB" sz="14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endParaRPr lang="en-GB" sz="28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endParaRPr lang="en-GB" sz="28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1000" y="6362699"/>
            <a:ext cx="8550275" cy="268289"/>
          </a:xfrm>
        </p:spPr>
        <p:txBody>
          <a:bodyPr/>
          <a:lstStyle/>
          <a:p>
            <a:pPr algn="r"/>
            <a:endParaRPr lang="en-IE" dirty="0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8699499" cy="901700"/>
          </a:xfrm>
        </p:spPr>
        <p:txBody>
          <a:bodyPr/>
          <a:lstStyle/>
          <a:p>
            <a:pPr algn="l"/>
            <a:r>
              <a:rPr lang="en-GB" sz="2800" dirty="0" smtClean="0">
                <a:latin typeface="Calibri" pitchFamily="34" charset="0"/>
              </a:rPr>
              <a:t>Producer prices </a:t>
            </a:r>
            <a:br>
              <a:rPr lang="en-GB" sz="2800" dirty="0" smtClean="0">
                <a:latin typeface="Calibri" pitchFamily="34" charset="0"/>
              </a:rPr>
            </a:br>
            <a:endParaRPr lang="en-GB" sz="2800" b="0" dirty="0">
              <a:latin typeface="Calibri" pitchFamily="34" charset="0"/>
            </a:endParaRP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075" y="1384300"/>
            <a:ext cx="8734425" cy="4724400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None/>
            </a:pPr>
            <a:r>
              <a:rPr lang="en-GB" sz="2800" b="1" dirty="0" smtClean="0">
                <a:latin typeface="Calibri" pitchFamily="34" charset="0"/>
              </a:rPr>
              <a:t>Purpose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US" sz="2400" dirty="0" smtClean="0">
                <a:latin typeface="Calibri" pitchFamily="34" charset="0"/>
              </a:rPr>
              <a:t>Collection of Producer, Wholesale and Service Prices from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US" sz="2400" dirty="0" smtClean="0">
                <a:latin typeface="Calibri" pitchFamily="34" charset="0"/>
              </a:rPr>
              <a:t>enterprises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IE" sz="2400" dirty="0" smtClean="0">
                <a:latin typeface="Calibri" pitchFamily="34" charset="0"/>
              </a:rPr>
              <a:t>Business-2-business; Business-2-Government</a:t>
            </a:r>
            <a:endParaRPr lang="en-US" sz="24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Font typeface="Wingdings" pitchFamily="2" charset="2"/>
              <a:buChar char="Ø"/>
            </a:pPr>
            <a:r>
              <a:rPr lang="en-IE" sz="2400" dirty="0" smtClean="0">
                <a:latin typeface="Calibri" pitchFamily="34" charset="0"/>
              </a:rPr>
              <a:t>Provide national indicator </a:t>
            </a:r>
          </a:p>
          <a:p>
            <a:pPr marL="514350" indent="-514350">
              <a:lnSpc>
                <a:spcPct val="90000"/>
              </a:lnSpc>
              <a:buFont typeface="Wingdings" pitchFamily="2" charset="2"/>
              <a:buChar char="Ø"/>
            </a:pPr>
            <a:r>
              <a:rPr lang="en-IE" sz="2400" dirty="0" smtClean="0">
                <a:latin typeface="Calibri" pitchFamily="34" charset="0"/>
              </a:rPr>
              <a:t>Use as deflators for STS and national accounts</a:t>
            </a:r>
          </a:p>
          <a:p>
            <a:pPr marL="514350" indent="-514350">
              <a:lnSpc>
                <a:spcPct val="90000"/>
              </a:lnSpc>
              <a:buFont typeface="Wingdings" pitchFamily="2" charset="2"/>
              <a:buChar char="Ø"/>
            </a:pPr>
            <a:r>
              <a:rPr lang="en-IE" sz="2400" dirty="0" smtClean="0">
                <a:latin typeface="Calibri" pitchFamily="34" charset="0"/>
              </a:rPr>
              <a:t>Use for contractual purposes </a:t>
            </a:r>
          </a:p>
          <a:p>
            <a:pPr marL="514350" indent="-514350">
              <a:lnSpc>
                <a:spcPct val="90000"/>
              </a:lnSpc>
              <a:buFont typeface="Wingdings" pitchFamily="2" charset="2"/>
              <a:buChar char="Ø"/>
            </a:pPr>
            <a:r>
              <a:rPr lang="en-IE" sz="2400" dirty="0" smtClean="0">
                <a:latin typeface="Calibri" pitchFamily="34" charset="0"/>
              </a:rPr>
              <a:t>EU legal obligations</a:t>
            </a:r>
          </a:p>
          <a:p>
            <a:pPr marL="514350" indent="-514350">
              <a:lnSpc>
                <a:spcPct val="90000"/>
              </a:lnSpc>
              <a:buFont typeface="Wingdings" pitchFamily="2" charset="2"/>
              <a:buChar char="Ø"/>
            </a:pPr>
            <a:endParaRPr lang="en-IE" sz="24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r>
              <a:rPr lang="en-IE" sz="2400" dirty="0" smtClean="0">
                <a:latin typeface="Calibri" pitchFamily="34" charset="0"/>
              </a:rPr>
              <a:t>Samples: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IE" sz="2400" dirty="0" smtClean="0">
                <a:latin typeface="Calibri" pitchFamily="34" charset="0"/>
              </a:rPr>
              <a:t>Industry &amp; wholesale – 1,300 enterprises </a:t>
            </a:r>
            <a:r>
              <a:rPr lang="en-IE" dirty="0" smtClean="0">
                <a:latin typeface="Calibri" pitchFamily="34" charset="0"/>
              </a:rPr>
              <a:t>(around 7,000 products)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IE" sz="2400" dirty="0" smtClean="0">
                <a:latin typeface="Calibri" pitchFamily="34" charset="0"/>
              </a:rPr>
              <a:t>Selected Services sectors- 220 enterprises </a:t>
            </a:r>
            <a:r>
              <a:rPr lang="en-IE" dirty="0" smtClean="0">
                <a:latin typeface="Calibri" pitchFamily="34" charset="0"/>
              </a:rPr>
              <a:t>(around 65 service products) </a:t>
            </a:r>
            <a:endParaRPr lang="en-GB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endParaRPr lang="en-GB" sz="28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endParaRPr lang="en-GB" sz="28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1000" y="6362699"/>
            <a:ext cx="8550275" cy="268289"/>
          </a:xfrm>
        </p:spPr>
        <p:txBody>
          <a:bodyPr/>
          <a:lstStyle/>
          <a:p>
            <a:pPr algn="r"/>
            <a:endParaRPr lang="en-IE" dirty="0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8699499" cy="901700"/>
          </a:xfrm>
        </p:spPr>
        <p:txBody>
          <a:bodyPr/>
          <a:lstStyle/>
          <a:p>
            <a:pPr algn="l"/>
            <a:r>
              <a:rPr lang="en-GB" sz="2800" dirty="0" smtClean="0">
                <a:latin typeface="Calibri" pitchFamily="34" charset="0"/>
              </a:rPr>
              <a:t>Quarterly Earnings and Employment</a:t>
            </a:r>
            <a:br>
              <a:rPr lang="en-GB" sz="2800" dirty="0" smtClean="0">
                <a:latin typeface="Calibri" pitchFamily="34" charset="0"/>
              </a:rPr>
            </a:br>
            <a:endParaRPr lang="en-GB" sz="2800" b="0" dirty="0">
              <a:latin typeface="Calibri" pitchFamily="34" charset="0"/>
            </a:endParaRP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075" y="1384300"/>
            <a:ext cx="8734425" cy="4724400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None/>
            </a:pPr>
            <a:r>
              <a:rPr lang="en-GB" sz="2800" b="1" dirty="0" smtClean="0">
                <a:latin typeface="Calibri" pitchFamily="34" charset="0"/>
              </a:rPr>
              <a:t>Purpose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sz="2400" dirty="0" smtClean="0">
                <a:latin typeface="Calibri" pitchFamily="34" charset="0"/>
              </a:rPr>
              <a:t>Short term indicators of employment, earnings and other labour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sz="2400" dirty="0" smtClean="0">
                <a:latin typeface="Calibri" pitchFamily="34" charset="0"/>
              </a:rPr>
              <a:t> costs in both public and private sector organisations</a:t>
            </a:r>
          </a:p>
          <a:p>
            <a:pPr marL="514350" indent="-514350">
              <a:lnSpc>
                <a:spcPct val="90000"/>
              </a:lnSpc>
              <a:buFont typeface="Wingdings" pitchFamily="2" charset="2"/>
              <a:buChar char="Ø"/>
            </a:pPr>
            <a:r>
              <a:rPr lang="en-IE" sz="2400" dirty="0" smtClean="0">
                <a:latin typeface="Calibri" pitchFamily="34" charset="0"/>
              </a:rPr>
              <a:t>National indicator </a:t>
            </a:r>
          </a:p>
          <a:p>
            <a:pPr marL="514350" indent="-514350">
              <a:lnSpc>
                <a:spcPct val="90000"/>
              </a:lnSpc>
              <a:buFont typeface="Wingdings" pitchFamily="2" charset="2"/>
              <a:buChar char="Ø"/>
            </a:pPr>
            <a:r>
              <a:rPr lang="en-IE" sz="2400" dirty="0" smtClean="0">
                <a:latin typeface="Calibri" pitchFamily="34" charset="0"/>
              </a:rPr>
              <a:t>Use as input in national accounts </a:t>
            </a:r>
          </a:p>
          <a:p>
            <a:pPr marL="514350" indent="-514350">
              <a:lnSpc>
                <a:spcPct val="90000"/>
              </a:lnSpc>
              <a:buFont typeface="Wingdings" pitchFamily="2" charset="2"/>
              <a:buChar char="Ø"/>
            </a:pPr>
            <a:r>
              <a:rPr lang="en-IE" sz="2400" dirty="0" smtClean="0">
                <a:latin typeface="Calibri" pitchFamily="34" charset="0"/>
              </a:rPr>
              <a:t>EU legal obligations</a:t>
            </a:r>
          </a:p>
          <a:p>
            <a:pPr marL="514350" indent="-514350">
              <a:lnSpc>
                <a:spcPct val="90000"/>
              </a:lnSpc>
              <a:buFont typeface="Wingdings" pitchFamily="2" charset="2"/>
              <a:buChar char="Ø"/>
            </a:pPr>
            <a:endParaRPr lang="en-IE" sz="24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r>
              <a:rPr lang="en-GB" sz="2800" b="1" dirty="0" smtClean="0">
                <a:latin typeface="Calibri" pitchFamily="34" charset="0"/>
              </a:rPr>
              <a:t>Sample survey (EHECS)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sz="2400" dirty="0" smtClean="0">
                <a:latin typeface="Calibri" pitchFamily="34" charset="0"/>
              </a:rPr>
              <a:t>Enterprise based postal survey of 7,500 enterprises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sz="2400" dirty="0" smtClean="0">
                <a:latin typeface="Calibri" pitchFamily="34" charset="0"/>
              </a:rPr>
              <a:t>1/3 respond via payroll software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sz="2400" dirty="0" smtClean="0">
                <a:latin typeface="Calibri" pitchFamily="34" charset="0"/>
              </a:rPr>
              <a:t>Short questionnaire introduced in 2010 for small firms </a:t>
            </a:r>
          </a:p>
          <a:p>
            <a:pPr marL="514350" indent="-514350">
              <a:lnSpc>
                <a:spcPct val="90000"/>
              </a:lnSpc>
              <a:buNone/>
            </a:pPr>
            <a:endParaRPr lang="en-GB" sz="28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TSIP High Level">
  <a:themeElements>
    <a:clrScheme name="ITSIP High Level 2">
      <a:dk1>
        <a:srgbClr val="000000"/>
      </a:dk1>
      <a:lt1>
        <a:srgbClr val="FFFFFF"/>
      </a:lt1>
      <a:dk2>
        <a:srgbClr val="F8F8F8"/>
      </a:dk2>
      <a:lt2>
        <a:srgbClr val="C0C0C0"/>
      </a:lt2>
      <a:accent1>
        <a:srgbClr val="006699"/>
      </a:accent1>
      <a:accent2>
        <a:srgbClr val="FF6600"/>
      </a:accent2>
      <a:accent3>
        <a:srgbClr val="FFFFFF"/>
      </a:accent3>
      <a:accent4>
        <a:srgbClr val="000000"/>
      </a:accent4>
      <a:accent5>
        <a:srgbClr val="AAB8CA"/>
      </a:accent5>
      <a:accent6>
        <a:srgbClr val="E75C00"/>
      </a:accent6>
      <a:hlink>
        <a:srgbClr val="663399"/>
      </a:hlink>
      <a:folHlink>
        <a:srgbClr val="FF0000"/>
      </a:folHlink>
    </a:clrScheme>
    <a:fontScheme name="ITSIP High Lev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68600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488" tIns="44450" rIns="90488" bIns="44450" numCol="1" anchor="b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IE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68600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488" tIns="44450" rIns="90488" bIns="44450" numCol="1" anchor="b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IE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TSIP High Level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SIP High Level 2">
        <a:dk1>
          <a:srgbClr val="000000"/>
        </a:dk1>
        <a:lt1>
          <a:srgbClr val="FFFFFF"/>
        </a:lt1>
        <a:dk2>
          <a:srgbClr val="F8F8F8"/>
        </a:dk2>
        <a:lt2>
          <a:srgbClr val="C0C0C0"/>
        </a:lt2>
        <a:accent1>
          <a:srgbClr val="006699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AAB8CA"/>
        </a:accent5>
        <a:accent6>
          <a:srgbClr val="E75C00"/>
        </a:accent6>
        <a:hlink>
          <a:srgbClr val="663399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SIP High Level 3">
        <a:dk1>
          <a:srgbClr val="000000"/>
        </a:dk1>
        <a:lt1>
          <a:srgbClr val="FFFFFF"/>
        </a:lt1>
        <a:dk2>
          <a:srgbClr val="F8F8F8"/>
        </a:dk2>
        <a:lt2>
          <a:srgbClr val="C0C0C0"/>
        </a:lt2>
        <a:accent1>
          <a:srgbClr val="336633"/>
        </a:accent1>
        <a:accent2>
          <a:srgbClr val="336666"/>
        </a:accent2>
        <a:accent3>
          <a:srgbClr val="FFFFFF"/>
        </a:accent3>
        <a:accent4>
          <a:srgbClr val="000000"/>
        </a:accent4>
        <a:accent5>
          <a:srgbClr val="ADB8AD"/>
        </a:accent5>
        <a:accent6>
          <a:srgbClr val="2D5C5C"/>
        </a:accent6>
        <a:hlink>
          <a:srgbClr val="990033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SIP High Level 4">
        <a:dk1>
          <a:srgbClr val="000000"/>
        </a:dk1>
        <a:lt1>
          <a:srgbClr val="FFFFFF"/>
        </a:lt1>
        <a:dk2>
          <a:srgbClr val="F8F8F8"/>
        </a:dk2>
        <a:lt2>
          <a:srgbClr val="C0C0C0"/>
        </a:lt2>
        <a:accent1>
          <a:srgbClr val="CCCC33"/>
        </a:accent1>
        <a:accent2>
          <a:srgbClr val="66CC00"/>
        </a:accent2>
        <a:accent3>
          <a:srgbClr val="FFFFFF"/>
        </a:accent3>
        <a:accent4>
          <a:srgbClr val="000000"/>
        </a:accent4>
        <a:accent5>
          <a:srgbClr val="E2E2AD"/>
        </a:accent5>
        <a:accent6>
          <a:srgbClr val="5CB900"/>
        </a:accent6>
        <a:hlink>
          <a:srgbClr val="0099CC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Designs\ITSIP High Level.pot</Template>
  <TotalTime>6206</TotalTime>
  <Words>507</Words>
  <Application>Microsoft Office PowerPoint</Application>
  <PresentationFormat>On-screen Show (4:3)</PresentationFormat>
  <Paragraphs>131</Paragraphs>
  <Slides>11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ITSIP High Level</vt:lpstr>
      <vt:lpstr>Bitmap Image</vt:lpstr>
      <vt:lpstr>Mainstream Enterprise Statistics  </vt:lpstr>
      <vt:lpstr>Outline </vt:lpstr>
      <vt:lpstr>Operation of enterprise based surveys</vt:lpstr>
      <vt:lpstr>Short-term business statistics </vt:lpstr>
      <vt:lpstr>Short-term statistics</vt:lpstr>
      <vt:lpstr>Structural business statistics </vt:lpstr>
      <vt:lpstr>Structural Business Statistics  </vt:lpstr>
      <vt:lpstr>Producer prices  </vt:lpstr>
      <vt:lpstr>Quarterly Earnings and Employment </vt:lpstr>
      <vt:lpstr>National Employment Survey </vt:lpstr>
      <vt:lpstr>Other data collected from enterprises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Mainstream Enterprise Statistics</dc:title>
  <dc:subject/>
  <dc:creator/>
  <dc:description/>
  <cp:lastModifiedBy> </cp:lastModifiedBy>
  <cp:revision>421</cp:revision>
  <cp:lastPrinted>2006-10-12T14:24:02Z</cp:lastPrinted>
  <dcterms:created xsi:type="dcterms:W3CDTF">2002-09-11T10:46:01Z</dcterms:created>
  <dcterms:modified xsi:type="dcterms:W3CDTF">2011-05-27T11:37:25Z</dcterms:modified>
  <cp:category/>
</cp:coreProperties>
</file>