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330" r:id="rId2"/>
    <p:sldId id="390" r:id="rId3"/>
    <p:sldId id="393" r:id="rId4"/>
    <p:sldId id="401" r:id="rId5"/>
    <p:sldId id="391" r:id="rId6"/>
    <p:sldId id="400" r:id="rId7"/>
    <p:sldId id="402" r:id="rId8"/>
    <p:sldId id="396" r:id="rId9"/>
    <p:sldId id="409" r:id="rId10"/>
    <p:sldId id="421" r:id="rId11"/>
    <p:sldId id="424" r:id="rId12"/>
    <p:sldId id="423" r:id="rId13"/>
    <p:sldId id="422" r:id="rId14"/>
  </p:sldIdLst>
  <p:sldSz cx="9144000" cy="6858000" type="screen4x3"/>
  <p:notesSz cx="6805613" cy="99393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CC"/>
    <a:srgbClr val="333399"/>
    <a:srgbClr val="0033CC"/>
    <a:srgbClr val="000099"/>
    <a:srgbClr val="0066CC"/>
    <a:srgbClr val="003366"/>
    <a:srgbClr val="0099CC"/>
    <a:srgbClr val="666699"/>
    <a:srgbClr val="66CC00"/>
    <a:srgbClr val="CC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301" autoAdjust="0"/>
  </p:normalViewPr>
  <p:slideViewPr>
    <p:cSldViewPr snapToGrid="0">
      <p:cViewPr>
        <p:scale>
          <a:sx n="75" d="100"/>
          <a:sy n="75" d="100"/>
        </p:scale>
        <p:origin x="-1014" y="-708"/>
      </p:cViewPr>
      <p:guideLst>
        <p:guide orient="horz" pos="2160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52475"/>
            <a:ext cx="4948238" cy="3713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3" y="4720909"/>
            <a:ext cx="4990571" cy="44745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586" tIns="44498" rIns="90586" bIns="44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52475"/>
            <a:ext cx="4948238" cy="3713163"/>
          </a:xfrm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0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0"/>
            <a:ext cx="2895600" cy="4572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3"/>
          <a:ext cx="1028700" cy="1379537"/>
        </p:xfrm>
        <a:graphic>
          <a:graphicData uri="http://schemas.openxmlformats.org/presentationml/2006/ole">
            <p:oleObj spid="_x0000_s231434" name="Bitmap Image" r:id="rId3" imgW="1286055" imgH="1724266" progId="PBrush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0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0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5" y="1798638"/>
            <a:ext cx="8043863" cy="42084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3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8"/>
            <a:ext cx="9144000" cy="149860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0024" y="1441450"/>
            <a:ext cx="8461376" cy="917575"/>
          </a:xfrm>
        </p:spPr>
        <p:txBody>
          <a:bodyPr/>
          <a:lstStyle/>
          <a:p>
            <a:r>
              <a:rPr lang="en-IE" sz="2800" dirty="0" smtClean="0">
                <a:latin typeface="Calibri" pitchFamily="34" charset="0"/>
              </a:rPr>
              <a:t>Burden &amp; Costs</a:t>
            </a:r>
            <a:r>
              <a:rPr lang="en-IE" sz="2800" dirty="0" smtClean="0"/>
              <a:t/>
            </a:r>
            <a:br>
              <a:rPr lang="en-IE" sz="2800" dirty="0" smtClean="0"/>
            </a:br>
            <a:r>
              <a:rPr lang="en-IE" sz="2800" dirty="0" smtClean="0"/>
              <a:t/>
            </a:r>
            <a:br>
              <a:rPr lang="en-IE" sz="2800" dirty="0" smtClean="0"/>
            </a:br>
            <a:endParaRPr lang="en-IE" sz="2000" b="0" dirty="0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076325" y="4938713"/>
            <a:ext cx="4083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GB" sz="2000" b="0">
              <a:solidFill>
                <a:srgbClr val="66CC00"/>
              </a:solidFill>
              <a:latin typeface="Times New Roman" pitchFamily="18" charset="0"/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77812" y="4899779"/>
            <a:ext cx="5437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Steve </a:t>
            </a:r>
            <a:r>
              <a:rPr lang="en-IE" sz="2000" b="0" dirty="0" err="1" smtClean="0">
                <a:solidFill>
                  <a:schemeClr val="tx1"/>
                </a:solidFill>
                <a:latin typeface="Calibri" pitchFamily="34" charset="0"/>
              </a:rPr>
              <a:t>MacFeely</a:t>
            </a:r>
            <a:endParaRPr lang="en-IE" sz="20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lnSpc>
                <a:spcPct val="110000"/>
              </a:lnSpc>
            </a:pPr>
            <a:r>
              <a:rPr lang="en-IE" sz="2000" b="0" dirty="0" smtClean="0">
                <a:solidFill>
                  <a:schemeClr val="tx1"/>
                </a:solidFill>
                <a:latin typeface="Calibri" pitchFamily="34" charset="0"/>
              </a:rPr>
              <a:t>Director of Business Statistics &amp; Innovation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7800"/>
            <a:ext cx="8610600" cy="9652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Burden Reduction – Forecasted change in </a:t>
            </a:r>
            <a:r>
              <a:rPr lang="en-GB" sz="2800" u="sng" dirty="0" smtClean="0">
                <a:latin typeface="Calibri" pitchFamily="34" charset="0"/>
              </a:rPr>
              <a:t>NET</a:t>
            </a:r>
            <a:r>
              <a:rPr lang="en-GB" sz="2800" dirty="0" smtClean="0">
                <a:latin typeface="Calibri" pitchFamily="34" charset="0"/>
              </a:rPr>
              <a:t> burden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				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r>
              <a:rPr lang="en-GB" sz="2400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6540500" y="2425700"/>
            <a:ext cx="2433638" cy="3810000"/>
          </a:xfrm>
        </p:spPr>
        <p:txBody>
          <a:bodyPr/>
          <a:lstStyle/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2006 – EHECS, NES</a:t>
            </a:r>
          </a:p>
          <a:p>
            <a:pPr>
              <a:buNone/>
            </a:pPr>
            <a:endParaRPr lang="en-IE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2007 – CIS, EHECS</a:t>
            </a:r>
          </a:p>
          <a:p>
            <a:pPr>
              <a:buNone/>
            </a:pPr>
            <a:endParaRPr lang="en-IE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2008 – BERD, FATS, </a:t>
            </a: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            SPPI, IPI</a:t>
            </a:r>
          </a:p>
          <a:p>
            <a:pPr>
              <a:buNone/>
            </a:pPr>
            <a:endParaRPr lang="en-IE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2009 – STI</a:t>
            </a:r>
          </a:p>
          <a:p>
            <a:pPr>
              <a:buNone/>
            </a:pPr>
            <a:endParaRPr lang="en-IE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2010 – BEEU, ATF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endParaRPr lang="en-IE" dirty="0"/>
          </a:p>
        </p:txBody>
      </p:sp>
      <p:pic>
        <p:nvPicPr>
          <p:cNvPr id="2396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1638299"/>
            <a:ext cx="6324599" cy="447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Elbow Connector 7"/>
          <p:cNvCxnSpPr/>
          <p:nvPr/>
        </p:nvCxnSpPr>
        <p:spPr bwMode="auto">
          <a:xfrm>
            <a:off x="2882900" y="2908300"/>
            <a:ext cx="914400" cy="914400"/>
          </a:xfrm>
          <a:prstGeom prst="bentConnector3">
            <a:avLst/>
          </a:prstGeom>
          <a:solidFill>
            <a:srgbClr val="068600"/>
          </a:solidFill>
          <a:ln w="12700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16200000" flipH="1">
            <a:off x="952500" y="3975100"/>
            <a:ext cx="3594100" cy="88900"/>
          </a:xfrm>
          <a:prstGeom prst="line">
            <a:avLst/>
          </a:prstGeom>
          <a:solidFill>
            <a:srgbClr val="0686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6200000" flipH="1">
            <a:off x="-1403350" y="3702050"/>
            <a:ext cx="4076700" cy="50800"/>
          </a:xfrm>
          <a:prstGeom prst="line">
            <a:avLst/>
          </a:prstGeom>
          <a:solidFill>
            <a:srgbClr val="0686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989512" cy="11430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Costs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86275" y="1785938"/>
            <a:ext cx="3944938" cy="4208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3613" y="1570038"/>
            <a:ext cx="3946525" cy="4208462"/>
          </a:xfrm>
        </p:spPr>
        <p:txBody>
          <a:bodyPr/>
          <a:lstStyle/>
          <a:p>
            <a:pPr>
              <a:buNone/>
            </a:pPr>
            <a:r>
              <a:rPr lang="en-IE" sz="1600" b="1" dirty="0" smtClean="0"/>
              <a:t>Productivity</a:t>
            </a:r>
          </a:p>
          <a:p>
            <a:pPr>
              <a:buNone/>
            </a:pPr>
            <a:endParaRPr lang="en-IE" sz="1600" dirty="0" smtClean="0"/>
          </a:p>
          <a:p>
            <a:pPr>
              <a:buNone/>
            </a:pPr>
            <a:r>
              <a:rPr lang="en-IE" sz="1600" dirty="0" smtClean="0"/>
              <a:t>		2007	2010	Change</a:t>
            </a:r>
          </a:p>
          <a:p>
            <a:pPr>
              <a:buNone/>
            </a:pPr>
            <a:endParaRPr lang="en-IE" sz="1600" dirty="0" smtClean="0"/>
          </a:p>
          <a:p>
            <a:pPr>
              <a:buNone/>
            </a:pPr>
            <a:r>
              <a:rPr lang="en-IE" sz="1600" dirty="0" smtClean="0"/>
              <a:t>Staff	196	165	-  16%</a:t>
            </a:r>
          </a:p>
          <a:p>
            <a:pPr>
              <a:buNone/>
            </a:pPr>
            <a:r>
              <a:rPr lang="en-IE" sz="1600" dirty="0" smtClean="0"/>
              <a:t>Outputs	188	210	+ 12%</a:t>
            </a:r>
          </a:p>
          <a:p>
            <a:pPr>
              <a:buNone/>
            </a:pPr>
            <a:endParaRPr lang="en-IE" sz="1600" dirty="0" smtClean="0"/>
          </a:p>
          <a:p>
            <a:pPr>
              <a:buNone/>
            </a:pPr>
            <a:r>
              <a:rPr lang="en-IE" sz="1600" dirty="0" smtClean="0"/>
              <a:t>PCO	0.96	1.27	+ 32%	</a:t>
            </a:r>
            <a:r>
              <a:rPr lang="en-IE" sz="1800" dirty="0" smtClean="0"/>
              <a:t>		</a:t>
            </a:r>
          </a:p>
          <a:p>
            <a:pPr>
              <a:buNone/>
            </a:pPr>
            <a:endParaRPr lang="en-IE" sz="1800" dirty="0" smtClean="0"/>
          </a:p>
          <a:p>
            <a:pPr>
              <a:buNone/>
            </a:pPr>
            <a:endParaRPr lang="en-IE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endParaRPr lang="en-IE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354013" y="1570038"/>
            <a:ext cx="3946525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lang="en-IE" sz="1600" kern="0" dirty="0" smtClean="0">
                <a:solidFill>
                  <a:schemeClr val="tx1"/>
                </a:solidFill>
                <a:latin typeface="+mn-lt"/>
              </a:rPr>
              <a:t>Expenditure  </a:t>
            </a:r>
            <a:r>
              <a:rPr kumimoji="0" lang="en-IE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€ million (2009)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I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I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Agriculture		1.43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I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Prices			2.08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I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Services			3.26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IE" sz="16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Industry &amp; Building		2.42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I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Sub-Total			9.19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I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I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CSO Total	              48.50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IE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Blockages to progress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113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Poor statistical infrastructure: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- Unique Business Identifiers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400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- Postal/Spatial codes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400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- Harmonised Accounting taxonomy 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Risks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113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Dependence on administrative data holders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Data Protection legislation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Ability to control staff profile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No change in perception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Outline of Presentation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20526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1. CSO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2. Burden Reduction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3. Costs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4. Blockages &amp;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CSO - Mandate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799" y="1849438"/>
            <a:ext cx="7899401" cy="32400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>
                <a:latin typeface="Calibri" pitchFamily="34" charset="0"/>
              </a:rPr>
              <a:t>Statistics Act, 1993</a:t>
            </a:r>
          </a:p>
          <a:p>
            <a:endParaRPr lang="en-US" sz="2400" i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To collect, compile, extract and disseminate for statistical purposes, information 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relating to economic, social and general activities and conditions in the State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CSO – 5 High Level Goals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799" y="1849438"/>
            <a:ext cx="7899401" cy="3240000"/>
          </a:xfrm>
        </p:spPr>
        <p:txBody>
          <a:bodyPr/>
          <a:lstStyle/>
          <a:p>
            <a:pPr>
              <a:buNone/>
            </a:pPr>
            <a:r>
              <a:rPr lang="en-GB" sz="1800" dirty="0" smtClean="0">
                <a:latin typeface="Calibri" pitchFamily="34" charset="0"/>
              </a:rPr>
              <a:t>1. Improvement in the scope, quality and timeliness of our statistics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endParaRPr lang="en-GB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1800" dirty="0" smtClean="0">
                <a:latin typeface="Calibri" pitchFamily="34" charset="0"/>
              </a:rPr>
              <a:t>2. Minimising the burden on survey respondents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endParaRPr lang="en-GB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1800" dirty="0" smtClean="0">
                <a:latin typeface="Calibri" pitchFamily="34" charset="0"/>
              </a:rPr>
              <a:t>3. Increasing the use of administrative data for statistical purposes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endParaRPr lang="en-GB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1800" dirty="0" smtClean="0">
                <a:latin typeface="Calibri" pitchFamily="34" charset="0"/>
              </a:rPr>
              <a:t>4. Achieving greater efficiencies using best practices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endParaRPr lang="en-GB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1800" dirty="0" smtClean="0">
                <a:latin typeface="Calibri" pitchFamily="34" charset="0"/>
              </a:rPr>
              <a:t>5. Raising public awareness and use of statistics</a:t>
            </a:r>
            <a:endParaRPr lang="en-US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CSO - Organisation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8494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  <p:pic>
        <p:nvPicPr>
          <p:cNvPr id="2334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3499" y="1353518"/>
            <a:ext cx="6629547" cy="532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Burden Reduction - Background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714500"/>
            <a:ext cx="8747125" cy="3594100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2007 – European Commission  - Action Programme for Reducing Administrative Burdens: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             reduce burden by 25%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2007 – Business Regulation Forum – Administrative Burden in Ireland costing business €2bn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2007 – High Level Inter-Departmental Group on Regulatory Burden established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2008 – Irish Government adopts 25% target (€500m)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2008 – Transforming Public Services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2010 – Public Service Agreement 2010 - 2014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Burden Reduction – EU Legislation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714500"/>
            <a:ext cx="8645525" cy="3594100"/>
          </a:xfrm>
        </p:spPr>
        <p:txBody>
          <a:bodyPr/>
          <a:lstStyle/>
          <a:p>
            <a:pPr marL="514350" indent="-514350" algn="ctr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Data Requirements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800" dirty="0" smtClean="0">
              <a:latin typeface="Calibri" pitchFamily="34" charset="0"/>
            </a:endParaRPr>
          </a:p>
        </p:txBody>
      </p:sp>
      <p:pic>
        <p:nvPicPr>
          <p:cNvPr id="2334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300" y="2670806"/>
            <a:ext cx="3479800" cy="140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34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0213" y="2578100"/>
            <a:ext cx="57435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020965" y="3109268"/>
            <a:ext cx="1253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339933"/>
                </a:solidFill>
              </a:rPr>
              <a:t>Domestic</a:t>
            </a:r>
            <a:endParaRPr lang="en-US" sz="2000" b="0" dirty="0"/>
          </a:p>
        </p:txBody>
      </p:sp>
      <p:sp>
        <p:nvSpPr>
          <p:cNvPr id="9" name="Rectangle 8"/>
          <p:cNvSpPr/>
          <p:nvPr/>
        </p:nvSpPr>
        <p:spPr>
          <a:xfrm>
            <a:off x="3646038" y="4099868"/>
            <a:ext cx="20233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000" b="0" dirty="0" smtClean="0">
                <a:solidFill>
                  <a:srgbClr val="336699"/>
                </a:solidFill>
              </a:rPr>
              <a:t>EU/International</a:t>
            </a: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72375" cy="11430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Burden Reduction – Measurement (CSO &amp; SCM)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7175" y="1519238"/>
            <a:ext cx="3944938" cy="4208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sz="1800" b="1" dirty="0" smtClean="0">
                <a:latin typeface="Calibri" pitchFamily="34" charset="0"/>
              </a:rPr>
              <a:t>CSO Approach 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b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2004 – Pilot burden measurement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2008 – 1</a:t>
            </a:r>
            <a:r>
              <a:rPr lang="en-GB" sz="1800" baseline="30000" dirty="0" smtClean="0">
                <a:latin typeface="Calibri" pitchFamily="34" charset="0"/>
              </a:rPr>
              <a:t>st</a:t>
            </a:r>
            <a:r>
              <a:rPr lang="en-GB" sz="1800" dirty="0" smtClean="0">
                <a:latin typeface="Calibri" pitchFamily="34" charset="0"/>
              </a:rPr>
              <a:t> Report on Response Burden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             €6.7m (</a:t>
            </a:r>
            <a:r>
              <a:rPr lang="en-GB" sz="1800" i="1" dirty="0" smtClean="0">
                <a:latin typeface="Calibri" pitchFamily="34" charset="0"/>
              </a:rPr>
              <a:t>forms returned</a:t>
            </a:r>
            <a:r>
              <a:rPr lang="en-GB" sz="1800" dirty="0" smtClean="0">
                <a:latin typeface="Calibri" pitchFamily="34" charset="0"/>
              </a:rPr>
              <a:t>)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dirty="0" smtClean="0">
                <a:latin typeface="Calibri" pitchFamily="34" charset="0"/>
              </a:rPr>
              <a:t>2010 – Response Burden Barometer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18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87913" y="1455738"/>
            <a:ext cx="3946525" cy="4208462"/>
          </a:xfrm>
        </p:spPr>
        <p:txBody>
          <a:bodyPr/>
          <a:lstStyle/>
          <a:p>
            <a:pPr>
              <a:buNone/>
            </a:pPr>
            <a:r>
              <a:rPr lang="en-IE" sz="1800" b="1" dirty="0" smtClean="0">
                <a:latin typeface="Calibri" pitchFamily="34" charset="0"/>
              </a:rPr>
              <a:t>Standard Cost Model</a:t>
            </a:r>
          </a:p>
          <a:p>
            <a:pPr>
              <a:buNone/>
            </a:pPr>
            <a:endParaRPr lang="en-IE" sz="18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2010 – </a:t>
            </a:r>
            <a:r>
              <a:rPr lang="en-US" sz="1800" dirty="0" smtClean="0">
                <a:latin typeface="Calibri" pitchFamily="34" charset="0"/>
              </a:rPr>
              <a:t>SCM Report</a:t>
            </a: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             €10.8m (</a:t>
            </a:r>
            <a:r>
              <a:rPr lang="en-IE" sz="1800" i="1" dirty="0" smtClean="0">
                <a:latin typeface="Calibri" pitchFamily="34" charset="0"/>
              </a:rPr>
              <a:t>forms issued</a:t>
            </a:r>
            <a:r>
              <a:rPr lang="en-IE" sz="1800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r>
              <a:rPr lang="en-IE" sz="1800" dirty="0" smtClean="0">
                <a:latin typeface="Calibri" pitchFamily="34" charset="0"/>
              </a:rPr>
              <a:t>             0.5% of total admin burden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1000" y="6362699"/>
            <a:ext cx="8550275" cy="268289"/>
          </a:xfrm>
        </p:spPr>
        <p:txBody>
          <a:bodyPr/>
          <a:lstStyle/>
          <a:p>
            <a:pPr algn="r"/>
            <a:endParaRPr lang="en-IE" dirty="0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759575" cy="901700"/>
          </a:xfrm>
        </p:spPr>
        <p:txBody>
          <a:bodyPr/>
          <a:lstStyle/>
          <a:p>
            <a:pPr algn="l"/>
            <a:r>
              <a:rPr lang="en-GB" sz="2800" dirty="0" smtClean="0">
                <a:latin typeface="Calibri" pitchFamily="34" charset="0"/>
              </a:rPr>
              <a:t>Burden Reduction - Actions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b="0" dirty="0">
              <a:latin typeface="Calibri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404938"/>
            <a:ext cx="8518525" cy="33194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Internal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r>
              <a:rPr lang="en-GB" sz="1800" i="1" dirty="0" smtClean="0">
                <a:latin typeface="Calibri" pitchFamily="34" charset="0"/>
              </a:rPr>
              <a:t>-  Reduce sample sizes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Re-engineer questionnaires/small business forms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Terminate surveys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Data matching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Reorganise production system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External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r>
              <a:rPr lang="en-GB" sz="1800" i="1" dirty="0" smtClean="0">
                <a:latin typeface="Calibri" pitchFamily="34" charset="0"/>
              </a:rPr>
              <a:t>-  Joint Surveys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Formal MOUs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Increased use of administrative data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Automatic data extraction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1800" i="1" dirty="0" smtClean="0">
                <a:latin typeface="Calibri" pitchFamily="34" charset="0"/>
              </a:rPr>
              <a:t>	-  Statistical Infrastructure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GB" sz="2400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i="1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i="1" dirty="0" smtClean="0">
                <a:latin typeface="Calibri" pitchFamily="34" charset="0"/>
              </a:rPr>
              <a:t>	</a:t>
            </a:r>
            <a:endParaRPr lang="en-GB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GB" dirty="0" smtClean="0">
                <a:latin typeface="Calibri" pitchFamily="34" charset="0"/>
              </a:rPr>
              <a:t>	</a:t>
            </a: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None/>
            </a:pPr>
            <a:endParaRPr lang="en-GB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Designs\ITSIP High Level.pot</Template>
  <TotalTime>6009</TotalTime>
  <Words>322</Words>
  <Application>Microsoft Office PowerPoint</Application>
  <PresentationFormat>On-screen Show (4:3)</PresentationFormat>
  <Paragraphs>142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ITSIP High Level</vt:lpstr>
      <vt:lpstr>Bitmap Image</vt:lpstr>
      <vt:lpstr>Burden &amp; Costs  </vt:lpstr>
      <vt:lpstr>Outline of Presentation </vt:lpstr>
      <vt:lpstr>CSO - Mandate </vt:lpstr>
      <vt:lpstr>CSO – 5 High Level Goals </vt:lpstr>
      <vt:lpstr>CSO - Organisation </vt:lpstr>
      <vt:lpstr>Burden Reduction - Background </vt:lpstr>
      <vt:lpstr>Burden Reduction – EU Legislation </vt:lpstr>
      <vt:lpstr>Burden Reduction – Measurement (CSO &amp; SCM) </vt:lpstr>
      <vt:lpstr>Burden Reduction - Actions </vt:lpstr>
      <vt:lpstr>Burden Reduction – Forecasted change in NET burden </vt:lpstr>
      <vt:lpstr>Costs </vt:lpstr>
      <vt:lpstr>Blockages to progress </vt:lpstr>
      <vt:lpstr>Risks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Burden &amp; Costs</dc:title>
  <dc:subject/>
  <dc:creator/>
  <dc:description/>
  <cp:lastModifiedBy> </cp:lastModifiedBy>
  <cp:revision>417</cp:revision>
  <cp:lastPrinted>2006-10-12T14:24:02Z</cp:lastPrinted>
  <dcterms:created xsi:type="dcterms:W3CDTF">2002-09-11T10:46:01Z</dcterms:created>
  <dcterms:modified xsi:type="dcterms:W3CDTF">2011-05-27T11:36:12Z</dcterms:modified>
  <cp:category/>
</cp:coreProperties>
</file>