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7" r:id="rId2"/>
    <p:sldId id="258" r:id="rId3"/>
    <p:sldId id="259" r:id="rId4"/>
    <p:sldId id="260" r:id="rId5"/>
    <p:sldId id="261" r:id="rId6"/>
    <p:sldId id="262" r:id="rId7"/>
    <p:sldId id="263" r:id="rId8"/>
    <p:sldId id="264" r:id="rId9"/>
    <p:sldId id="267" r:id="rId10"/>
    <p:sldId id="269" r:id="rId11"/>
    <p:sldId id="280" r:id="rId12"/>
    <p:sldId id="281" r:id="rId13"/>
    <p:sldId id="270" r:id="rId14"/>
    <p:sldId id="271" r:id="rId15"/>
    <p:sldId id="272" r:id="rId16"/>
    <p:sldId id="273" r:id="rId17"/>
    <p:sldId id="282" r:id="rId18"/>
    <p:sldId id="274" r:id="rId19"/>
    <p:sldId id="278" r:id="rId20"/>
    <p:sldId id="277" r:id="rId21"/>
    <p:sldId id="279"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17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398228C-7ABA-40C0-9856-D22353EA041E}" type="datetimeFigureOut">
              <a:rPr lang="en-US" smtClean="0"/>
              <a:pPr/>
              <a:t>11/21/2011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DFFD411-F7DA-4D4E-AFBE-98BBD088AC3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8FF6B8-8837-4AA4-8AD2-0792FFEEDE61}" type="datetimeFigureOut">
              <a:rPr lang="en-US" smtClean="0"/>
              <a:pPr/>
              <a:t>11/21/2011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B0E334-4AF5-476B-B89A-A387E46CC2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noFill/>
          <a:ln w="9525"/>
        </p:spPr>
        <p:txBody>
          <a:bodyPr/>
          <a:lstStyle/>
          <a:p>
            <a:endParaRPr lang="en-GB" smtClean="0"/>
          </a:p>
          <a:p>
            <a:endParaRPr lang="en-GB" smtClean="0"/>
          </a:p>
          <a:p>
            <a:r>
              <a:rPr lang="en-GB" smtClean="0"/>
              <a:t>TALK WILL ADDRESS THREE POINTS :</a:t>
            </a:r>
          </a:p>
          <a:p>
            <a:endParaRPr lang="en-GB" smtClean="0"/>
          </a:p>
          <a:p>
            <a:pPr>
              <a:buFontTx/>
              <a:buChar char="•"/>
            </a:pPr>
            <a:r>
              <a:rPr lang="en-GB" smtClean="0"/>
              <a:t>-WHY CSO IS EXTENDING THE BOP 30 SURVEY</a:t>
            </a:r>
          </a:p>
          <a:p>
            <a:endParaRPr lang="en-GB" smtClean="0"/>
          </a:p>
          <a:p>
            <a:pPr>
              <a:buFontTx/>
              <a:buChar char="•"/>
            </a:pPr>
            <a:r>
              <a:rPr lang="en-GB" smtClean="0"/>
              <a:t>the DATA THAT WILL BE REQUIRED IN THE REVISED </a:t>
            </a:r>
          </a:p>
          <a:p>
            <a:endParaRPr lang="en-GB" smtClean="0"/>
          </a:p>
          <a:p>
            <a:pPr>
              <a:buFontTx/>
              <a:buChar char="•"/>
            </a:pPr>
            <a:r>
              <a:rPr lang="en-GB" smtClean="0"/>
              <a:t>OUR APPROACH TO DATA COLLECTION  AND THE INPUT OF DIMA INTO THIS PROCESS</a:t>
            </a:r>
          </a:p>
          <a:p>
            <a:endParaRPr lang="en-GB" smtClean="0"/>
          </a:p>
          <a:p>
            <a:endParaRPr lang="en-GB" smtClean="0"/>
          </a:p>
          <a:p>
            <a:endParaRPr lang="en-GB" smtClean="0"/>
          </a:p>
        </p:txBody>
      </p:sp>
      <p:sp>
        <p:nvSpPr>
          <p:cNvPr id="32771" name="Rectangle 3"/>
          <p:cNvSpPr>
            <a:spLocks noGrp="1" noRot="1" noChangeAspect="1" noChangeArrowheads="1" noTextEdit="1"/>
          </p:cNvSpPr>
          <p:nvPr>
            <p:ph type="sldImg"/>
          </p:nvPr>
        </p:nvSpPr>
        <p:spPr>
          <a:xfrm>
            <a:off x="723593" y="577980"/>
            <a:ext cx="5258721" cy="3341486"/>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074"/>
          <p:cNvSpPr>
            <a:spLocks noGrp="1" noChangeArrowheads="1"/>
          </p:cNvSpPr>
          <p:nvPr>
            <p:ph type="body" idx="1"/>
          </p:nvPr>
        </p:nvSpPr>
        <p:spPr>
          <a:noFill/>
          <a:ln w="9525"/>
        </p:spPr>
        <p:txBody>
          <a:bodyPr/>
          <a:lstStyle/>
          <a:p>
            <a:endParaRPr lang="en-GB" dirty="0" smtClean="0"/>
          </a:p>
          <a:p>
            <a:endParaRPr lang="en-GB" dirty="0" smtClean="0"/>
          </a:p>
          <a:p>
            <a:endParaRPr lang="en-GB" dirty="0" smtClean="0"/>
          </a:p>
          <a:p>
            <a:endParaRPr lang="en-GB" dirty="0" smtClean="0"/>
          </a:p>
          <a:p>
            <a:r>
              <a:rPr lang="en-GB" dirty="0" smtClean="0"/>
              <a:t>BOP STATISTICS ARE REQUIRED FOR</a:t>
            </a:r>
          </a:p>
          <a:p>
            <a:endParaRPr lang="en-GB" dirty="0" smtClean="0"/>
          </a:p>
          <a:p>
            <a:r>
              <a:rPr lang="en-GB" dirty="0" smtClean="0"/>
              <a:t>NATIONAL  - </a:t>
            </a:r>
          </a:p>
          <a:p>
            <a:endParaRPr lang="en-GB" dirty="0" smtClean="0"/>
          </a:p>
          <a:p>
            <a:r>
              <a:rPr lang="en-GB" dirty="0" err="1" smtClean="0"/>
              <a:t>iNTERNATIONAL</a:t>
            </a:r>
            <a:r>
              <a:rPr lang="en-GB" dirty="0" smtClean="0"/>
              <a:t>  </a:t>
            </a:r>
          </a:p>
          <a:p>
            <a:r>
              <a:rPr lang="en-GB" dirty="0" smtClean="0"/>
              <a:t>ANY CHANGES </a:t>
            </a:r>
            <a:r>
              <a:rPr lang="en-GB" sz="1300" dirty="0" smtClean="0"/>
              <a:t>PROPOSE</a:t>
            </a:r>
            <a:r>
              <a:rPr lang="en-GB" dirty="0" smtClean="0"/>
              <a:t>D IN THIS COUNTRY THERE IS AN INTERNATIONAL AND NATIONAL DIMENSION TO THIS PROCESS</a:t>
            </a:r>
          </a:p>
          <a:p>
            <a:r>
              <a:rPr lang="en-GB" dirty="0" smtClean="0"/>
              <a:t>MONTHLY INFLATION DATA </a:t>
            </a:r>
          </a:p>
          <a:p>
            <a:r>
              <a:rPr lang="en-GB" dirty="0" smtClean="0"/>
              <a:t>QUARTERLY NATIONAL  ACCOUNTS</a:t>
            </a:r>
          </a:p>
          <a:p>
            <a:r>
              <a:rPr lang="en-GB" dirty="0" smtClean="0"/>
              <a:t>QUARTERLY LABOUR FORCE SURVEY</a:t>
            </a:r>
          </a:p>
          <a:p>
            <a:r>
              <a:rPr lang="en-GB" dirty="0" smtClean="0"/>
              <a:t> </a:t>
            </a:r>
          </a:p>
          <a:p>
            <a:r>
              <a:rPr lang="en-GB" dirty="0" smtClean="0"/>
              <a:t>HARMONISATION OF STATISTICS</a:t>
            </a:r>
          </a:p>
        </p:txBody>
      </p:sp>
      <p:sp>
        <p:nvSpPr>
          <p:cNvPr id="41987" name="Rectangle 3075"/>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body" idx="1"/>
          </p:nvPr>
        </p:nvSpPr>
        <p:spPr>
          <a:noFill/>
          <a:ln w="9525"/>
        </p:spPr>
        <p:txBody>
          <a:bodyPr/>
          <a:lstStyle/>
          <a:p>
            <a:endParaRPr lang="en-GB" smtClean="0"/>
          </a:p>
          <a:p>
            <a:endParaRPr lang="en-GB" smtClean="0"/>
          </a:p>
          <a:p>
            <a:r>
              <a:rPr lang="en-GB" smtClean="0"/>
              <a:t>TALK WILL ADDRESS THREE POINTS :</a:t>
            </a:r>
          </a:p>
          <a:p>
            <a:endParaRPr lang="en-GB" smtClean="0"/>
          </a:p>
          <a:p>
            <a:pPr>
              <a:buFontTx/>
              <a:buChar char="•"/>
            </a:pPr>
            <a:r>
              <a:rPr lang="en-GB" smtClean="0"/>
              <a:t>-WHY CSO IS EXTENDING THE BOP 30 SURVEY</a:t>
            </a:r>
          </a:p>
          <a:p>
            <a:endParaRPr lang="en-GB" smtClean="0"/>
          </a:p>
          <a:p>
            <a:pPr>
              <a:buFontTx/>
              <a:buChar char="•"/>
            </a:pPr>
            <a:r>
              <a:rPr lang="en-GB" smtClean="0"/>
              <a:t>the DATA THAT WILL BE REQUIRED IN THE REVISED </a:t>
            </a:r>
          </a:p>
          <a:p>
            <a:endParaRPr lang="en-GB" smtClean="0"/>
          </a:p>
          <a:p>
            <a:pPr>
              <a:buFontTx/>
              <a:buChar char="•"/>
            </a:pPr>
            <a:r>
              <a:rPr lang="en-GB" smtClean="0"/>
              <a:t>OUR APPROACH TO DATA COLLECTION  AND THE INPUT OF DIMA INTO THIS PROCESS</a:t>
            </a:r>
          </a:p>
          <a:p>
            <a:endParaRPr lang="en-GB" smtClean="0"/>
          </a:p>
          <a:p>
            <a:endParaRPr lang="en-GB" smtClean="0"/>
          </a:p>
          <a:p>
            <a:endParaRPr lang="en-GB" smtClean="0"/>
          </a:p>
        </p:txBody>
      </p:sp>
      <p:sp>
        <p:nvSpPr>
          <p:cNvPr id="33795" name="Rectangle 1027"/>
          <p:cNvSpPr>
            <a:spLocks noGrp="1" noRot="1" noChangeAspect="1" noChangeArrowheads="1" noTextEdit="1"/>
          </p:cNvSpPr>
          <p:nvPr>
            <p:ph type="sldImg"/>
          </p:nvPr>
        </p:nvSpPr>
        <p:spPr>
          <a:xfrm>
            <a:off x="1125538" y="577850"/>
            <a:ext cx="4454525" cy="33416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p:spPr>
        <p:txBody>
          <a:bodyPr/>
          <a:lstStyle/>
          <a:p>
            <a:endParaRPr lang="en-GB" smtClean="0"/>
          </a:p>
          <a:p>
            <a:endParaRPr lang="en-GB" smtClean="0"/>
          </a:p>
          <a:p>
            <a:r>
              <a:rPr lang="en-GB" smtClean="0"/>
              <a:t>TALK WILL ADDRESS THREE POINTS :</a:t>
            </a:r>
          </a:p>
          <a:p>
            <a:endParaRPr lang="en-GB" smtClean="0"/>
          </a:p>
          <a:p>
            <a:pPr>
              <a:buFontTx/>
              <a:buChar char="•"/>
            </a:pPr>
            <a:r>
              <a:rPr lang="en-GB" smtClean="0"/>
              <a:t>-WHY CSO IS EXTENDING THE BOP 30 SURVEY</a:t>
            </a:r>
          </a:p>
          <a:p>
            <a:endParaRPr lang="en-GB" smtClean="0"/>
          </a:p>
          <a:p>
            <a:pPr>
              <a:buFontTx/>
              <a:buChar char="•"/>
            </a:pPr>
            <a:r>
              <a:rPr lang="en-GB" smtClean="0"/>
              <a:t>the DATA THAT WILL BE REQUIRED IN THE REVISED </a:t>
            </a:r>
          </a:p>
          <a:p>
            <a:endParaRPr lang="en-GB" smtClean="0"/>
          </a:p>
          <a:p>
            <a:pPr>
              <a:buFontTx/>
              <a:buChar char="•"/>
            </a:pPr>
            <a:r>
              <a:rPr lang="en-GB" smtClean="0"/>
              <a:t>OUR APPROACH TO DATA COLLECTION  AND THE INPUT OF DIMA INTO THIS PROCESS</a:t>
            </a:r>
          </a:p>
          <a:p>
            <a:endParaRPr lang="en-GB" smtClean="0"/>
          </a:p>
          <a:p>
            <a:endParaRPr lang="en-GB" smtClean="0"/>
          </a:p>
          <a:p>
            <a:endParaRPr lang="en-GB" smtClean="0"/>
          </a:p>
        </p:txBody>
      </p:sp>
      <p:sp>
        <p:nvSpPr>
          <p:cNvPr id="38915" name="Rectangle 3"/>
          <p:cNvSpPr>
            <a:spLocks noGrp="1" noRot="1" noChangeAspect="1" noChangeArrowheads="1" noTextEdit="1"/>
          </p:cNvSpPr>
          <p:nvPr>
            <p:ph type="sldImg"/>
          </p:nvPr>
        </p:nvSpPr>
        <p:spPr>
          <a:xfrm>
            <a:off x="1125538" y="577850"/>
            <a:ext cx="4454525" cy="3341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body" idx="1"/>
          </p:nvPr>
        </p:nvSpPr>
        <p:spPr>
          <a:noFill/>
          <a:ln w="9525"/>
        </p:spPr>
        <p:txBody>
          <a:bodyPr/>
          <a:lstStyle/>
          <a:p>
            <a:endParaRPr lang="en-GB" smtClean="0"/>
          </a:p>
          <a:p>
            <a:endParaRPr lang="en-GB" smtClean="0"/>
          </a:p>
          <a:p>
            <a:r>
              <a:rPr lang="en-GB" smtClean="0"/>
              <a:t>TALK WILL ADDRESS THREE POINTS :</a:t>
            </a:r>
          </a:p>
          <a:p>
            <a:endParaRPr lang="en-GB" smtClean="0"/>
          </a:p>
          <a:p>
            <a:pPr>
              <a:buFontTx/>
              <a:buChar char="•"/>
            </a:pPr>
            <a:r>
              <a:rPr lang="en-GB" smtClean="0"/>
              <a:t>-WHY CSO IS EXTENDING THE BOP 30 SURVEY</a:t>
            </a:r>
          </a:p>
          <a:p>
            <a:endParaRPr lang="en-GB" smtClean="0"/>
          </a:p>
          <a:p>
            <a:pPr>
              <a:buFontTx/>
              <a:buChar char="•"/>
            </a:pPr>
            <a:r>
              <a:rPr lang="en-GB" smtClean="0"/>
              <a:t>the DATA THAT WILL BE REQUIRED IN THE REVISED </a:t>
            </a:r>
          </a:p>
          <a:p>
            <a:endParaRPr lang="en-GB" smtClean="0"/>
          </a:p>
          <a:p>
            <a:pPr>
              <a:buFontTx/>
              <a:buChar char="•"/>
            </a:pPr>
            <a:r>
              <a:rPr lang="en-GB" smtClean="0"/>
              <a:t>OUR APPROACH TO DATA COLLECTION  AND THE INPUT OF DIMA INTO THIS PROCESS</a:t>
            </a:r>
          </a:p>
          <a:p>
            <a:endParaRPr lang="en-GB" smtClean="0"/>
          </a:p>
          <a:p>
            <a:endParaRPr lang="en-GB" smtClean="0"/>
          </a:p>
          <a:p>
            <a:endParaRPr lang="en-GB" smtClean="0"/>
          </a:p>
        </p:txBody>
      </p:sp>
      <p:sp>
        <p:nvSpPr>
          <p:cNvPr id="39939" name="Rectangle 1027"/>
          <p:cNvSpPr>
            <a:spLocks noGrp="1" noRot="1" noChangeAspect="1" noChangeArrowheads="1" noTextEdit="1"/>
          </p:cNvSpPr>
          <p:nvPr>
            <p:ph type="sldImg"/>
          </p:nvPr>
        </p:nvSpPr>
        <p:spPr>
          <a:xfrm>
            <a:off x="1125538" y="577850"/>
            <a:ext cx="4454525" cy="33416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96A12B-488F-497C-9A76-80EE1F6A3281}" type="slidenum">
              <a:rPr lang="en-GB"/>
              <a:pPr/>
              <a:t>9</a:t>
            </a:fld>
            <a:endParaRPr lang="en-GB"/>
          </a:p>
        </p:txBody>
      </p:sp>
      <p:sp>
        <p:nvSpPr>
          <p:cNvPr id="13314" name="Rectangle 2"/>
          <p:cNvSpPr>
            <a:spLocks noGrp="1" noRot="1" noChangeAspect="1" noChangeArrowheads="1" noTextEdit="1"/>
          </p:cNvSpPr>
          <p:nvPr>
            <p:ph type="sldImg"/>
          </p:nvPr>
        </p:nvSpPr>
        <p:spPr>
          <a:xfrm>
            <a:off x="1143000" y="685800"/>
            <a:ext cx="4572000" cy="3429000"/>
          </a:xfrm>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96A12B-488F-497C-9A76-80EE1F6A3281}" type="slidenum">
              <a:rPr lang="en-GB"/>
              <a:pPr/>
              <a:t>10</a:t>
            </a:fld>
            <a:endParaRPr lang="en-GB"/>
          </a:p>
        </p:txBody>
      </p:sp>
      <p:sp>
        <p:nvSpPr>
          <p:cNvPr id="13314" name="Rectangle 2"/>
          <p:cNvSpPr>
            <a:spLocks noGrp="1" noRot="1" noChangeAspect="1" noChangeArrowheads="1" noTextEdit="1"/>
          </p:cNvSpPr>
          <p:nvPr>
            <p:ph type="sldImg"/>
          </p:nvPr>
        </p:nvSpPr>
        <p:spPr>
          <a:xfrm>
            <a:off x="1143000" y="685800"/>
            <a:ext cx="4572000" cy="3429000"/>
          </a:xfrm>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96A12B-488F-497C-9A76-80EE1F6A3281}" type="slidenum">
              <a:rPr lang="en-GB"/>
              <a:pPr/>
              <a:t>11</a:t>
            </a:fld>
            <a:endParaRPr lang="en-GB"/>
          </a:p>
        </p:txBody>
      </p:sp>
      <p:sp>
        <p:nvSpPr>
          <p:cNvPr id="13314" name="Rectangle 2"/>
          <p:cNvSpPr>
            <a:spLocks noGrp="1" noRot="1" noChangeAspect="1" noChangeArrowheads="1" noTextEdit="1"/>
          </p:cNvSpPr>
          <p:nvPr>
            <p:ph type="sldImg"/>
          </p:nvPr>
        </p:nvSpPr>
        <p:spPr>
          <a:xfrm>
            <a:off x="1143000" y="685800"/>
            <a:ext cx="4572000" cy="3429000"/>
          </a:xfrm>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9B1B0-472B-4CE8-B596-6C96E96AA084}" type="datetimeFigureOut">
              <a:rPr lang="en-US" smtClean="0"/>
              <a:pPr/>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4D7B7-293E-4E91-BA16-3500BB3EDF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9B1B0-472B-4CE8-B596-6C96E96AA084}" type="datetimeFigureOut">
              <a:rPr lang="en-US" smtClean="0"/>
              <a:pPr/>
              <a:t>11/21/2011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4D7B7-293E-4E91-BA16-3500BB3EDF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title"/>
          </p:nvPr>
        </p:nvSpPr>
        <p:spPr>
          <a:xfrm>
            <a:off x="1272403" y="438425"/>
            <a:ext cx="7514431" cy="704829"/>
          </a:xfrm>
          <a:noFill/>
        </p:spPr>
        <p:txBody>
          <a:bodyPr/>
          <a:lstStyle/>
          <a:p>
            <a:r>
              <a:rPr lang="en-GB" sz="3600" b="1" dirty="0">
                <a:latin typeface="Comic Sans MS" pitchFamily="66" charset="0"/>
              </a:rPr>
              <a:t>CENTRAL STATISTICS OFFICE</a:t>
            </a:r>
            <a:endParaRPr lang="en-GB" dirty="0" smtClean="0"/>
          </a:p>
        </p:txBody>
      </p:sp>
      <p:sp>
        <p:nvSpPr>
          <p:cNvPr id="2051" name="Rectangle 1027"/>
          <p:cNvSpPr>
            <a:spLocks noGrp="1" noChangeArrowheads="1"/>
          </p:cNvSpPr>
          <p:nvPr>
            <p:ph type="body" idx="1"/>
          </p:nvPr>
        </p:nvSpPr>
        <p:spPr>
          <a:xfrm>
            <a:off x="468780" y="1680629"/>
            <a:ext cx="8304103" cy="4822673"/>
          </a:xfrm>
        </p:spPr>
        <p:style>
          <a:lnRef idx="0">
            <a:scrgbClr r="0" g="0" b="0"/>
          </a:lnRef>
          <a:fillRef idx="1001">
            <a:schemeClr val="dk2"/>
          </a:fillRef>
          <a:effectRef idx="0">
            <a:scrgbClr r="0" g="0" b="0"/>
          </a:effectRef>
          <a:fontRef idx="major"/>
        </p:style>
        <p:txBody>
          <a:bodyPr/>
          <a:lstStyle/>
          <a:p>
            <a:pPr algn="ctr">
              <a:buFont typeface="Monotype Sorts" pitchFamily="2" charset="2"/>
              <a:buNone/>
            </a:pPr>
            <a:endParaRPr lang="en-GB" sz="2900" b="1" dirty="0"/>
          </a:p>
          <a:p>
            <a:pPr algn="ctr">
              <a:buNone/>
            </a:pPr>
            <a:r>
              <a:rPr lang="en-US" sz="2900" dirty="0">
                <a:latin typeface="+mn-lt"/>
                <a:ea typeface="+mn-ea"/>
                <a:cs typeface="+mn-cs"/>
              </a:rPr>
              <a:t> Presentation to Enterprise Statistics Liaison Group</a:t>
            </a:r>
          </a:p>
          <a:p>
            <a:pPr algn="ctr">
              <a:buNone/>
            </a:pPr>
            <a:r>
              <a:rPr lang="en-GB" sz="2900" dirty="0">
                <a:latin typeface="+mn-lt"/>
              </a:rPr>
              <a:t>November 2011</a:t>
            </a:r>
          </a:p>
          <a:p>
            <a:pPr algn="ctr">
              <a:buFont typeface="Monotype Sorts" pitchFamily="2" charset="2"/>
              <a:buNone/>
            </a:pPr>
            <a:endParaRPr lang="en-GB" sz="1600" i="1" dirty="0">
              <a:solidFill>
                <a:schemeClr val="hlink"/>
              </a:solidFill>
            </a:endParaRPr>
          </a:p>
          <a:p>
            <a:pPr algn="ctr">
              <a:buFont typeface="Monotype Sorts" pitchFamily="2" charset="2"/>
              <a:buNone/>
            </a:pPr>
            <a:r>
              <a:rPr lang="en-GB" sz="2600" i="1" dirty="0">
                <a:solidFill>
                  <a:schemeClr val="hlink"/>
                </a:solidFill>
              </a:rPr>
              <a:t>Brief Description of CSO’s Arrangements for BOP/IIP data Collection, Compilation and Dissemination</a:t>
            </a:r>
            <a:endParaRPr lang="en-GB" sz="2900" b="1" i="1" dirty="0"/>
          </a:p>
          <a:p>
            <a:pPr>
              <a:buFont typeface="Monotype Sorts" pitchFamily="2" charset="2"/>
              <a:buNone/>
            </a:pPr>
            <a:endParaRPr lang="en-GB" sz="1300" b="1" i="1" dirty="0"/>
          </a:p>
          <a:p>
            <a:pPr>
              <a:spcBef>
                <a:spcPct val="0"/>
              </a:spcBef>
              <a:buFont typeface="Monotype Sorts" pitchFamily="2" charset="2"/>
              <a:buNone/>
            </a:pPr>
            <a:r>
              <a:rPr lang="en-GB" sz="2600" b="1" i="1" dirty="0">
                <a:solidFill>
                  <a:srgbClr val="FFFF00"/>
                </a:solidFill>
              </a:rPr>
              <a:t>	</a:t>
            </a:r>
            <a:r>
              <a:rPr lang="en-GB" sz="1800" i="1" dirty="0">
                <a:solidFill>
                  <a:srgbClr val="FFFF00"/>
                </a:solidFill>
              </a:rPr>
              <a:t>Catherine Finneran, BOP A&amp;D Division</a:t>
            </a:r>
            <a:r>
              <a:rPr lang="en-GB" b="1" i="1" dirty="0" smtClean="0"/>
              <a:t> </a:t>
            </a:r>
          </a:p>
          <a:p>
            <a:pPr>
              <a:spcBef>
                <a:spcPct val="0"/>
              </a:spcBef>
              <a:buFont typeface="Monotype Sorts" pitchFamily="2" charset="2"/>
              <a:buNone/>
            </a:pPr>
            <a:r>
              <a:rPr lang="en-GB" b="1" i="1" dirty="0" smtClean="0"/>
              <a:t>	</a:t>
            </a:r>
            <a:r>
              <a:rPr lang="en-GB" sz="1500" b="1" i="1" dirty="0"/>
              <a:t>November 2011</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395537" y="188640"/>
            <a:ext cx="8424935" cy="1003573"/>
          </a:xfrm>
          <a:prstGeom prst="rect">
            <a:avLst/>
          </a:prstGeom>
          <a:noFill/>
          <a:ln w="12700">
            <a:noFill/>
            <a:miter lim="800000"/>
            <a:headEnd/>
            <a:tailEnd/>
          </a:ln>
          <a:effectLst/>
        </p:spPr>
        <p:txBody>
          <a:bodyPr lIns="95250" tIns="47625" rIns="95250" bIns="47625" anchor="b"/>
          <a:lstStyle/>
          <a:p>
            <a:pPr algn="ctr"/>
            <a:r>
              <a:rPr lang="en-GB" sz="3600" b="1" dirty="0"/>
              <a:t>2.6 BOP Quarterly/Annual Collection</a:t>
            </a:r>
            <a:endParaRPr lang="en-GB" sz="3600" dirty="0"/>
          </a:p>
        </p:txBody>
      </p:sp>
      <p:sp>
        <p:nvSpPr>
          <p:cNvPr id="10245" name="Rectangle 5"/>
          <p:cNvSpPr>
            <a:spLocks noChangeArrowheads="1"/>
          </p:cNvSpPr>
          <p:nvPr/>
        </p:nvSpPr>
        <p:spPr bwMode="auto">
          <a:xfrm>
            <a:off x="0" y="1050131"/>
            <a:ext cx="8931275" cy="4757738"/>
          </a:xfrm>
          <a:prstGeom prst="rect">
            <a:avLst/>
          </a:prstGeom>
          <a:noFill/>
          <a:ln w="12700">
            <a:noFill/>
            <a:miter lim="800000"/>
            <a:headEnd/>
            <a:tailEnd/>
          </a:ln>
          <a:effectLst/>
        </p:spPr>
        <p:txBody>
          <a:bodyPr lIns="95250" tIns="47625" rIns="95250" bIns="47625"/>
          <a:lstStyle/>
          <a:p>
            <a:pPr algn="ctr">
              <a:spcBef>
                <a:spcPct val="20000"/>
              </a:spcBef>
            </a:pPr>
            <a:endParaRPr lang="en-GB" sz="2700" dirty="0" smtClean="0"/>
          </a:p>
          <a:p>
            <a:pPr algn="ctr">
              <a:spcBef>
                <a:spcPct val="20000"/>
              </a:spcBef>
            </a:pPr>
            <a:r>
              <a:rPr lang="en-GB" sz="2600" b="1" dirty="0" smtClean="0"/>
              <a:t>Surveys conducted jointly with CBI</a:t>
            </a:r>
          </a:p>
          <a:p>
            <a:pPr algn="ctr">
              <a:spcBef>
                <a:spcPct val="20000"/>
              </a:spcBef>
            </a:pPr>
            <a:endParaRPr lang="en-GB" sz="2700" dirty="0" smtClean="0">
              <a:solidFill>
                <a:schemeClr val="hlink"/>
              </a:solidFill>
            </a:endParaRPr>
          </a:p>
          <a:p>
            <a:pPr>
              <a:spcBef>
                <a:spcPct val="20000"/>
              </a:spcBef>
            </a:pPr>
            <a:r>
              <a:rPr lang="en-GB" sz="2200" b="1" i="1" dirty="0" smtClean="0"/>
              <a:t>OFI1 	</a:t>
            </a:r>
            <a:r>
              <a:rPr lang="en-GB" sz="2200" b="1" i="1" dirty="0" smtClean="0">
                <a:solidFill>
                  <a:srgbClr val="000099"/>
                </a:solidFill>
              </a:rPr>
              <a:t>Investment funds (including Money Market Funds) - </a:t>
            </a:r>
            <a:r>
              <a:rPr lang="en-GB" sz="2200" b="1" i="1" dirty="0" smtClean="0">
                <a:solidFill>
                  <a:srgbClr val="000099"/>
                </a:solidFill>
              </a:rPr>
              <a:t>2,800</a:t>
            </a:r>
            <a:endParaRPr lang="en-GB" sz="2200" b="1" i="1" dirty="0">
              <a:solidFill>
                <a:srgbClr val="000099"/>
              </a:solidFill>
            </a:endParaRPr>
          </a:p>
          <a:p>
            <a:pPr>
              <a:spcBef>
                <a:spcPct val="20000"/>
              </a:spcBef>
            </a:pPr>
            <a:r>
              <a:rPr lang="en-GB" sz="2200" b="1" i="1" dirty="0" smtClean="0"/>
              <a:t>CRS1</a:t>
            </a:r>
            <a:r>
              <a:rPr lang="en-GB" sz="2200" b="1" i="1" smtClean="0"/>
              <a:t>	</a:t>
            </a:r>
            <a:r>
              <a:rPr lang="en-GB" sz="2200" b="1" i="1" smtClean="0">
                <a:solidFill>
                  <a:srgbClr val="000099"/>
                </a:solidFill>
              </a:rPr>
              <a:t>Banks - 88</a:t>
            </a:r>
            <a:endParaRPr lang="en-GB" sz="2200" b="1" i="1" dirty="0" smtClean="0">
              <a:solidFill>
                <a:srgbClr val="000099"/>
              </a:solidFill>
            </a:endParaRPr>
          </a:p>
          <a:p>
            <a:pPr>
              <a:spcBef>
                <a:spcPct val="20000"/>
              </a:spcBef>
            </a:pPr>
            <a:endParaRPr lang="en-GB" sz="2300" dirty="0" smtClean="0">
              <a:solidFill>
                <a:schemeClr val="hlink"/>
              </a:solidFill>
            </a:endParaRPr>
          </a:p>
          <a:p>
            <a:pPr marL="342900" indent="-342900">
              <a:spcBef>
                <a:spcPct val="20000"/>
              </a:spcBef>
              <a:buFontTx/>
              <a:buChar char="•"/>
            </a:pPr>
            <a:endParaRPr lang="en-GB" sz="23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5">
                                            <p:txEl>
                                              <p:pRg st="1" end="1"/>
                                            </p:txEl>
                                          </p:spTgt>
                                        </p:tgtEl>
                                        <p:attrNameLst>
                                          <p:attrName>style.visibility</p:attrName>
                                        </p:attrNameLst>
                                      </p:cBhvr>
                                      <p:to>
                                        <p:strVal val="visible"/>
                                      </p:to>
                                    </p:set>
                                    <p:anim calcmode="lin" valueType="num">
                                      <p:cBhvr additive="base">
                                        <p:cTn id="7" dur="500" fill="hold"/>
                                        <p:tgtEl>
                                          <p:spTgt spid="1024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5">
                                            <p:txEl>
                                              <p:pRg st="3" end="3"/>
                                            </p:txEl>
                                          </p:spTgt>
                                        </p:tgtEl>
                                        <p:attrNameLst>
                                          <p:attrName>style.visibility</p:attrName>
                                        </p:attrNameLst>
                                      </p:cBhvr>
                                      <p:to>
                                        <p:strVal val="visible"/>
                                      </p:to>
                                    </p:set>
                                    <p:anim calcmode="lin" valueType="num">
                                      <p:cBhvr additive="base">
                                        <p:cTn id="13" dur="500" fill="hold"/>
                                        <p:tgtEl>
                                          <p:spTgt spid="1024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5">
                                            <p:txEl>
                                              <p:pRg st="4" end="4"/>
                                            </p:txEl>
                                          </p:spTgt>
                                        </p:tgtEl>
                                        <p:attrNameLst>
                                          <p:attrName>style.visibility</p:attrName>
                                        </p:attrNameLst>
                                      </p:cBhvr>
                                      <p:to>
                                        <p:strVal val="visible"/>
                                      </p:to>
                                    </p:set>
                                    <p:anim calcmode="lin" valueType="num">
                                      <p:cBhvr additive="base">
                                        <p:cTn id="19" dur="500" fill="hold"/>
                                        <p:tgtEl>
                                          <p:spTgt spid="1024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395537" y="188640"/>
            <a:ext cx="8424935" cy="1003573"/>
          </a:xfrm>
          <a:prstGeom prst="rect">
            <a:avLst/>
          </a:prstGeom>
          <a:noFill/>
          <a:ln w="12700">
            <a:noFill/>
            <a:miter lim="800000"/>
            <a:headEnd/>
            <a:tailEnd/>
          </a:ln>
          <a:effectLst/>
        </p:spPr>
        <p:txBody>
          <a:bodyPr lIns="95250" tIns="47625" rIns="95250" bIns="47625" anchor="b"/>
          <a:lstStyle/>
          <a:p>
            <a:pPr algn="ctr"/>
            <a:r>
              <a:rPr lang="en-GB" sz="3600" b="1" dirty="0" smtClean="0"/>
              <a:t>2.7 </a:t>
            </a:r>
            <a:r>
              <a:rPr lang="en-GB" sz="3600" b="1" dirty="0"/>
              <a:t>BOP Quarterly/Annual Collection</a:t>
            </a:r>
            <a:endParaRPr lang="en-GB" sz="3600" dirty="0"/>
          </a:p>
        </p:txBody>
      </p:sp>
      <p:sp>
        <p:nvSpPr>
          <p:cNvPr id="10245" name="Rectangle 5"/>
          <p:cNvSpPr>
            <a:spLocks noChangeArrowheads="1"/>
          </p:cNvSpPr>
          <p:nvPr/>
        </p:nvSpPr>
        <p:spPr bwMode="auto">
          <a:xfrm>
            <a:off x="0" y="1050131"/>
            <a:ext cx="8931275" cy="4757738"/>
          </a:xfrm>
          <a:prstGeom prst="rect">
            <a:avLst/>
          </a:prstGeom>
          <a:noFill/>
          <a:ln w="12700">
            <a:noFill/>
            <a:miter lim="800000"/>
            <a:headEnd/>
            <a:tailEnd/>
          </a:ln>
          <a:effectLst/>
        </p:spPr>
        <p:txBody>
          <a:bodyPr lIns="95250" tIns="47625" rIns="95250" bIns="47625"/>
          <a:lstStyle/>
          <a:p>
            <a:pPr algn="ctr">
              <a:spcBef>
                <a:spcPct val="20000"/>
              </a:spcBef>
            </a:pPr>
            <a:endParaRPr lang="en-GB" sz="2700" dirty="0" smtClean="0"/>
          </a:p>
          <a:p>
            <a:pPr marL="342900" indent="-342900">
              <a:spcBef>
                <a:spcPct val="20000"/>
              </a:spcBef>
            </a:pPr>
            <a:r>
              <a:rPr lang="en-GB" sz="3200" b="1" dirty="0" smtClean="0"/>
              <a:t>Quarterly inquiries to:</a:t>
            </a:r>
          </a:p>
          <a:p>
            <a:pPr marL="342900" indent="-342900">
              <a:spcBef>
                <a:spcPct val="20000"/>
              </a:spcBef>
            </a:pPr>
            <a:r>
              <a:rPr lang="en-GB" sz="3200" dirty="0" smtClean="0">
                <a:solidFill>
                  <a:schemeClr val="hlink"/>
                </a:solidFill>
              </a:rPr>
              <a:t>	</a:t>
            </a:r>
            <a:r>
              <a:rPr lang="en-GB" sz="2800" b="1" i="1" dirty="0" smtClean="0">
                <a:solidFill>
                  <a:schemeClr val="tx2">
                    <a:lumMod val="75000"/>
                  </a:schemeClr>
                </a:solidFill>
              </a:rPr>
              <a:t>- Central Bank of Ireland (reserves, other assets and liabilities incl. ‘Target’ balances; income)</a:t>
            </a:r>
          </a:p>
          <a:p>
            <a:pPr marL="342900" indent="-342900">
              <a:spcBef>
                <a:spcPct val="20000"/>
              </a:spcBef>
            </a:pPr>
            <a:r>
              <a:rPr lang="en-GB" sz="2800" b="1" i="1" dirty="0" smtClean="0">
                <a:solidFill>
                  <a:schemeClr val="tx2">
                    <a:lumMod val="75000"/>
                  </a:schemeClr>
                </a:solidFill>
              </a:rPr>
              <a:t>	- National Treasury Management Agency (positions, transactions and income relating to foreign debt and National Pensions Reserve Fund)</a:t>
            </a:r>
          </a:p>
          <a:p>
            <a:pPr marL="342900" indent="-342900">
              <a:spcBef>
                <a:spcPct val="20000"/>
              </a:spcBef>
            </a:pPr>
            <a:r>
              <a:rPr lang="en-GB" sz="2800" b="1" i="1" dirty="0" smtClean="0">
                <a:solidFill>
                  <a:schemeClr val="tx2">
                    <a:lumMod val="75000"/>
                  </a:schemeClr>
                </a:solidFill>
              </a:rPr>
              <a:t>	- National Asset Management Agency (positions, transactions, fees and income)</a:t>
            </a:r>
          </a:p>
          <a:p>
            <a:pPr algn="ctr">
              <a:spcBef>
                <a:spcPct val="20000"/>
              </a:spcBef>
            </a:pPr>
            <a:endParaRPr lang="en-GB" sz="2700" dirty="0" smtClean="0">
              <a:solidFill>
                <a:schemeClr val="hlink"/>
              </a:solidFill>
            </a:endParaRPr>
          </a:p>
          <a:p>
            <a:pPr>
              <a:spcBef>
                <a:spcPct val="20000"/>
              </a:spcBef>
            </a:pPr>
            <a:endParaRPr lang="en-GB" sz="2300" dirty="0" smtClean="0">
              <a:solidFill>
                <a:schemeClr val="hlink"/>
              </a:solidFill>
            </a:endParaRPr>
          </a:p>
          <a:p>
            <a:pPr marL="342900" indent="-342900">
              <a:spcBef>
                <a:spcPct val="20000"/>
              </a:spcBef>
              <a:buFontTx/>
              <a:buChar char="•"/>
            </a:pPr>
            <a:endParaRPr lang="en-GB" sz="23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5">
                                            <p:txEl>
                                              <p:pRg st="1" end="1"/>
                                            </p:txEl>
                                          </p:spTgt>
                                        </p:tgtEl>
                                        <p:attrNameLst>
                                          <p:attrName>style.visibility</p:attrName>
                                        </p:attrNameLst>
                                      </p:cBhvr>
                                      <p:to>
                                        <p:strVal val="visible"/>
                                      </p:to>
                                    </p:set>
                                    <p:anim calcmode="lin" valueType="num">
                                      <p:cBhvr additive="base">
                                        <p:cTn id="7" dur="500" fill="hold"/>
                                        <p:tgtEl>
                                          <p:spTgt spid="1024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5">
                                            <p:txEl>
                                              <p:pRg st="2" end="2"/>
                                            </p:txEl>
                                          </p:spTgt>
                                        </p:tgtEl>
                                        <p:attrNameLst>
                                          <p:attrName>style.visibility</p:attrName>
                                        </p:attrNameLst>
                                      </p:cBhvr>
                                      <p:to>
                                        <p:strVal val="visible"/>
                                      </p:to>
                                    </p:set>
                                    <p:anim calcmode="lin" valueType="num">
                                      <p:cBhvr additive="base">
                                        <p:cTn id="13" dur="500" fill="hold"/>
                                        <p:tgtEl>
                                          <p:spTgt spid="1024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5">
                                            <p:txEl>
                                              <p:pRg st="3" end="3"/>
                                            </p:txEl>
                                          </p:spTgt>
                                        </p:tgtEl>
                                        <p:attrNameLst>
                                          <p:attrName>style.visibility</p:attrName>
                                        </p:attrNameLst>
                                      </p:cBhvr>
                                      <p:to>
                                        <p:strVal val="visible"/>
                                      </p:to>
                                    </p:set>
                                    <p:anim calcmode="lin" valueType="num">
                                      <p:cBhvr additive="base">
                                        <p:cTn id="19" dur="500" fill="hold"/>
                                        <p:tgtEl>
                                          <p:spTgt spid="1024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5">
                                            <p:txEl>
                                              <p:pRg st="4" end="4"/>
                                            </p:txEl>
                                          </p:spTgt>
                                        </p:tgtEl>
                                        <p:attrNameLst>
                                          <p:attrName>style.visibility</p:attrName>
                                        </p:attrNameLst>
                                      </p:cBhvr>
                                      <p:to>
                                        <p:strVal val="visible"/>
                                      </p:to>
                                    </p:set>
                                    <p:anim calcmode="lin" valueType="num">
                                      <p:cBhvr additive="base">
                                        <p:cTn id="25" dur="500" fill="hold"/>
                                        <p:tgtEl>
                                          <p:spTgt spid="1024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365355"/>
            <a:ext cx="8892480" cy="777900"/>
          </a:xfrm>
        </p:spPr>
        <p:txBody>
          <a:bodyPr>
            <a:normAutofit fontScale="90000"/>
          </a:bodyPr>
          <a:lstStyle/>
          <a:p>
            <a:r>
              <a:rPr lang="en-GB" sz="3600" b="1" dirty="0" smtClean="0"/>
              <a:t>3. Differences between FTS and BOP Merchandise</a:t>
            </a:r>
            <a:endParaRPr lang="en-GB" sz="3600" b="1" dirty="0"/>
          </a:p>
        </p:txBody>
      </p:sp>
      <p:sp>
        <p:nvSpPr>
          <p:cNvPr id="23555" name="Rectangle 9"/>
          <p:cNvSpPr>
            <a:spLocks noGrp="1" noChangeArrowheads="1"/>
          </p:cNvSpPr>
          <p:nvPr>
            <p:ph type="body" idx="1"/>
          </p:nvPr>
        </p:nvSpPr>
        <p:spPr>
          <a:xfrm>
            <a:off x="239971" y="1578634"/>
            <a:ext cx="8664059" cy="4895744"/>
          </a:xfrm>
        </p:spPr>
        <p:txBody>
          <a:bodyPr>
            <a:normAutofit lnSpcReduction="10000"/>
          </a:bodyPr>
          <a:lstStyle/>
          <a:p>
            <a:pPr>
              <a:buNone/>
            </a:pPr>
            <a:r>
              <a:rPr lang="en-GB" sz="2200" b="1" i="1" dirty="0" smtClean="0"/>
              <a:t>The main difference is due to treatment of Goods for Processing in BOP statistics. This is because, in general, BOP is based on change of ownership whereas FTS statistics are based on goods crossing borders.</a:t>
            </a:r>
            <a:endParaRPr lang="en-GB" sz="2200" b="1" i="1" dirty="0" smtClean="0"/>
          </a:p>
          <a:p>
            <a:pPr>
              <a:buNone/>
            </a:pPr>
            <a:r>
              <a:rPr lang="en-GB" sz="2200" b="1" i="1" dirty="0" smtClean="0"/>
              <a:t>An example is where a company in Country A ships goods for processing to country B and then sells them to another company in Country C. Suppose the goods are valued </a:t>
            </a:r>
            <a:r>
              <a:rPr lang="en-GB" sz="2200" b="1" i="1" dirty="0" smtClean="0"/>
              <a:t>at </a:t>
            </a:r>
            <a:r>
              <a:rPr lang="en-GB" sz="2200" b="1" i="1" dirty="0" smtClean="0"/>
              <a:t>€100 </a:t>
            </a:r>
            <a:r>
              <a:rPr lang="en-GB" sz="2200" b="1" i="1" dirty="0" smtClean="0"/>
              <a:t>when first shipped, the processing cost </a:t>
            </a:r>
            <a:r>
              <a:rPr lang="en-GB" sz="2200" b="1" i="1" dirty="0" smtClean="0"/>
              <a:t>is </a:t>
            </a:r>
            <a:r>
              <a:rPr lang="en-GB" sz="2200" b="1" i="1" dirty="0" smtClean="0"/>
              <a:t>€500 </a:t>
            </a:r>
            <a:r>
              <a:rPr lang="en-GB" sz="2200" b="1" i="1" dirty="0" smtClean="0"/>
              <a:t>and the mark-up when sold to Country C </a:t>
            </a:r>
            <a:r>
              <a:rPr lang="en-GB" sz="2200" b="1" i="1" dirty="0" smtClean="0"/>
              <a:t>is </a:t>
            </a:r>
            <a:r>
              <a:rPr lang="en-GB" sz="2200" b="1" i="1" dirty="0" smtClean="0"/>
              <a:t>€200</a:t>
            </a:r>
            <a:r>
              <a:rPr lang="en-GB" sz="2200" b="1" i="1" dirty="0" smtClean="0"/>
              <a:t>. </a:t>
            </a:r>
            <a:r>
              <a:rPr lang="en-GB" sz="2200" b="1" i="1" dirty="0" smtClean="0"/>
              <a:t>The BOP Merchandise would record an export </a:t>
            </a:r>
            <a:r>
              <a:rPr lang="en-GB" sz="2200" b="1" i="1" dirty="0" smtClean="0"/>
              <a:t>of </a:t>
            </a:r>
            <a:r>
              <a:rPr lang="en-GB" sz="2200" b="1" i="1" dirty="0" smtClean="0"/>
              <a:t>€800 i.e. 100+500+200 whereas the FTS would record only €100. The BOP services would record an import of services valued at €500.</a:t>
            </a:r>
          </a:p>
          <a:p>
            <a:pPr>
              <a:buNone/>
            </a:pPr>
            <a:r>
              <a:rPr lang="en-GB" sz="2200" b="1" i="1" dirty="0" smtClean="0"/>
              <a:t>Other smaller differences are due to estimates for smuggling, cross border shopping etc.</a:t>
            </a:r>
          </a:p>
          <a:p>
            <a:pPr>
              <a:buNone/>
            </a:pPr>
            <a:r>
              <a:rPr lang="en-GB" sz="2600" b="1" dirty="0" smtClean="0"/>
              <a:t> </a:t>
            </a:r>
            <a:endParaRPr lang="en-GB" sz="2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37561" y="365355"/>
            <a:ext cx="7849274" cy="777900"/>
          </a:xfrm>
        </p:spPr>
        <p:txBody>
          <a:bodyPr/>
          <a:lstStyle/>
          <a:p>
            <a:r>
              <a:rPr lang="en-GB" sz="3600" b="1" dirty="0" smtClean="0"/>
              <a:t>4.1 BOP </a:t>
            </a:r>
            <a:r>
              <a:rPr lang="en-GB" sz="3600" b="1" dirty="0"/>
              <a:t>Quarterly/Annual Compilation</a:t>
            </a:r>
          </a:p>
        </p:txBody>
      </p:sp>
      <p:sp>
        <p:nvSpPr>
          <p:cNvPr id="23555" name="Rectangle 9"/>
          <p:cNvSpPr>
            <a:spLocks noGrp="1" noChangeArrowheads="1"/>
          </p:cNvSpPr>
          <p:nvPr>
            <p:ph type="body" idx="1"/>
          </p:nvPr>
        </p:nvSpPr>
        <p:spPr>
          <a:xfrm>
            <a:off x="239971" y="1578634"/>
            <a:ext cx="8664059" cy="4895744"/>
          </a:xfrm>
        </p:spPr>
        <p:txBody>
          <a:bodyPr/>
          <a:lstStyle/>
          <a:p>
            <a:pPr>
              <a:buNone/>
            </a:pPr>
            <a:r>
              <a:rPr lang="en-GB" sz="2600" dirty="0" smtClean="0"/>
              <a:t>	</a:t>
            </a:r>
            <a:r>
              <a:rPr lang="en-GB" sz="2600" b="1" dirty="0" smtClean="0"/>
              <a:t>BOP </a:t>
            </a:r>
            <a:r>
              <a:rPr lang="en-GB" sz="2600" b="1" dirty="0"/>
              <a:t>results production</a:t>
            </a:r>
          </a:p>
          <a:p>
            <a:pPr lvl="1">
              <a:buSzPct val="75000"/>
              <a:buFont typeface="Monotype Sorts" pitchFamily="2" charset="2"/>
              <a:buChar char="è"/>
            </a:pPr>
            <a:r>
              <a:rPr lang="en-GB" sz="2200" dirty="0"/>
              <a:t>	 </a:t>
            </a:r>
            <a:r>
              <a:rPr lang="en-GB" sz="2200" b="1" i="1" dirty="0"/>
              <a:t>Requirements</a:t>
            </a:r>
            <a:r>
              <a:rPr lang="en-GB" sz="2200" b="1" dirty="0"/>
              <a:t> </a:t>
            </a:r>
            <a:endParaRPr lang="en-GB" sz="2200" dirty="0"/>
          </a:p>
          <a:p>
            <a:pPr lvl="2">
              <a:buClr>
                <a:srgbClr val="00FF00"/>
              </a:buClr>
              <a:buSzPct val="75000"/>
              <a:buFont typeface="Monotype Sorts" pitchFamily="2" charset="2"/>
              <a:buChar char="ä"/>
            </a:pPr>
            <a:r>
              <a:rPr lang="en-GB" sz="2200" b="1" dirty="0" smtClean="0">
                <a:solidFill>
                  <a:schemeClr val="tx2">
                    <a:lumMod val="75000"/>
                  </a:schemeClr>
                </a:solidFill>
              </a:rPr>
              <a:t>Quarterly publication/dissemination: 3 months (13 weeks) after reference quarter</a:t>
            </a:r>
          </a:p>
          <a:p>
            <a:pPr lvl="2">
              <a:buClr>
                <a:srgbClr val="00FF00"/>
              </a:buClr>
              <a:buSzPct val="75000"/>
              <a:buFont typeface="Monotype Sorts" pitchFamily="2" charset="2"/>
              <a:buChar char="ä"/>
            </a:pPr>
            <a:r>
              <a:rPr lang="en-GB" sz="2200" b="1" dirty="0" smtClean="0">
                <a:solidFill>
                  <a:schemeClr val="tx2">
                    <a:lumMod val="75000"/>
                  </a:schemeClr>
                </a:solidFill>
              </a:rPr>
              <a:t>Detailed components for ECB, EUROSTAT, IMF and OECD</a:t>
            </a:r>
          </a:p>
          <a:p>
            <a:pPr lvl="1">
              <a:spcBef>
                <a:spcPts val="1094"/>
              </a:spcBef>
              <a:buSzPct val="75000"/>
              <a:buFont typeface="Monotype Sorts" pitchFamily="2" charset="2"/>
              <a:buChar char="è"/>
            </a:pPr>
            <a:r>
              <a:rPr lang="en-GB" sz="2200" b="1" i="1" dirty="0" smtClean="0"/>
              <a:t>	Results analysis</a:t>
            </a:r>
            <a:endParaRPr lang="en-GB" sz="2200" b="1" dirty="0" smtClean="0"/>
          </a:p>
          <a:p>
            <a:pPr lvl="2">
              <a:buClr>
                <a:srgbClr val="00FF00"/>
              </a:buClr>
              <a:buSzPct val="75000"/>
              <a:buFont typeface="Monotype Sorts" pitchFamily="2" charset="2"/>
              <a:buChar char="ä"/>
            </a:pPr>
            <a:r>
              <a:rPr lang="en-GB" sz="2200" b="1" dirty="0" smtClean="0">
                <a:solidFill>
                  <a:schemeClr val="tx2">
                    <a:lumMod val="75000"/>
                  </a:schemeClr>
                </a:solidFill>
              </a:rPr>
              <a:t>Results for internal individual and team analysis: during Week 9 for the overall survey aggregates; different ‘views’ of data; ‘drill down’ facility within BOPFACTS system</a:t>
            </a:r>
          </a:p>
          <a:p>
            <a:pPr lvl="2">
              <a:buClr>
                <a:srgbClr val="00FF00"/>
              </a:buClr>
              <a:buSzPct val="75000"/>
              <a:buFont typeface="Monotype Sorts" pitchFamily="2" charset="2"/>
              <a:buChar char="ä"/>
            </a:pPr>
            <a:r>
              <a:rPr lang="en-GB" sz="2200" b="1" dirty="0" smtClean="0">
                <a:solidFill>
                  <a:schemeClr val="tx2">
                    <a:lumMod val="75000"/>
                  </a:schemeClr>
                </a:solidFill>
              </a:rPr>
              <a:t>Final corrections, adjustments, etc. in Weeks 10,11</a:t>
            </a:r>
          </a:p>
          <a:p>
            <a:pPr lvl="2">
              <a:buClr>
                <a:srgbClr val="00FF00"/>
              </a:buClr>
              <a:buSzPct val="75000"/>
              <a:buFont typeface="Monotype Sorts" pitchFamily="2" charset="2"/>
              <a:buChar char="ä"/>
            </a:pPr>
            <a:r>
              <a:rPr lang="en-GB" sz="2200" b="1" dirty="0" smtClean="0">
                <a:solidFill>
                  <a:schemeClr val="tx2">
                    <a:lumMod val="75000"/>
                  </a:schemeClr>
                </a:solidFill>
              </a:rPr>
              <a:t>Results output from BOPFACTS in appropriate formats for different users (IOs and national users)</a:t>
            </a:r>
            <a:endParaRPr lang="en-GB" sz="22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37561" y="365355"/>
            <a:ext cx="7849274" cy="777900"/>
          </a:xfrm>
        </p:spPr>
        <p:txBody>
          <a:bodyPr/>
          <a:lstStyle/>
          <a:p>
            <a:r>
              <a:rPr lang="en-GB" sz="3600" b="1" dirty="0" smtClean="0"/>
              <a:t>4.2 BOP </a:t>
            </a:r>
            <a:r>
              <a:rPr lang="en-GB" sz="3600" b="1" dirty="0"/>
              <a:t>Quarterly/Annual Compilation</a:t>
            </a:r>
          </a:p>
        </p:txBody>
      </p:sp>
      <p:sp>
        <p:nvSpPr>
          <p:cNvPr id="24579" name="Rectangle 3"/>
          <p:cNvSpPr>
            <a:spLocks noGrp="1" noChangeArrowheads="1"/>
          </p:cNvSpPr>
          <p:nvPr>
            <p:ph type="body" idx="1"/>
          </p:nvPr>
        </p:nvSpPr>
        <p:spPr>
          <a:xfrm>
            <a:off x="334843" y="1680628"/>
            <a:ext cx="8571977" cy="4968815"/>
          </a:xfrm>
        </p:spPr>
        <p:txBody>
          <a:bodyPr>
            <a:normAutofit/>
          </a:bodyPr>
          <a:lstStyle/>
          <a:p>
            <a:r>
              <a:rPr lang="en-GB" sz="2600" b="1" dirty="0"/>
              <a:t>BOP quarterly results dissemination</a:t>
            </a:r>
          </a:p>
          <a:p>
            <a:pPr lvl="1">
              <a:spcBef>
                <a:spcPct val="65000"/>
              </a:spcBef>
              <a:buFont typeface="Monotype Sorts" pitchFamily="2" charset="2"/>
              <a:buChar char="è"/>
            </a:pPr>
            <a:r>
              <a:rPr lang="en-GB" sz="2200" b="1" i="1" dirty="0">
                <a:solidFill>
                  <a:schemeClr val="tx2">
                    <a:lumMod val="75000"/>
                  </a:schemeClr>
                </a:solidFill>
              </a:rPr>
              <a:t> Aim is to have all quarterly results available simultaneously</a:t>
            </a:r>
          </a:p>
          <a:p>
            <a:pPr lvl="1">
              <a:lnSpc>
                <a:spcPct val="120000"/>
              </a:lnSpc>
              <a:spcBef>
                <a:spcPct val="50000"/>
              </a:spcBef>
              <a:buFont typeface="Monotype Sorts" pitchFamily="2" charset="2"/>
              <a:buChar char="è"/>
            </a:pPr>
            <a:r>
              <a:rPr lang="en-GB" sz="2200" b="1" i="1" dirty="0">
                <a:solidFill>
                  <a:schemeClr val="tx2">
                    <a:lumMod val="75000"/>
                  </a:schemeClr>
                </a:solidFill>
              </a:rPr>
              <a:t> ECB, Eurostat and OECD results prepared </a:t>
            </a:r>
            <a:r>
              <a:rPr lang="en-GB" sz="2200" b="1" i="1" dirty="0" smtClean="0">
                <a:solidFill>
                  <a:schemeClr val="tx2">
                    <a:lumMod val="75000"/>
                  </a:schemeClr>
                </a:solidFill>
              </a:rPr>
              <a:t>for </a:t>
            </a:r>
            <a:r>
              <a:rPr lang="en-GB" sz="2200" b="1" i="1" dirty="0">
                <a:solidFill>
                  <a:schemeClr val="tx2">
                    <a:lumMod val="75000"/>
                  </a:schemeClr>
                </a:solidFill>
              </a:rPr>
              <a:t>3-month </a:t>
            </a:r>
            <a:r>
              <a:rPr lang="en-GB" sz="2200" b="1" i="1" dirty="0" smtClean="0">
                <a:solidFill>
                  <a:schemeClr val="tx2">
                    <a:lumMod val="75000"/>
                  </a:schemeClr>
                </a:solidFill>
              </a:rPr>
              <a:t>transmission deadline</a:t>
            </a:r>
            <a:endParaRPr lang="en-GB" sz="2200" b="1" i="1" dirty="0">
              <a:solidFill>
                <a:schemeClr val="tx2">
                  <a:lumMod val="75000"/>
                </a:schemeClr>
              </a:solidFill>
            </a:endParaRPr>
          </a:p>
          <a:p>
            <a:pPr lvl="1">
              <a:lnSpc>
                <a:spcPct val="120000"/>
              </a:lnSpc>
              <a:spcBef>
                <a:spcPct val="50000"/>
              </a:spcBef>
              <a:buFont typeface="Monotype Sorts" pitchFamily="2" charset="2"/>
              <a:buChar char="è"/>
            </a:pPr>
            <a:r>
              <a:rPr lang="en-GB" sz="2200" b="1" i="1" dirty="0">
                <a:solidFill>
                  <a:schemeClr val="tx2">
                    <a:lumMod val="75000"/>
                  </a:schemeClr>
                </a:solidFill>
              </a:rPr>
              <a:t> IMF results transmitted </a:t>
            </a:r>
            <a:r>
              <a:rPr lang="en-GB" sz="2200" b="1" i="1" dirty="0" smtClean="0">
                <a:solidFill>
                  <a:schemeClr val="tx2">
                    <a:lumMod val="75000"/>
                  </a:schemeClr>
                </a:solidFill>
              </a:rPr>
              <a:t>in</a:t>
            </a:r>
            <a:r>
              <a:rPr lang="en-GB" sz="2200" b="1" i="1" dirty="0" smtClean="0">
                <a:solidFill>
                  <a:schemeClr val="tx2">
                    <a:lumMod val="75000"/>
                  </a:schemeClr>
                </a:solidFill>
              </a:rPr>
              <a:t> </a:t>
            </a:r>
            <a:r>
              <a:rPr lang="en-GB" sz="2200" b="1" i="1" dirty="0">
                <a:solidFill>
                  <a:schemeClr val="tx2">
                    <a:lumMod val="75000"/>
                  </a:schemeClr>
                </a:solidFill>
              </a:rPr>
              <a:t>3 month deadline</a:t>
            </a:r>
          </a:p>
          <a:p>
            <a:pPr lvl="1">
              <a:lnSpc>
                <a:spcPct val="120000"/>
              </a:lnSpc>
              <a:spcBef>
                <a:spcPct val="50000"/>
              </a:spcBef>
              <a:buFont typeface="Monotype Sorts" pitchFamily="2" charset="2"/>
              <a:buChar char="è"/>
            </a:pPr>
            <a:r>
              <a:rPr lang="en-GB" sz="2200" b="1" i="1" dirty="0">
                <a:solidFill>
                  <a:schemeClr val="tx2">
                    <a:lumMod val="75000"/>
                  </a:schemeClr>
                </a:solidFill>
              </a:rPr>
              <a:t> National publication (20 page release) data issued to meet 		IMF’s SDDS 3-month </a:t>
            </a:r>
            <a:r>
              <a:rPr lang="en-GB" sz="2200" b="1" i="1" dirty="0" smtClean="0">
                <a:solidFill>
                  <a:schemeClr val="tx2">
                    <a:lumMod val="75000"/>
                  </a:schemeClr>
                </a:solidFill>
              </a:rPr>
              <a:t>deadline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37561" y="365355"/>
            <a:ext cx="7849274" cy="777900"/>
          </a:xfrm>
        </p:spPr>
        <p:txBody>
          <a:bodyPr/>
          <a:lstStyle/>
          <a:p>
            <a:r>
              <a:rPr lang="en-GB" sz="3600" b="1" dirty="0" smtClean="0"/>
              <a:t>4.3 IIP </a:t>
            </a:r>
            <a:r>
              <a:rPr lang="en-GB" sz="3600" b="1" dirty="0"/>
              <a:t>Compilation</a:t>
            </a:r>
          </a:p>
        </p:txBody>
      </p:sp>
      <p:sp>
        <p:nvSpPr>
          <p:cNvPr id="25603" name="Rectangle 3"/>
          <p:cNvSpPr>
            <a:spLocks noGrp="1" noChangeArrowheads="1"/>
          </p:cNvSpPr>
          <p:nvPr>
            <p:ph type="body" idx="1"/>
          </p:nvPr>
        </p:nvSpPr>
        <p:spPr>
          <a:xfrm>
            <a:off x="133938" y="1680629"/>
            <a:ext cx="9010063" cy="4822673"/>
          </a:xfrm>
        </p:spPr>
        <p:txBody>
          <a:bodyPr/>
          <a:lstStyle/>
          <a:p>
            <a:pPr>
              <a:buNone/>
            </a:pPr>
            <a:r>
              <a:rPr lang="en-GB" sz="2600" b="1" dirty="0" smtClean="0"/>
              <a:t>	IIP </a:t>
            </a:r>
            <a:r>
              <a:rPr lang="en-GB" sz="2600" b="1" dirty="0"/>
              <a:t>results production, publication and dissemination</a:t>
            </a:r>
            <a:endParaRPr lang="en-GB" sz="2600" dirty="0"/>
          </a:p>
          <a:p>
            <a:pPr lvl="1">
              <a:spcBef>
                <a:spcPct val="65000"/>
              </a:spcBef>
              <a:buFont typeface="Monotype Sorts" pitchFamily="2" charset="2"/>
              <a:buChar char="è"/>
            </a:pPr>
            <a:r>
              <a:rPr lang="en-GB" sz="2200" b="1" i="1" dirty="0">
                <a:solidFill>
                  <a:schemeClr val="tx2">
                    <a:lumMod val="75000"/>
                  </a:schemeClr>
                </a:solidFill>
              </a:rPr>
              <a:t> Quarterly stocks data compiled from stocks data returned and reconciled with BOP flows</a:t>
            </a:r>
          </a:p>
          <a:p>
            <a:pPr lvl="1">
              <a:spcBef>
                <a:spcPct val="60000"/>
              </a:spcBef>
              <a:buFont typeface="Monotype Sorts" pitchFamily="2" charset="2"/>
              <a:buChar char="è"/>
            </a:pPr>
            <a:r>
              <a:rPr lang="en-GB" sz="2200" b="1" i="1" dirty="0">
                <a:solidFill>
                  <a:schemeClr val="tx2">
                    <a:lumMod val="75000"/>
                  </a:schemeClr>
                </a:solidFill>
              </a:rPr>
              <a:t>Results incl. country of counterpart detail supplied to ECB as input to Euro area IIP results</a:t>
            </a:r>
          </a:p>
          <a:p>
            <a:pPr lvl="1">
              <a:spcBef>
                <a:spcPct val="60000"/>
              </a:spcBef>
              <a:buFont typeface="Monotype Sorts" pitchFamily="2" charset="2"/>
              <a:buChar char="è"/>
            </a:pPr>
            <a:r>
              <a:rPr lang="en-GB" sz="2200" b="1" i="1" dirty="0">
                <a:solidFill>
                  <a:schemeClr val="tx2">
                    <a:lumMod val="75000"/>
                  </a:schemeClr>
                </a:solidFill>
              </a:rPr>
              <a:t> Results also supplied to IMF along with Co-ordinated 		Portfolio Investment Survey (CPIS) geographical data </a:t>
            </a:r>
          </a:p>
          <a:p>
            <a:pPr lvl="1">
              <a:spcBef>
                <a:spcPct val="60000"/>
              </a:spcBef>
              <a:buFont typeface="Monotype Sorts" pitchFamily="2" charset="2"/>
              <a:buChar char="è"/>
            </a:pPr>
            <a:r>
              <a:rPr lang="en-GB" sz="2200" b="1" i="1" dirty="0">
                <a:solidFill>
                  <a:schemeClr val="tx2">
                    <a:lumMod val="75000"/>
                  </a:schemeClr>
                </a:solidFill>
              </a:rPr>
              <a:t> IIP published quarterly (</a:t>
            </a:r>
            <a:r>
              <a:rPr lang="en-GB" sz="2200" b="1" i="1" dirty="0" err="1">
                <a:solidFill>
                  <a:schemeClr val="tx2">
                    <a:lumMod val="75000"/>
                  </a:schemeClr>
                </a:solidFill>
              </a:rPr>
              <a:t>incl</a:t>
            </a:r>
            <a:r>
              <a:rPr lang="en-GB" sz="2200" b="1" i="1" dirty="0">
                <a:solidFill>
                  <a:schemeClr val="tx2">
                    <a:lumMod val="75000"/>
                  </a:schemeClr>
                </a:solidFill>
              </a:rPr>
              <a:t> External Debt statistics)</a:t>
            </a:r>
          </a:p>
          <a:p>
            <a:pPr lvl="1">
              <a:spcBef>
                <a:spcPct val="60000"/>
              </a:spcBef>
              <a:buFont typeface="Monotype Sorts" pitchFamily="2" charset="2"/>
              <a:buChar char="è"/>
            </a:pPr>
            <a:r>
              <a:rPr lang="en-GB" sz="2200" b="1" i="1" dirty="0">
                <a:solidFill>
                  <a:schemeClr val="tx2">
                    <a:lumMod val="75000"/>
                  </a:schemeClr>
                </a:solidFill>
              </a:rPr>
              <a:t> Annual IMF CPIS results published in August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553" y="365355"/>
            <a:ext cx="7632848" cy="777900"/>
          </a:xfrm>
        </p:spPr>
        <p:txBody>
          <a:bodyPr/>
          <a:lstStyle/>
          <a:p>
            <a:r>
              <a:rPr lang="en-GB" sz="3600" b="1" dirty="0" smtClean="0"/>
              <a:t>4.4 Annual </a:t>
            </a:r>
            <a:r>
              <a:rPr lang="en-GB" sz="3600" b="1" dirty="0"/>
              <a:t>FDI Compilation</a:t>
            </a:r>
          </a:p>
        </p:txBody>
      </p:sp>
      <p:sp>
        <p:nvSpPr>
          <p:cNvPr id="26627" name="Rectangle 3"/>
          <p:cNvSpPr>
            <a:spLocks noGrp="1" noChangeArrowheads="1"/>
          </p:cNvSpPr>
          <p:nvPr>
            <p:ph type="body" idx="1"/>
          </p:nvPr>
        </p:nvSpPr>
        <p:spPr>
          <a:xfrm>
            <a:off x="334843" y="1412776"/>
            <a:ext cx="8571977" cy="5236667"/>
          </a:xfrm>
        </p:spPr>
        <p:txBody>
          <a:bodyPr/>
          <a:lstStyle/>
          <a:p>
            <a:pPr>
              <a:buNone/>
            </a:pPr>
            <a:r>
              <a:rPr lang="en-GB" sz="2600" b="1" dirty="0" smtClean="0"/>
              <a:t>	FDI </a:t>
            </a:r>
            <a:r>
              <a:rPr lang="en-GB" sz="2600" b="1" dirty="0"/>
              <a:t>results production, publication and dissemination</a:t>
            </a:r>
            <a:endParaRPr lang="en-GB" sz="2600" dirty="0"/>
          </a:p>
          <a:p>
            <a:pPr lvl="1">
              <a:spcBef>
                <a:spcPts val="547"/>
              </a:spcBef>
              <a:buFont typeface="Monotype Sorts" pitchFamily="2" charset="2"/>
              <a:buChar char="è"/>
            </a:pPr>
            <a:r>
              <a:rPr lang="en-GB" sz="2200" b="1" dirty="0"/>
              <a:t> </a:t>
            </a:r>
            <a:r>
              <a:rPr lang="en-GB" sz="2200" b="1" i="1" dirty="0">
                <a:solidFill>
                  <a:schemeClr val="tx2">
                    <a:lumMod val="75000"/>
                  </a:schemeClr>
                </a:solidFill>
              </a:rPr>
              <a:t>Annual (end-December) stocks data compiled from data 		returned; reconciliation with quarterly/annual FDI flows</a:t>
            </a:r>
          </a:p>
          <a:p>
            <a:pPr lvl="1">
              <a:spcBef>
                <a:spcPct val="60000"/>
              </a:spcBef>
              <a:buFont typeface="Monotype Sorts" pitchFamily="2" charset="2"/>
              <a:buChar char="è"/>
            </a:pPr>
            <a:r>
              <a:rPr lang="en-GB" sz="2200" b="1" i="1" dirty="0">
                <a:solidFill>
                  <a:schemeClr val="tx2">
                    <a:lumMod val="75000"/>
                  </a:schemeClr>
                </a:solidFill>
              </a:rPr>
              <a:t> Annual results supplied to Eurostat with country and economic activity (NACE Rev2) detail</a:t>
            </a:r>
          </a:p>
          <a:p>
            <a:pPr lvl="1">
              <a:spcBef>
                <a:spcPct val="60000"/>
              </a:spcBef>
              <a:buFont typeface="Monotype Sorts" pitchFamily="2" charset="2"/>
              <a:buChar char="è"/>
            </a:pPr>
            <a:r>
              <a:rPr lang="en-GB" sz="2200" b="1" i="1" dirty="0">
                <a:solidFill>
                  <a:schemeClr val="tx2">
                    <a:lumMod val="75000"/>
                  </a:schemeClr>
                </a:solidFill>
              </a:rPr>
              <a:t> FDI annual flows and stocks results published nationally in 	September with geographical and economic activity detail</a:t>
            </a:r>
          </a:p>
          <a:p>
            <a:pPr lvl="1">
              <a:spcBef>
                <a:spcPct val="60000"/>
              </a:spcBef>
              <a:buFont typeface="Monotype Sorts" pitchFamily="2" charset="2"/>
              <a:buChar char="è"/>
            </a:pPr>
            <a:r>
              <a:rPr lang="en-GB" sz="2200" b="1" i="1" dirty="0">
                <a:solidFill>
                  <a:schemeClr val="tx2">
                    <a:lumMod val="75000"/>
                  </a:schemeClr>
                </a:solidFill>
              </a:rPr>
              <a:t> OECD supplied with results following confidentiality 			suppressions used by Eurostat</a:t>
            </a:r>
          </a:p>
          <a:p>
            <a:pPr>
              <a:spcBef>
                <a:spcPts val="1094"/>
              </a:spcBef>
              <a:buNone/>
            </a:pPr>
            <a:r>
              <a:rPr lang="en-GB" sz="2600" b="1" dirty="0" smtClean="0"/>
              <a:t>	</a:t>
            </a:r>
            <a:endParaRPr lang="en-GB" sz="26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553" y="365355"/>
            <a:ext cx="7632848" cy="777900"/>
          </a:xfrm>
        </p:spPr>
        <p:txBody>
          <a:bodyPr/>
          <a:lstStyle/>
          <a:p>
            <a:r>
              <a:rPr lang="en-GB" sz="3600" b="1" dirty="0" smtClean="0"/>
              <a:t>4.5 International Trade in Services</a:t>
            </a:r>
            <a:endParaRPr lang="en-GB" sz="3600" b="1" dirty="0"/>
          </a:p>
        </p:txBody>
      </p:sp>
      <p:sp>
        <p:nvSpPr>
          <p:cNvPr id="26627" name="Rectangle 3"/>
          <p:cNvSpPr>
            <a:spLocks noGrp="1" noChangeArrowheads="1"/>
          </p:cNvSpPr>
          <p:nvPr>
            <p:ph type="body" idx="1"/>
          </p:nvPr>
        </p:nvSpPr>
        <p:spPr>
          <a:xfrm>
            <a:off x="334843" y="1700809"/>
            <a:ext cx="8571977" cy="4248472"/>
          </a:xfrm>
        </p:spPr>
        <p:txBody>
          <a:bodyPr/>
          <a:lstStyle/>
          <a:p>
            <a:pPr>
              <a:buNone/>
            </a:pPr>
            <a:r>
              <a:rPr lang="en-GB" sz="2600" b="1" dirty="0" smtClean="0"/>
              <a:t> Results included in quarterly BOP release for 11 different Service groups</a:t>
            </a:r>
          </a:p>
          <a:p>
            <a:pPr>
              <a:buNone/>
            </a:pPr>
            <a:endParaRPr lang="en-GB" sz="2600" b="1" dirty="0" smtClean="0"/>
          </a:p>
          <a:p>
            <a:pPr>
              <a:buNone/>
            </a:pPr>
            <a:r>
              <a:rPr lang="en-GB" sz="2600" b="1" dirty="0" smtClean="0"/>
              <a:t>More detailed results published annually in September giving detailed country breakdown and also cross classifying type of service by main counterpart countries</a:t>
            </a:r>
            <a:r>
              <a:rPr lang="en-GB" sz="2600" b="1" dirty="0" smtClean="0"/>
              <a:t>	</a:t>
            </a:r>
          </a:p>
          <a:p>
            <a:pPr>
              <a:buNone/>
            </a:pPr>
            <a:r>
              <a:rPr lang="en-GB" sz="2600" b="1" dirty="0" smtClean="0"/>
              <a:t>	</a:t>
            </a:r>
            <a:endParaRPr lang="en-GB" sz="26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55577" y="476672"/>
            <a:ext cx="7272808" cy="704829"/>
          </a:xfrm>
        </p:spPr>
        <p:txBody>
          <a:bodyPr/>
          <a:lstStyle/>
          <a:p>
            <a:r>
              <a:rPr lang="en-GB" sz="3600" b="1" dirty="0" smtClean="0"/>
              <a:t>4.6 Data </a:t>
            </a:r>
            <a:r>
              <a:rPr lang="en-GB" sz="3600" b="1" dirty="0"/>
              <a:t>confidentiality</a:t>
            </a:r>
          </a:p>
        </p:txBody>
      </p:sp>
      <p:sp>
        <p:nvSpPr>
          <p:cNvPr id="27651" name="Rectangle 3"/>
          <p:cNvSpPr>
            <a:spLocks noGrp="1" noChangeArrowheads="1"/>
          </p:cNvSpPr>
          <p:nvPr>
            <p:ph type="body" idx="1"/>
          </p:nvPr>
        </p:nvSpPr>
        <p:spPr>
          <a:xfrm>
            <a:off x="334843" y="1340768"/>
            <a:ext cx="8438040" cy="5308675"/>
          </a:xfrm>
        </p:spPr>
        <p:txBody>
          <a:bodyPr/>
          <a:lstStyle/>
          <a:p>
            <a:pPr>
              <a:buNone/>
            </a:pPr>
            <a:r>
              <a:rPr lang="en-GB" sz="2600" b="1" dirty="0" smtClean="0"/>
              <a:t>	Data </a:t>
            </a:r>
            <a:r>
              <a:rPr lang="en-GB" sz="2600" b="1" dirty="0"/>
              <a:t>confidentiality presenting increasing difficulty </a:t>
            </a:r>
          </a:p>
          <a:p>
            <a:pPr lvl="1">
              <a:spcBef>
                <a:spcPct val="60000"/>
              </a:spcBef>
              <a:buSzPct val="75000"/>
              <a:buFont typeface="Monotype Sorts" pitchFamily="2" charset="2"/>
              <a:buChar char="è"/>
            </a:pPr>
            <a:r>
              <a:rPr lang="en-GB" sz="2200" b="1" dirty="0"/>
              <a:t> </a:t>
            </a:r>
            <a:r>
              <a:rPr lang="en-GB" sz="2200" b="1" i="1" dirty="0">
                <a:solidFill>
                  <a:schemeClr val="tx2">
                    <a:lumMod val="75000"/>
                  </a:schemeClr>
                </a:solidFill>
              </a:rPr>
              <a:t>Arises from very detailed analyses required 			(classifications by nature of transaction, financial 		instrument, institutional sector, country/region of 		counterpart, NACE </a:t>
            </a:r>
            <a:r>
              <a:rPr lang="en-GB" sz="2200" b="1" i="1" dirty="0" smtClean="0">
                <a:solidFill>
                  <a:schemeClr val="tx2">
                    <a:lumMod val="75000"/>
                  </a:schemeClr>
                </a:solidFill>
              </a:rPr>
              <a:t>Rev2 </a:t>
            </a:r>
            <a:r>
              <a:rPr lang="en-GB" sz="2200" b="1" i="1" dirty="0">
                <a:solidFill>
                  <a:schemeClr val="tx2">
                    <a:lumMod val="75000"/>
                  </a:schemeClr>
                </a:solidFill>
              </a:rPr>
              <a:t>activity, etc. )</a:t>
            </a:r>
          </a:p>
          <a:p>
            <a:pPr>
              <a:spcBef>
                <a:spcPct val="55000"/>
              </a:spcBef>
              <a:buNone/>
            </a:pPr>
            <a:r>
              <a:rPr lang="en-GB" sz="2600" b="1" dirty="0" smtClean="0"/>
              <a:t>	Practical </a:t>
            </a:r>
            <a:r>
              <a:rPr lang="en-GB" sz="2600" b="1" dirty="0"/>
              <a:t>problems</a:t>
            </a:r>
          </a:p>
          <a:p>
            <a:pPr lvl="1">
              <a:spcBef>
                <a:spcPct val="45000"/>
              </a:spcBef>
              <a:buSzPct val="75000"/>
              <a:buFont typeface="Monotype Sorts" pitchFamily="2" charset="2"/>
              <a:buChar char="è"/>
            </a:pPr>
            <a:r>
              <a:rPr lang="en-GB" sz="2200" b="1" dirty="0">
                <a:solidFill>
                  <a:schemeClr val="tx2">
                    <a:lumMod val="75000"/>
                  </a:schemeClr>
                </a:solidFill>
              </a:rPr>
              <a:t> </a:t>
            </a:r>
            <a:r>
              <a:rPr lang="en-GB" sz="2200" b="1" i="1" dirty="0">
                <a:solidFill>
                  <a:schemeClr val="tx2">
                    <a:lumMod val="75000"/>
                  </a:schemeClr>
                </a:solidFill>
              </a:rPr>
              <a:t>Rules for identification and ‘flagging’</a:t>
            </a:r>
          </a:p>
          <a:p>
            <a:pPr lvl="1">
              <a:spcBef>
                <a:spcPct val="45000"/>
              </a:spcBef>
              <a:buSzPct val="75000"/>
              <a:buFont typeface="Monotype Sorts" pitchFamily="2" charset="2"/>
              <a:buChar char="è"/>
            </a:pPr>
            <a:r>
              <a:rPr lang="en-GB" sz="2200" b="1" i="1" dirty="0">
                <a:solidFill>
                  <a:schemeClr val="tx2">
                    <a:lumMod val="75000"/>
                  </a:schemeClr>
                </a:solidFill>
              </a:rPr>
              <a:t> Checking of ‘confidential’ cells</a:t>
            </a:r>
          </a:p>
          <a:p>
            <a:pPr lvl="1">
              <a:spcBef>
                <a:spcPct val="45000"/>
              </a:spcBef>
              <a:buSzPct val="75000"/>
              <a:buFont typeface="Monotype Sorts" pitchFamily="2" charset="2"/>
              <a:buChar char="è"/>
            </a:pPr>
            <a:r>
              <a:rPr lang="en-GB" sz="2200" b="1" i="1" dirty="0">
                <a:solidFill>
                  <a:schemeClr val="tx2">
                    <a:lumMod val="75000"/>
                  </a:schemeClr>
                </a:solidFill>
              </a:rPr>
              <a:t> Suppression of confidential information</a:t>
            </a:r>
          </a:p>
          <a:p>
            <a:pPr lvl="1">
              <a:spcBef>
                <a:spcPct val="45000"/>
              </a:spcBef>
              <a:buSzPct val="75000"/>
              <a:buFont typeface="Monotype Sorts" pitchFamily="2" charset="2"/>
              <a:buChar char="è"/>
            </a:pPr>
            <a:r>
              <a:rPr lang="en-GB" sz="2200" b="1" i="1" dirty="0">
                <a:solidFill>
                  <a:schemeClr val="tx2">
                    <a:lumMod val="75000"/>
                  </a:schemeClr>
                </a:solidFill>
              </a:rPr>
              <a:t> Major resource burden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1560" y="438425"/>
            <a:ext cx="7488832" cy="704829"/>
          </a:xfrm>
          <a:noFill/>
        </p:spPr>
        <p:txBody>
          <a:bodyPr/>
          <a:lstStyle/>
          <a:p>
            <a:r>
              <a:rPr lang="en-GB" sz="3600" b="1" dirty="0" smtClean="0"/>
              <a:t>5. BOP </a:t>
            </a:r>
            <a:r>
              <a:rPr lang="en-GB" sz="3600" b="1" dirty="0" smtClean="0"/>
              <a:t>and National Accounts</a:t>
            </a:r>
            <a:endParaRPr lang="en-GB" dirty="0" smtClean="0"/>
          </a:p>
        </p:txBody>
      </p:sp>
      <p:sp>
        <p:nvSpPr>
          <p:cNvPr id="11267" name="Rectangle 3"/>
          <p:cNvSpPr>
            <a:spLocks noGrp="1" noChangeArrowheads="1"/>
          </p:cNvSpPr>
          <p:nvPr>
            <p:ph type="body" idx="1"/>
          </p:nvPr>
        </p:nvSpPr>
        <p:spPr>
          <a:xfrm>
            <a:off x="669686" y="1268761"/>
            <a:ext cx="7902291" cy="4968552"/>
          </a:xfrm>
          <a:noFill/>
        </p:spPr>
        <p:txBody>
          <a:bodyPr>
            <a:normAutofit/>
          </a:bodyPr>
          <a:lstStyle/>
          <a:p>
            <a:r>
              <a:rPr lang="en-GB" sz="2900" dirty="0" smtClean="0"/>
              <a:t> </a:t>
            </a:r>
            <a:r>
              <a:rPr lang="en-GB" sz="2600" b="1" i="1" dirty="0" smtClean="0"/>
              <a:t>BOP Current Account feeds into National 			Accounts GDP and GNI results</a:t>
            </a:r>
          </a:p>
          <a:p>
            <a:pPr lvl="1">
              <a:buSzPct val="75000"/>
              <a:buFont typeface="Monotype Sorts" pitchFamily="2" charset="2"/>
              <a:buChar char="è"/>
            </a:pPr>
            <a:r>
              <a:rPr lang="en-GB" sz="2200" b="1" i="1" dirty="0" smtClean="0">
                <a:solidFill>
                  <a:schemeClr val="tx2">
                    <a:lumMod val="75000"/>
                  </a:schemeClr>
                </a:solidFill>
              </a:rPr>
              <a:t>  National Accounts </a:t>
            </a:r>
            <a:r>
              <a:rPr lang="en-GB" sz="2200" b="1" i="1" dirty="0" smtClean="0">
                <a:solidFill>
                  <a:schemeClr val="tx2">
                    <a:lumMod val="75000"/>
                  </a:schemeClr>
                </a:solidFill>
              </a:rPr>
              <a:t>LCU and data </a:t>
            </a:r>
            <a:r>
              <a:rPr lang="en-GB" sz="2200" b="1" i="1" dirty="0" smtClean="0">
                <a:solidFill>
                  <a:schemeClr val="tx2">
                    <a:lumMod val="75000"/>
                  </a:schemeClr>
                </a:solidFill>
              </a:rPr>
              <a:t>consistency exercise</a:t>
            </a:r>
          </a:p>
          <a:p>
            <a:r>
              <a:rPr lang="en-GB" sz="2600" b="1" i="1" dirty="0" smtClean="0"/>
              <a:t> Provide quarterly BOP and IIP data for 		ROW sector of Financial Accounts (FA): </a:t>
            </a:r>
          </a:p>
          <a:p>
            <a:pPr lvl="1">
              <a:buSzPct val="75000"/>
              <a:buFont typeface="Monotype Sorts" pitchFamily="2" charset="2"/>
              <a:buChar char="è"/>
            </a:pPr>
            <a:r>
              <a:rPr lang="en-GB" sz="2200" b="1" i="1" dirty="0" smtClean="0">
                <a:solidFill>
                  <a:schemeClr val="tx2">
                    <a:lumMod val="75000"/>
                  </a:schemeClr>
                </a:solidFill>
              </a:rPr>
              <a:t>  By instrument, by resident sector as far as possible</a:t>
            </a:r>
          </a:p>
          <a:p>
            <a:r>
              <a:rPr lang="en-GB" sz="2600" b="1" i="1" dirty="0" smtClean="0"/>
              <a:t> Collect resident-resident positions and 		transactions data for FA: </a:t>
            </a:r>
          </a:p>
          <a:p>
            <a:pPr lvl="1">
              <a:buSzPct val="75000"/>
              <a:buFont typeface="Monotype Sorts" pitchFamily="2" charset="2"/>
              <a:buChar char="è"/>
            </a:pPr>
            <a:r>
              <a:rPr lang="en-GB" sz="2200" b="1" i="1" dirty="0" smtClean="0">
                <a:solidFill>
                  <a:schemeClr val="tx2">
                    <a:lumMod val="75000"/>
                  </a:schemeClr>
                </a:solidFill>
              </a:rPr>
              <a:t>  By instrument, by resident sector as far as possible </a:t>
            </a:r>
          </a:p>
          <a:p>
            <a:r>
              <a:rPr lang="en-GB" sz="2600" b="1" i="1" dirty="0" smtClean="0"/>
              <a:t> Liaise on matters of mutual interest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272403" y="438425"/>
            <a:ext cx="7514431" cy="704829"/>
          </a:xfrm>
          <a:noFill/>
        </p:spPr>
        <p:txBody>
          <a:bodyPr/>
          <a:lstStyle/>
          <a:p>
            <a:r>
              <a:rPr lang="en-GB" sz="3600" b="1" dirty="0"/>
              <a:t>Presentation Structure</a:t>
            </a:r>
            <a:endParaRPr lang="en-GB" dirty="0" smtClean="0"/>
          </a:p>
        </p:txBody>
      </p:sp>
      <p:sp>
        <p:nvSpPr>
          <p:cNvPr id="3075" name="Rectangle 3"/>
          <p:cNvSpPr>
            <a:spLocks noGrp="1" noChangeArrowheads="1"/>
          </p:cNvSpPr>
          <p:nvPr>
            <p:ph type="body" idx="1"/>
          </p:nvPr>
        </p:nvSpPr>
        <p:spPr>
          <a:xfrm>
            <a:off x="491103" y="1921153"/>
            <a:ext cx="8371071" cy="4420784"/>
          </a:xfrm>
          <a:noFill/>
        </p:spPr>
        <p:txBody>
          <a:bodyPr>
            <a:normAutofit lnSpcReduction="10000"/>
          </a:bodyPr>
          <a:lstStyle/>
          <a:p>
            <a:r>
              <a:rPr lang="en-GB" sz="2600" b="1" i="1" dirty="0" smtClean="0"/>
              <a:t>BOP/IIP </a:t>
            </a:r>
            <a:r>
              <a:rPr lang="en-GB" sz="2600" b="1" i="1" dirty="0"/>
              <a:t>work organisation </a:t>
            </a:r>
            <a:endParaRPr lang="en-GB" sz="2600" b="1" i="1" dirty="0" smtClean="0"/>
          </a:p>
          <a:p>
            <a:r>
              <a:rPr lang="en-GB" sz="2600" b="1" i="1" dirty="0" smtClean="0"/>
              <a:t>Data collection</a:t>
            </a:r>
          </a:p>
          <a:p>
            <a:r>
              <a:rPr lang="en-GB" sz="2600" b="1" i="1" dirty="0" smtClean="0"/>
              <a:t>Differences between Foreign Trade </a:t>
            </a:r>
            <a:r>
              <a:rPr lang="en-GB" sz="2600" b="1" i="1" dirty="0" smtClean="0"/>
              <a:t>S</a:t>
            </a:r>
            <a:r>
              <a:rPr lang="en-GB" sz="2600" b="1" i="1" dirty="0" smtClean="0"/>
              <a:t>tatistics and BOP Merchandise</a:t>
            </a:r>
            <a:endParaRPr lang="en-GB" sz="2600" b="1" i="1" dirty="0"/>
          </a:p>
          <a:p>
            <a:r>
              <a:rPr lang="en-GB" sz="2600" b="1" i="1" dirty="0" smtClean="0"/>
              <a:t>BOP monthly, quarterly, annual compilation and 	dissemination</a:t>
            </a:r>
          </a:p>
          <a:p>
            <a:r>
              <a:rPr lang="en-GB" sz="2600" b="1" i="1" dirty="0" smtClean="0"/>
              <a:t>Integration of BOP and National Accounts</a:t>
            </a:r>
          </a:p>
          <a:p>
            <a:r>
              <a:rPr lang="en-GB" sz="2600" b="1" i="1" dirty="0" smtClean="0"/>
              <a:t>Co-operation </a:t>
            </a:r>
            <a:r>
              <a:rPr lang="en-GB" sz="2600" b="1" i="1" dirty="0"/>
              <a:t>between CSO and the Central </a:t>
            </a:r>
            <a:r>
              <a:rPr lang="en-GB" sz="2600" b="1" i="1" dirty="0" smtClean="0"/>
              <a:t>Bank </a:t>
            </a:r>
            <a:r>
              <a:rPr lang="en-GB" sz="2600" b="1" i="1" dirty="0"/>
              <a:t>of </a:t>
            </a:r>
            <a:r>
              <a:rPr lang="en-GB" sz="2600" b="1" i="1" dirty="0" smtClean="0"/>
              <a:t>Ireland</a:t>
            </a:r>
          </a:p>
          <a:p>
            <a:r>
              <a:rPr lang="en-GB" sz="2600" b="1" i="1" dirty="0" smtClean="0"/>
              <a:t>Future </a:t>
            </a:r>
            <a:r>
              <a:rPr lang="en-GB" sz="2600" b="1" i="1" dirty="0"/>
              <a:t>developments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922114"/>
          </a:xfrm>
        </p:spPr>
        <p:txBody>
          <a:bodyPr>
            <a:normAutofit/>
          </a:bodyPr>
          <a:lstStyle/>
          <a:p>
            <a:r>
              <a:rPr lang="en-GB" sz="3600" b="1" dirty="0" smtClean="0"/>
              <a:t>6.1</a:t>
            </a:r>
            <a:r>
              <a:rPr lang="en-GB" sz="2800" b="1" dirty="0" smtClean="0"/>
              <a:t> </a:t>
            </a:r>
            <a:r>
              <a:rPr lang="en-GB" sz="3600" b="1" dirty="0" smtClean="0"/>
              <a:t>Co-operation</a:t>
            </a:r>
            <a:r>
              <a:rPr lang="en-GB" sz="2800" b="1" dirty="0" smtClean="0"/>
              <a:t> </a:t>
            </a:r>
            <a:r>
              <a:rPr lang="en-GB" sz="3600" b="1" dirty="0" smtClean="0"/>
              <a:t>between BOP and CBI</a:t>
            </a:r>
            <a:endParaRPr lang="en-US" sz="3600" dirty="0"/>
          </a:p>
        </p:txBody>
      </p:sp>
      <p:sp>
        <p:nvSpPr>
          <p:cNvPr id="3" name="Content Placeholder 2"/>
          <p:cNvSpPr>
            <a:spLocks noGrp="1"/>
          </p:cNvSpPr>
          <p:nvPr>
            <p:ph idx="1"/>
          </p:nvPr>
        </p:nvSpPr>
        <p:spPr>
          <a:xfrm>
            <a:off x="457200" y="1196752"/>
            <a:ext cx="8229600" cy="4929411"/>
          </a:xfrm>
        </p:spPr>
        <p:txBody>
          <a:bodyPr>
            <a:normAutofit lnSpcReduction="10000"/>
          </a:bodyPr>
          <a:lstStyle/>
          <a:p>
            <a:pPr lvl="1">
              <a:spcBef>
                <a:spcPct val="50000"/>
              </a:spcBef>
              <a:buFont typeface="Arial" pitchFamily="34" charset="0"/>
              <a:buChar char="•"/>
            </a:pPr>
            <a:r>
              <a:rPr lang="en-GB" sz="2200" b="1" i="1" dirty="0" smtClean="0"/>
              <a:t>National Statistics Board established a CSO project to examine the statistical potential of administrative records (SPAR)  in 2003</a:t>
            </a:r>
          </a:p>
          <a:p>
            <a:pPr lvl="1">
              <a:spcBef>
                <a:spcPct val="50000"/>
              </a:spcBef>
              <a:buFont typeface="Arial" pitchFamily="34" charset="0"/>
              <a:buChar char="•"/>
            </a:pPr>
            <a:r>
              <a:rPr lang="en-GB" sz="2200" b="1" i="1" dirty="0" smtClean="0"/>
              <a:t>A number of public bodies were covered by the SPAR Project (2004-2005), including the CBI</a:t>
            </a:r>
          </a:p>
          <a:p>
            <a:pPr lvl="1">
              <a:spcBef>
                <a:spcPct val="50000"/>
              </a:spcBef>
              <a:buFont typeface="Arial" pitchFamily="34" charset="0"/>
              <a:buChar char="•"/>
            </a:pPr>
            <a:r>
              <a:rPr lang="en-GB" sz="2200" b="1" i="1" dirty="0" smtClean="0"/>
              <a:t>One outcome of the examination of CBI and CSO data collection was that there was significant duplication of effort and a consequential burden on financial data providers (i.e. financial enterprises) and on the two compilers</a:t>
            </a:r>
          </a:p>
          <a:p>
            <a:pPr lvl="1">
              <a:spcBef>
                <a:spcPct val="50000"/>
              </a:spcBef>
              <a:buFont typeface="Arial" pitchFamily="34" charset="0"/>
              <a:buChar char="•"/>
            </a:pPr>
            <a:r>
              <a:rPr lang="en-GB" sz="2200" b="1" i="1" dirty="0" smtClean="0"/>
              <a:t>One recommendation from the SPAR effort was that both organisations should examine the possibility of reducing the extent of duplicate collection and, where feasible, make arrangements for a more efficient, value for money approach</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1143000"/>
          </a:xfrm>
        </p:spPr>
        <p:txBody>
          <a:bodyPr>
            <a:noAutofit/>
          </a:bodyPr>
          <a:lstStyle/>
          <a:p>
            <a:r>
              <a:rPr lang="en-GB" sz="3600" b="1" dirty="0" smtClean="0"/>
              <a:t>6.2 Co-operation </a:t>
            </a:r>
            <a:r>
              <a:rPr lang="en-GB" sz="3600" b="1" dirty="0" smtClean="0"/>
              <a:t>between BOP and CBI </a:t>
            </a:r>
            <a:r>
              <a:rPr lang="en-GB" sz="2400" dirty="0" smtClean="0"/>
              <a:t>(contd.)</a:t>
            </a:r>
            <a:endParaRPr lang="en-US" sz="2400" dirty="0"/>
          </a:p>
        </p:txBody>
      </p:sp>
      <p:sp>
        <p:nvSpPr>
          <p:cNvPr id="3" name="Content Placeholder 2"/>
          <p:cNvSpPr>
            <a:spLocks noGrp="1"/>
          </p:cNvSpPr>
          <p:nvPr>
            <p:ph idx="1"/>
          </p:nvPr>
        </p:nvSpPr>
        <p:spPr>
          <a:xfrm>
            <a:off x="179512" y="1412776"/>
            <a:ext cx="8712968" cy="4968552"/>
          </a:xfrm>
        </p:spPr>
        <p:txBody>
          <a:bodyPr>
            <a:normAutofit lnSpcReduction="10000"/>
          </a:bodyPr>
          <a:lstStyle/>
          <a:p>
            <a:pPr lvl="1">
              <a:buFont typeface="Arial" pitchFamily="34" charset="0"/>
              <a:buChar char="•"/>
            </a:pPr>
            <a:r>
              <a:rPr lang="en-GB" sz="2200" b="1" i="1" dirty="0" smtClean="0"/>
              <a:t>As a result of the SPAR Project as well as the ECB requirement for security-by-security reporting, in 2007, new arrangements were introduced whereby the CBI collect quarterly data from banks and investment funds and pass this micro data to CSO for processing into BOP and IIP statistics (as well as meeting certain CBI statistical requirements e.g. BIS data and OFI data); the reporting forms were developed jointly by CSO/CBI</a:t>
            </a:r>
          </a:p>
          <a:p>
            <a:pPr lvl="1">
              <a:buFont typeface="Arial" pitchFamily="34" charset="0"/>
              <a:buChar char="•"/>
            </a:pPr>
            <a:r>
              <a:rPr lang="en-GB" sz="2200" b="1" i="1" dirty="0" smtClean="0"/>
              <a:t>This arrangement is currently being extended to FVCs and will be further extended to cover the Insurance sector over the next few years</a:t>
            </a:r>
          </a:p>
          <a:p>
            <a:pPr lvl="1">
              <a:buFont typeface="Arial" pitchFamily="34" charset="0"/>
              <a:buChar char="•"/>
            </a:pPr>
            <a:r>
              <a:rPr lang="en-GB" sz="2200" b="1" i="1" dirty="0" smtClean="0"/>
              <a:t>Meanwhile, the existing quarterly CSO surveys of financial enterprises other than banks, investment funds and FVCs will continue</a:t>
            </a:r>
          </a:p>
          <a:p>
            <a:pPr lvl="1">
              <a:buFont typeface="Arial" pitchFamily="34" charset="0"/>
              <a:buChar char="•"/>
            </a:pPr>
            <a:r>
              <a:rPr lang="en-GB" sz="2200" b="1" i="1" dirty="0" smtClean="0"/>
              <a:t>This new arrangement has resulted in a deepening of the co-operation between the CSO and the CBI</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7545" y="365355"/>
            <a:ext cx="7848872" cy="777900"/>
          </a:xfrm>
        </p:spPr>
        <p:txBody>
          <a:bodyPr/>
          <a:lstStyle/>
          <a:p>
            <a:r>
              <a:rPr lang="en-GB" sz="3600" b="1" dirty="0" smtClean="0"/>
              <a:t>7. Further </a:t>
            </a:r>
            <a:r>
              <a:rPr lang="en-GB" sz="3600" b="1" dirty="0"/>
              <a:t>Developments</a:t>
            </a:r>
          </a:p>
        </p:txBody>
      </p:sp>
      <p:sp>
        <p:nvSpPr>
          <p:cNvPr id="29699" name="Rectangle 3"/>
          <p:cNvSpPr>
            <a:spLocks noGrp="1" noChangeArrowheads="1"/>
          </p:cNvSpPr>
          <p:nvPr>
            <p:ph type="body" idx="1"/>
          </p:nvPr>
        </p:nvSpPr>
        <p:spPr>
          <a:xfrm>
            <a:off x="365537" y="1921153"/>
            <a:ext cx="8438040" cy="3489131"/>
          </a:xfrm>
        </p:spPr>
        <p:txBody>
          <a:bodyPr/>
          <a:lstStyle/>
          <a:p>
            <a:pPr>
              <a:spcBef>
                <a:spcPts val="1641"/>
              </a:spcBef>
            </a:pPr>
            <a:r>
              <a:rPr lang="en-GB" sz="2600" b="1" i="1" dirty="0" smtClean="0"/>
              <a:t>Further </a:t>
            </a:r>
            <a:r>
              <a:rPr lang="en-GB" sz="2600" b="1" i="1" dirty="0"/>
              <a:t>develop joint collection arrangement to </a:t>
            </a:r>
            <a:r>
              <a:rPr lang="en-GB" sz="2600" b="1" i="1" dirty="0" smtClean="0"/>
              <a:t>cover </a:t>
            </a:r>
            <a:r>
              <a:rPr lang="en-GB" sz="2600" b="1" i="1" dirty="0"/>
              <a:t>other financial enterprises</a:t>
            </a:r>
          </a:p>
          <a:p>
            <a:pPr>
              <a:spcBef>
                <a:spcPct val="65000"/>
              </a:spcBef>
            </a:pPr>
            <a:r>
              <a:rPr lang="en-GB" sz="2600" b="1" i="1" dirty="0" smtClean="0"/>
              <a:t>Prepare </a:t>
            </a:r>
            <a:r>
              <a:rPr lang="en-GB" sz="2600" b="1" i="1" dirty="0"/>
              <a:t>for the introduction of new international 	statistical standards (BPM6, BMD4, </a:t>
            </a:r>
            <a:r>
              <a:rPr lang="en-GB" sz="2600" b="1" i="1" dirty="0" err="1"/>
              <a:t>SNA.Rev</a:t>
            </a:r>
            <a:r>
              <a:rPr lang="en-GB" sz="2600" b="1" i="1" dirty="0"/>
              <a:t> 1) </a:t>
            </a:r>
            <a:r>
              <a:rPr lang="en-GB" sz="2600" b="1"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71498" y="219213"/>
            <a:ext cx="7849274" cy="1143254"/>
          </a:xfrm>
        </p:spPr>
        <p:txBody>
          <a:bodyPr/>
          <a:lstStyle/>
          <a:p>
            <a:r>
              <a:rPr lang="en-GB" smtClean="0"/>
              <a:t> </a:t>
            </a:r>
          </a:p>
        </p:txBody>
      </p:sp>
      <p:sp>
        <p:nvSpPr>
          <p:cNvPr id="30723" name="Rectangle 3"/>
          <p:cNvSpPr>
            <a:spLocks noGrp="1" noChangeArrowheads="1"/>
          </p:cNvSpPr>
          <p:nvPr>
            <p:ph type="body" idx="1"/>
          </p:nvPr>
        </p:nvSpPr>
        <p:spPr>
          <a:xfrm>
            <a:off x="736655" y="1680628"/>
            <a:ext cx="7849274" cy="4554747"/>
          </a:xfrm>
        </p:spPr>
        <p:txBody>
          <a:bodyPr/>
          <a:lstStyle/>
          <a:p>
            <a:pPr algn="ctr">
              <a:lnSpc>
                <a:spcPct val="280000"/>
              </a:lnSpc>
              <a:buFont typeface="Monotype Sorts" pitchFamily="2" charset="2"/>
              <a:buNone/>
            </a:pPr>
            <a:r>
              <a:rPr lang="en-GB" sz="2600" dirty="0"/>
              <a:t>	</a:t>
            </a:r>
            <a:r>
              <a:rPr lang="en-GB" sz="5500" dirty="0"/>
              <a:t>THE END</a:t>
            </a:r>
          </a:p>
          <a:p>
            <a:pPr algn="ctr">
              <a:lnSpc>
                <a:spcPct val="280000"/>
              </a:lnSpc>
              <a:buFont typeface="Monotype Sorts" pitchFamily="2" charset="2"/>
              <a:buNone/>
            </a:pPr>
            <a:r>
              <a:rPr lang="en-GB" sz="4000" i="1" dirty="0">
                <a:solidFill>
                  <a:schemeClr val="accent2"/>
                </a:solidFill>
              </a:rPr>
              <a:t>Thank you</a:t>
            </a:r>
            <a:endParaRPr lang="en-GB" sz="4900" i="1" dirty="0">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37561" y="292284"/>
            <a:ext cx="7849274" cy="850971"/>
          </a:xfrm>
          <a:noFill/>
        </p:spPr>
        <p:txBody>
          <a:bodyPr/>
          <a:lstStyle/>
          <a:p>
            <a:r>
              <a:rPr lang="en-GB" sz="3600" b="1" dirty="0" smtClean="0"/>
              <a:t>1.1 BOP </a:t>
            </a:r>
            <a:r>
              <a:rPr lang="en-GB" sz="3600" b="1" dirty="0"/>
              <a:t>Organisation in CSO</a:t>
            </a:r>
            <a:endParaRPr lang="en-GB" dirty="0" smtClean="0"/>
          </a:p>
        </p:txBody>
      </p:sp>
      <p:sp>
        <p:nvSpPr>
          <p:cNvPr id="8195" name="Rectangle 3"/>
          <p:cNvSpPr>
            <a:spLocks noGrp="1" noChangeArrowheads="1"/>
          </p:cNvSpPr>
          <p:nvPr>
            <p:ph type="body" idx="1"/>
          </p:nvPr>
        </p:nvSpPr>
        <p:spPr>
          <a:xfrm>
            <a:off x="602718" y="1340768"/>
            <a:ext cx="8289762" cy="5040560"/>
          </a:xfrm>
          <a:noFill/>
        </p:spPr>
        <p:txBody>
          <a:bodyPr>
            <a:normAutofit/>
          </a:bodyPr>
          <a:lstStyle/>
          <a:p>
            <a:pPr>
              <a:buFont typeface="Monotype Sorts" pitchFamily="2" charset="2"/>
              <a:buNone/>
            </a:pPr>
            <a:r>
              <a:rPr lang="en-GB" b="1" i="1" dirty="0" smtClean="0"/>
              <a:t>	</a:t>
            </a:r>
          </a:p>
          <a:p>
            <a:pPr>
              <a:buFont typeface="Monotype Sorts" pitchFamily="2" charset="2"/>
              <a:buNone/>
            </a:pPr>
            <a:endParaRPr lang="en-GB" b="1" i="1" dirty="0" smtClean="0"/>
          </a:p>
          <a:p>
            <a:pPr>
              <a:buFont typeface="Monotype Sorts" pitchFamily="2" charset="2"/>
              <a:buNone/>
            </a:pPr>
            <a:endParaRPr lang="en-GB" b="1" i="1" dirty="0" smtClean="0"/>
          </a:p>
          <a:p>
            <a:pPr>
              <a:buFont typeface="Monotype Sorts" pitchFamily="2" charset="2"/>
              <a:buNone/>
            </a:pPr>
            <a:endParaRPr lang="en-GB" b="1" i="1" dirty="0" smtClean="0"/>
          </a:p>
          <a:p>
            <a:endParaRPr lang="en-GB" b="1" i="1" dirty="0" smtClean="0"/>
          </a:p>
          <a:p>
            <a:endParaRPr lang="en-GB" b="1" i="1" dirty="0" smtClean="0"/>
          </a:p>
          <a:p>
            <a:endParaRPr lang="en-GB" b="1" i="1" dirty="0" smtClean="0"/>
          </a:p>
          <a:p>
            <a:pPr>
              <a:buFont typeface="Monotype Sorts" pitchFamily="2" charset="2"/>
              <a:buNone/>
            </a:pPr>
            <a:r>
              <a:rPr lang="en-GB" sz="2600" b="1" i="1" dirty="0"/>
              <a:t>	   </a:t>
            </a:r>
          </a:p>
        </p:txBody>
      </p:sp>
      <p:sp>
        <p:nvSpPr>
          <p:cNvPr id="8196" name="Oval 5"/>
          <p:cNvSpPr>
            <a:spLocks noChangeArrowheads="1"/>
          </p:cNvSpPr>
          <p:nvPr/>
        </p:nvSpPr>
        <p:spPr bwMode="auto">
          <a:xfrm>
            <a:off x="2812680" y="1826770"/>
            <a:ext cx="3415397" cy="730708"/>
          </a:xfrm>
          <a:prstGeom prst="ellipse">
            <a:avLst/>
          </a:prstGeom>
          <a:solidFill>
            <a:schemeClr val="accent1"/>
          </a:solidFill>
          <a:ln w="12700">
            <a:solidFill>
              <a:schemeClr val="tx1"/>
            </a:solidFill>
            <a:round/>
            <a:headEnd/>
            <a:tailEnd/>
          </a:ln>
        </p:spPr>
        <p:txBody>
          <a:bodyPr wrap="none" lIns="83338" tIns="41669" rIns="83338" bIns="41669" anchor="ctr"/>
          <a:lstStyle/>
          <a:p>
            <a:pPr algn="ctr"/>
            <a:r>
              <a:rPr lang="en-GB" sz="2200" dirty="0"/>
              <a:t>Director General</a:t>
            </a:r>
          </a:p>
        </p:txBody>
      </p:sp>
      <p:sp>
        <p:nvSpPr>
          <p:cNvPr id="8197" name="Line 7"/>
          <p:cNvSpPr>
            <a:spLocks noChangeShapeType="1"/>
          </p:cNvSpPr>
          <p:nvPr/>
        </p:nvSpPr>
        <p:spPr bwMode="auto">
          <a:xfrm>
            <a:off x="4486894" y="2557478"/>
            <a:ext cx="0" cy="438425"/>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198" name="Line 8"/>
          <p:cNvSpPr>
            <a:spLocks noChangeShapeType="1"/>
          </p:cNvSpPr>
          <p:nvPr/>
        </p:nvSpPr>
        <p:spPr bwMode="auto">
          <a:xfrm>
            <a:off x="1540277" y="2995903"/>
            <a:ext cx="6094140" cy="0"/>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199" name="Line 9"/>
          <p:cNvSpPr>
            <a:spLocks noChangeShapeType="1"/>
          </p:cNvSpPr>
          <p:nvPr/>
        </p:nvSpPr>
        <p:spPr bwMode="auto">
          <a:xfrm>
            <a:off x="1540277" y="2995903"/>
            <a:ext cx="0" cy="657637"/>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0" name="Line 10"/>
          <p:cNvSpPr>
            <a:spLocks noChangeShapeType="1"/>
          </p:cNvSpPr>
          <p:nvPr/>
        </p:nvSpPr>
        <p:spPr bwMode="auto">
          <a:xfrm>
            <a:off x="2946617" y="2995903"/>
            <a:ext cx="0" cy="584566"/>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1" name="Line 12"/>
          <p:cNvSpPr>
            <a:spLocks noChangeShapeType="1"/>
          </p:cNvSpPr>
          <p:nvPr/>
        </p:nvSpPr>
        <p:spPr bwMode="auto">
          <a:xfrm>
            <a:off x="7634417" y="2995903"/>
            <a:ext cx="0" cy="803779"/>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2" name="Rectangle 16"/>
          <p:cNvSpPr>
            <a:spLocks noChangeArrowheads="1"/>
          </p:cNvSpPr>
          <p:nvPr/>
        </p:nvSpPr>
        <p:spPr bwMode="auto">
          <a:xfrm>
            <a:off x="3817209" y="3653540"/>
            <a:ext cx="3348428" cy="876850"/>
          </a:xfrm>
          <a:prstGeom prst="rect">
            <a:avLst/>
          </a:prstGeom>
          <a:solidFill>
            <a:schemeClr val="accent1"/>
          </a:solidFill>
          <a:ln w="12700">
            <a:solidFill>
              <a:schemeClr val="tx1"/>
            </a:solidFill>
            <a:miter lim="800000"/>
            <a:headEnd/>
            <a:tailEnd/>
          </a:ln>
        </p:spPr>
        <p:txBody>
          <a:bodyPr wrap="none" lIns="83338" tIns="41669" rIns="83338" bIns="41669" anchor="ctr"/>
          <a:lstStyle/>
          <a:p>
            <a:pPr algn="ctr"/>
            <a:r>
              <a:rPr lang="en-GB" dirty="0"/>
              <a:t>Director -</a:t>
            </a:r>
          </a:p>
          <a:p>
            <a:pPr algn="ctr"/>
            <a:r>
              <a:rPr lang="en-GB" dirty="0"/>
              <a:t>Macroeconomic Statistics</a:t>
            </a:r>
          </a:p>
        </p:txBody>
      </p:sp>
      <p:sp>
        <p:nvSpPr>
          <p:cNvPr id="8203" name="Rectangle 18"/>
          <p:cNvSpPr>
            <a:spLocks noChangeArrowheads="1"/>
          </p:cNvSpPr>
          <p:nvPr/>
        </p:nvSpPr>
        <p:spPr bwMode="auto">
          <a:xfrm>
            <a:off x="1331640" y="5553381"/>
            <a:ext cx="3168351" cy="555643"/>
          </a:xfrm>
          <a:prstGeom prst="rect">
            <a:avLst/>
          </a:prstGeom>
          <a:solidFill>
            <a:schemeClr val="accent1"/>
          </a:solidFill>
          <a:ln w="12700">
            <a:solidFill>
              <a:schemeClr val="tx1"/>
            </a:solidFill>
            <a:miter lim="800000"/>
            <a:headEnd/>
            <a:tailEnd/>
          </a:ln>
        </p:spPr>
        <p:txBody>
          <a:bodyPr wrap="none" lIns="83338" tIns="41669" rIns="83338" bIns="41669" anchor="ctr"/>
          <a:lstStyle/>
          <a:p>
            <a:pPr algn="ctr"/>
            <a:r>
              <a:rPr lang="en-GB" dirty="0"/>
              <a:t>BOP &amp; Financial Sector Division</a:t>
            </a:r>
          </a:p>
          <a:p>
            <a:pPr algn="ctr"/>
            <a:r>
              <a:rPr lang="en-GB" dirty="0"/>
              <a:t>(Data collection/processing)</a:t>
            </a:r>
            <a:endParaRPr lang="en-GB" sz="1600" dirty="0"/>
          </a:p>
        </p:txBody>
      </p:sp>
      <p:sp>
        <p:nvSpPr>
          <p:cNvPr id="8204" name="Rectangle 19"/>
          <p:cNvSpPr>
            <a:spLocks noChangeArrowheads="1"/>
          </p:cNvSpPr>
          <p:nvPr/>
        </p:nvSpPr>
        <p:spPr bwMode="auto">
          <a:xfrm>
            <a:off x="5436097" y="5553381"/>
            <a:ext cx="3131696" cy="584566"/>
          </a:xfrm>
          <a:prstGeom prst="rect">
            <a:avLst/>
          </a:prstGeom>
          <a:solidFill>
            <a:schemeClr val="accent1"/>
          </a:solidFill>
          <a:ln w="12700">
            <a:solidFill>
              <a:schemeClr val="tx1"/>
            </a:solidFill>
            <a:miter lim="800000"/>
            <a:headEnd/>
            <a:tailEnd/>
          </a:ln>
        </p:spPr>
        <p:txBody>
          <a:bodyPr wrap="none" lIns="83338" tIns="41669" rIns="83338" bIns="41669" anchor="ctr"/>
          <a:lstStyle/>
          <a:p>
            <a:pPr algn="ctr"/>
            <a:r>
              <a:rPr lang="en-GB" dirty="0"/>
              <a:t>BOP Analysis &amp; Dissemination </a:t>
            </a:r>
          </a:p>
          <a:p>
            <a:pPr algn="ctr"/>
            <a:r>
              <a:rPr lang="en-GB" dirty="0"/>
              <a:t>Division</a:t>
            </a:r>
          </a:p>
        </p:txBody>
      </p:sp>
      <p:sp>
        <p:nvSpPr>
          <p:cNvPr id="8205" name="Line 27"/>
          <p:cNvSpPr>
            <a:spLocks noChangeShapeType="1"/>
          </p:cNvSpPr>
          <p:nvPr/>
        </p:nvSpPr>
        <p:spPr bwMode="auto">
          <a:xfrm>
            <a:off x="1004529" y="5114956"/>
            <a:ext cx="7768354" cy="0"/>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6" name="Line 28"/>
          <p:cNvSpPr>
            <a:spLocks noChangeShapeType="1"/>
          </p:cNvSpPr>
          <p:nvPr/>
        </p:nvSpPr>
        <p:spPr bwMode="auto">
          <a:xfrm>
            <a:off x="2946617" y="5114956"/>
            <a:ext cx="0" cy="438425"/>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7" name="Line 29"/>
          <p:cNvSpPr>
            <a:spLocks noChangeShapeType="1"/>
          </p:cNvSpPr>
          <p:nvPr/>
        </p:nvSpPr>
        <p:spPr bwMode="auto">
          <a:xfrm>
            <a:off x="7232605" y="5114956"/>
            <a:ext cx="0" cy="438425"/>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8" name="Line 30"/>
          <p:cNvSpPr>
            <a:spLocks noChangeShapeType="1"/>
          </p:cNvSpPr>
          <p:nvPr/>
        </p:nvSpPr>
        <p:spPr bwMode="auto">
          <a:xfrm>
            <a:off x="1004529" y="5114956"/>
            <a:ext cx="0" cy="292283"/>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09" name="Line 31"/>
          <p:cNvSpPr>
            <a:spLocks noChangeShapeType="1"/>
          </p:cNvSpPr>
          <p:nvPr/>
        </p:nvSpPr>
        <p:spPr bwMode="auto">
          <a:xfrm>
            <a:off x="8772883" y="5114956"/>
            <a:ext cx="0" cy="292283"/>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10" name="Line 33"/>
          <p:cNvSpPr>
            <a:spLocks noChangeShapeType="1"/>
          </p:cNvSpPr>
          <p:nvPr/>
        </p:nvSpPr>
        <p:spPr bwMode="auto">
          <a:xfrm>
            <a:off x="5424454" y="4530390"/>
            <a:ext cx="0" cy="584566"/>
          </a:xfrm>
          <a:prstGeom prst="line">
            <a:avLst/>
          </a:prstGeom>
          <a:noFill/>
          <a:ln w="12700">
            <a:solidFill>
              <a:schemeClr val="tx1"/>
            </a:solidFill>
            <a:round/>
            <a:headEnd/>
            <a:tailEnd/>
          </a:ln>
        </p:spPr>
        <p:txBody>
          <a:bodyPr wrap="none" lIns="83338" tIns="41669" rIns="83338" bIns="41669" anchor="ctr"/>
          <a:lstStyle/>
          <a:p>
            <a:endParaRPr lang="en-US"/>
          </a:p>
        </p:txBody>
      </p:sp>
      <p:sp>
        <p:nvSpPr>
          <p:cNvPr id="8211" name="Line 34"/>
          <p:cNvSpPr>
            <a:spLocks noChangeShapeType="1"/>
          </p:cNvSpPr>
          <p:nvPr/>
        </p:nvSpPr>
        <p:spPr bwMode="auto">
          <a:xfrm>
            <a:off x="5424454" y="2995903"/>
            <a:ext cx="0" cy="657637"/>
          </a:xfrm>
          <a:prstGeom prst="line">
            <a:avLst/>
          </a:prstGeom>
          <a:noFill/>
          <a:ln w="12700">
            <a:solidFill>
              <a:schemeClr val="tx1"/>
            </a:solidFill>
            <a:round/>
            <a:headEnd/>
            <a:tailEnd/>
          </a:ln>
        </p:spPr>
        <p:txBody>
          <a:bodyPr wrap="none" lIns="83338" tIns="41669" rIns="83338" bIns="41669" anchor="ctr"/>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050"/>
          <p:cNvSpPr>
            <a:spLocks noGrp="1" noChangeArrowheads="1"/>
          </p:cNvSpPr>
          <p:nvPr>
            <p:ph type="title"/>
          </p:nvPr>
        </p:nvSpPr>
        <p:spPr>
          <a:xfrm>
            <a:off x="539553" y="140053"/>
            <a:ext cx="8136904" cy="1184356"/>
          </a:xfrm>
          <a:noFill/>
        </p:spPr>
        <p:txBody>
          <a:bodyPr/>
          <a:lstStyle/>
          <a:p>
            <a:r>
              <a:rPr lang="en-GB" sz="3600" b="1" dirty="0" smtClean="0"/>
              <a:t>1.2 CSO </a:t>
            </a:r>
            <a:r>
              <a:rPr lang="en-GB" sz="3600" b="1" dirty="0"/>
              <a:t>BOP Compilation Responsibility</a:t>
            </a:r>
            <a:endParaRPr lang="en-GB" sz="3600" dirty="0"/>
          </a:p>
        </p:txBody>
      </p:sp>
      <p:sp>
        <p:nvSpPr>
          <p:cNvPr id="9219" name="Rectangle 2051"/>
          <p:cNvSpPr>
            <a:spLocks noGrp="1" noChangeArrowheads="1"/>
          </p:cNvSpPr>
          <p:nvPr>
            <p:ph type="body" idx="1"/>
          </p:nvPr>
        </p:nvSpPr>
        <p:spPr>
          <a:xfrm>
            <a:off x="535749" y="1412776"/>
            <a:ext cx="7849274" cy="5236667"/>
          </a:xfrm>
          <a:noFill/>
        </p:spPr>
        <p:txBody>
          <a:bodyPr>
            <a:normAutofit/>
          </a:bodyPr>
          <a:lstStyle/>
          <a:p>
            <a:r>
              <a:rPr lang="en-GB" sz="2600" b="1" i="1" dirty="0" smtClean="0"/>
              <a:t>BOP&amp;FS </a:t>
            </a:r>
            <a:r>
              <a:rPr lang="en-GB" sz="2600" b="1" i="1" dirty="0"/>
              <a:t>Division</a:t>
            </a:r>
            <a:endParaRPr lang="en-GB" sz="2600" b="1" i="1" dirty="0" smtClean="0"/>
          </a:p>
          <a:p>
            <a:pPr lvl="2">
              <a:buClr>
                <a:schemeClr val="folHlink"/>
              </a:buClr>
              <a:buSzPct val="75000"/>
              <a:buFont typeface="Monotype Sorts" pitchFamily="2" charset="2"/>
              <a:buChar char="è"/>
            </a:pPr>
            <a:r>
              <a:rPr lang="en-GB" sz="2200" b="1" i="1" dirty="0" smtClean="0">
                <a:solidFill>
                  <a:schemeClr val="tx2">
                    <a:lumMod val="75000"/>
                  </a:schemeClr>
                </a:solidFill>
              </a:rPr>
              <a:t>Maintenance </a:t>
            </a:r>
            <a:r>
              <a:rPr lang="en-GB" sz="2200" b="1" i="1" dirty="0">
                <a:solidFill>
                  <a:schemeClr val="tx2">
                    <a:lumMod val="75000"/>
                  </a:schemeClr>
                </a:solidFill>
              </a:rPr>
              <a:t>of </a:t>
            </a:r>
            <a:r>
              <a:rPr lang="en-GB" sz="2200" b="1" i="1" dirty="0" smtClean="0">
                <a:solidFill>
                  <a:schemeClr val="tx2">
                    <a:lumMod val="75000"/>
                  </a:schemeClr>
                </a:solidFill>
              </a:rPr>
              <a:t>Survey </a:t>
            </a:r>
            <a:r>
              <a:rPr lang="en-GB" sz="2200" b="1" i="1" dirty="0">
                <a:solidFill>
                  <a:schemeClr val="tx2">
                    <a:lumMod val="75000"/>
                  </a:schemeClr>
                </a:solidFill>
              </a:rPr>
              <a:t>Management System </a:t>
            </a:r>
            <a:r>
              <a:rPr lang="en-GB" sz="2200" b="1" i="1" dirty="0" smtClean="0">
                <a:solidFill>
                  <a:schemeClr val="tx2">
                    <a:lumMod val="75000"/>
                  </a:schemeClr>
                </a:solidFill>
              </a:rPr>
              <a:t>(</a:t>
            </a:r>
            <a:r>
              <a:rPr lang="en-GB" sz="2200" b="1" i="1" dirty="0">
                <a:solidFill>
                  <a:schemeClr val="tx2">
                    <a:lumMod val="75000"/>
                  </a:schemeClr>
                </a:solidFill>
              </a:rPr>
              <a:t>SMS</a:t>
            </a:r>
            <a:r>
              <a:rPr lang="en-GB" sz="2200" b="1" i="1" dirty="0" smtClean="0">
                <a:solidFill>
                  <a:schemeClr val="tx2">
                    <a:lumMod val="75000"/>
                  </a:schemeClr>
                </a:solidFill>
              </a:rPr>
              <a:t>) </a:t>
            </a:r>
          </a:p>
          <a:p>
            <a:pPr lvl="2">
              <a:buClr>
                <a:schemeClr val="folHlink"/>
              </a:buClr>
              <a:buSzPct val="75000"/>
              <a:buFont typeface="Monotype Sorts" pitchFamily="2" charset="2"/>
              <a:buChar char="è"/>
            </a:pPr>
            <a:r>
              <a:rPr lang="en-GB" sz="2200" b="1" i="1" dirty="0" smtClean="0">
                <a:solidFill>
                  <a:schemeClr val="tx2">
                    <a:lumMod val="75000"/>
                  </a:schemeClr>
                </a:solidFill>
              </a:rPr>
              <a:t>C</a:t>
            </a:r>
            <a:r>
              <a:rPr lang="en-GB" sz="2200" b="1" i="1" dirty="0" smtClean="0">
                <a:solidFill>
                  <a:schemeClr val="tx2">
                    <a:lumMod val="75000"/>
                  </a:schemeClr>
                </a:solidFill>
              </a:rPr>
              <a:t>onduct </a:t>
            </a:r>
            <a:r>
              <a:rPr lang="en-GB" sz="2200" b="1" i="1" dirty="0">
                <a:solidFill>
                  <a:schemeClr val="tx2">
                    <a:lumMod val="75000"/>
                  </a:schemeClr>
                </a:solidFill>
              </a:rPr>
              <a:t>of </a:t>
            </a:r>
            <a:r>
              <a:rPr lang="en-GB" sz="2200" b="1" i="1" dirty="0" smtClean="0">
                <a:solidFill>
                  <a:schemeClr val="tx2">
                    <a:lumMod val="75000"/>
                  </a:schemeClr>
                </a:solidFill>
              </a:rPr>
              <a:t>surveys </a:t>
            </a:r>
          </a:p>
          <a:p>
            <a:pPr lvl="2">
              <a:buClr>
                <a:schemeClr val="folHlink"/>
              </a:buClr>
              <a:buSzPct val="75000"/>
              <a:buFont typeface="Monotype Sorts" pitchFamily="2" charset="2"/>
              <a:buChar char="è"/>
            </a:pPr>
            <a:r>
              <a:rPr lang="en-GB" sz="2200" b="1" i="1" dirty="0" smtClean="0">
                <a:solidFill>
                  <a:schemeClr val="tx2">
                    <a:lumMod val="75000"/>
                  </a:schemeClr>
                </a:solidFill>
              </a:rPr>
              <a:t>D</a:t>
            </a:r>
            <a:r>
              <a:rPr lang="en-GB" sz="2200" b="1" i="1" dirty="0" smtClean="0">
                <a:solidFill>
                  <a:schemeClr val="tx2">
                    <a:lumMod val="75000"/>
                  </a:schemeClr>
                </a:solidFill>
              </a:rPr>
              <a:t>ata </a:t>
            </a:r>
            <a:r>
              <a:rPr lang="en-GB" sz="2200" b="1" i="1" dirty="0">
                <a:solidFill>
                  <a:schemeClr val="tx2">
                    <a:lumMod val="75000"/>
                  </a:schemeClr>
                </a:solidFill>
              </a:rPr>
              <a:t>processing</a:t>
            </a:r>
          </a:p>
          <a:p>
            <a:pPr>
              <a:lnSpc>
                <a:spcPct val="200000"/>
              </a:lnSpc>
            </a:pPr>
            <a:r>
              <a:rPr lang="en-GB" sz="2600" b="1" i="1" dirty="0" smtClean="0"/>
              <a:t>BOP </a:t>
            </a:r>
            <a:r>
              <a:rPr lang="en-GB" sz="2600" b="1" i="1" dirty="0" smtClean="0"/>
              <a:t>A&amp;D </a:t>
            </a:r>
            <a:r>
              <a:rPr lang="en-GB" sz="2600" b="1" i="1" dirty="0"/>
              <a:t>Division</a:t>
            </a:r>
          </a:p>
          <a:p>
            <a:pPr lvl="2">
              <a:buClr>
                <a:schemeClr val="folHlink"/>
              </a:buClr>
              <a:buSzPct val="75000"/>
              <a:buFont typeface="Monotype Sorts" pitchFamily="2" charset="2"/>
              <a:buChar char="è"/>
            </a:pPr>
            <a:r>
              <a:rPr lang="en-GB" sz="2200" b="1" i="1" dirty="0" smtClean="0">
                <a:solidFill>
                  <a:schemeClr val="tx2">
                    <a:lumMod val="75000"/>
                  </a:schemeClr>
                </a:solidFill>
              </a:rPr>
              <a:t>Analysis </a:t>
            </a:r>
            <a:r>
              <a:rPr lang="en-GB" sz="2200" b="1" i="1" dirty="0">
                <a:solidFill>
                  <a:schemeClr val="tx2">
                    <a:lumMod val="75000"/>
                  </a:schemeClr>
                </a:solidFill>
              </a:rPr>
              <a:t>of overall quarterly BOP and IIP </a:t>
            </a:r>
            <a:r>
              <a:rPr lang="en-GB" sz="2200" b="1" i="1" dirty="0" smtClean="0">
                <a:solidFill>
                  <a:schemeClr val="tx2">
                    <a:lumMod val="75000"/>
                  </a:schemeClr>
                </a:solidFill>
              </a:rPr>
              <a:t> results</a:t>
            </a:r>
            <a:r>
              <a:rPr lang="en-GB" sz="2200" b="1" i="1" dirty="0">
                <a:solidFill>
                  <a:schemeClr val="tx2">
                    <a:lumMod val="75000"/>
                  </a:schemeClr>
                </a:solidFill>
              </a:rPr>
              <a:t>, publication and dissemination of </a:t>
            </a:r>
            <a:r>
              <a:rPr lang="en-GB" sz="2200" b="1" i="1" dirty="0" smtClean="0">
                <a:solidFill>
                  <a:schemeClr val="tx2">
                    <a:lumMod val="75000"/>
                  </a:schemeClr>
                </a:solidFill>
              </a:rPr>
              <a:t> results </a:t>
            </a:r>
            <a:endParaRPr lang="en-GB" sz="2200" b="1" i="1" dirty="0">
              <a:solidFill>
                <a:schemeClr val="tx2">
                  <a:lumMod val="75000"/>
                </a:schemeClr>
              </a:solidFill>
            </a:endParaRPr>
          </a:p>
          <a:p>
            <a:pPr lvl="2">
              <a:buClr>
                <a:schemeClr val="folHlink"/>
              </a:buClr>
              <a:buSzPct val="75000"/>
              <a:buFont typeface="Monotype Sorts" pitchFamily="2" charset="2"/>
              <a:buChar char="è"/>
            </a:pPr>
            <a:r>
              <a:rPr lang="en-GB" sz="2200" b="1" i="1" dirty="0" smtClean="0">
                <a:solidFill>
                  <a:schemeClr val="tx2">
                    <a:lumMod val="75000"/>
                  </a:schemeClr>
                </a:solidFill>
              </a:rPr>
              <a:t>Publication </a:t>
            </a:r>
            <a:r>
              <a:rPr lang="en-GB" sz="2200" b="1" i="1" dirty="0">
                <a:solidFill>
                  <a:schemeClr val="tx2">
                    <a:lumMod val="75000"/>
                  </a:schemeClr>
                </a:solidFill>
              </a:rPr>
              <a:t>and dissemination of FDI, PI and </a:t>
            </a:r>
            <a:r>
              <a:rPr lang="en-GB" sz="2200" b="1" i="1" dirty="0" smtClean="0">
                <a:solidFill>
                  <a:schemeClr val="tx2">
                    <a:lumMod val="75000"/>
                  </a:schemeClr>
                </a:solidFill>
              </a:rPr>
              <a:t>International </a:t>
            </a:r>
            <a:r>
              <a:rPr lang="en-GB" sz="2200" b="1" i="1" dirty="0">
                <a:solidFill>
                  <a:schemeClr val="tx2">
                    <a:lumMod val="75000"/>
                  </a:schemeClr>
                </a:solidFill>
              </a:rPr>
              <a:t>Trade in Services statistics</a:t>
            </a:r>
          </a:p>
          <a:p>
            <a:pPr lvl="2">
              <a:spcBef>
                <a:spcPct val="50000"/>
              </a:spcBef>
              <a:buClr>
                <a:schemeClr val="folHlink"/>
              </a:buClr>
              <a:buSzPct val="75000"/>
              <a:buFont typeface="Monotype Sorts" pitchFamily="2" charset="2"/>
              <a:buChar char="è"/>
            </a:pPr>
            <a:r>
              <a:rPr lang="en-GB" sz="2200" b="1" i="1" dirty="0" smtClean="0">
                <a:solidFill>
                  <a:schemeClr val="tx2">
                    <a:lumMod val="75000"/>
                  </a:schemeClr>
                </a:solidFill>
              </a:rPr>
              <a:t>Preparation </a:t>
            </a:r>
            <a:r>
              <a:rPr lang="en-GB" sz="2200" b="1" i="1" dirty="0">
                <a:solidFill>
                  <a:schemeClr val="tx2">
                    <a:lumMod val="75000"/>
                  </a:schemeClr>
                </a:solidFill>
              </a:rPr>
              <a:t>of ECB monthly BOP estimates  	</a:t>
            </a:r>
          </a:p>
          <a:p>
            <a:pPr lvl="2">
              <a:spcBef>
                <a:spcPct val="65000"/>
              </a:spcBef>
              <a:buClr>
                <a:schemeClr val="folHlink"/>
              </a:buClr>
              <a:buSzPct val="75000"/>
              <a:buFont typeface="Monotype Sorts" pitchFamily="2" charset="2"/>
              <a:buNone/>
            </a:pPr>
            <a:r>
              <a:rPr lang="en-GB" sz="2200" b="1" i="1" dirty="0">
                <a:solidFill>
                  <a:schemeClr val="hlink"/>
                </a:solidFill>
              </a:rPr>
              <a:t> </a:t>
            </a:r>
            <a:endParaRPr lang="en-GB" sz="2200" b="1" i="1" dirty="0">
              <a:solidFill>
                <a:schemeClr val="tx2"/>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323529" y="188641"/>
            <a:ext cx="8496944" cy="792088"/>
          </a:xfrm>
          <a:prstGeom prst="rect">
            <a:avLst/>
          </a:prstGeom>
          <a:noFill/>
          <a:ln w="12700">
            <a:noFill/>
            <a:miter lim="800000"/>
            <a:headEnd/>
            <a:tailEnd/>
          </a:ln>
          <a:effectLst/>
        </p:spPr>
        <p:txBody>
          <a:bodyPr lIns="95250" tIns="47625" rIns="95250" bIns="47625" anchor="b"/>
          <a:lstStyle/>
          <a:p>
            <a:pPr algn="ctr"/>
            <a:r>
              <a:rPr lang="en-GB" sz="3800" b="1" dirty="0"/>
              <a:t> </a:t>
            </a:r>
            <a:r>
              <a:rPr lang="en-GB" sz="3600" b="1" dirty="0"/>
              <a:t>2.1 BOP Quarterly/Annual Collection</a:t>
            </a:r>
            <a:endParaRPr lang="en-GB" sz="3600" dirty="0"/>
          </a:p>
        </p:txBody>
      </p:sp>
      <p:sp>
        <p:nvSpPr>
          <p:cNvPr id="4101" name="Rectangle 5"/>
          <p:cNvSpPr>
            <a:spLocks noChangeArrowheads="1"/>
          </p:cNvSpPr>
          <p:nvPr/>
        </p:nvSpPr>
        <p:spPr bwMode="auto">
          <a:xfrm>
            <a:off x="0" y="1295400"/>
            <a:ext cx="8931275" cy="5301952"/>
          </a:xfrm>
          <a:prstGeom prst="rect">
            <a:avLst/>
          </a:prstGeom>
          <a:noFill/>
          <a:ln w="12700">
            <a:noFill/>
            <a:miter lim="800000"/>
            <a:headEnd/>
            <a:tailEnd/>
          </a:ln>
          <a:effectLst/>
        </p:spPr>
        <p:txBody>
          <a:bodyPr lIns="95250" tIns="47625" rIns="95250" bIns="47625"/>
          <a:lstStyle/>
          <a:p>
            <a:pPr marL="342900" indent="-342900">
              <a:lnSpc>
                <a:spcPct val="110000"/>
              </a:lnSpc>
              <a:spcBef>
                <a:spcPct val="20000"/>
              </a:spcBef>
              <a:buFontTx/>
              <a:buChar char="•"/>
            </a:pPr>
            <a:r>
              <a:rPr lang="en-GB" sz="2200" b="1" i="1" dirty="0"/>
              <a:t>New statutory collection system (</a:t>
            </a:r>
            <a:r>
              <a:rPr lang="en-GB" sz="2200" b="1" i="1" dirty="0" smtClean="0"/>
              <a:t>BPM5 methodology</a:t>
            </a:r>
            <a:r>
              <a:rPr lang="en-GB" sz="2200" b="1" i="1" dirty="0"/>
              <a:t>) introduced in 1998</a:t>
            </a:r>
          </a:p>
          <a:p>
            <a:pPr marL="342900" indent="-342900">
              <a:lnSpc>
                <a:spcPct val="120000"/>
              </a:lnSpc>
              <a:spcBef>
                <a:spcPct val="20000"/>
              </a:spcBef>
              <a:buFontTx/>
              <a:buChar char="•"/>
            </a:pPr>
            <a:r>
              <a:rPr lang="en-GB" sz="2200" b="1" i="1" dirty="0"/>
              <a:t>Surveys conducted </a:t>
            </a:r>
            <a:r>
              <a:rPr lang="en-GB" sz="2200" b="1" i="1" dirty="0" smtClean="0"/>
              <a:t>via Ministerial </a:t>
            </a:r>
            <a:r>
              <a:rPr lang="en-GB" sz="2200" b="1" i="1" dirty="0"/>
              <a:t>Order </a:t>
            </a:r>
            <a:r>
              <a:rPr lang="en-GB" sz="2200" b="1" i="1" dirty="0" smtClean="0"/>
              <a:t>under </a:t>
            </a:r>
            <a:r>
              <a:rPr lang="en-GB" sz="2200" b="1" i="1" dirty="0"/>
              <a:t>the Statistics Act, 1993</a:t>
            </a:r>
          </a:p>
          <a:p>
            <a:pPr marL="342900" indent="-342900">
              <a:lnSpc>
                <a:spcPct val="120000"/>
              </a:lnSpc>
              <a:spcBef>
                <a:spcPct val="20000"/>
              </a:spcBef>
              <a:buFontTx/>
              <a:buChar char="•"/>
            </a:pPr>
            <a:r>
              <a:rPr lang="en-GB" sz="2200" b="1" i="1" dirty="0"/>
              <a:t>BOP SMS (enterprise register and survey registry systems) maintained by CSO (BOP&amp;FS Division)</a:t>
            </a:r>
            <a:endParaRPr lang="en-GB" sz="2200" b="1" i="1" u="sng" dirty="0"/>
          </a:p>
          <a:p>
            <a:pPr marL="342900" indent="-342900">
              <a:lnSpc>
                <a:spcPct val="120000"/>
              </a:lnSpc>
              <a:spcBef>
                <a:spcPct val="20000"/>
              </a:spcBef>
              <a:buFontTx/>
              <a:buChar char="•"/>
            </a:pPr>
            <a:r>
              <a:rPr lang="en-GB" sz="2200" b="1" i="1" dirty="0" smtClean="0"/>
              <a:t>Quarterly </a:t>
            </a:r>
            <a:r>
              <a:rPr lang="en-GB" sz="2200" b="1" i="1" dirty="0"/>
              <a:t>enterprise surveys issued </a:t>
            </a:r>
            <a:r>
              <a:rPr lang="en-GB" sz="2200" b="1" i="1" dirty="0">
                <a:solidFill>
                  <a:srgbClr val="000099"/>
                </a:solidFill>
              </a:rPr>
              <a:t>(smaller companies respond annually)</a:t>
            </a:r>
            <a:endParaRPr lang="en-GB" sz="2200" b="1" i="1" dirty="0"/>
          </a:p>
          <a:p>
            <a:pPr marL="342900" indent="-342900">
              <a:lnSpc>
                <a:spcPct val="120000"/>
              </a:lnSpc>
              <a:spcBef>
                <a:spcPct val="20000"/>
              </a:spcBef>
              <a:buFontTx/>
              <a:buChar char="•"/>
            </a:pPr>
            <a:r>
              <a:rPr lang="en-GB" sz="2200" b="1" i="1" dirty="0" smtClean="0"/>
              <a:t>Quarterly </a:t>
            </a:r>
            <a:r>
              <a:rPr lang="en-GB" sz="2200" b="1" i="1" dirty="0"/>
              <a:t>inquiries issued </a:t>
            </a:r>
            <a:r>
              <a:rPr lang="en-GB" sz="2200" b="1" i="1" dirty="0" smtClean="0"/>
              <a:t>to Central </a:t>
            </a:r>
            <a:r>
              <a:rPr lang="en-GB" sz="2200" b="1" i="1" dirty="0"/>
              <a:t>Bank and </a:t>
            </a:r>
            <a:r>
              <a:rPr lang="en-GB" sz="2200" b="1" i="1" dirty="0" smtClean="0"/>
              <a:t>NTMA</a:t>
            </a:r>
            <a:endParaRPr lang="en-GB" sz="2200" b="1" i="1" dirty="0"/>
          </a:p>
          <a:p>
            <a:pPr marL="342900" indent="-342900">
              <a:lnSpc>
                <a:spcPct val="120000"/>
              </a:lnSpc>
              <a:spcBef>
                <a:spcPct val="20000"/>
              </a:spcBef>
              <a:buFontTx/>
              <a:buChar char="•"/>
            </a:pPr>
            <a:r>
              <a:rPr lang="en-GB" sz="2200" b="1" i="1" dirty="0"/>
              <a:t>Foreign Trade Statistics used</a:t>
            </a:r>
            <a:r>
              <a:rPr lang="en-GB" sz="2200" b="1" i="1" dirty="0">
                <a:solidFill>
                  <a:schemeClr val="hlink"/>
                </a:solidFill>
              </a:rPr>
              <a:t> </a:t>
            </a:r>
            <a:r>
              <a:rPr lang="en-GB" sz="2200" b="1" i="1" dirty="0">
                <a:solidFill>
                  <a:srgbClr val="000099"/>
                </a:solidFill>
              </a:rPr>
              <a:t>(BOP adjusted to reflect </a:t>
            </a:r>
            <a:r>
              <a:rPr lang="en-GB" sz="2200" b="1" i="1" dirty="0" smtClean="0">
                <a:solidFill>
                  <a:srgbClr val="000099"/>
                </a:solidFill>
              </a:rPr>
              <a:t>change of ownership</a:t>
            </a:r>
            <a:r>
              <a:rPr lang="en-GB" sz="2200" b="1" i="1" dirty="0" smtClean="0">
                <a:solidFill>
                  <a:schemeClr val="hlink"/>
                </a:solidFill>
              </a:rPr>
              <a:t>)</a:t>
            </a:r>
            <a:endParaRPr lang="en-GB" sz="2200" b="1" i="1" dirty="0">
              <a:solidFill>
                <a:schemeClr val="hlink"/>
              </a:solidFill>
            </a:endParaRPr>
          </a:p>
          <a:p>
            <a:pPr marL="342900" indent="-342900">
              <a:lnSpc>
                <a:spcPct val="120000"/>
              </a:lnSpc>
              <a:spcBef>
                <a:spcPct val="20000"/>
              </a:spcBef>
              <a:buFontTx/>
              <a:buChar char="•"/>
            </a:pPr>
            <a:r>
              <a:rPr lang="en-GB" sz="2200" b="1" i="1" dirty="0"/>
              <a:t>CSO travel data </a:t>
            </a:r>
            <a:r>
              <a:rPr lang="en-GB" sz="2200" b="1" i="1" dirty="0" smtClean="0"/>
              <a:t>used</a:t>
            </a:r>
            <a:endParaRPr lang="en-GB" sz="2200" b="1" i="1" dirty="0">
              <a:solidFill>
                <a:srgbClr val="000099"/>
              </a:solidFill>
            </a:endParaRPr>
          </a:p>
          <a:p>
            <a:pPr marL="342900" indent="-342900">
              <a:lnSpc>
                <a:spcPct val="120000"/>
              </a:lnSpc>
              <a:spcBef>
                <a:spcPct val="20000"/>
              </a:spcBef>
              <a:buFontTx/>
              <a:buChar char="•"/>
            </a:pPr>
            <a:r>
              <a:rPr lang="en-GB" sz="2200" b="1" i="1" dirty="0"/>
              <a:t>Other miscellaneous inquiries </a:t>
            </a:r>
            <a:r>
              <a:rPr lang="en-GB" sz="2200" b="1" i="1" dirty="0">
                <a:solidFill>
                  <a:srgbClr val="000099"/>
                </a:solidFill>
              </a:rPr>
              <a:t>(e.g. </a:t>
            </a:r>
            <a:r>
              <a:rPr lang="en-GB" sz="2200" b="1" i="1" dirty="0" err="1">
                <a:solidFill>
                  <a:srgbClr val="000099"/>
                </a:solidFill>
              </a:rPr>
              <a:t>gov</a:t>
            </a:r>
            <a:r>
              <a:rPr lang="en-GB" sz="2200" b="1" i="1" dirty="0">
                <a:solidFill>
                  <a:srgbClr val="000099"/>
                </a:solidFill>
              </a:rPr>
              <a:t>. depts., embassies, charities)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1+#ppt_w/2"/>
                                          </p:val>
                                        </p:tav>
                                        <p:tav tm="100000">
                                          <p:val>
                                            <p:strVal val="#ppt_x"/>
                                          </p:val>
                                        </p:tav>
                                      </p:tavLst>
                                    </p:anim>
                                    <p:anim calcmode="lin" valueType="num">
                                      <p:cBhvr additive="base">
                                        <p:cTn id="8" dur="500" fill="hold"/>
                                        <p:tgtEl>
                                          <p:spTgt spid="41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1">
                                            <p:txEl>
                                              <p:pRg st="0" end="0"/>
                                            </p:txEl>
                                          </p:spTgt>
                                        </p:tgtEl>
                                        <p:attrNameLst>
                                          <p:attrName>style.visibility</p:attrName>
                                        </p:attrNameLst>
                                      </p:cBhvr>
                                      <p:to>
                                        <p:strVal val="visible"/>
                                      </p:to>
                                    </p:set>
                                    <p:anim calcmode="lin" valueType="num">
                                      <p:cBhvr additive="base">
                                        <p:cTn id="13" dur="500" fill="hold"/>
                                        <p:tgtEl>
                                          <p:spTgt spid="410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0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1">
                                            <p:txEl>
                                              <p:pRg st="1" end="1"/>
                                            </p:txEl>
                                          </p:spTgt>
                                        </p:tgtEl>
                                        <p:attrNameLst>
                                          <p:attrName>style.visibility</p:attrName>
                                        </p:attrNameLst>
                                      </p:cBhvr>
                                      <p:to>
                                        <p:strVal val="visible"/>
                                      </p:to>
                                    </p:set>
                                    <p:anim calcmode="lin" valueType="num">
                                      <p:cBhvr additive="base">
                                        <p:cTn id="19" dur="500" fill="hold"/>
                                        <p:tgtEl>
                                          <p:spTgt spid="410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0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01">
                                            <p:txEl>
                                              <p:pRg st="2" end="2"/>
                                            </p:txEl>
                                          </p:spTgt>
                                        </p:tgtEl>
                                        <p:attrNameLst>
                                          <p:attrName>style.visibility</p:attrName>
                                        </p:attrNameLst>
                                      </p:cBhvr>
                                      <p:to>
                                        <p:strVal val="visible"/>
                                      </p:to>
                                    </p:set>
                                    <p:anim calcmode="lin" valueType="num">
                                      <p:cBhvr additive="base">
                                        <p:cTn id="25" dur="500" fill="hold"/>
                                        <p:tgtEl>
                                          <p:spTgt spid="410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0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01">
                                            <p:txEl>
                                              <p:pRg st="3" end="3"/>
                                            </p:txEl>
                                          </p:spTgt>
                                        </p:tgtEl>
                                        <p:attrNameLst>
                                          <p:attrName>style.visibility</p:attrName>
                                        </p:attrNameLst>
                                      </p:cBhvr>
                                      <p:to>
                                        <p:strVal val="visible"/>
                                      </p:to>
                                    </p:set>
                                    <p:anim calcmode="lin" valueType="num">
                                      <p:cBhvr additive="base">
                                        <p:cTn id="31" dur="500" fill="hold"/>
                                        <p:tgtEl>
                                          <p:spTgt spid="410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0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01">
                                            <p:txEl>
                                              <p:pRg st="4" end="4"/>
                                            </p:txEl>
                                          </p:spTgt>
                                        </p:tgtEl>
                                        <p:attrNameLst>
                                          <p:attrName>style.visibility</p:attrName>
                                        </p:attrNameLst>
                                      </p:cBhvr>
                                      <p:to>
                                        <p:strVal val="visible"/>
                                      </p:to>
                                    </p:set>
                                    <p:anim calcmode="lin" valueType="num">
                                      <p:cBhvr additive="base">
                                        <p:cTn id="37" dur="500" fill="hold"/>
                                        <p:tgtEl>
                                          <p:spTgt spid="410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10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01">
                                            <p:txEl>
                                              <p:pRg st="5" end="5"/>
                                            </p:txEl>
                                          </p:spTgt>
                                        </p:tgtEl>
                                        <p:attrNameLst>
                                          <p:attrName>style.visibility</p:attrName>
                                        </p:attrNameLst>
                                      </p:cBhvr>
                                      <p:to>
                                        <p:strVal val="visible"/>
                                      </p:to>
                                    </p:set>
                                    <p:anim calcmode="lin" valueType="num">
                                      <p:cBhvr additive="base">
                                        <p:cTn id="43" dur="500" fill="hold"/>
                                        <p:tgtEl>
                                          <p:spTgt spid="410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10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101">
                                            <p:txEl>
                                              <p:pRg st="6" end="6"/>
                                            </p:txEl>
                                          </p:spTgt>
                                        </p:tgtEl>
                                        <p:attrNameLst>
                                          <p:attrName>style.visibility</p:attrName>
                                        </p:attrNameLst>
                                      </p:cBhvr>
                                      <p:to>
                                        <p:strVal val="visible"/>
                                      </p:to>
                                    </p:set>
                                    <p:anim calcmode="lin" valueType="num">
                                      <p:cBhvr additive="base">
                                        <p:cTn id="49" dur="500" fill="hold"/>
                                        <p:tgtEl>
                                          <p:spTgt spid="4101">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10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101">
                                            <p:txEl>
                                              <p:pRg st="7" end="7"/>
                                            </p:txEl>
                                          </p:spTgt>
                                        </p:tgtEl>
                                        <p:attrNameLst>
                                          <p:attrName>style.visibility</p:attrName>
                                        </p:attrNameLst>
                                      </p:cBhvr>
                                      <p:to>
                                        <p:strVal val="visible"/>
                                      </p:to>
                                    </p:set>
                                    <p:anim calcmode="lin" valueType="num">
                                      <p:cBhvr additive="base">
                                        <p:cTn id="55" dur="500" fill="hold"/>
                                        <p:tgtEl>
                                          <p:spTgt spid="4101">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10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527050" y="0"/>
            <a:ext cx="8931275" cy="1192213"/>
          </a:xfrm>
          <a:prstGeom prst="rect">
            <a:avLst/>
          </a:prstGeom>
          <a:noFill/>
          <a:ln w="12700">
            <a:noFill/>
            <a:miter lim="800000"/>
            <a:headEnd/>
            <a:tailEnd/>
          </a:ln>
          <a:effectLst/>
        </p:spPr>
        <p:txBody>
          <a:bodyPr lIns="95250" tIns="47625" rIns="95250" bIns="47625" anchor="b"/>
          <a:lstStyle/>
          <a:p>
            <a:pPr algn="ctr"/>
            <a:r>
              <a:rPr lang="en-GB" sz="3600" b="1" dirty="0"/>
              <a:t>2.2 BOP Quarterly/Annual Collection</a:t>
            </a:r>
            <a:endParaRPr lang="en-GB" sz="3600" dirty="0"/>
          </a:p>
        </p:txBody>
      </p:sp>
      <p:sp>
        <p:nvSpPr>
          <p:cNvPr id="5125" name="Rectangle 5"/>
          <p:cNvSpPr>
            <a:spLocks noChangeArrowheads="1"/>
          </p:cNvSpPr>
          <p:nvPr/>
        </p:nvSpPr>
        <p:spPr bwMode="auto">
          <a:xfrm>
            <a:off x="251520" y="1600200"/>
            <a:ext cx="8679755" cy="4757738"/>
          </a:xfrm>
          <a:prstGeom prst="rect">
            <a:avLst/>
          </a:prstGeom>
          <a:noFill/>
          <a:ln w="12700">
            <a:noFill/>
            <a:miter lim="800000"/>
            <a:headEnd/>
            <a:tailEnd/>
          </a:ln>
          <a:effectLst/>
        </p:spPr>
        <p:txBody>
          <a:bodyPr lIns="95250" tIns="47625" rIns="95250" bIns="47625"/>
          <a:lstStyle/>
          <a:p>
            <a:pPr marL="342900" indent="-342900">
              <a:spcBef>
                <a:spcPct val="20000"/>
              </a:spcBef>
              <a:buFontTx/>
              <a:buChar char="•"/>
            </a:pPr>
            <a:endParaRPr lang="en-GB" sz="2700" dirty="0"/>
          </a:p>
          <a:p>
            <a:pPr marL="342900" indent="-342900">
              <a:spcBef>
                <a:spcPct val="20000"/>
              </a:spcBef>
            </a:pPr>
            <a:r>
              <a:rPr lang="en-GB" sz="2300" dirty="0" smtClean="0"/>
              <a:t>	</a:t>
            </a:r>
            <a:r>
              <a:rPr lang="en-GB" sz="2600" b="1" dirty="0" smtClean="0"/>
              <a:t>BOP </a:t>
            </a:r>
            <a:r>
              <a:rPr lang="en-GB" sz="2600" b="1" dirty="0"/>
              <a:t>SMS </a:t>
            </a:r>
            <a:r>
              <a:rPr lang="en-GB" sz="2300" dirty="0"/>
              <a:t>- Enterprise Register system </a:t>
            </a:r>
          </a:p>
          <a:p>
            <a:pPr marL="342900" indent="-342900">
              <a:spcBef>
                <a:spcPct val="20000"/>
              </a:spcBef>
            </a:pPr>
            <a:r>
              <a:rPr lang="en-GB" sz="2300" dirty="0">
                <a:solidFill>
                  <a:schemeClr val="hlink"/>
                </a:solidFill>
              </a:rPr>
              <a:t>	</a:t>
            </a:r>
            <a:r>
              <a:rPr lang="en-GB" sz="2300" dirty="0"/>
              <a:t>- </a:t>
            </a:r>
            <a:r>
              <a:rPr lang="en-GB" sz="2200" b="1" i="1" dirty="0"/>
              <a:t>for manufacturing and non-financial companies</a:t>
            </a:r>
          </a:p>
          <a:p>
            <a:pPr marL="342900" indent="-342900">
              <a:spcBef>
                <a:spcPct val="20000"/>
              </a:spcBef>
            </a:pPr>
            <a:r>
              <a:rPr lang="en-GB" sz="2200" b="1" i="1" dirty="0">
                <a:solidFill>
                  <a:schemeClr val="hlink"/>
                </a:solidFill>
              </a:rPr>
              <a:t>		</a:t>
            </a:r>
            <a:r>
              <a:rPr lang="en-GB" sz="2200" b="1" i="1" dirty="0">
                <a:solidFill>
                  <a:srgbClr val="000099"/>
                </a:solidFill>
              </a:rPr>
              <a:t>maintained largely from CSO sources (CBR in Cork Office), 		Foreign Trade Statistics, other sources (e.g. media articles)</a:t>
            </a:r>
            <a:r>
              <a:rPr lang="en-GB" sz="2200" b="1" i="1" dirty="0">
                <a:solidFill>
                  <a:schemeClr val="hlink"/>
                </a:solidFill>
              </a:rPr>
              <a:t> </a:t>
            </a:r>
          </a:p>
          <a:p>
            <a:pPr marL="342900" indent="-342900">
              <a:spcBef>
                <a:spcPct val="20000"/>
              </a:spcBef>
            </a:pPr>
            <a:endParaRPr lang="en-GB" sz="2200" b="1" i="1" dirty="0">
              <a:solidFill>
                <a:schemeClr val="hlink"/>
              </a:solidFill>
            </a:endParaRPr>
          </a:p>
          <a:p>
            <a:pPr marL="342900" indent="-342900">
              <a:spcBef>
                <a:spcPct val="20000"/>
              </a:spcBef>
            </a:pPr>
            <a:r>
              <a:rPr lang="en-GB" sz="2200" b="1" i="1" dirty="0">
                <a:solidFill>
                  <a:schemeClr val="hlink"/>
                </a:solidFill>
              </a:rPr>
              <a:t>	</a:t>
            </a:r>
            <a:r>
              <a:rPr lang="en-GB" sz="2200" b="1" i="1" dirty="0"/>
              <a:t>- for financial service companies</a:t>
            </a:r>
          </a:p>
          <a:p>
            <a:pPr marL="342900" indent="-342900">
              <a:spcBef>
                <a:spcPct val="20000"/>
              </a:spcBef>
            </a:pPr>
            <a:r>
              <a:rPr lang="en-GB" sz="2200" b="1" i="1" dirty="0"/>
              <a:t>		</a:t>
            </a:r>
            <a:r>
              <a:rPr lang="en-GB" sz="2200" b="1" i="1" dirty="0">
                <a:solidFill>
                  <a:srgbClr val="000099"/>
                </a:solidFill>
              </a:rPr>
              <a:t>maintained largely from Central Bank, Companies Registration 	Office and Department of  Finance 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5">
                                            <p:txEl>
                                              <p:pRg st="1" end="1"/>
                                            </p:txEl>
                                          </p:spTgt>
                                        </p:tgtEl>
                                        <p:attrNameLst>
                                          <p:attrName>style.visibility</p:attrName>
                                        </p:attrNameLst>
                                      </p:cBhvr>
                                      <p:to>
                                        <p:strVal val="visible"/>
                                      </p:to>
                                    </p:set>
                                    <p:anim calcmode="lin" valueType="num">
                                      <p:cBhvr additive="base">
                                        <p:cTn id="7" dur="500" fill="hold"/>
                                        <p:tgtEl>
                                          <p:spTgt spid="512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5">
                                            <p:txEl>
                                              <p:pRg st="2" end="2"/>
                                            </p:txEl>
                                          </p:spTgt>
                                        </p:tgtEl>
                                        <p:attrNameLst>
                                          <p:attrName>style.visibility</p:attrName>
                                        </p:attrNameLst>
                                      </p:cBhvr>
                                      <p:to>
                                        <p:strVal val="visible"/>
                                      </p:to>
                                    </p:set>
                                    <p:anim calcmode="lin" valueType="num">
                                      <p:cBhvr additive="base">
                                        <p:cTn id="13" dur="500" fill="hold"/>
                                        <p:tgtEl>
                                          <p:spTgt spid="512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5">
                                            <p:txEl>
                                              <p:pRg st="3" end="3"/>
                                            </p:txEl>
                                          </p:spTgt>
                                        </p:tgtEl>
                                        <p:attrNameLst>
                                          <p:attrName>style.visibility</p:attrName>
                                        </p:attrNameLst>
                                      </p:cBhvr>
                                      <p:to>
                                        <p:strVal val="visible"/>
                                      </p:to>
                                    </p:set>
                                    <p:anim calcmode="lin" valueType="num">
                                      <p:cBhvr additive="base">
                                        <p:cTn id="19" dur="500" fill="hold"/>
                                        <p:tgtEl>
                                          <p:spTgt spid="512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5">
                                            <p:txEl>
                                              <p:pRg st="5" end="5"/>
                                            </p:txEl>
                                          </p:spTgt>
                                        </p:tgtEl>
                                        <p:attrNameLst>
                                          <p:attrName>style.visibility</p:attrName>
                                        </p:attrNameLst>
                                      </p:cBhvr>
                                      <p:to>
                                        <p:strVal val="visible"/>
                                      </p:to>
                                    </p:set>
                                    <p:anim calcmode="lin" valueType="num">
                                      <p:cBhvr additive="base">
                                        <p:cTn id="25" dur="500" fill="hold"/>
                                        <p:tgtEl>
                                          <p:spTgt spid="512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5">
                                            <p:txEl>
                                              <p:pRg st="6" end="6"/>
                                            </p:txEl>
                                          </p:spTgt>
                                        </p:tgtEl>
                                        <p:attrNameLst>
                                          <p:attrName>style.visibility</p:attrName>
                                        </p:attrNameLst>
                                      </p:cBhvr>
                                      <p:to>
                                        <p:strVal val="visible"/>
                                      </p:to>
                                    </p:set>
                                    <p:anim calcmode="lin" valueType="num">
                                      <p:cBhvr additive="base">
                                        <p:cTn id="31" dur="500" fill="hold"/>
                                        <p:tgtEl>
                                          <p:spTgt spid="512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527050" y="0"/>
            <a:ext cx="8931275" cy="1192213"/>
          </a:xfrm>
          <a:prstGeom prst="rect">
            <a:avLst/>
          </a:prstGeom>
          <a:noFill/>
          <a:ln w="12700">
            <a:noFill/>
            <a:miter lim="800000"/>
            <a:headEnd/>
            <a:tailEnd/>
          </a:ln>
          <a:effectLst/>
        </p:spPr>
        <p:txBody>
          <a:bodyPr lIns="95250" tIns="47625" rIns="95250" bIns="47625" anchor="b"/>
          <a:lstStyle/>
          <a:p>
            <a:pPr algn="ctr"/>
            <a:r>
              <a:rPr lang="en-GB" sz="3600" b="1" dirty="0"/>
              <a:t>2.3 BOP Quarterly/Annual Collection</a:t>
            </a:r>
            <a:endParaRPr lang="en-GB" sz="3600" dirty="0"/>
          </a:p>
        </p:txBody>
      </p:sp>
      <p:sp>
        <p:nvSpPr>
          <p:cNvPr id="6149" name="Rectangle 5"/>
          <p:cNvSpPr>
            <a:spLocks noChangeArrowheads="1"/>
          </p:cNvSpPr>
          <p:nvPr/>
        </p:nvSpPr>
        <p:spPr bwMode="auto">
          <a:xfrm>
            <a:off x="251520" y="1600200"/>
            <a:ext cx="8679755" cy="4757738"/>
          </a:xfrm>
          <a:prstGeom prst="rect">
            <a:avLst/>
          </a:prstGeom>
          <a:noFill/>
          <a:ln w="12700">
            <a:noFill/>
            <a:miter lim="800000"/>
            <a:headEnd/>
            <a:tailEnd/>
          </a:ln>
          <a:effectLst/>
        </p:spPr>
        <p:txBody>
          <a:bodyPr lIns="95250" tIns="47625" rIns="95250" bIns="47625"/>
          <a:lstStyle/>
          <a:p>
            <a:pPr marL="342900" indent="-342900">
              <a:spcBef>
                <a:spcPct val="20000"/>
              </a:spcBef>
            </a:pPr>
            <a:r>
              <a:rPr lang="en-GB" sz="2700" dirty="0" smtClean="0"/>
              <a:t>	</a:t>
            </a:r>
            <a:r>
              <a:rPr lang="en-GB" sz="2600" dirty="0" smtClean="0"/>
              <a:t>BOP </a:t>
            </a:r>
            <a:r>
              <a:rPr lang="en-GB" sz="2600" dirty="0"/>
              <a:t>Surveys to non-financial companies</a:t>
            </a:r>
          </a:p>
          <a:p>
            <a:pPr marL="342900" indent="-342900">
              <a:spcBef>
                <a:spcPct val="20000"/>
              </a:spcBef>
            </a:pPr>
            <a:r>
              <a:rPr lang="en-GB" sz="2700" dirty="0"/>
              <a:t>	</a:t>
            </a:r>
            <a:r>
              <a:rPr lang="en-GB" sz="2200" b="1" i="1" dirty="0">
                <a:solidFill>
                  <a:srgbClr val="000099"/>
                </a:solidFill>
              </a:rPr>
              <a:t>- a detailed ‘Services’ survey (BOP10) to about </a:t>
            </a:r>
            <a:r>
              <a:rPr lang="en-GB" sz="2200" b="1" i="1" dirty="0" smtClean="0">
                <a:solidFill>
                  <a:srgbClr val="000099"/>
                </a:solidFill>
              </a:rPr>
              <a:t>220 </a:t>
            </a:r>
            <a:r>
              <a:rPr lang="en-GB" sz="2200" b="1" i="1" dirty="0">
                <a:solidFill>
                  <a:srgbClr val="000099"/>
                </a:solidFill>
              </a:rPr>
              <a:t>companies quarterly and about </a:t>
            </a:r>
            <a:r>
              <a:rPr lang="en-GB" sz="2200" b="1" i="1" dirty="0" smtClean="0">
                <a:solidFill>
                  <a:srgbClr val="000099"/>
                </a:solidFill>
              </a:rPr>
              <a:t>260 </a:t>
            </a:r>
            <a:r>
              <a:rPr lang="en-GB" sz="2200" b="1" i="1" dirty="0">
                <a:solidFill>
                  <a:srgbClr val="000099"/>
                </a:solidFill>
              </a:rPr>
              <a:t>different companies annually </a:t>
            </a:r>
            <a:r>
              <a:rPr lang="en-GB" sz="2200" b="1" i="1" dirty="0" smtClean="0">
                <a:solidFill>
                  <a:srgbClr val="000099"/>
                </a:solidFill>
              </a:rPr>
              <a:t>(480 </a:t>
            </a:r>
            <a:r>
              <a:rPr lang="en-GB" sz="2200" b="1" i="1" dirty="0">
                <a:solidFill>
                  <a:srgbClr val="000099"/>
                </a:solidFill>
              </a:rPr>
              <a:t>in all); imports/exports data by country</a:t>
            </a:r>
          </a:p>
          <a:p>
            <a:pPr marL="342900" indent="-342900">
              <a:spcBef>
                <a:spcPct val="20000"/>
              </a:spcBef>
            </a:pPr>
            <a:endParaRPr lang="en-GB" sz="2200" b="1" i="1" dirty="0">
              <a:solidFill>
                <a:srgbClr val="000099"/>
              </a:solidFill>
            </a:endParaRPr>
          </a:p>
          <a:p>
            <a:pPr marL="342900" indent="-342900">
              <a:spcBef>
                <a:spcPct val="20000"/>
              </a:spcBef>
            </a:pPr>
            <a:r>
              <a:rPr lang="en-GB" sz="2200" b="1" i="1" dirty="0">
                <a:solidFill>
                  <a:srgbClr val="000099"/>
                </a:solidFill>
              </a:rPr>
              <a:t>	- a detailed quarterly ‘Assets and Liabilities’ survey (BOP40Q) to about </a:t>
            </a:r>
            <a:r>
              <a:rPr lang="en-GB" sz="2200" b="1" i="1" dirty="0" smtClean="0">
                <a:solidFill>
                  <a:srgbClr val="000099"/>
                </a:solidFill>
              </a:rPr>
              <a:t>220 </a:t>
            </a:r>
            <a:r>
              <a:rPr lang="en-GB" sz="2200" b="1" i="1" dirty="0">
                <a:solidFill>
                  <a:srgbClr val="000099"/>
                </a:solidFill>
              </a:rPr>
              <a:t>companies; positions, flows, valuation changes; income; data by country</a:t>
            </a:r>
          </a:p>
          <a:p>
            <a:pPr marL="342900" indent="-342900">
              <a:spcBef>
                <a:spcPct val="20000"/>
              </a:spcBef>
            </a:pPr>
            <a:endParaRPr lang="en-GB" sz="2200" b="1" i="1" dirty="0">
              <a:solidFill>
                <a:srgbClr val="000099"/>
              </a:solidFill>
            </a:endParaRPr>
          </a:p>
          <a:p>
            <a:pPr marL="342900" indent="-342900">
              <a:spcBef>
                <a:spcPct val="20000"/>
              </a:spcBef>
            </a:pPr>
            <a:r>
              <a:rPr lang="en-GB" sz="2200" b="1" i="1" dirty="0">
                <a:solidFill>
                  <a:srgbClr val="000099"/>
                </a:solidFill>
              </a:rPr>
              <a:t>	- a detailed annual BOP40 Survey to about </a:t>
            </a:r>
            <a:r>
              <a:rPr lang="en-GB" sz="2200" b="1" i="1" dirty="0" smtClean="0">
                <a:solidFill>
                  <a:srgbClr val="000099"/>
                </a:solidFill>
              </a:rPr>
              <a:t>260 </a:t>
            </a:r>
            <a:r>
              <a:rPr lang="en-GB" sz="2200" b="1" i="1" dirty="0">
                <a:solidFill>
                  <a:srgbClr val="000099"/>
                </a:solidFill>
              </a:rPr>
              <a:t>different companies; same data requirements as BOP40Q</a:t>
            </a:r>
            <a:endParaRPr lang="en-GB" sz="2200" b="1" i="1"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additive="base">
                                        <p:cTn id="7" dur="500" fill="hold"/>
                                        <p:tgtEl>
                                          <p:spTgt spid="614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additive="base">
                                        <p:cTn id="13" dur="500" fill="hold"/>
                                        <p:tgtEl>
                                          <p:spTgt spid="614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9">
                                            <p:txEl>
                                              <p:pRg st="3" end="3"/>
                                            </p:txEl>
                                          </p:spTgt>
                                        </p:tgtEl>
                                        <p:attrNameLst>
                                          <p:attrName>style.visibility</p:attrName>
                                        </p:attrNameLst>
                                      </p:cBhvr>
                                      <p:to>
                                        <p:strVal val="visible"/>
                                      </p:to>
                                    </p:set>
                                    <p:anim calcmode="lin" valueType="num">
                                      <p:cBhvr additive="base">
                                        <p:cTn id="19" dur="500" fill="hold"/>
                                        <p:tgtEl>
                                          <p:spTgt spid="614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9">
                                            <p:txEl>
                                              <p:pRg st="5" end="5"/>
                                            </p:txEl>
                                          </p:spTgt>
                                        </p:tgtEl>
                                        <p:attrNameLst>
                                          <p:attrName>style.visibility</p:attrName>
                                        </p:attrNameLst>
                                      </p:cBhvr>
                                      <p:to>
                                        <p:strVal val="visible"/>
                                      </p:to>
                                    </p:set>
                                    <p:anim calcmode="lin" valueType="num">
                                      <p:cBhvr additive="base">
                                        <p:cTn id="25" dur="500" fill="hold"/>
                                        <p:tgtEl>
                                          <p:spTgt spid="614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533401" y="260648"/>
            <a:ext cx="8143056" cy="931565"/>
          </a:xfrm>
          <a:prstGeom prst="rect">
            <a:avLst/>
          </a:prstGeom>
          <a:noFill/>
          <a:ln w="12700">
            <a:noFill/>
            <a:miter lim="800000"/>
            <a:headEnd/>
            <a:tailEnd/>
          </a:ln>
          <a:effectLst/>
        </p:spPr>
        <p:txBody>
          <a:bodyPr lIns="95250" tIns="47625" rIns="95250" bIns="47625" anchor="b"/>
          <a:lstStyle/>
          <a:p>
            <a:pPr algn="ctr"/>
            <a:r>
              <a:rPr lang="en-GB" sz="3600" b="1" dirty="0"/>
              <a:t>2.4 BOP Quarterly/Annual Collection</a:t>
            </a:r>
            <a:endParaRPr lang="en-GB" sz="3600" dirty="0"/>
          </a:p>
        </p:txBody>
      </p:sp>
      <p:sp>
        <p:nvSpPr>
          <p:cNvPr id="8197" name="Rectangle 5"/>
          <p:cNvSpPr>
            <a:spLocks noChangeArrowheads="1"/>
          </p:cNvSpPr>
          <p:nvPr/>
        </p:nvSpPr>
        <p:spPr bwMode="auto">
          <a:xfrm>
            <a:off x="0" y="1484784"/>
            <a:ext cx="8931275" cy="5177954"/>
          </a:xfrm>
          <a:prstGeom prst="rect">
            <a:avLst/>
          </a:prstGeom>
          <a:noFill/>
          <a:ln w="12700">
            <a:noFill/>
            <a:miter lim="800000"/>
            <a:headEnd/>
            <a:tailEnd/>
          </a:ln>
          <a:effectLst/>
        </p:spPr>
        <p:txBody>
          <a:bodyPr lIns="95250" tIns="47625" rIns="95250" bIns="47625"/>
          <a:lstStyle/>
          <a:p>
            <a:pPr marL="342900" indent="-342900">
              <a:spcBef>
                <a:spcPct val="20000"/>
              </a:spcBef>
            </a:pPr>
            <a:r>
              <a:rPr lang="en-GB" sz="2700" dirty="0" smtClean="0"/>
              <a:t>	</a:t>
            </a:r>
            <a:r>
              <a:rPr lang="en-GB" sz="2600" b="1" dirty="0" smtClean="0"/>
              <a:t>BOP </a:t>
            </a:r>
            <a:r>
              <a:rPr lang="en-GB" sz="2600" b="1" dirty="0"/>
              <a:t>Surveys to financial companies</a:t>
            </a:r>
          </a:p>
          <a:p>
            <a:pPr marL="342900" indent="-342900">
              <a:spcBef>
                <a:spcPct val="20000"/>
              </a:spcBef>
            </a:pPr>
            <a:r>
              <a:rPr lang="en-GB" sz="2700" dirty="0"/>
              <a:t>	</a:t>
            </a:r>
            <a:r>
              <a:rPr lang="en-GB" sz="2200" b="1" i="1" dirty="0">
                <a:solidFill>
                  <a:srgbClr val="000099"/>
                </a:solidFill>
              </a:rPr>
              <a:t>- detailed quarterly survey forms sent to IFSC and non-IFSC enterprises; data by country</a:t>
            </a:r>
          </a:p>
          <a:p>
            <a:pPr marL="342900" indent="-342900">
              <a:spcBef>
                <a:spcPct val="20000"/>
              </a:spcBef>
            </a:pPr>
            <a:r>
              <a:rPr lang="en-GB" sz="2200" b="1" i="1" dirty="0">
                <a:solidFill>
                  <a:srgbClr val="000099"/>
                </a:solidFill>
              </a:rPr>
              <a:t>	- services, </a:t>
            </a:r>
            <a:r>
              <a:rPr lang="en-GB" sz="2200" b="1" i="1" dirty="0" err="1">
                <a:solidFill>
                  <a:srgbClr val="000099"/>
                </a:solidFill>
              </a:rPr>
              <a:t>income,transfers</a:t>
            </a:r>
            <a:r>
              <a:rPr lang="en-GB" sz="2200" b="1" i="1" dirty="0">
                <a:solidFill>
                  <a:srgbClr val="000099"/>
                </a:solidFill>
              </a:rPr>
              <a:t> data (for non-life insurance enterprises); assets and liabilities data (positions, flows and valuation changes) </a:t>
            </a:r>
          </a:p>
          <a:p>
            <a:pPr marL="342900" indent="-342900">
              <a:spcBef>
                <a:spcPct val="20000"/>
              </a:spcBef>
            </a:pPr>
            <a:r>
              <a:rPr lang="en-GB" sz="2200" b="1" i="1" dirty="0">
                <a:solidFill>
                  <a:srgbClr val="000099"/>
                </a:solidFill>
              </a:rPr>
              <a:t>	- surveys are essentially to end investors but institutional investors included where appropriate  </a:t>
            </a:r>
          </a:p>
          <a:p>
            <a:pPr marL="342900" indent="-342900">
              <a:spcBef>
                <a:spcPct val="20000"/>
              </a:spcBef>
            </a:pPr>
            <a:r>
              <a:rPr lang="en-GB" sz="2200" b="1" i="1" dirty="0">
                <a:solidFill>
                  <a:srgbClr val="000099"/>
                </a:solidFill>
              </a:rPr>
              <a:t>	- smaller companies report same data annually</a:t>
            </a:r>
          </a:p>
          <a:p>
            <a:pPr marL="342900" indent="-342900">
              <a:spcBef>
                <a:spcPct val="20000"/>
              </a:spcBef>
            </a:pPr>
            <a:r>
              <a:rPr lang="en-GB" sz="2200" b="1" i="1" dirty="0">
                <a:solidFill>
                  <a:srgbClr val="000099"/>
                </a:solidFill>
              </a:rPr>
              <a:t>	- target enterprise/activity coverage: 100% (full year)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7">
                                            <p:txEl>
                                              <p:pRg st="2" end="2"/>
                                            </p:txEl>
                                          </p:spTgt>
                                        </p:tgtEl>
                                        <p:attrNameLst>
                                          <p:attrName>style.visibility</p:attrName>
                                        </p:attrNameLst>
                                      </p:cBhvr>
                                      <p:to>
                                        <p:strVal val="visible"/>
                                      </p:to>
                                    </p:set>
                                    <p:anim calcmode="lin" valueType="num">
                                      <p:cBhvr additive="base">
                                        <p:cTn id="19" dur="500" fill="hold"/>
                                        <p:tgtEl>
                                          <p:spTgt spid="819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7">
                                            <p:txEl>
                                              <p:pRg st="3" end="3"/>
                                            </p:txEl>
                                          </p:spTgt>
                                        </p:tgtEl>
                                        <p:attrNameLst>
                                          <p:attrName>style.visibility</p:attrName>
                                        </p:attrNameLst>
                                      </p:cBhvr>
                                      <p:to>
                                        <p:strVal val="visible"/>
                                      </p:to>
                                    </p:set>
                                    <p:anim calcmode="lin" valueType="num">
                                      <p:cBhvr additive="base">
                                        <p:cTn id="25" dur="500" fill="hold"/>
                                        <p:tgtEl>
                                          <p:spTgt spid="819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7">
                                            <p:txEl>
                                              <p:pRg st="4" end="4"/>
                                            </p:txEl>
                                          </p:spTgt>
                                        </p:tgtEl>
                                        <p:attrNameLst>
                                          <p:attrName>style.visibility</p:attrName>
                                        </p:attrNameLst>
                                      </p:cBhvr>
                                      <p:to>
                                        <p:strVal val="visible"/>
                                      </p:to>
                                    </p:set>
                                    <p:anim calcmode="lin" valueType="num">
                                      <p:cBhvr additive="base">
                                        <p:cTn id="31" dur="500" fill="hold"/>
                                        <p:tgtEl>
                                          <p:spTgt spid="819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7">
                                            <p:txEl>
                                              <p:pRg st="5" end="5"/>
                                            </p:txEl>
                                          </p:spTgt>
                                        </p:tgtEl>
                                        <p:attrNameLst>
                                          <p:attrName>style.visibility</p:attrName>
                                        </p:attrNameLst>
                                      </p:cBhvr>
                                      <p:to>
                                        <p:strVal val="visible"/>
                                      </p:to>
                                    </p:set>
                                    <p:anim calcmode="lin" valueType="num">
                                      <p:cBhvr additive="base">
                                        <p:cTn id="37" dur="500" fill="hold"/>
                                        <p:tgtEl>
                                          <p:spTgt spid="819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527051" y="332656"/>
            <a:ext cx="8077398" cy="859557"/>
          </a:xfrm>
          <a:prstGeom prst="rect">
            <a:avLst/>
          </a:prstGeom>
          <a:noFill/>
          <a:ln w="12700">
            <a:noFill/>
            <a:miter lim="800000"/>
            <a:headEnd/>
            <a:tailEnd/>
          </a:ln>
          <a:effectLst/>
        </p:spPr>
        <p:txBody>
          <a:bodyPr lIns="95250" tIns="47625" rIns="95250" bIns="47625" anchor="b"/>
          <a:lstStyle/>
          <a:p>
            <a:pPr algn="ctr"/>
            <a:r>
              <a:rPr lang="en-GB" sz="3600" b="1" dirty="0" smtClean="0"/>
              <a:t>2.5 </a:t>
            </a:r>
            <a:r>
              <a:rPr lang="en-GB" sz="3600" b="1" dirty="0"/>
              <a:t>BOP Quarterly/Annual Collection</a:t>
            </a:r>
            <a:endParaRPr lang="en-GB" sz="3600" dirty="0"/>
          </a:p>
        </p:txBody>
      </p:sp>
      <p:sp>
        <p:nvSpPr>
          <p:cNvPr id="10245" name="Rectangle 5"/>
          <p:cNvSpPr>
            <a:spLocks noChangeArrowheads="1"/>
          </p:cNvSpPr>
          <p:nvPr/>
        </p:nvSpPr>
        <p:spPr bwMode="auto">
          <a:xfrm>
            <a:off x="0" y="1340769"/>
            <a:ext cx="8931275" cy="4467100"/>
          </a:xfrm>
          <a:prstGeom prst="rect">
            <a:avLst/>
          </a:prstGeom>
          <a:noFill/>
          <a:ln w="12700">
            <a:noFill/>
            <a:miter lim="800000"/>
            <a:headEnd/>
            <a:tailEnd/>
          </a:ln>
          <a:effectLst/>
        </p:spPr>
        <p:txBody>
          <a:bodyPr lIns="95250" tIns="47625" rIns="95250" bIns="47625"/>
          <a:lstStyle/>
          <a:p>
            <a:pPr algn="ctr">
              <a:spcBef>
                <a:spcPct val="20000"/>
              </a:spcBef>
            </a:pPr>
            <a:endParaRPr lang="en-GB" sz="2700" dirty="0" smtClean="0"/>
          </a:p>
          <a:p>
            <a:pPr algn="ctr">
              <a:spcBef>
                <a:spcPct val="20000"/>
              </a:spcBef>
            </a:pPr>
            <a:r>
              <a:rPr lang="en-GB" sz="2600" b="1" dirty="0" smtClean="0"/>
              <a:t>Types of financial companies and related surveys </a:t>
            </a:r>
          </a:p>
          <a:p>
            <a:pPr algn="ctr">
              <a:spcBef>
                <a:spcPct val="20000"/>
              </a:spcBef>
            </a:pPr>
            <a:endParaRPr lang="en-GB" sz="2700" dirty="0" smtClean="0"/>
          </a:p>
          <a:p>
            <a:pPr marL="342900" indent="-342900">
              <a:spcBef>
                <a:spcPct val="20000"/>
              </a:spcBef>
            </a:pPr>
            <a:r>
              <a:rPr lang="en-GB" sz="2200" b="1" i="1" dirty="0" smtClean="0"/>
              <a:t>BOP30 </a:t>
            </a:r>
            <a:r>
              <a:rPr lang="en-GB" sz="2200" b="1" i="1" dirty="0" smtClean="0">
                <a:solidFill>
                  <a:srgbClr val="000099"/>
                </a:solidFill>
              </a:rPr>
              <a:t>Institutional investors incl. brokers - </a:t>
            </a:r>
            <a:r>
              <a:rPr lang="en-GB" sz="2200" b="1" i="1" dirty="0" smtClean="0">
                <a:solidFill>
                  <a:srgbClr val="000099"/>
                </a:solidFill>
              </a:rPr>
              <a:t>40 </a:t>
            </a:r>
            <a:endParaRPr lang="en-GB" sz="2200" b="1" i="1" dirty="0" smtClean="0">
              <a:solidFill>
                <a:schemeClr val="hlink"/>
              </a:solidFill>
            </a:endParaRPr>
          </a:p>
          <a:p>
            <a:pPr>
              <a:spcBef>
                <a:spcPct val="20000"/>
              </a:spcBef>
            </a:pPr>
            <a:r>
              <a:rPr lang="en-GB" sz="2200" b="1" i="1" dirty="0" smtClean="0"/>
              <a:t>BOP42</a:t>
            </a:r>
            <a:r>
              <a:rPr lang="en-GB" sz="2200" b="1" i="1" dirty="0" smtClean="0">
                <a:solidFill>
                  <a:schemeClr val="hlink"/>
                </a:solidFill>
              </a:rPr>
              <a:t> </a:t>
            </a:r>
            <a:r>
              <a:rPr lang="en-GB" sz="2200" b="1" i="1" dirty="0" smtClean="0">
                <a:solidFill>
                  <a:srgbClr val="000099"/>
                </a:solidFill>
              </a:rPr>
              <a:t>Non-life insurance/reinsurance incl. Captives - </a:t>
            </a:r>
            <a:r>
              <a:rPr lang="en-GB" sz="2200" b="1" i="1" dirty="0" smtClean="0">
                <a:solidFill>
                  <a:srgbClr val="000099"/>
                </a:solidFill>
              </a:rPr>
              <a:t>250</a:t>
            </a:r>
            <a:r>
              <a:rPr lang="en-GB" sz="2200" b="1" i="1" dirty="0" smtClean="0">
                <a:solidFill>
                  <a:schemeClr val="hlink"/>
                </a:solidFill>
              </a:rPr>
              <a:t> </a:t>
            </a:r>
            <a:endParaRPr lang="en-GB" sz="2200" b="1" i="1" dirty="0" smtClean="0">
              <a:solidFill>
                <a:schemeClr val="hlink"/>
              </a:solidFill>
            </a:endParaRPr>
          </a:p>
          <a:p>
            <a:pPr>
              <a:spcBef>
                <a:spcPct val="20000"/>
              </a:spcBef>
            </a:pPr>
            <a:r>
              <a:rPr lang="en-GB" sz="2200" b="1" i="1" dirty="0" smtClean="0"/>
              <a:t>BOP43</a:t>
            </a:r>
            <a:r>
              <a:rPr lang="en-GB" sz="2200" b="1" i="1" dirty="0" smtClean="0">
                <a:solidFill>
                  <a:schemeClr val="hlink"/>
                </a:solidFill>
              </a:rPr>
              <a:t> </a:t>
            </a:r>
            <a:r>
              <a:rPr lang="en-GB" sz="2200" b="1" i="1" dirty="0" smtClean="0">
                <a:solidFill>
                  <a:srgbClr val="000099"/>
                </a:solidFill>
              </a:rPr>
              <a:t>Life insurance/reinsurance incl. Captives - </a:t>
            </a:r>
            <a:r>
              <a:rPr lang="en-GB" sz="2200" b="1" i="1" dirty="0" smtClean="0">
                <a:solidFill>
                  <a:srgbClr val="000099"/>
                </a:solidFill>
              </a:rPr>
              <a:t>95</a:t>
            </a:r>
            <a:r>
              <a:rPr lang="en-GB" sz="2200" b="1" i="1" dirty="0" smtClean="0">
                <a:solidFill>
                  <a:schemeClr val="hlink"/>
                </a:solidFill>
              </a:rPr>
              <a:t> </a:t>
            </a:r>
            <a:r>
              <a:rPr lang="en-GB" sz="2200" b="1" i="1" dirty="0" smtClean="0">
                <a:solidFill>
                  <a:schemeClr val="hlink"/>
                </a:solidFill>
              </a:rPr>
              <a:t>	</a:t>
            </a:r>
          </a:p>
          <a:p>
            <a:pPr>
              <a:spcBef>
                <a:spcPct val="20000"/>
              </a:spcBef>
            </a:pPr>
            <a:r>
              <a:rPr lang="en-GB" sz="2200" b="1" i="1" dirty="0" smtClean="0"/>
              <a:t>BOP44</a:t>
            </a:r>
            <a:r>
              <a:rPr lang="en-GB" sz="2200" b="1" i="1" dirty="0" smtClean="0">
                <a:solidFill>
                  <a:schemeClr val="hlink"/>
                </a:solidFill>
              </a:rPr>
              <a:t> </a:t>
            </a:r>
            <a:r>
              <a:rPr lang="en-GB" sz="2200" b="1" i="1" dirty="0" smtClean="0">
                <a:solidFill>
                  <a:srgbClr val="000099"/>
                </a:solidFill>
              </a:rPr>
              <a:t>Group treasury - </a:t>
            </a:r>
            <a:r>
              <a:rPr lang="en-GB" sz="2200" b="1" i="1" dirty="0" smtClean="0">
                <a:solidFill>
                  <a:srgbClr val="000099"/>
                </a:solidFill>
              </a:rPr>
              <a:t>50 </a:t>
            </a:r>
            <a:endParaRPr lang="en-GB" sz="2200" b="1" i="1" dirty="0" smtClean="0">
              <a:solidFill>
                <a:srgbClr val="000099"/>
              </a:solidFill>
            </a:endParaRPr>
          </a:p>
          <a:p>
            <a:pPr>
              <a:spcBef>
                <a:spcPct val="20000"/>
              </a:spcBef>
            </a:pPr>
            <a:r>
              <a:rPr lang="en-GB" sz="2200" b="1" i="1" dirty="0" smtClean="0"/>
              <a:t>BOP45 </a:t>
            </a:r>
            <a:r>
              <a:rPr lang="en-GB" sz="2200" b="1" i="1" dirty="0" smtClean="0">
                <a:solidFill>
                  <a:srgbClr val="000099"/>
                </a:solidFill>
              </a:rPr>
              <a:t>Asset finance companies, captive and agency treasury, service </a:t>
            </a:r>
            <a:r>
              <a:rPr lang="en-GB" sz="2200" b="1" i="1" dirty="0" smtClean="0">
                <a:solidFill>
                  <a:srgbClr val="000099"/>
                </a:solidFill>
              </a:rPr>
              <a:t>	providers </a:t>
            </a:r>
            <a:r>
              <a:rPr lang="en-GB" sz="2200" b="1" i="1" dirty="0" smtClean="0">
                <a:solidFill>
                  <a:srgbClr val="000099"/>
                </a:solidFill>
              </a:rPr>
              <a:t>(trustees, custodians, administrators, on own account) - </a:t>
            </a:r>
            <a:r>
              <a:rPr lang="en-GB" sz="2200" b="1" i="1" dirty="0" smtClean="0">
                <a:solidFill>
                  <a:srgbClr val="000099"/>
                </a:solidFill>
              </a:rPr>
              <a:t>	760</a:t>
            </a:r>
            <a:r>
              <a:rPr lang="en-GB" sz="2200" b="1" i="1" dirty="0" smtClean="0">
                <a:solidFill>
                  <a:schemeClr val="hlink"/>
                </a:solidFill>
              </a:rPr>
              <a:t> </a:t>
            </a:r>
            <a:endParaRPr lang="en-GB" sz="2200" b="1" i="1" dirty="0" smtClean="0">
              <a:solidFill>
                <a:schemeClr val="hlink"/>
              </a:solidFill>
            </a:endParaRPr>
          </a:p>
          <a:p>
            <a:pPr marL="342900" indent="-342900">
              <a:spcBef>
                <a:spcPct val="20000"/>
              </a:spcBef>
              <a:buFontTx/>
              <a:buChar char="•"/>
            </a:pPr>
            <a:endParaRPr lang="en-GB" sz="23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5">
                                            <p:txEl>
                                              <p:pRg st="1" end="1"/>
                                            </p:txEl>
                                          </p:spTgt>
                                        </p:tgtEl>
                                        <p:attrNameLst>
                                          <p:attrName>style.visibility</p:attrName>
                                        </p:attrNameLst>
                                      </p:cBhvr>
                                      <p:to>
                                        <p:strVal val="visible"/>
                                      </p:to>
                                    </p:set>
                                    <p:anim calcmode="lin" valueType="num">
                                      <p:cBhvr additive="base">
                                        <p:cTn id="7" dur="500" fill="hold"/>
                                        <p:tgtEl>
                                          <p:spTgt spid="1024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5">
                                            <p:txEl>
                                              <p:pRg st="3" end="3"/>
                                            </p:txEl>
                                          </p:spTgt>
                                        </p:tgtEl>
                                        <p:attrNameLst>
                                          <p:attrName>style.visibility</p:attrName>
                                        </p:attrNameLst>
                                      </p:cBhvr>
                                      <p:to>
                                        <p:strVal val="visible"/>
                                      </p:to>
                                    </p:set>
                                    <p:anim calcmode="lin" valueType="num">
                                      <p:cBhvr additive="base">
                                        <p:cTn id="13" dur="500" fill="hold"/>
                                        <p:tgtEl>
                                          <p:spTgt spid="1024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5">
                                            <p:txEl>
                                              <p:pRg st="4" end="4"/>
                                            </p:txEl>
                                          </p:spTgt>
                                        </p:tgtEl>
                                        <p:attrNameLst>
                                          <p:attrName>style.visibility</p:attrName>
                                        </p:attrNameLst>
                                      </p:cBhvr>
                                      <p:to>
                                        <p:strVal val="visible"/>
                                      </p:to>
                                    </p:set>
                                    <p:anim calcmode="lin" valueType="num">
                                      <p:cBhvr additive="base">
                                        <p:cTn id="19" dur="500" fill="hold"/>
                                        <p:tgtEl>
                                          <p:spTgt spid="1024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5">
                                            <p:txEl>
                                              <p:pRg st="5" end="5"/>
                                            </p:txEl>
                                          </p:spTgt>
                                        </p:tgtEl>
                                        <p:attrNameLst>
                                          <p:attrName>style.visibility</p:attrName>
                                        </p:attrNameLst>
                                      </p:cBhvr>
                                      <p:to>
                                        <p:strVal val="visible"/>
                                      </p:to>
                                    </p:set>
                                    <p:anim calcmode="lin" valueType="num">
                                      <p:cBhvr additive="base">
                                        <p:cTn id="25" dur="500" fill="hold"/>
                                        <p:tgtEl>
                                          <p:spTgt spid="1024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5">
                                            <p:txEl>
                                              <p:pRg st="6" end="6"/>
                                            </p:txEl>
                                          </p:spTgt>
                                        </p:tgtEl>
                                        <p:attrNameLst>
                                          <p:attrName>style.visibility</p:attrName>
                                        </p:attrNameLst>
                                      </p:cBhvr>
                                      <p:to>
                                        <p:strVal val="visible"/>
                                      </p:to>
                                    </p:set>
                                    <p:anim calcmode="lin" valueType="num">
                                      <p:cBhvr additive="base">
                                        <p:cTn id="31" dur="500" fill="hold"/>
                                        <p:tgtEl>
                                          <p:spTgt spid="1024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5">
                                            <p:txEl>
                                              <p:pRg st="7" end="7"/>
                                            </p:txEl>
                                          </p:spTgt>
                                        </p:tgtEl>
                                        <p:attrNameLst>
                                          <p:attrName>style.visibility</p:attrName>
                                        </p:attrNameLst>
                                      </p:cBhvr>
                                      <p:to>
                                        <p:strVal val="visible"/>
                                      </p:to>
                                    </p:set>
                                    <p:anim calcmode="lin" valueType="num">
                                      <p:cBhvr additive="base">
                                        <p:cTn id="37" dur="500" fill="hold"/>
                                        <p:tgtEl>
                                          <p:spTgt spid="1024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1031</Words>
  <Application>Microsoft Office PowerPoint</Application>
  <PresentationFormat>On-screen Show (4:3)</PresentationFormat>
  <Paragraphs>225</Paragraphs>
  <Slides>23</Slides>
  <Notes>10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CENTRAL STATISTICS OFFICE</vt:lpstr>
      <vt:lpstr>Presentation Structure</vt:lpstr>
      <vt:lpstr>1.1 BOP Organisation in CSO</vt:lpstr>
      <vt:lpstr>1.2 CSO BOP Compilation Responsibility</vt:lpstr>
      <vt:lpstr>Slide 5</vt:lpstr>
      <vt:lpstr>Slide 6</vt:lpstr>
      <vt:lpstr>Slide 7</vt:lpstr>
      <vt:lpstr>Slide 8</vt:lpstr>
      <vt:lpstr>Slide 9</vt:lpstr>
      <vt:lpstr>Slide 10</vt:lpstr>
      <vt:lpstr>Slide 11</vt:lpstr>
      <vt:lpstr>3. Differences between FTS and BOP Merchandise</vt:lpstr>
      <vt:lpstr>4.1 BOP Quarterly/Annual Compilation</vt:lpstr>
      <vt:lpstr>4.2 BOP Quarterly/Annual Compilation</vt:lpstr>
      <vt:lpstr>4.3 IIP Compilation</vt:lpstr>
      <vt:lpstr>4.4 Annual FDI Compilation</vt:lpstr>
      <vt:lpstr>4.5 International Trade in Services</vt:lpstr>
      <vt:lpstr>4.6 Data confidentiality</vt:lpstr>
      <vt:lpstr>5. BOP and National Accounts</vt:lpstr>
      <vt:lpstr>6.1 Co-operation between BOP and CBI</vt:lpstr>
      <vt:lpstr>6.2 Co-operation between BOP and CBI (contd.)</vt:lpstr>
      <vt:lpstr>7. Further Developments</vt:lpstr>
      <vt:lpstr> </vt:lpstr>
    </vt:vector>
  </TitlesOfParts>
  <Company>Central Statistics 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FinneranC</dc:creator>
  <cp:lastModifiedBy>FinneranC</cp:lastModifiedBy>
  <cp:revision>44</cp:revision>
  <dcterms:created xsi:type="dcterms:W3CDTF">2011-11-04T15:04:39Z</dcterms:created>
  <dcterms:modified xsi:type="dcterms:W3CDTF">2011-11-21T17:39:13Z</dcterms:modified>
</cp:coreProperties>
</file>