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70" r:id="rId2"/>
    <p:sldId id="273" r:id="rId3"/>
    <p:sldId id="272" r:id="rId4"/>
    <p:sldId id="274" r:id="rId5"/>
    <p:sldId id="275" r:id="rId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24D42-6446-4274-928F-FB83734E7FFB}" type="datetimeFigureOut">
              <a:rPr lang="en-IE" smtClean="0"/>
              <a:t>11/10/2011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4186-157C-4050-A551-8624AD2CB1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852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AA67D-FFCA-42BC-87DF-B653BF6BAC2B}" type="datetimeFigureOut">
              <a:rPr lang="en-US" smtClean="0"/>
              <a:pPr/>
              <a:t>10/11/2011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912CA-9FE8-4F68-AD01-B8B90A1ABD9D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3375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4648200"/>
            <a:ext cx="4876800" cy="838200"/>
          </a:xfrm>
        </p:spPr>
        <p:txBody>
          <a:bodyPr/>
          <a:lstStyle>
            <a:lvl1pPr marL="0" indent="0">
              <a:buFont typeface="Zapf Dingbats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609600"/>
            <a:ext cx="19621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7340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Font typeface="Zapf Dingbat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Zapf Dingbats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Font typeface="Zapf Dingbats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Zapf Dingbats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Agricultural waste statistics 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Requirement to report for the Waste Statistics Regulations (WStatR, 2150/2002)</a:t>
            </a:r>
          </a:p>
          <a:p>
            <a:r>
              <a:rPr lang="en-IE" dirty="0" smtClean="0">
                <a:latin typeface="Comic Sans MS" pitchFamily="66" charset="0"/>
              </a:rPr>
              <a:t>Ireland does not report on NACE Rev.2 Section A: Agriculture, forestry and fishing 01+02+03.</a:t>
            </a:r>
          </a:p>
          <a:p>
            <a:r>
              <a:rPr lang="en-IE" dirty="0" smtClean="0">
                <a:latin typeface="Comic Sans MS" pitchFamily="66" charset="0"/>
              </a:rPr>
              <a:t>Data not collected specifically on these economic activities therefore require models to estimate quantities of waste generated per year</a:t>
            </a:r>
          </a:p>
          <a:p>
            <a:r>
              <a:rPr lang="en-IE" dirty="0" smtClean="0">
                <a:latin typeface="Comic Sans MS" pitchFamily="66" charset="0"/>
              </a:rPr>
              <a:t>England, Wales, Scotland and Northern Ireland use a model developed by the UK Environment </a:t>
            </a:r>
            <a:r>
              <a:rPr lang="en-IE" dirty="0" smtClean="0">
                <a:latin typeface="Comic Sans MS" pitchFamily="66" charset="0"/>
              </a:rPr>
              <a:t>Agency with slight variations  </a:t>
            </a:r>
            <a:endParaRPr lang="en-IE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UK Agricultural Waste Estimates Model 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2088232" cy="317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2376264" cy="274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94116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66CC"/>
              </a:buClr>
              <a:buFont typeface="Wingdings" pitchFamily="2" charset="2"/>
              <a:buChar char="Ø"/>
            </a:pPr>
            <a:r>
              <a:rPr lang="en-IE" sz="2200" dirty="0" smtClean="0">
                <a:latin typeface="Comic Sans MS" pitchFamily="66" charset="0"/>
              </a:rPr>
              <a:t>Based on research work undertaken Marcus Hodges and     BDB Associates (2001)</a:t>
            </a:r>
          </a:p>
          <a:p>
            <a:pPr>
              <a:buClr>
                <a:srgbClr val="3366CC"/>
              </a:buClr>
              <a:buFont typeface="Wingdings" pitchFamily="2" charset="2"/>
              <a:buChar char="Ø"/>
            </a:pPr>
            <a:r>
              <a:rPr lang="en-IE" sz="2200" dirty="0" smtClean="0">
                <a:latin typeface="Comic Sans MS" pitchFamily="66" charset="0"/>
              </a:rPr>
              <a:t>Later expanded with on-farm surveys in 2003. </a:t>
            </a:r>
          </a:p>
          <a:p>
            <a:pPr>
              <a:buClr>
                <a:srgbClr val="3366CC"/>
              </a:buClr>
              <a:buFont typeface="Wingdings" pitchFamily="2" charset="2"/>
              <a:buChar char="Ø"/>
            </a:pPr>
            <a:endParaRPr lang="en-IE" sz="2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UK Model Approach </a:t>
            </a:r>
            <a:endParaRPr lang="en-IE" dirty="0"/>
          </a:p>
        </p:txBody>
      </p:sp>
      <p:sp>
        <p:nvSpPr>
          <p:cNvPr id="24" name="TextBox 3"/>
          <p:cNvSpPr txBox="1"/>
          <p:nvPr/>
        </p:nvSpPr>
        <p:spPr>
          <a:xfrm>
            <a:off x="1107257" y="2238696"/>
            <a:ext cx="11430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Data Inputs</a:t>
            </a:r>
            <a:endParaRPr lang="en-US" sz="1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1107257" y="3112196"/>
            <a:ext cx="2000264" cy="17875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baseline="30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1</a:t>
            </a:r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National Datasets</a:t>
            </a:r>
          </a:p>
          <a:p>
            <a:r>
              <a:rPr lang="en-IE" sz="1400" baseline="30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2</a:t>
            </a:r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Data from literature, research, trade suppliers, agricultural advisors and farmers</a:t>
            </a:r>
            <a:endParaRPr lang="en-US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107257" y="5077571"/>
            <a:ext cx="2000264" cy="799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CSO Agricultural Census</a:t>
            </a:r>
          </a:p>
          <a:p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Farm Data Surveys </a:t>
            </a:r>
            <a:endParaRPr lang="en-US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3121929" y="3330571"/>
            <a:ext cx="557096" cy="2322387"/>
          </a:xfrm>
          <a:prstGeom prst="rightBr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28" name="TextBox 11"/>
          <p:cNvSpPr txBox="1"/>
          <p:nvPr/>
        </p:nvSpPr>
        <p:spPr>
          <a:xfrm>
            <a:off x="3750463" y="3439760"/>
            <a:ext cx="2075904" cy="17875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Microsoft Excel </a:t>
            </a:r>
          </a:p>
          <a:p>
            <a:pPr algn="ctr"/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Worksheets</a:t>
            </a:r>
          </a:p>
          <a:p>
            <a:pPr algn="ctr"/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Top down approach</a:t>
            </a:r>
          </a:p>
          <a:p>
            <a:pPr algn="ctr"/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and/or</a:t>
            </a:r>
          </a:p>
          <a:p>
            <a:pPr algn="ctr"/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Bottom up approach</a:t>
            </a:r>
            <a:endParaRPr lang="en-US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6536545" y="2238696"/>
            <a:ext cx="1221050" cy="470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Data Outputs</a:t>
            </a:r>
            <a:endParaRPr lang="en-US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6322231" y="3767321"/>
            <a:ext cx="1714512" cy="1128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National agricultural waste estimates </a:t>
            </a:r>
          </a:p>
          <a:p>
            <a:r>
              <a:rPr lang="en-IE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(tonnes per annum)</a:t>
            </a:r>
            <a:endParaRPr lang="en-US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5893603" y="3439758"/>
            <a:ext cx="417822" cy="1747000"/>
          </a:xfrm>
          <a:prstGeom prst="rightBr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Calculation methodologies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Using Microsoft Excel</a:t>
            </a:r>
          </a:p>
          <a:p>
            <a:r>
              <a:rPr lang="en-IE" dirty="0" smtClean="0">
                <a:latin typeface="Comic Sans MS" pitchFamily="66" charset="0"/>
              </a:rPr>
              <a:t>Top down mass balance approach and bottom-up farm practice approach to derive unit weight estimates</a:t>
            </a:r>
          </a:p>
          <a:p>
            <a:pPr lvl="1"/>
            <a:r>
              <a:rPr lang="en-IE" dirty="0" smtClean="0">
                <a:latin typeface="Comic Sans MS" pitchFamily="66" charset="0"/>
              </a:rPr>
              <a:t>Top down approach e.g., quantity of agrochemical packaging placed on the market on a specific year giving unit weight estimate placed per hectare of cropping area</a:t>
            </a:r>
          </a:p>
          <a:p>
            <a:pPr lvl="1"/>
            <a:r>
              <a:rPr lang="en-IE" dirty="0" smtClean="0">
                <a:latin typeface="Comic Sans MS" pitchFamily="66" charset="0"/>
              </a:rPr>
              <a:t>Bottom-up approach e.g., use figures for pesticide washings per hectare then x by the hectares of each crop type to gives tonnes per annum; sheep dip – gm of a.i. Per sheep x number of sheep etc; scrap tyres based on new tractor sales and scrap page rate etc</a:t>
            </a:r>
          </a:p>
          <a:p>
            <a:r>
              <a:rPr lang="en-IE" dirty="0" smtClean="0">
                <a:latin typeface="Comic Sans MS" pitchFamily="66" charset="0"/>
              </a:rPr>
              <a:t> </a:t>
            </a:r>
            <a:r>
              <a:rPr lang="en-IE" dirty="0" smtClean="0">
                <a:latin typeface="Comic Sans MS" pitchFamily="66" charset="0"/>
              </a:rPr>
              <a:t>See summary sheet for data requirements</a:t>
            </a:r>
            <a:endParaRPr lang="en-IE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omic Sans MS" pitchFamily="66" charset="0"/>
              </a:rPr>
              <a:t>Summary Table (Hand-out)</a:t>
            </a:r>
            <a:endParaRPr lang="en-I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 smtClean="0">
                <a:latin typeface="Comic Sans MS" pitchFamily="66" charset="0"/>
              </a:rPr>
              <a:t>  </a:t>
            </a:r>
            <a:r>
              <a:rPr lang="en-IE" dirty="0" smtClean="0">
                <a:latin typeface="Comic Sans MS" pitchFamily="66" charset="0"/>
              </a:rPr>
              <a:t>Thank you</a:t>
            </a:r>
          </a:p>
          <a:p>
            <a:pPr marL="0" indent="0" algn="ctr">
              <a:buNone/>
            </a:pPr>
            <a:r>
              <a:rPr lang="en-IE" dirty="0" smtClean="0">
                <a:latin typeface="Comic Sans MS" pitchFamily="66" charset="0"/>
              </a:rPr>
              <a:t>Jane Brogan</a:t>
            </a:r>
          </a:p>
          <a:p>
            <a:pPr marL="0" indent="0" algn="ctr">
              <a:buNone/>
            </a:pPr>
            <a:r>
              <a:rPr lang="en-IE" dirty="0" smtClean="0">
                <a:latin typeface="Comic Sans MS" pitchFamily="66" charset="0"/>
              </a:rPr>
              <a:t>Resource Use Unit</a:t>
            </a:r>
          </a:p>
          <a:p>
            <a:pPr marL="0" indent="0" algn="ctr">
              <a:buNone/>
            </a:pPr>
            <a:r>
              <a:rPr lang="en-IE" dirty="0" smtClean="0">
                <a:latin typeface="Comic Sans MS" pitchFamily="66" charset="0"/>
              </a:rPr>
              <a:t>OCLR</a:t>
            </a:r>
          </a:p>
          <a:p>
            <a:pPr marL="0" indent="0" algn="ctr">
              <a:buNone/>
            </a:pPr>
            <a:r>
              <a:rPr lang="en-IE" dirty="0" smtClean="0">
                <a:latin typeface="Comic Sans MS" pitchFamily="66" charset="0"/>
              </a:rPr>
              <a:t>j.brogan@epa.ie</a:t>
            </a:r>
          </a:p>
          <a:p>
            <a:pPr marL="0" indent="0" algn="ctr">
              <a:buNone/>
            </a:pPr>
            <a:r>
              <a:rPr lang="en-IE" dirty="0" smtClean="0">
                <a:latin typeface="Comic Sans MS" pitchFamily="66" charset="0"/>
              </a:rPr>
              <a:t>053 9167251</a:t>
            </a:r>
            <a:endParaRPr lang="en-IE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A_Presentation2">
  <a:themeElements>
    <a:clrScheme name="EPA_MasterTemplate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PA_MasterTemplate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A_MasterTemplate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_MasterTemplate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TASG 15_10_10</Template>
  <TotalTime>493</TotalTime>
  <Words>269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EPA_Presentation2</vt:lpstr>
      <vt:lpstr>Agricultural waste statistics </vt:lpstr>
      <vt:lpstr>UK Agricultural Waste Estimates Model </vt:lpstr>
      <vt:lpstr>UK Model Approach </vt:lpstr>
      <vt:lpstr>Calculation methodologies</vt:lpstr>
      <vt:lpstr>Summary Table (Hand-out)</vt:lpstr>
    </vt:vector>
  </TitlesOfParts>
  <Company>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Bernard Hyde</dc:creator>
  <cp:lastModifiedBy>EPA</cp:lastModifiedBy>
  <cp:revision>30</cp:revision>
  <cp:lastPrinted>2011-10-11T14:27:00Z</cp:lastPrinted>
  <dcterms:created xsi:type="dcterms:W3CDTF">2010-11-15T11:50:23Z</dcterms:created>
  <dcterms:modified xsi:type="dcterms:W3CDTF">2011-10-11T14:27:09Z</dcterms:modified>
</cp:coreProperties>
</file>