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5"/>
  </p:notesMasterIdLst>
  <p:sldIdLst>
    <p:sldId id="256" r:id="rId2"/>
    <p:sldId id="269" r:id="rId3"/>
    <p:sldId id="265" r:id="rId4"/>
    <p:sldId id="266" r:id="rId5"/>
    <p:sldId id="267" r:id="rId6"/>
    <p:sldId id="258" r:id="rId7"/>
    <p:sldId id="259" r:id="rId8"/>
    <p:sldId id="260" r:id="rId9"/>
    <p:sldId id="261" r:id="rId10"/>
    <p:sldId id="262" r:id="rId11"/>
    <p:sldId id="263" r:id="rId12"/>
    <p:sldId id="270" r:id="rId13"/>
    <p:sldId id="27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AA67D-FFCA-42BC-87DF-B653BF6BAC2B}" type="datetimeFigureOut">
              <a:rPr lang="en-US" smtClean="0"/>
              <a:pPr/>
              <a:t>11/16/2010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912CA-9FE8-4F68-AD01-B8B90A1ABD9D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IE" smtClean="0">
                <a:latin typeface="Times New Roman" pitchFamily="18" charset="0"/>
              </a:rPr>
              <a:t> 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8599BE-D10A-49B8-A116-B37237005F48}" type="slidenum">
              <a:rPr lang="en-US" smtClean="0">
                <a:latin typeface="Times New Roman" pitchFamily="18" charset="0"/>
              </a:rPr>
              <a:pPr/>
              <a:t>3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IE" smtClean="0">
                <a:latin typeface="Times New Roman" pitchFamily="18" charset="0"/>
              </a:rPr>
              <a:t> 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D4CAD4-BB8C-4B9A-ACC0-918840C011EB}" type="slidenum">
              <a:rPr lang="en-US" smtClean="0">
                <a:latin typeface="Times New Roman" pitchFamily="18" charset="0"/>
              </a:rPr>
              <a:pPr/>
              <a:t>4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IE" smtClean="0">
                <a:latin typeface="Times New Roman" pitchFamily="18" charset="0"/>
              </a:rPr>
              <a:t> 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DA1E97-0887-49C8-A04D-EE1792A48BB2}" type="slidenum">
              <a:rPr lang="en-US" smtClean="0">
                <a:latin typeface="Times New Roman" pitchFamily="18" charset="0"/>
              </a:rPr>
              <a:pPr/>
              <a:t>5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209800" y="4648200"/>
            <a:ext cx="4876800" cy="838200"/>
          </a:xfrm>
        </p:spPr>
        <p:txBody>
          <a:bodyPr/>
          <a:lstStyle>
            <a:lvl1pPr marL="0" indent="0">
              <a:buFont typeface="Zapf Dingbats" charset="2"/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34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91250" y="609600"/>
            <a:ext cx="196215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609600"/>
            <a:ext cx="573405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8080"/>
        </a:buClr>
        <a:buFont typeface="Zapf Dingbats" charset="2"/>
        <a:buChar char="n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3366CC"/>
        </a:buClr>
        <a:buFont typeface="Zapf Dingbats" charset="2"/>
        <a:buChar char="n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8080"/>
        </a:buClr>
        <a:buFont typeface="Zapf Dingbats" charset="2"/>
        <a:buChar char="n"/>
        <a:defRPr sz="1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3366CC"/>
        </a:buClr>
        <a:buFont typeface="Zapf Dingbats" charset="2"/>
        <a:buChar char="n"/>
        <a:defRPr sz="12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8080"/>
        </a:buClr>
        <a:buFont typeface="Zapf Dingbats" charset="2"/>
        <a:buChar char="n"/>
        <a:defRPr sz="1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8080"/>
        </a:buClr>
        <a:buFont typeface="Zapf Dingbats" charset="2"/>
        <a:buChar char="n"/>
        <a:defRPr sz="1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8080"/>
        </a:buClr>
        <a:buFont typeface="Zapf Dingbats" charset="2"/>
        <a:buChar char="n"/>
        <a:defRPr sz="1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8080"/>
        </a:buClr>
        <a:buFont typeface="Zapf Dingbats" charset="2"/>
        <a:buChar char="n"/>
        <a:defRPr sz="1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8080"/>
        </a:buClr>
        <a:buFont typeface="Zapf Dingbats" charset="2"/>
        <a:buChar char="n"/>
        <a:defRPr sz="1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685800" y="2286000"/>
            <a:ext cx="7772400" cy="1643066"/>
          </a:xfrm>
        </p:spPr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Agricultural Activity Data Requirements for National Emission Inventories</a:t>
            </a:r>
            <a:br>
              <a:rPr lang="en-IE" dirty="0" smtClean="0">
                <a:latin typeface="Comic Sans MS" pitchFamily="66" charset="0"/>
              </a:rPr>
            </a:br>
            <a:r>
              <a:rPr lang="en-IE" dirty="0" smtClean="0">
                <a:latin typeface="Comic Sans MS" pitchFamily="66" charset="0"/>
              </a:rPr>
              <a:t/>
            </a:r>
            <a:br>
              <a:rPr lang="en-IE" dirty="0" smtClean="0">
                <a:latin typeface="Comic Sans MS" pitchFamily="66" charset="0"/>
              </a:rPr>
            </a:br>
            <a:r>
              <a:rPr lang="en-IE" sz="1600" dirty="0" smtClean="0">
                <a:latin typeface="Comic Sans MS" pitchFamily="66" charset="0"/>
              </a:rPr>
              <a:t>Dr. Bernard Hyde, EPA</a:t>
            </a:r>
            <a:br>
              <a:rPr lang="en-IE" sz="1600" dirty="0" smtClean="0">
                <a:latin typeface="Comic Sans MS" pitchFamily="66" charset="0"/>
              </a:rPr>
            </a:br>
            <a:r>
              <a:rPr lang="en-IE" sz="1600" dirty="0" smtClean="0">
                <a:latin typeface="Comic Sans MS" pitchFamily="66" charset="0"/>
              </a:rPr>
              <a:t>Climate Change and Environmental Research Programme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0" y="5500702"/>
            <a:ext cx="4876800" cy="928694"/>
          </a:xfrm>
        </p:spPr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Agricultural Statistics Liaison Group</a:t>
            </a:r>
          </a:p>
          <a:p>
            <a:r>
              <a:rPr lang="en-IE" dirty="0" smtClean="0">
                <a:latin typeface="Comic Sans MS" pitchFamily="66" charset="0"/>
              </a:rPr>
              <a:t>Thursday 18</a:t>
            </a:r>
            <a:r>
              <a:rPr lang="en-IE" baseline="30000" dirty="0" smtClean="0">
                <a:latin typeface="Comic Sans MS" pitchFamily="66" charset="0"/>
              </a:rPr>
              <a:t>th</a:t>
            </a:r>
            <a:r>
              <a:rPr lang="en-IE" dirty="0" smtClean="0">
                <a:latin typeface="Comic Sans MS" pitchFamily="66" charset="0"/>
              </a:rPr>
              <a:t> November 2010</a:t>
            </a:r>
          </a:p>
          <a:p>
            <a:r>
              <a:rPr lang="en-IE" dirty="0" smtClean="0">
                <a:latin typeface="Comic Sans MS" pitchFamily="66" charset="0"/>
              </a:rPr>
              <a:t>CSO, </a:t>
            </a:r>
            <a:r>
              <a:rPr lang="en-IE" dirty="0" err="1" smtClean="0">
                <a:latin typeface="Comic Sans MS" pitchFamily="66" charset="0"/>
              </a:rPr>
              <a:t>Ardee</a:t>
            </a:r>
            <a:r>
              <a:rPr lang="en-IE" dirty="0" smtClean="0">
                <a:latin typeface="Comic Sans MS" pitchFamily="66" charset="0"/>
              </a:rPr>
              <a:t> Road, </a:t>
            </a:r>
            <a:r>
              <a:rPr lang="en-IE" dirty="0" err="1" smtClean="0">
                <a:latin typeface="Comic Sans MS" pitchFamily="66" charset="0"/>
              </a:rPr>
              <a:t>Rathmines</a:t>
            </a:r>
            <a:r>
              <a:rPr lang="en-IE" dirty="0" smtClean="0">
                <a:latin typeface="Comic Sans MS" pitchFamily="66" charset="0"/>
              </a:rPr>
              <a:t>, </a:t>
            </a:r>
          </a:p>
          <a:p>
            <a:r>
              <a:rPr lang="en-IE" dirty="0" smtClean="0">
                <a:latin typeface="Comic Sans MS" pitchFamily="66" charset="0"/>
              </a:rPr>
              <a:t>Dublin 6</a:t>
            </a:r>
            <a:endParaRPr lang="en-IE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Environmental Protection Agency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extrusionClr>
                <a:schemeClr val="tx1"/>
              </a:extrusionClr>
            </a:sp3d>
          </a:bodyPr>
          <a:lstStyle/>
          <a:p>
            <a:r>
              <a:rPr lang="en-IE" sz="1800" dirty="0" smtClean="0">
                <a:latin typeface="Comic Sans MS" pitchFamily="66" charset="0"/>
              </a:rPr>
              <a:t>The Environmental Protection Agency (EPA) has responsibilities for a wide range of licensing, enforcement, monitoring and assessment activities associated with environmental protection</a:t>
            </a:r>
          </a:p>
          <a:p>
            <a:pPr lvl="1"/>
            <a:endParaRPr lang="en-IE" sz="1400" dirty="0" smtClean="0">
              <a:latin typeface="Comic Sans MS" pitchFamily="66" charset="0"/>
            </a:endParaRPr>
          </a:p>
          <a:p>
            <a:pPr lvl="1"/>
            <a:r>
              <a:rPr lang="en-IE" sz="1600" dirty="0" smtClean="0">
                <a:latin typeface="Comic Sans MS" pitchFamily="66" charset="0"/>
              </a:rPr>
              <a:t>Licensing and permitting</a:t>
            </a:r>
          </a:p>
          <a:p>
            <a:pPr lvl="1"/>
            <a:r>
              <a:rPr lang="en-IE" sz="1600" dirty="0" smtClean="0">
                <a:latin typeface="Comic Sans MS" pitchFamily="66" charset="0"/>
              </a:rPr>
              <a:t>Environmental enforcement</a:t>
            </a:r>
          </a:p>
          <a:p>
            <a:pPr lvl="1"/>
            <a:r>
              <a:rPr lang="en-IE" sz="1600" dirty="0" smtClean="0">
                <a:latin typeface="Comic Sans MS" pitchFamily="66" charset="0"/>
              </a:rPr>
              <a:t>Resources and waste management</a:t>
            </a:r>
          </a:p>
          <a:p>
            <a:pPr lvl="1"/>
            <a:r>
              <a:rPr lang="en-IE" sz="1600" dirty="0" smtClean="0">
                <a:latin typeface="Comic Sans MS" pitchFamily="66" charset="0"/>
              </a:rPr>
              <a:t>Climate Change</a:t>
            </a:r>
          </a:p>
          <a:p>
            <a:pPr lvl="1"/>
            <a:r>
              <a:rPr lang="en-IE" sz="1600" dirty="0" smtClean="0">
                <a:latin typeface="Comic Sans MS" pitchFamily="66" charset="0"/>
              </a:rPr>
              <a:t>Environmental monitoring</a:t>
            </a:r>
          </a:p>
          <a:p>
            <a:pPr lvl="1"/>
            <a:r>
              <a:rPr lang="en-IE" sz="1600" dirty="0" smtClean="0">
                <a:latin typeface="Comic Sans MS" pitchFamily="66" charset="0"/>
              </a:rPr>
              <a:t>Environmental assessment</a:t>
            </a:r>
          </a:p>
          <a:p>
            <a:pPr lvl="1"/>
            <a:r>
              <a:rPr lang="en-IE" sz="1600" dirty="0" smtClean="0">
                <a:latin typeface="Comic Sans MS" pitchFamily="66" charset="0"/>
              </a:rPr>
              <a:t>Advice and guidance</a:t>
            </a:r>
          </a:p>
          <a:p>
            <a:pPr lvl="1"/>
            <a:r>
              <a:rPr lang="en-IE" sz="1600" dirty="0" smtClean="0">
                <a:latin typeface="Comic Sans MS" pitchFamily="66" charset="0"/>
              </a:rPr>
              <a:t>Water Framework Directive</a:t>
            </a:r>
          </a:p>
          <a:p>
            <a:pPr>
              <a:buNone/>
            </a:pPr>
            <a:endParaRPr lang="en-IE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323850" y="620713"/>
            <a:ext cx="6034100" cy="838200"/>
          </a:xfrm>
        </p:spPr>
        <p:txBody>
          <a:bodyPr/>
          <a:lstStyle/>
          <a:p>
            <a:r>
              <a:rPr lang="en-IE" sz="3200" dirty="0" smtClean="0">
                <a:latin typeface="Comic Sans MS" pitchFamily="66" charset="0"/>
              </a:rPr>
              <a:t>National Emission Inventories</a:t>
            </a:r>
            <a:endParaRPr lang="en-US" sz="3200" dirty="0" smtClean="0">
              <a:latin typeface="Comic Sans MS" pitchFamily="66" charset="0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Comic Sans MS" pitchFamily="66" charset="0"/>
              </a:rPr>
              <a:t>Greenhouse Gas Inventories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UN Framework Convention on Climate Change and Kyoto Protocol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EU Monitoring Mechanism Decision (280/2004/EC)</a:t>
            </a:r>
          </a:p>
          <a:p>
            <a:pPr>
              <a:buFont typeface="Arial" pitchFamily="34" charset="0"/>
              <a:buChar char="•"/>
              <a:defRPr/>
            </a:pPr>
            <a:endParaRPr lang="en-US" dirty="0" smtClean="0">
              <a:latin typeface="Comic Sans MS" pitchFamily="66" charset="0"/>
            </a:endParaRPr>
          </a:p>
          <a:p>
            <a:pPr>
              <a:defRPr/>
            </a:pPr>
            <a:r>
              <a:rPr lang="en-US" dirty="0" smtClean="0">
                <a:latin typeface="Comic Sans MS" pitchFamily="66" charset="0"/>
              </a:rPr>
              <a:t>Air Pollutant Inventories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UNECE Convention on Long Range Transboundary Air Pollution (CLRTAP) and its 8 Protocols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National Emission Ceilings Directive (2001/81/EC)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Large Combustion Plant Directive (2001/80/EC)</a:t>
            </a:r>
          </a:p>
          <a:p>
            <a:pPr marL="457200" indent="-457200">
              <a:buFont typeface="Zapf Dingbats" charset="2"/>
              <a:buNone/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buFont typeface="Zapf Dingbats" charset="2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323850" y="620713"/>
            <a:ext cx="5248275" cy="838200"/>
          </a:xfrm>
        </p:spPr>
        <p:txBody>
          <a:bodyPr/>
          <a:lstStyle/>
          <a:p>
            <a:r>
              <a:rPr lang="en-IE" sz="3200" dirty="0" smtClean="0">
                <a:latin typeface="Comic Sans MS" pitchFamily="66" charset="0"/>
              </a:rPr>
              <a:t>What do we report?</a:t>
            </a:r>
            <a:endParaRPr lang="en-US" sz="3200" dirty="0" smtClean="0">
              <a:latin typeface="Comic Sans MS" pitchFamily="66" charset="0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357188" y="1714500"/>
            <a:ext cx="7786687" cy="4643438"/>
          </a:xfrm>
        </p:spPr>
        <p:txBody>
          <a:bodyPr/>
          <a:lstStyle/>
          <a:p>
            <a:pPr>
              <a:defRPr/>
            </a:pPr>
            <a:r>
              <a:rPr lang="en-US" sz="1900" dirty="0" smtClean="0">
                <a:latin typeface="Comic Sans MS" pitchFamily="66" charset="0"/>
              </a:rPr>
              <a:t>Greenhouse Gas Inventories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900" dirty="0" smtClean="0">
                <a:latin typeface="Comic Sans MS" pitchFamily="66" charset="0"/>
              </a:rPr>
              <a:t>Inventories on CO</a:t>
            </a:r>
            <a:r>
              <a:rPr lang="en-US" sz="1900" baseline="-25000" dirty="0" smtClean="0">
                <a:latin typeface="Comic Sans MS" pitchFamily="66" charset="0"/>
              </a:rPr>
              <a:t>2</a:t>
            </a:r>
            <a:r>
              <a:rPr lang="en-US" sz="1900" dirty="0" smtClean="0">
                <a:latin typeface="Comic Sans MS" pitchFamily="66" charset="0"/>
              </a:rPr>
              <a:t>, CH</a:t>
            </a:r>
            <a:r>
              <a:rPr lang="en-US" sz="1900" baseline="-25000" dirty="0" smtClean="0">
                <a:latin typeface="Comic Sans MS" pitchFamily="66" charset="0"/>
              </a:rPr>
              <a:t>4</a:t>
            </a:r>
            <a:r>
              <a:rPr lang="en-US" sz="1900" dirty="0" smtClean="0">
                <a:latin typeface="Comic Sans MS" pitchFamily="66" charset="0"/>
              </a:rPr>
              <a:t>, N</a:t>
            </a:r>
            <a:r>
              <a:rPr lang="en-US" sz="1900" baseline="-25000" dirty="0" smtClean="0">
                <a:latin typeface="Comic Sans MS" pitchFamily="66" charset="0"/>
              </a:rPr>
              <a:t>2</a:t>
            </a:r>
            <a:r>
              <a:rPr lang="en-US" sz="1900" dirty="0" smtClean="0">
                <a:latin typeface="Comic Sans MS" pitchFamily="66" charset="0"/>
              </a:rPr>
              <a:t>O, HFCs, PFCs and SF</a:t>
            </a:r>
            <a:r>
              <a:rPr lang="en-US" sz="1900" baseline="-25000" dirty="0" smtClean="0">
                <a:latin typeface="Comic Sans MS" pitchFamily="66" charset="0"/>
              </a:rPr>
              <a:t>6 </a:t>
            </a:r>
            <a:r>
              <a:rPr lang="en-US" sz="1900" dirty="0" smtClean="0">
                <a:latin typeface="Comic Sans MS" pitchFamily="66" charset="0"/>
              </a:rPr>
              <a:t> annually (15</a:t>
            </a:r>
            <a:r>
              <a:rPr lang="en-US" sz="1900" baseline="30000" dirty="0" smtClean="0">
                <a:latin typeface="Comic Sans MS" pitchFamily="66" charset="0"/>
              </a:rPr>
              <a:t>th</a:t>
            </a:r>
            <a:r>
              <a:rPr lang="en-US" sz="1900" dirty="0" smtClean="0">
                <a:latin typeface="Comic Sans MS" pitchFamily="66" charset="0"/>
              </a:rPr>
              <a:t> Jan to EU and 15</a:t>
            </a:r>
            <a:r>
              <a:rPr lang="en-US" sz="1900" baseline="30000" dirty="0" smtClean="0">
                <a:latin typeface="Comic Sans MS" pitchFamily="66" charset="0"/>
              </a:rPr>
              <a:t>th</a:t>
            </a:r>
            <a:r>
              <a:rPr lang="en-US" sz="1900" dirty="0" smtClean="0">
                <a:latin typeface="Comic Sans MS" pitchFamily="66" charset="0"/>
              </a:rPr>
              <a:t> April UNFCCC)</a:t>
            </a:r>
            <a:r>
              <a:rPr lang="en-US" sz="1900" baseline="-25000" dirty="0" smtClean="0">
                <a:latin typeface="Comic Sans MS" pitchFamily="66" charset="0"/>
              </a:rPr>
              <a:t>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900" dirty="0" smtClean="0">
                <a:latin typeface="Comic Sans MS" pitchFamily="66" charset="0"/>
              </a:rPr>
              <a:t>National Inventory Report (UNFCCC 15</a:t>
            </a:r>
            <a:r>
              <a:rPr lang="en-US" sz="1900" baseline="30000" dirty="0" smtClean="0">
                <a:latin typeface="Comic Sans MS" pitchFamily="66" charset="0"/>
              </a:rPr>
              <a:t>th</a:t>
            </a:r>
            <a:r>
              <a:rPr lang="en-US" sz="1900" dirty="0" smtClean="0">
                <a:latin typeface="Comic Sans MS" pitchFamily="66" charset="0"/>
              </a:rPr>
              <a:t> April)</a:t>
            </a:r>
          </a:p>
          <a:p>
            <a:pPr>
              <a:buFont typeface="Zapf Dingbats" charset="2"/>
              <a:buNone/>
              <a:defRPr/>
            </a:pPr>
            <a:endParaRPr lang="en-US" sz="1900" dirty="0" smtClean="0">
              <a:latin typeface="Comic Sans MS" pitchFamily="66" charset="0"/>
            </a:endParaRPr>
          </a:p>
          <a:p>
            <a:pPr>
              <a:defRPr/>
            </a:pPr>
            <a:r>
              <a:rPr lang="en-US" sz="1900" dirty="0" smtClean="0">
                <a:latin typeface="Comic Sans MS" pitchFamily="66" charset="0"/>
              </a:rPr>
              <a:t>Air Pollutant Inventories (15</a:t>
            </a:r>
            <a:r>
              <a:rPr lang="en-US" sz="1900" baseline="30000" dirty="0" smtClean="0">
                <a:latin typeface="Comic Sans MS" pitchFamily="66" charset="0"/>
              </a:rPr>
              <a:t>th</a:t>
            </a:r>
            <a:r>
              <a:rPr lang="en-US" sz="1900" dirty="0" smtClean="0">
                <a:latin typeface="Comic Sans MS" pitchFamily="66" charset="0"/>
              </a:rPr>
              <a:t> February annually CLRTAP)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1900" dirty="0" smtClean="0">
                <a:latin typeface="Comic Sans MS" pitchFamily="66" charset="0"/>
              </a:rPr>
              <a:t>Main pollutants; </a:t>
            </a:r>
            <a:r>
              <a:rPr lang="en-US" sz="1900" dirty="0" err="1" smtClean="0">
                <a:latin typeface="Comic Sans MS" pitchFamily="66" charset="0"/>
              </a:rPr>
              <a:t>NO</a:t>
            </a:r>
            <a:r>
              <a:rPr lang="en-US" sz="1900" baseline="-25000" dirty="0" err="1" smtClean="0">
                <a:latin typeface="Comic Sans MS" pitchFamily="66" charset="0"/>
              </a:rPr>
              <a:t>x</a:t>
            </a:r>
            <a:r>
              <a:rPr lang="en-US" sz="1900" dirty="0" smtClean="0">
                <a:latin typeface="Comic Sans MS" pitchFamily="66" charset="0"/>
              </a:rPr>
              <a:t>, SO</a:t>
            </a:r>
            <a:r>
              <a:rPr lang="en-US" sz="1900" baseline="-25000" dirty="0" smtClean="0">
                <a:latin typeface="Comic Sans MS" pitchFamily="66" charset="0"/>
              </a:rPr>
              <a:t>2</a:t>
            </a:r>
            <a:r>
              <a:rPr lang="en-US" sz="1900" dirty="0" smtClean="0">
                <a:latin typeface="Comic Sans MS" pitchFamily="66" charset="0"/>
              </a:rPr>
              <a:t>, NMVOC, NH</a:t>
            </a:r>
            <a:r>
              <a:rPr lang="en-US" sz="1900" baseline="-25000" dirty="0" smtClean="0">
                <a:latin typeface="Comic Sans MS" pitchFamily="66" charset="0"/>
              </a:rPr>
              <a:t>3</a:t>
            </a:r>
            <a:r>
              <a:rPr lang="en-US" sz="1900" dirty="0" smtClean="0">
                <a:latin typeface="Comic Sans MS" pitchFamily="66" charset="0"/>
              </a:rPr>
              <a:t> and CO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1900" dirty="0" smtClean="0">
                <a:latin typeface="Comic Sans MS" pitchFamily="66" charset="0"/>
              </a:rPr>
              <a:t>Particulate matter; TSP, PM</a:t>
            </a:r>
            <a:r>
              <a:rPr lang="en-US" sz="1900" baseline="-25000" dirty="0" smtClean="0">
                <a:latin typeface="Comic Sans MS" pitchFamily="66" charset="0"/>
              </a:rPr>
              <a:t>10</a:t>
            </a:r>
            <a:r>
              <a:rPr lang="en-US" sz="1900" dirty="0" smtClean="0">
                <a:latin typeface="Comic Sans MS" pitchFamily="66" charset="0"/>
              </a:rPr>
              <a:t> and PM</a:t>
            </a:r>
            <a:r>
              <a:rPr lang="en-US" sz="1900" baseline="-25000" dirty="0" smtClean="0">
                <a:latin typeface="Comic Sans MS" pitchFamily="66" charset="0"/>
              </a:rPr>
              <a:t>2.5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1900" dirty="0" smtClean="0">
                <a:latin typeface="Comic Sans MS" pitchFamily="66" charset="0"/>
              </a:rPr>
              <a:t>Heavy metals; </a:t>
            </a:r>
            <a:r>
              <a:rPr lang="en-US" sz="1900" dirty="0" err="1" smtClean="0">
                <a:latin typeface="Comic Sans MS" pitchFamily="66" charset="0"/>
              </a:rPr>
              <a:t>Pb</a:t>
            </a:r>
            <a:r>
              <a:rPr lang="en-US" sz="1900" dirty="0" smtClean="0">
                <a:latin typeface="Comic Sans MS" pitchFamily="66" charset="0"/>
              </a:rPr>
              <a:t>, </a:t>
            </a:r>
            <a:r>
              <a:rPr lang="en-US" sz="1900" dirty="0" err="1" smtClean="0">
                <a:latin typeface="Comic Sans MS" pitchFamily="66" charset="0"/>
              </a:rPr>
              <a:t>Cd</a:t>
            </a:r>
            <a:r>
              <a:rPr lang="en-US" sz="1900" dirty="0" smtClean="0">
                <a:latin typeface="Comic Sans MS" pitchFamily="66" charset="0"/>
              </a:rPr>
              <a:t>, Hg (priority) As, Cr, Cu, Ni, Se and Zn (additional)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1900" dirty="0" smtClean="0">
                <a:latin typeface="Comic Sans MS" pitchFamily="66" charset="0"/>
              </a:rPr>
              <a:t>Persistent Organic Pollutants; Dioxins (PCDD/PCDF), PAHs, HCB (mandatory) PCBs (voluntary)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1900" dirty="0" smtClean="0">
                <a:latin typeface="Comic Sans MS" pitchFamily="66" charset="0"/>
              </a:rPr>
              <a:t>National data gridded every 5</a:t>
            </a:r>
            <a:r>
              <a:rPr lang="en-US" sz="1900" baseline="30000" dirty="0" smtClean="0">
                <a:latin typeface="Comic Sans MS" pitchFamily="66" charset="0"/>
              </a:rPr>
              <a:t>th</a:t>
            </a:r>
            <a:r>
              <a:rPr lang="en-US" sz="1900" dirty="0" smtClean="0">
                <a:latin typeface="Comic Sans MS" pitchFamily="66" charset="0"/>
              </a:rPr>
              <a:t> year (EMEP 50km x 50km) 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sz="1900" dirty="0" smtClean="0">
                <a:latin typeface="Comic Sans MS" pitchFamily="66" charset="0"/>
              </a:rPr>
              <a:t>Informative Inventory Report (15</a:t>
            </a:r>
            <a:r>
              <a:rPr lang="en-US" sz="1900" baseline="30000" dirty="0" smtClean="0">
                <a:latin typeface="Comic Sans MS" pitchFamily="66" charset="0"/>
              </a:rPr>
              <a:t>th</a:t>
            </a:r>
            <a:r>
              <a:rPr lang="en-US" sz="1900" dirty="0" smtClean="0">
                <a:latin typeface="Comic Sans MS" pitchFamily="66" charset="0"/>
              </a:rPr>
              <a:t> March annually)</a:t>
            </a:r>
          </a:p>
          <a:p>
            <a:pPr marL="457200" indent="-457200">
              <a:buFont typeface="Zapf Dingbats" charset="2"/>
              <a:buNone/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buFont typeface="Zapf Dingbats" charset="2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323850" y="620713"/>
            <a:ext cx="6034100" cy="838200"/>
          </a:xfrm>
        </p:spPr>
        <p:txBody>
          <a:bodyPr/>
          <a:lstStyle/>
          <a:p>
            <a:r>
              <a:rPr lang="en-IE" sz="3200" dirty="0" smtClean="0">
                <a:latin typeface="Comic Sans MS" pitchFamily="66" charset="0"/>
              </a:rPr>
              <a:t>What do we report? (</a:t>
            </a:r>
            <a:r>
              <a:rPr lang="en-IE" sz="3200" dirty="0" err="1" smtClean="0">
                <a:latin typeface="Comic Sans MS" pitchFamily="66" charset="0"/>
              </a:rPr>
              <a:t>contd</a:t>
            </a:r>
            <a:r>
              <a:rPr lang="en-IE" sz="3200" dirty="0" smtClean="0">
                <a:latin typeface="Comic Sans MS" pitchFamily="66" charset="0"/>
              </a:rPr>
              <a:t>)</a:t>
            </a:r>
            <a:endParaRPr lang="en-US" sz="3200" dirty="0" smtClean="0">
              <a:latin typeface="Comic Sans MS" pitchFamily="66" charset="0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357188" y="1714500"/>
            <a:ext cx="7786687" cy="44291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Comic Sans MS" pitchFamily="66" charset="0"/>
              </a:rPr>
              <a:t>Large Combustion Plant Directive (LCPD)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dirty="0" smtClean="0">
                <a:latin typeface="Comic Sans MS" pitchFamily="66" charset="0"/>
              </a:rPr>
              <a:t>Inventories on </a:t>
            </a:r>
            <a:r>
              <a:rPr lang="en-US" dirty="0" err="1" smtClean="0">
                <a:latin typeface="Comic Sans MS" pitchFamily="66" charset="0"/>
              </a:rPr>
              <a:t>NO</a:t>
            </a:r>
            <a:r>
              <a:rPr lang="en-US" baseline="-25000" dirty="0" err="1" smtClean="0">
                <a:latin typeface="Comic Sans MS" pitchFamily="66" charset="0"/>
              </a:rPr>
              <a:t>x</a:t>
            </a:r>
            <a:r>
              <a:rPr lang="en-US" dirty="0" smtClean="0">
                <a:latin typeface="Comic Sans MS" pitchFamily="66" charset="0"/>
              </a:rPr>
              <a:t>, SO</a:t>
            </a:r>
            <a:r>
              <a:rPr lang="en-US" baseline="-25000" dirty="0" smtClean="0">
                <a:latin typeface="Comic Sans MS" pitchFamily="66" charset="0"/>
              </a:rPr>
              <a:t>2 </a:t>
            </a:r>
            <a:r>
              <a:rPr lang="en-US" dirty="0" smtClean="0">
                <a:latin typeface="Comic Sans MS" pitchFamily="66" charset="0"/>
              </a:rPr>
              <a:t> and Dust annually (30</a:t>
            </a:r>
            <a:r>
              <a:rPr lang="en-US" baseline="30000" dirty="0" smtClean="0">
                <a:latin typeface="Comic Sans MS" pitchFamily="66" charset="0"/>
              </a:rPr>
              <a:t>th</a:t>
            </a:r>
            <a:r>
              <a:rPr lang="en-US" dirty="0" smtClean="0">
                <a:latin typeface="Comic Sans MS" pitchFamily="66" charset="0"/>
              </a:rPr>
              <a:t> Sept)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</a:p>
          <a:p>
            <a:pPr>
              <a:buFont typeface="Arial" pitchFamily="34" charset="0"/>
              <a:buChar char="•"/>
              <a:defRPr/>
            </a:pPr>
            <a:endParaRPr lang="en-US" baseline="-25000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dirty="0" smtClean="0">
              <a:latin typeface="Comic Sans MS" pitchFamily="66" charset="0"/>
            </a:endParaRPr>
          </a:p>
          <a:p>
            <a:pPr>
              <a:defRPr/>
            </a:pPr>
            <a:r>
              <a:rPr lang="en-US" dirty="0" smtClean="0">
                <a:latin typeface="Comic Sans MS" pitchFamily="66" charset="0"/>
              </a:rPr>
              <a:t>National Emission Ceilings Directive (NECD)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en-US" dirty="0" err="1" smtClean="0">
                <a:latin typeface="Comic Sans MS" pitchFamily="66" charset="0"/>
              </a:rPr>
              <a:t>NO</a:t>
            </a:r>
            <a:r>
              <a:rPr lang="en-US" baseline="-25000" dirty="0" err="1" smtClean="0">
                <a:latin typeface="Comic Sans MS" pitchFamily="66" charset="0"/>
              </a:rPr>
              <a:t>x</a:t>
            </a:r>
            <a:r>
              <a:rPr lang="en-US" dirty="0" smtClean="0">
                <a:latin typeface="Comic Sans MS" pitchFamily="66" charset="0"/>
              </a:rPr>
              <a:t>, SO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, NMVOC and NH</a:t>
            </a:r>
            <a:r>
              <a:rPr lang="en-US" baseline="-25000" dirty="0" smtClean="0">
                <a:latin typeface="Comic Sans MS" pitchFamily="66" charset="0"/>
              </a:rPr>
              <a:t>3</a:t>
            </a:r>
            <a:r>
              <a:rPr lang="en-US" dirty="0" smtClean="0">
                <a:latin typeface="Comic Sans MS" pitchFamily="66" charset="0"/>
              </a:rPr>
              <a:t> annually (31</a:t>
            </a:r>
            <a:r>
              <a:rPr lang="en-US" baseline="30000" dirty="0" smtClean="0">
                <a:latin typeface="Comic Sans MS" pitchFamily="66" charset="0"/>
              </a:rPr>
              <a:t>st</a:t>
            </a:r>
            <a:r>
              <a:rPr lang="en-US" dirty="0" smtClean="0">
                <a:latin typeface="Comic Sans MS" pitchFamily="66" charset="0"/>
              </a:rPr>
              <a:t> Dec)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endParaRPr lang="en-US" dirty="0" smtClean="0">
              <a:latin typeface="Comic Sans MS" pitchFamily="66" charset="0"/>
            </a:endParaRPr>
          </a:p>
          <a:p>
            <a:pPr>
              <a:defRPr/>
            </a:pPr>
            <a:r>
              <a:rPr lang="en-US" dirty="0" smtClean="0">
                <a:latin typeface="Comic Sans MS" pitchFamily="66" charset="0"/>
              </a:rPr>
              <a:t>National Emission Projections – Future emission trends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endParaRPr lang="en-US" dirty="0" smtClean="0">
              <a:latin typeface="Comic Sans MS" pitchFamily="66" charset="0"/>
            </a:endParaRPr>
          </a:p>
          <a:p>
            <a:pPr>
              <a:defRPr/>
            </a:pPr>
            <a:endParaRPr lang="en-US" dirty="0" smtClean="0"/>
          </a:p>
          <a:p>
            <a:pPr>
              <a:buFont typeface="Zapf Dingbats" charset="2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2286000" y="228600"/>
            <a:ext cx="45720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 dirty="0">
                <a:latin typeface="Times New Roman" pitchFamily="18" charset="0"/>
              </a:rPr>
              <a:t>National </a:t>
            </a:r>
            <a:r>
              <a:rPr lang="en-IE" sz="2400" b="1" dirty="0" smtClean="0">
                <a:latin typeface="Times New Roman" pitchFamily="18" charset="0"/>
              </a:rPr>
              <a:t>Emission Inventory</a:t>
            </a:r>
            <a:endParaRPr lang="en-GB" sz="2400" b="1" dirty="0">
              <a:latin typeface="Times New Roman" pitchFamily="18" charset="0"/>
            </a:endParaRPr>
          </a:p>
        </p:txBody>
      </p:sp>
      <p:sp>
        <p:nvSpPr>
          <p:cNvPr id="39939" name="Line 3"/>
          <p:cNvSpPr>
            <a:spLocks noChangeShapeType="1"/>
          </p:cNvSpPr>
          <p:nvPr/>
        </p:nvSpPr>
        <p:spPr bwMode="auto">
          <a:xfrm flipH="1">
            <a:off x="2362200" y="685800"/>
            <a:ext cx="15240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1371600" y="1295400"/>
            <a:ext cx="1905000" cy="3810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Livestock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5181600" y="685800"/>
            <a:ext cx="9144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5791200" y="1295400"/>
            <a:ext cx="22860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N fertiliser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43" name="Line 7"/>
          <p:cNvSpPr>
            <a:spLocks noChangeShapeType="1"/>
          </p:cNvSpPr>
          <p:nvPr/>
        </p:nvSpPr>
        <p:spPr bwMode="auto">
          <a:xfrm flipH="1">
            <a:off x="1066800" y="1676400"/>
            <a:ext cx="6858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228600" y="2133600"/>
            <a:ext cx="9144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Cattle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1295400" y="2133600"/>
            <a:ext cx="9144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Sheep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2286000" y="2133600"/>
            <a:ext cx="9144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Pigs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3352800" y="2133600"/>
            <a:ext cx="10668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Poultry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 flipH="1">
            <a:off x="1981200" y="1676400"/>
            <a:ext cx="1524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49" name="Line 13"/>
          <p:cNvSpPr>
            <a:spLocks noChangeShapeType="1"/>
          </p:cNvSpPr>
          <p:nvPr/>
        </p:nvSpPr>
        <p:spPr bwMode="auto">
          <a:xfrm>
            <a:off x="2514600" y="1676400"/>
            <a:ext cx="3048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50" name="Line 14"/>
          <p:cNvSpPr>
            <a:spLocks noChangeShapeType="1"/>
          </p:cNvSpPr>
          <p:nvPr/>
        </p:nvSpPr>
        <p:spPr bwMode="auto">
          <a:xfrm>
            <a:off x="3048000" y="1676400"/>
            <a:ext cx="6096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>
            <a:off x="685800" y="259080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52" name="Line 16"/>
          <p:cNvSpPr>
            <a:spLocks noChangeShapeType="1"/>
          </p:cNvSpPr>
          <p:nvPr/>
        </p:nvSpPr>
        <p:spPr bwMode="auto">
          <a:xfrm>
            <a:off x="1752600" y="259080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53" name="Line 17"/>
          <p:cNvSpPr>
            <a:spLocks noChangeShapeType="1"/>
          </p:cNvSpPr>
          <p:nvPr/>
        </p:nvSpPr>
        <p:spPr bwMode="auto">
          <a:xfrm>
            <a:off x="2743200" y="259080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54" name="Line 18"/>
          <p:cNvSpPr>
            <a:spLocks noChangeShapeType="1"/>
          </p:cNvSpPr>
          <p:nvPr/>
        </p:nvSpPr>
        <p:spPr bwMode="auto">
          <a:xfrm>
            <a:off x="3962400" y="259080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55" name="Line 19"/>
          <p:cNvSpPr>
            <a:spLocks noChangeShapeType="1"/>
          </p:cNvSpPr>
          <p:nvPr/>
        </p:nvSpPr>
        <p:spPr bwMode="auto">
          <a:xfrm>
            <a:off x="685800" y="2819400"/>
            <a:ext cx="3276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56" name="Line 20"/>
          <p:cNvSpPr>
            <a:spLocks noChangeShapeType="1"/>
          </p:cNvSpPr>
          <p:nvPr/>
        </p:nvSpPr>
        <p:spPr bwMode="auto">
          <a:xfrm>
            <a:off x="2209800" y="28194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57" name="Line 21"/>
          <p:cNvSpPr>
            <a:spLocks noChangeShapeType="1"/>
          </p:cNvSpPr>
          <p:nvPr/>
        </p:nvSpPr>
        <p:spPr bwMode="auto">
          <a:xfrm>
            <a:off x="457200" y="3124200"/>
            <a:ext cx="6705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 flipH="1">
            <a:off x="5334000" y="1752600"/>
            <a:ext cx="7620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59" name="Rectangle 23"/>
          <p:cNvSpPr>
            <a:spLocks noChangeArrowheads="1"/>
          </p:cNvSpPr>
          <p:nvPr/>
        </p:nvSpPr>
        <p:spPr bwMode="auto">
          <a:xfrm>
            <a:off x="4724400" y="2286000"/>
            <a:ext cx="12954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Fert type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60" name="Line 24"/>
          <p:cNvSpPr>
            <a:spLocks noChangeShapeType="1"/>
          </p:cNvSpPr>
          <p:nvPr/>
        </p:nvSpPr>
        <p:spPr bwMode="auto">
          <a:xfrm>
            <a:off x="6781800" y="1752600"/>
            <a:ext cx="762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61" name="Rectangle 25"/>
          <p:cNvSpPr>
            <a:spLocks noChangeArrowheads="1"/>
          </p:cNvSpPr>
          <p:nvPr/>
        </p:nvSpPr>
        <p:spPr bwMode="auto">
          <a:xfrm>
            <a:off x="6172200" y="2438400"/>
            <a:ext cx="14478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Grassland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62" name="Line 26"/>
          <p:cNvSpPr>
            <a:spLocks noChangeShapeType="1"/>
          </p:cNvSpPr>
          <p:nvPr/>
        </p:nvSpPr>
        <p:spPr bwMode="auto">
          <a:xfrm>
            <a:off x="7696200" y="1752600"/>
            <a:ext cx="4572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63" name="Rectangle 27"/>
          <p:cNvSpPr>
            <a:spLocks noChangeArrowheads="1"/>
          </p:cNvSpPr>
          <p:nvPr/>
        </p:nvSpPr>
        <p:spPr bwMode="auto">
          <a:xfrm>
            <a:off x="7772400" y="2286000"/>
            <a:ext cx="11430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Tillage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64" name="Line 28"/>
          <p:cNvSpPr>
            <a:spLocks noChangeShapeType="1"/>
          </p:cNvSpPr>
          <p:nvPr/>
        </p:nvSpPr>
        <p:spPr bwMode="auto">
          <a:xfrm>
            <a:off x="457200" y="31242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65" name="Rectangle 29"/>
          <p:cNvSpPr>
            <a:spLocks noChangeArrowheads="1"/>
          </p:cNvSpPr>
          <p:nvPr/>
        </p:nvSpPr>
        <p:spPr bwMode="auto">
          <a:xfrm>
            <a:off x="228600" y="3505200"/>
            <a:ext cx="1319213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 dirty="0" smtClean="0">
                <a:latin typeface="Times New Roman" pitchFamily="18" charset="0"/>
              </a:rPr>
              <a:t>Grazing</a:t>
            </a:r>
            <a:endParaRPr lang="en-GB" sz="2400" b="1" dirty="0">
              <a:latin typeface="Times New Roman" pitchFamily="18" charset="0"/>
            </a:endParaRPr>
          </a:p>
        </p:txBody>
      </p:sp>
      <p:sp>
        <p:nvSpPr>
          <p:cNvPr id="39966" name="Rectangle 30"/>
          <p:cNvSpPr>
            <a:spLocks noChangeArrowheads="1"/>
          </p:cNvSpPr>
          <p:nvPr/>
        </p:nvSpPr>
        <p:spPr bwMode="auto">
          <a:xfrm>
            <a:off x="2514600" y="3505200"/>
            <a:ext cx="12192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 dirty="0" smtClean="0">
                <a:latin typeface="Times New Roman" pitchFamily="18" charset="0"/>
              </a:rPr>
              <a:t>Housed</a:t>
            </a:r>
            <a:endParaRPr lang="en-GB" sz="2400" b="1" dirty="0">
              <a:latin typeface="Times New Roman" pitchFamily="18" charset="0"/>
            </a:endParaRPr>
          </a:p>
        </p:txBody>
      </p:sp>
      <p:sp>
        <p:nvSpPr>
          <p:cNvPr id="39967" name="Rectangle 31"/>
          <p:cNvSpPr>
            <a:spLocks noChangeArrowheads="1"/>
          </p:cNvSpPr>
          <p:nvPr/>
        </p:nvSpPr>
        <p:spPr bwMode="auto">
          <a:xfrm>
            <a:off x="5508625" y="3505200"/>
            <a:ext cx="2921027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 dirty="0" smtClean="0">
                <a:latin typeface="Times New Roman" pitchFamily="18" charset="0"/>
              </a:rPr>
              <a:t>Manure Management</a:t>
            </a:r>
            <a:endParaRPr lang="en-GB" sz="2400" b="1" dirty="0">
              <a:latin typeface="Times New Roman" pitchFamily="18" charset="0"/>
            </a:endParaRPr>
          </a:p>
        </p:txBody>
      </p:sp>
      <p:sp>
        <p:nvSpPr>
          <p:cNvPr id="39968" name="Line 32"/>
          <p:cNvSpPr>
            <a:spLocks noChangeShapeType="1"/>
          </p:cNvSpPr>
          <p:nvPr/>
        </p:nvSpPr>
        <p:spPr bwMode="auto">
          <a:xfrm>
            <a:off x="3048000" y="31242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69" name="Line 33"/>
          <p:cNvSpPr>
            <a:spLocks noChangeShapeType="1"/>
          </p:cNvSpPr>
          <p:nvPr/>
        </p:nvSpPr>
        <p:spPr bwMode="auto">
          <a:xfrm>
            <a:off x="7162800" y="31242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70" name="Line 34"/>
          <p:cNvSpPr>
            <a:spLocks noChangeShapeType="1"/>
          </p:cNvSpPr>
          <p:nvPr/>
        </p:nvSpPr>
        <p:spPr bwMode="auto">
          <a:xfrm flipH="1">
            <a:off x="2133600" y="3962400"/>
            <a:ext cx="5334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71" name="Rectangle 35"/>
          <p:cNvSpPr>
            <a:spLocks noChangeArrowheads="1"/>
          </p:cNvSpPr>
          <p:nvPr/>
        </p:nvSpPr>
        <p:spPr bwMode="auto">
          <a:xfrm>
            <a:off x="755650" y="4267200"/>
            <a:ext cx="1835150" cy="3810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Housing type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72" name="Rectangle 36"/>
          <p:cNvSpPr>
            <a:spLocks noChangeArrowheads="1"/>
          </p:cNvSpPr>
          <p:nvPr/>
        </p:nvSpPr>
        <p:spPr bwMode="auto">
          <a:xfrm>
            <a:off x="2971800" y="4267200"/>
            <a:ext cx="1371600" cy="3810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Duration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73" name="Line 37"/>
          <p:cNvSpPr>
            <a:spLocks noChangeShapeType="1"/>
          </p:cNvSpPr>
          <p:nvPr/>
        </p:nvSpPr>
        <p:spPr bwMode="auto">
          <a:xfrm>
            <a:off x="3124200" y="3962400"/>
            <a:ext cx="2286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74" name="Line 38"/>
          <p:cNvSpPr>
            <a:spLocks noChangeShapeType="1"/>
          </p:cNvSpPr>
          <p:nvPr/>
        </p:nvSpPr>
        <p:spPr bwMode="auto">
          <a:xfrm flipH="1">
            <a:off x="4572000" y="3962400"/>
            <a:ext cx="1447800" cy="914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75" name="Rectangle 39"/>
          <p:cNvSpPr>
            <a:spLocks noChangeArrowheads="1"/>
          </p:cNvSpPr>
          <p:nvPr/>
        </p:nvSpPr>
        <p:spPr bwMode="auto">
          <a:xfrm>
            <a:off x="3505200" y="4876800"/>
            <a:ext cx="20574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Storage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76" name="Rectangle 40"/>
          <p:cNvSpPr>
            <a:spLocks noChangeArrowheads="1"/>
          </p:cNvSpPr>
          <p:nvPr/>
        </p:nvSpPr>
        <p:spPr bwMode="auto">
          <a:xfrm>
            <a:off x="6248400" y="4724400"/>
            <a:ext cx="22860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Land application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77" name="Line 41"/>
          <p:cNvSpPr>
            <a:spLocks noChangeShapeType="1"/>
          </p:cNvSpPr>
          <p:nvPr/>
        </p:nvSpPr>
        <p:spPr bwMode="auto">
          <a:xfrm flipH="1">
            <a:off x="7162800" y="3962400"/>
            <a:ext cx="0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78" name="Line 42"/>
          <p:cNvSpPr>
            <a:spLocks noChangeShapeType="1"/>
          </p:cNvSpPr>
          <p:nvPr/>
        </p:nvSpPr>
        <p:spPr bwMode="auto">
          <a:xfrm flipH="1">
            <a:off x="6324600" y="5181600"/>
            <a:ext cx="3810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79" name="Rectangle 43"/>
          <p:cNvSpPr>
            <a:spLocks noChangeArrowheads="1"/>
          </p:cNvSpPr>
          <p:nvPr/>
        </p:nvSpPr>
        <p:spPr bwMode="auto">
          <a:xfrm>
            <a:off x="5214942" y="5562600"/>
            <a:ext cx="1719258" cy="3810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 dirty="0" smtClean="0">
                <a:latin typeface="Times New Roman" pitchFamily="18" charset="0"/>
              </a:rPr>
              <a:t>Manure </a:t>
            </a:r>
            <a:r>
              <a:rPr lang="en-IE" sz="2400" b="1" dirty="0">
                <a:latin typeface="Times New Roman" pitchFamily="18" charset="0"/>
              </a:rPr>
              <a:t>type</a:t>
            </a:r>
            <a:endParaRPr lang="en-GB" sz="2400" b="1" dirty="0">
              <a:latin typeface="Times New Roman" pitchFamily="18" charset="0"/>
            </a:endParaRPr>
          </a:p>
        </p:txBody>
      </p:sp>
      <p:sp>
        <p:nvSpPr>
          <p:cNvPr id="39980" name="Line 44"/>
          <p:cNvSpPr>
            <a:spLocks noChangeShapeType="1"/>
          </p:cNvSpPr>
          <p:nvPr/>
        </p:nvSpPr>
        <p:spPr bwMode="auto">
          <a:xfrm>
            <a:off x="7391400" y="5181600"/>
            <a:ext cx="2286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81" name="Rectangle 45"/>
          <p:cNvSpPr>
            <a:spLocks noChangeArrowheads="1"/>
          </p:cNvSpPr>
          <p:nvPr/>
        </p:nvSpPr>
        <p:spPr bwMode="auto">
          <a:xfrm>
            <a:off x="7162800" y="5562600"/>
            <a:ext cx="16764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Land usage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82" name="Line 46"/>
          <p:cNvSpPr>
            <a:spLocks noChangeShapeType="1"/>
          </p:cNvSpPr>
          <p:nvPr/>
        </p:nvSpPr>
        <p:spPr bwMode="auto">
          <a:xfrm flipH="1">
            <a:off x="1219200" y="5334000"/>
            <a:ext cx="25146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83" name="Rectangle 47"/>
          <p:cNvSpPr>
            <a:spLocks noChangeArrowheads="1"/>
          </p:cNvSpPr>
          <p:nvPr/>
        </p:nvSpPr>
        <p:spPr bwMode="auto">
          <a:xfrm>
            <a:off x="304800" y="5943600"/>
            <a:ext cx="1695432" cy="3810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 dirty="0" smtClean="0">
                <a:latin typeface="Times New Roman" pitchFamily="18" charset="0"/>
              </a:rPr>
              <a:t>Manure </a:t>
            </a:r>
            <a:r>
              <a:rPr lang="en-IE" sz="2400" b="1" dirty="0">
                <a:latin typeface="Times New Roman" pitchFamily="18" charset="0"/>
              </a:rPr>
              <a:t>type</a:t>
            </a:r>
            <a:endParaRPr lang="en-GB" sz="2400" b="1" dirty="0">
              <a:latin typeface="Times New Roman" pitchFamily="18" charset="0"/>
            </a:endParaRPr>
          </a:p>
        </p:txBody>
      </p:sp>
      <p:sp>
        <p:nvSpPr>
          <p:cNvPr id="39984" name="Line 48"/>
          <p:cNvSpPr>
            <a:spLocks noChangeShapeType="1"/>
          </p:cNvSpPr>
          <p:nvPr/>
        </p:nvSpPr>
        <p:spPr bwMode="auto">
          <a:xfrm flipH="1">
            <a:off x="2743200" y="5334000"/>
            <a:ext cx="12192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85" name="Rectangle 49"/>
          <p:cNvSpPr>
            <a:spLocks noChangeArrowheads="1"/>
          </p:cNvSpPr>
          <p:nvPr/>
        </p:nvSpPr>
        <p:spPr bwMode="auto">
          <a:xfrm>
            <a:off x="2286000" y="5867400"/>
            <a:ext cx="1600200" cy="3810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Store type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86" name="Line 50"/>
          <p:cNvSpPr>
            <a:spLocks noChangeShapeType="1"/>
          </p:cNvSpPr>
          <p:nvPr/>
        </p:nvSpPr>
        <p:spPr bwMode="auto">
          <a:xfrm>
            <a:off x="4419600" y="5334000"/>
            <a:ext cx="228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87" name="Rectangle 51"/>
          <p:cNvSpPr>
            <a:spLocks noChangeArrowheads="1"/>
          </p:cNvSpPr>
          <p:nvPr/>
        </p:nvSpPr>
        <p:spPr bwMode="auto">
          <a:xfrm>
            <a:off x="4038600" y="6172200"/>
            <a:ext cx="1600200" cy="3810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Duration</a:t>
            </a:r>
            <a:endParaRPr lang="en-GB" sz="2400" b="1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2286000" y="228600"/>
            <a:ext cx="45720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 dirty="0">
                <a:latin typeface="Times New Roman" pitchFamily="18" charset="0"/>
              </a:rPr>
              <a:t>National </a:t>
            </a:r>
            <a:r>
              <a:rPr lang="en-IE" sz="2400" b="1" dirty="0" smtClean="0">
                <a:latin typeface="Times New Roman" pitchFamily="18" charset="0"/>
              </a:rPr>
              <a:t>Emission Inventory</a:t>
            </a:r>
            <a:endParaRPr lang="en-GB" sz="2400" b="1" dirty="0">
              <a:latin typeface="Times New Roman" pitchFamily="18" charset="0"/>
            </a:endParaRPr>
          </a:p>
        </p:txBody>
      </p:sp>
      <p:sp>
        <p:nvSpPr>
          <p:cNvPr id="39939" name="Line 3"/>
          <p:cNvSpPr>
            <a:spLocks noChangeShapeType="1"/>
          </p:cNvSpPr>
          <p:nvPr/>
        </p:nvSpPr>
        <p:spPr bwMode="auto">
          <a:xfrm flipH="1">
            <a:off x="2362200" y="685800"/>
            <a:ext cx="15240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1371600" y="1295400"/>
            <a:ext cx="1905000" cy="3810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Livestock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5181600" y="685800"/>
            <a:ext cx="9144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5791200" y="1295400"/>
            <a:ext cx="22860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N fertiliser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43" name="Line 7"/>
          <p:cNvSpPr>
            <a:spLocks noChangeShapeType="1"/>
          </p:cNvSpPr>
          <p:nvPr/>
        </p:nvSpPr>
        <p:spPr bwMode="auto">
          <a:xfrm flipH="1">
            <a:off x="1066800" y="1676400"/>
            <a:ext cx="6858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228600" y="2133600"/>
            <a:ext cx="9144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Cattle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1295400" y="2133600"/>
            <a:ext cx="9144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Sheep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2286000" y="2133600"/>
            <a:ext cx="9144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Pigs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3352800" y="2133600"/>
            <a:ext cx="10668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Poultry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 flipH="1">
            <a:off x="1981200" y="1676400"/>
            <a:ext cx="1524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49" name="Line 13"/>
          <p:cNvSpPr>
            <a:spLocks noChangeShapeType="1"/>
          </p:cNvSpPr>
          <p:nvPr/>
        </p:nvSpPr>
        <p:spPr bwMode="auto">
          <a:xfrm>
            <a:off x="2514600" y="1676400"/>
            <a:ext cx="3048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50" name="Line 14"/>
          <p:cNvSpPr>
            <a:spLocks noChangeShapeType="1"/>
          </p:cNvSpPr>
          <p:nvPr/>
        </p:nvSpPr>
        <p:spPr bwMode="auto">
          <a:xfrm>
            <a:off x="3048000" y="1676400"/>
            <a:ext cx="60960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>
            <a:off x="685800" y="259080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52" name="Line 16"/>
          <p:cNvSpPr>
            <a:spLocks noChangeShapeType="1"/>
          </p:cNvSpPr>
          <p:nvPr/>
        </p:nvSpPr>
        <p:spPr bwMode="auto">
          <a:xfrm>
            <a:off x="1752600" y="259080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53" name="Line 17"/>
          <p:cNvSpPr>
            <a:spLocks noChangeShapeType="1"/>
          </p:cNvSpPr>
          <p:nvPr/>
        </p:nvSpPr>
        <p:spPr bwMode="auto">
          <a:xfrm>
            <a:off x="2743200" y="259080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54" name="Line 18"/>
          <p:cNvSpPr>
            <a:spLocks noChangeShapeType="1"/>
          </p:cNvSpPr>
          <p:nvPr/>
        </p:nvSpPr>
        <p:spPr bwMode="auto">
          <a:xfrm>
            <a:off x="3962400" y="2590800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55" name="Line 19"/>
          <p:cNvSpPr>
            <a:spLocks noChangeShapeType="1"/>
          </p:cNvSpPr>
          <p:nvPr/>
        </p:nvSpPr>
        <p:spPr bwMode="auto">
          <a:xfrm>
            <a:off x="685800" y="2819400"/>
            <a:ext cx="3276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56" name="Line 20"/>
          <p:cNvSpPr>
            <a:spLocks noChangeShapeType="1"/>
          </p:cNvSpPr>
          <p:nvPr/>
        </p:nvSpPr>
        <p:spPr bwMode="auto">
          <a:xfrm>
            <a:off x="2209800" y="28194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57" name="Line 21"/>
          <p:cNvSpPr>
            <a:spLocks noChangeShapeType="1"/>
          </p:cNvSpPr>
          <p:nvPr/>
        </p:nvSpPr>
        <p:spPr bwMode="auto">
          <a:xfrm>
            <a:off x="457200" y="3124200"/>
            <a:ext cx="6705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 flipH="1">
            <a:off x="5334000" y="1752600"/>
            <a:ext cx="7620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59" name="Rectangle 23"/>
          <p:cNvSpPr>
            <a:spLocks noChangeArrowheads="1"/>
          </p:cNvSpPr>
          <p:nvPr/>
        </p:nvSpPr>
        <p:spPr bwMode="auto">
          <a:xfrm>
            <a:off x="4724400" y="2286000"/>
            <a:ext cx="12954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Fert type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60" name="Line 24"/>
          <p:cNvSpPr>
            <a:spLocks noChangeShapeType="1"/>
          </p:cNvSpPr>
          <p:nvPr/>
        </p:nvSpPr>
        <p:spPr bwMode="auto">
          <a:xfrm>
            <a:off x="6781800" y="1752600"/>
            <a:ext cx="762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61" name="Rectangle 25"/>
          <p:cNvSpPr>
            <a:spLocks noChangeArrowheads="1"/>
          </p:cNvSpPr>
          <p:nvPr/>
        </p:nvSpPr>
        <p:spPr bwMode="auto">
          <a:xfrm>
            <a:off x="6172200" y="2438400"/>
            <a:ext cx="14478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Grassland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62" name="Line 26"/>
          <p:cNvSpPr>
            <a:spLocks noChangeShapeType="1"/>
          </p:cNvSpPr>
          <p:nvPr/>
        </p:nvSpPr>
        <p:spPr bwMode="auto">
          <a:xfrm>
            <a:off x="7696200" y="1752600"/>
            <a:ext cx="4572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63" name="Rectangle 27"/>
          <p:cNvSpPr>
            <a:spLocks noChangeArrowheads="1"/>
          </p:cNvSpPr>
          <p:nvPr/>
        </p:nvSpPr>
        <p:spPr bwMode="auto">
          <a:xfrm>
            <a:off x="7772400" y="2286000"/>
            <a:ext cx="11430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Tillage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64" name="Line 28"/>
          <p:cNvSpPr>
            <a:spLocks noChangeShapeType="1"/>
          </p:cNvSpPr>
          <p:nvPr/>
        </p:nvSpPr>
        <p:spPr bwMode="auto">
          <a:xfrm>
            <a:off x="457200" y="31242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65" name="Rectangle 29"/>
          <p:cNvSpPr>
            <a:spLocks noChangeArrowheads="1"/>
          </p:cNvSpPr>
          <p:nvPr/>
        </p:nvSpPr>
        <p:spPr bwMode="auto">
          <a:xfrm>
            <a:off x="228600" y="3505200"/>
            <a:ext cx="1319213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 dirty="0" smtClean="0">
                <a:latin typeface="Times New Roman" pitchFamily="18" charset="0"/>
              </a:rPr>
              <a:t>Grazing</a:t>
            </a:r>
            <a:endParaRPr lang="en-GB" sz="2400" b="1" dirty="0">
              <a:latin typeface="Times New Roman" pitchFamily="18" charset="0"/>
            </a:endParaRPr>
          </a:p>
        </p:txBody>
      </p:sp>
      <p:sp>
        <p:nvSpPr>
          <p:cNvPr id="39966" name="Rectangle 30"/>
          <p:cNvSpPr>
            <a:spLocks noChangeArrowheads="1"/>
          </p:cNvSpPr>
          <p:nvPr/>
        </p:nvSpPr>
        <p:spPr bwMode="auto">
          <a:xfrm>
            <a:off x="2514600" y="3505200"/>
            <a:ext cx="12192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 dirty="0" smtClean="0">
                <a:latin typeface="Times New Roman" pitchFamily="18" charset="0"/>
              </a:rPr>
              <a:t>Housed</a:t>
            </a:r>
            <a:endParaRPr lang="en-GB" sz="2400" b="1" dirty="0">
              <a:latin typeface="Times New Roman" pitchFamily="18" charset="0"/>
            </a:endParaRPr>
          </a:p>
        </p:txBody>
      </p:sp>
      <p:sp>
        <p:nvSpPr>
          <p:cNvPr id="39967" name="Rectangle 31"/>
          <p:cNvSpPr>
            <a:spLocks noChangeArrowheads="1"/>
          </p:cNvSpPr>
          <p:nvPr/>
        </p:nvSpPr>
        <p:spPr bwMode="auto">
          <a:xfrm>
            <a:off x="5508625" y="3505200"/>
            <a:ext cx="2921027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 dirty="0" smtClean="0">
                <a:latin typeface="Times New Roman" pitchFamily="18" charset="0"/>
              </a:rPr>
              <a:t>Manure Management</a:t>
            </a:r>
            <a:endParaRPr lang="en-GB" sz="2400" b="1" dirty="0">
              <a:latin typeface="Times New Roman" pitchFamily="18" charset="0"/>
            </a:endParaRPr>
          </a:p>
        </p:txBody>
      </p:sp>
      <p:sp>
        <p:nvSpPr>
          <p:cNvPr id="39968" name="Line 32"/>
          <p:cNvSpPr>
            <a:spLocks noChangeShapeType="1"/>
          </p:cNvSpPr>
          <p:nvPr/>
        </p:nvSpPr>
        <p:spPr bwMode="auto">
          <a:xfrm>
            <a:off x="3048000" y="31242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69" name="Line 33"/>
          <p:cNvSpPr>
            <a:spLocks noChangeShapeType="1"/>
          </p:cNvSpPr>
          <p:nvPr/>
        </p:nvSpPr>
        <p:spPr bwMode="auto">
          <a:xfrm>
            <a:off x="7162800" y="31242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70" name="Line 34"/>
          <p:cNvSpPr>
            <a:spLocks noChangeShapeType="1"/>
          </p:cNvSpPr>
          <p:nvPr/>
        </p:nvSpPr>
        <p:spPr bwMode="auto">
          <a:xfrm flipH="1">
            <a:off x="2133600" y="3962400"/>
            <a:ext cx="5334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71" name="Rectangle 35"/>
          <p:cNvSpPr>
            <a:spLocks noChangeArrowheads="1"/>
          </p:cNvSpPr>
          <p:nvPr/>
        </p:nvSpPr>
        <p:spPr bwMode="auto">
          <a:xfrm>
            <a:off x="755650" y="4267200"/>
            <a:ext cx="1835150" cy="3810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Housing type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72" name="Rectangle 36"/>
          <p:cNvSpPr>
            <a:spLocks noChangeArrowheads="1"/>
          </p:cNvSpPr>
          <p:nvPr/>
        </p:nvSpPr>
        <p:spPr bwMode="auto">
          <a:xfrm>
            <a:off x="2971800" y="4267200"/>
            <a:ext cx="1371600" cy="3810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Duration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73" name="Line 37"/>
          <p:cNvSpPr>
            <a:spLocks noChangeShapeType="1"/>
          </p:cNvSpPr>
          <p:nvPr/>
        </p:nvSpPr>
        <p:spPr bwMode="auto">
          <a:xfrm>
            <a:off x="3124200" y="3962400"/>
            <a:ext cx="2286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74" name="Line 38"/>
          <p:cNvSpPr>
            <a:spLocks noChangeShapeType="1"/>
          </p:cNvSpPr>
          <p:nvPr/>
        </p:nvSpPr>
        <p:spPr bwMode="auto">
          <a:xfrm flipH="1">
            <a:off x="4572000" y="3962400"/>
            <a:ext cx="1447800" cy="914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75" name="Rectangle 39"/>
          <p:cNvSpPr>
            <a:spLocks noChangeArrowheads="1"/>
          </p:cNvSpPr>
          <p:nvPr/>
        </p:nvSpPr>
        <p:spPr bwMode="auto">
          <a:xfrm>
            <a:off x="3505200" y="4876800"/>
            <a:ext cx="20574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Storage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76" name="Rectangle 40"/>
          <p:cNvSpPr>
            <a:spLocks noChangeArrowheads="1"/>
          </p:cNvSpPr>
          <p:nvPr/>
        </p:nvSpPr>
        <p:spPr bwMode="auto">
          <a:xfrm>
            <a:off x="6248400" y="4724400"/>
            <a:ext cx="22860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Land application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77" name="Line 41"/>
          <p:cNvSpPr>
            <a:spLocks noChangeShapeType="1"/>
          </p:cNvSpPr>
          <p:nvPr/>
        </p:nvSpPr>
        <p:spPr bwMode="auto">
          <a:xfrm flipH="1">
            <a:off x="7162800" y="3962400"/>
            <a:ext cx="0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78" name="Line 42"/>
          <p:cNvSpPr>
            <a:spLocks noChangeShapeType="1"/>
          </p:cNvSpPr>
          <p:nvPr/>
        </p:nvSpPr>
        <p:spPr bwMode="auto">
          <a:xfrm flipH="1">
            <a:off x="6324600" y="5181600"/>
            <a:ext cx="3810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79" name="Rectangle 43"/>
          <p:cNvSpPr>
            <a:spLocks noChangeArrowheads="1"/>
          </p:cNvSpPr>
          <p:nvPr/>
        </p:nvSpPr>
        <p:spPr bwMode="auto">
          <a:xfrm>
            <a:off x="5334000" y="5562600"/>
            <a:ext cx="1738330" cy="3810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 dirty="0" smtClean="0">
                <a:latin typeface="Times New Roman" pitchFamily="18" charset="0"/>
              </a:rPr>
              <a:t>Manure </a:t>
            </a:r>
            <a:r>
              <a:rPr lang="en-IE" sz="2400" b="1" dirty="0">
                <a:latin typeface="Times New Roman" pitchFamily="18" charset="0"/>
              </a:rPr>
              <a:t>type</a:t>
            </a:r>
            <a:endParaRPr lang="en-GB" sz="2400" b="1" dirty="0">
              <a:latin typeface="Times New Roman" pitchFamily="18" charset="0"/>
            </a:endParaRPr>
          </a:p>
        </p:txBody>
      </p:sp>
      <p:sp>
        <p:nvSpPr>
          <p:cNvPr id="39980" name="Line 44"/>
          <p:cNvSpPr>
            <a:spLocks noChangeShapeType="1"/>
          </p:cNvSpPr>
          <p:nvPr/>
        </p:nvSpPr>
        <p:spPr bwMode="auto">
          <a:xfrm>
            <a:off x="7391400" y="5181600"/>
            <a:ext cx="2286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81" name="Rectangle 45"/>
          <p:cNvSpPr>
            <a:spLocks noChangeArrowheads="1"/>
          </p:cNvSpPr>
          <p:nvPr/>
        </p:nvSpPr>
        <p:spPr bwMode="auto">
          <a:xfrm>
            <a:off x="7162800" y="5562600"/>
            <a:ext cx="1676400" cy="4572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Land usage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82" name="Line 46"/>
          <p:cNvSpPr>
            <a:spLocks noChangeShapeType="1"/>
          </p:cNvSpPr>
          <p:nvPr/>
        </p:nvSpPr>
        <p:spPr bwMode="auto">
          <a:xfrm flipH="1">
            <a:off x="1219200" y="5334000"/>
            <a:ext cx="25146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83" name="Rectangle 47"/>
          <p:cNvSpPr>
            <a:spLocks noChangeArrowheads="1"/>
          </p:cNvSpPr>
          <p:nvPr/>
        </p:nvSpPr>
        <p:spPr bwMode="auto">
          <a:xfrm>
            <a:off x="304800" y="5943600"/>
            <a:ext cx="1695432" cy="3810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 dirty="0" smtClean="0">
                <a:latin typeface="Times New Roman" pitchFamily="18" charset="0"/>
              </a:rPr>
              <a:t>Manure </a:t>
            </a:r>
            <a:r>
              <a:rPr lang="en-IE" sz="2400" b="1" dirty="0">
                <a:latin typeface="Times New Roman" pitchFamily="18" charset="0"/>
              </a:rPr>
              <a:t>type</a:t>
            </a:r>
            <a:endParaRPr lang="en-GB" sz="2400" b="1" dirty="0">
              <a:latin typeface="Times New Roman" pitchFamily="18" charset="0"/>
            </a:endParaRPr>
          </a:p>
        </p:txBody>
      </p:sp>
      <p:sp>
        <p:nvSpPr>
          <p:cNvPr id="39984" name="Line 48"/>
          <p:cNvSpPr>
            <a:spLocks noChangeShapeType="1"/>
          </p:cNvSpPr>
          <p:nvPr/>
        </p:nvSpPr>
        <p:spPr bwMode="auto">
          <a:xfrm flipH="1">
            <a:off x="2743200" y="5334000"/>
            <a:ext cx="1219200" cy="533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85" name="Rectangle 49"/>
          <p:cNvSpPr>
            <a:spLocks noChangeArrowheads="1"/>
          </p:cNvSpPr>
          <p:nvPr/>
        </p:nvSpPr>
        <p:spPr bwMode="auto">
          <a:xfrm>
            <a:off x="2286000" y="5867400"/>
            <a:ext cx="1600200" cy="3810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Store type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39986" name="Line 50"/>
          <p:cNvSpPr>
            <a:spLocks noChangeShapeType="1"/>
          </p:cNvSpPr>
          <p:nvPr/>
        </p:nvSpPr>
        <p:spPr bwMode="auto">
          <a:xfrm>
            <a:off x="4419600" y="5334000"/>
            <a:ext cx="228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IE"/>
          </a:p>
        </p:txBody>
      </p:sp>
      <p:sp>
        <p:nvSpPr>
          <p:cNvPr id="39987" name="Rectangle 51"/>
          <p:cNvSpPr>
            <a:spLocks noChangeArrowheads="1"/>
          </p:cNvSpPr>
          <p:nvPr/>
        </p:nvSpPr>
        <p:spPr bwMode="auto">
          <a:xfrm>
            <a:off x="4038600" y="6172200"/>
            <a:ext cx="1600200" cy="381000"/>
          </a:xfrm>
          <a:prstGeom prst="rect">
            <a:avLst/>
          </a:prstGeom>
          <a:solidFill>
            <a:srgbClr val="8080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IE" sz="2400" b="1">
                <a:latin typeface="Times New Roman" pitchFamily="18" charset="0"/>
              </a:rPr>
              <a:t>Duration</a:t>
            </a:r>
            <a:endParaRPr lang="en-GB" sz="2400" b="1">
              <a:latin typeface="Times New Roman" pitchFamily="18" charset="0"/>
            </a:endParaRPr>
          </a:p>
        </p:txBody>
      </p:sp>
      <p:sp>
        <p:nvSpPr>
          <p:cNvPr id="52" name="Oval 51"/>
          <p:cNvSpPr/>
          <p:nvPr/>
        </p:nvSpPr>
        <p:spPr bwMode="auto">
          <a:xfrm>
            <a:off x="0" y="1785926"/>
            <a:ext cx="4714876" cy="1071570"/>
          </a:xfrm>
          <a:prstGeom prst="ellipse">
            <a:avLst/>
          </a:prstGeom>
          <a:solidFill>
            <a:schemeClr val="bg1">
              <a:alpha val="0"/>
            </a:schemeClr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857224" y="3214686"/>
            <a:ext cx="8501090" cy="2857520"/>
          </a:xfrm>
          <a:prstGeom prst="ellipse">
            <a:avLst/>
          </a:prstGeom>
          <a:solidFill>
            <a:schemeClr val="bg1">
              <a:alpha val="0"/>
            </a:schemeClr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Animal No’s and Disaggregation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643050"/>
            <a:ext cx="7772400" cy="4786346"/>
          </a:xfrm>
        </p:spPr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June and December census</a:t>
            </a:r>
          </a:p>
          <a:p>
            <a:r>
              <a:rPr lang="en-IE" dirty="0" smtClean="0">
                <a:latin typeface="Comic Sans MS" pitchFamily="66" charset="0"/>
              </a:rPr>
              <a:t>Cattle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Dairy Cows</a:t>
            </a:r>
          </a:p>
          <a:p>
            <a:pPr lvl="1"/>
            <a:r>
              <a:rPr lang="en-IE" dirty="0" err="1" smtClean="0">
                <a:latin typeface="Comic Sans MS" pitchFamily="66" charset="0"/>
              </a:rPr>
              <a:t>Suckler</a:t>
            </a:r>
            <a:r>
              <a:rPr lang="en-IE" dirty="0" smtClean="0">
                <a:latin typeface="Comic Sans MS" pitchFamily="66" charset="0"/>
              </a:rPr>
              <a:t> Cows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Bulls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Cattle 0-1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Cattle 1-2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Cattle &gt;2 yrs</a:t>
            </a:r>
          </a:p>
          <a:p>
            <a:pPr lvl="1"/>
            <a:endParaRPr lang="en-IE" dirty="0" smtClean="0">
              <a:latin typeface="Comic Sans MS" pitchFamily="66" charset="0"/>
            </a:endParaRPr>
          </a:p>
          <a:p>
            <a:r>
              <a:rPr lang="en-IE" dirty="0" smtClean="0">
                <a:latin typeface="Comic Sans MS" pitchFamily="66" charset="0"/>
              </a:rPr>
              <a:t>Sheep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Lowland and Upland ewes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Lowland and Upland rams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Lowland and Upland lambs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Lowland and Upland other sheep &gt;1 yr old</a:t>
            </a:r>
          </a:p>
          <a:p>
            <a:pPr>
              <a:buNone/>
            </a:pPr>
            <a:endParaRPr lang="en-IE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Animal No’s and Disaggregation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7772400" cy="4376758"/>
          </a:xfrm>
        </p:spPr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Pigs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Gilts in Pig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Gilts not yet served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Sows in Pig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Other Sows for breeding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Boars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Pigs under 20 kg and above 20 kg</a:t>
            </a:r>
          </a:p>
          <a:p>
            <a:endParaRPr lang="en-IE" b="1" dirty="0" smtClean="0">
              <a:solidFill>
                <a:schemeClr val="tx1"/>
              </a:solidFill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endParaRPr>
          </a:p>
          <a:p>
            <a:r>
              <a:rPr lang="en-IE" dirty="0" smtClean="0">
                <a:latin typeface="Comic Sans MS" pitchFamily="66" charset="0"/>
              </a:rPr>
              <a:t>Poultry – DAFF</a:t>
            </a:r>
          </a:p>
          <a:p>
            <a:r>
              <a:rPr lang="en-IE" dirty="0" smtClean="0">
                <a:latin typeface="Comic Sans MS" pitchFamily="66" charset="0"/>
              </a:rPr>
              <a:t>Horses, goats, mules and asses</a:t>
            </a:r>
          </a:p>
          <a:p>
            <a:r>
              <a:rPr lang="en-IE" dirty="0" smtClean="0">
                <a:latin typeface="Comic Sans MS" pitchFamily="66" charset="0"/>
              </a:rPr>
              <a:t>Fertilizer stats </a:t>
            </a:r>
            <a:r>
              <a:rPr lang="en-IE" dirty="0" smtClean="0">
                <a:latin typeface="Comic Sans MS" pitchFamily="66" charset="0"/>
              </a:rPr>
              <a:t>– DAFF</a:t>
            </a:r>
          </a:p>
          <a:p>
            <a:r>
              <a:rPr lang="en-IE" smtClean="0">
                <a:latin typeface="Comic Sans MS" pitchFamily="66" charset="0"/>
              </a:rPr>
              <a:t>Lime stats - DAFF</a:t>
            </a:r>
            <a:endParaRPr lang="en-IE" dirty="0" smtClean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Crop statistics and disaggregation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Grassland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Silage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Hay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Rough Grazing</a:t>
            </a:r>
          </a:p>
          <a:p>
            <a:endParaRPr lang="en-IE" dirty="0" smtClean="0">
              <a:latin typeface="Comic Sans MS" pitchFamily="66" charset="0"/>
            </a:endParaRPr>
          </a:p>
          <a:p>
            <a:r>
              <a:rPr lang="en-IE" dirty="0" smtClean="0">
                <a:latin typeface="Comic Sans MS" pitchFamily="66" charset="0"/>
              </a:rPr>
              <a:t>Tillage Crops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Winter and spring barley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Winter and spring wheat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Winter and spring oats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Other crops – beet, peas, pulses etc</a:t>
            </a:r>
            <a:endParaRPr lang="en-IE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Other statistics of interest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Census of Agriculture</a:t>
            </a:r>
          </a:p>
          <a:p>
            <a:endParaRPr lang="en-IE" dirty="0" smtClean="0">
              <a:latin typeface="Comic Sans MS" pitchFamily="66" charset="0"/>
            </a:endParaRPr>
          </a:p>
          <a:p>
            <a:r>
              <a:rPr lang="en-IE" dirty="0" smtClean="0">
                <a:latin typeface="Comic Sans MS" pitchFamily="66" charset="0"/>
              </a:rPr>
              <a:t>DED analysis for gridded data</a:t>
            </a:r>
          </a:p>
          <a:p>
            <a:endParaRPr lang="en-IE" dirty="0" smtClean="0">
              <a:latin typeface="Comic Sans MS" pitchFamily="66" charset="0"/>
            </a:endParaRPr>
          </a:p>
          <a:p>
            <a:r>
              <a:rPr lang="en-IE" dirty="0" smtClean="0">
                <a:latin typeface="Comic Sans MS" pitchFamily="66" charset="0"/>
              </a:rPr>
              <a:t>Agricultural machinery</a:t>
            </a:r>
          </a:p>
          <a:p>
            <a:endParaRPr lang="en-IE" dirty="0" smtClean="0">
              <a:latin typeface="Comic Sans MS" pitchFamily="66" charset="0"/>
            </a:endParaRPr>
          </a:p>
          <a:p>
            <a:r>
              <a:rPr lang="en-IE" dirty="0" smtClean="0">
                <a:latin typeface="Comic Sans MS" pitchFamily="66" charset="0"/>
              </a:rPr>
              <a:t>Farm Structures Survey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Manure Management Practices</a:t>
            </a:r>
            <a:endParaRPr lang="en-IE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Other statistics of interest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Packaging wastes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Plastics (feed, fertiliser and seed bags, animal health, agrochemical etc)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Glass (animal health, agrochemicals)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Metals (oil drums, sheep dips)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Paper and cardboard</a:t>
            </a:r>
          </a:p>
          <a:p>
            <a:r>
              <a:rPr lang="en-IE" dirty="0" smtClean="0">
                <a:latin typeface="Comic Sans MS" pitchFamily="66" charset="0"/>
              </a:rPr>
              <a:t>Non-packaging plastics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Silage and horticulture films and sheets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Bale twine, wrap, cores</a:t>
            </a:r>
          </a:p>
          <a:p>
            <a:r>
              <a:rPr lang="en-IE" dirty="0" smtClean="0">
                <a:latin typeface="Comic Sans MS" pitchFamily="66" charset="0"/>
              </a:rPr>
              <a:t>Animal health wastes – spent sheep dip, syringes, needles, swabs, dressings, aerosols, unused medicines etc.</a:t>
            </a:r>
            <a:endParaRPr lang="en-IE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Other statistics of interest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>
                <a:latin typeface="Comic Sans MS" pitchFamily="66" charset="0"/>
              </a:rPr>
              <a:t>Agrochemicals – unused (pesticides, dessicants, adjuvants), washings</a:t>
            </a:r>
          </a:p>
          <a:p>
            <a:r>
              <a:rPr lang="en-IE" dirty="0" smtClean="0">
                <a:latin typeface="Comic Sans MS" pitchFamily="66" charset="0"/>
              </a:rPr>
              <a:t>Machinery waste  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waste fuels (engine, gear and lubricating oils) </a:t>
            </a:r>
          </a:p>
          <a:p>
            <a:pPr lvl="1"/>
            <a:r>
              <a:rPr lang="en-IE" dirty="0" smtClean="0">
                <a:latin typeface="Comic Sans MS" pitchFamily="66" charset="0"/>
              </a:rPr>
              <a:t>batteries, tyres, scrap machinery parts</a:t>
            </a:r>
          </a:p>
          <a:p>
            <a:r>
              <a:rPr lang="en-IE" dirty="0" smtClean="0">
                <a:latin typeface="Comic Sans MS" pitchFamily="66" charset="0"/>
              </a:rPr>
              <a:t>Construction and demolition wastes</a:t>
            </a:r>
          </a:p>
          <a:p>
            <a:r>
              <a:rPr lang="en-IE" dirty="0" smtClean="0">
                <a:latin typeface="Comic Sans MS" pitchFamily="66" charset="0"/>
              </a:rPr>
              <a:t>Other wastes – paints, asbestos, fluorescent tubes, electrical equipment (possible PCB’s, CFC’s) </a:t>
            </a:r>
          </a:p>
          <a:p>
            <a:pPr lvl="1"/>
            <a:endParaRPr lang="en-IE" dirty="0" smtClean="0">
              <a:latin typeface="Comic Sans MS" pitchFamily="66" charset="0"/>
            </a:endParaRPr>
          </a:p>
          <a:p>
            <a:endParaRPr lang="en-IE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PA_Presentation2">
  <a:themeElements>
    <a:clrScheme name="EPA_MasterTemplate(2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PA_MasterTemplate(2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PA_MasterTemplate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A_MasterTemplate(2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PA_MasterTemplate(2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A_MasterTemplate(2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A_MasterTemplate(2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A_MasterTemplate(2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PA_MasterTemplate(2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TASG 15_10_10</Template>
  <TotalTime>49</TotalTime>
  <Words>659</Words>
  <Application>Microsoft Office PowerPoint</Application>
  <PresentationFormat>On-screen Show (4:3)</PresentationFormat>
  <Paragraphs>164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EPA_Presentation2</vt:lpstr>
      <vt:lpstr>Agricultural Activity Data Requirements for National Emission Inventories  Dr. Bernard Hyde, EPA Climate Change and Environmental Research Programme</vt:lpstr>
      <vt:lpstr>Environmental Protection Agency</vt:lpstr>
      <vt:lpstr>National Emission Inventories</vt:lpstr>
      <vt:lpstr>What do we report?</vt:lpstr>
      <vt:lpstr>What do we report? (contd)</vt:lpstr>
      <vt:lpstr>Slide 6</vt:lpstr>
      <vt:lpstr>Slide 7</vt:lpstr>
      <vt:lpstr>Animal No’s and Disaggregation</vt:lpstr>
      <vt:lpstr>Animal No’s and Disaggregation</vt:lpstr>
      <vt:lpstr>Crop statistics and disaggregation</vt:lpstr>
      <vt:lpstr>Other statistics of interest</vt:lpstr>
      <vt:lpstr>Other statistics of interest</vt:lpstr>
      <vt:lpstr>Other statistics of interest</vt:lpstr>
    </vt:vector>
  </TitlesOfParts>
  <Company>EPA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Bernard Hyde</dc:creator>
  <cp:lastModifiedBy>Bernard Hyde</cp:lastModifiedBy>
  <cp:revision>8</cp:revision>
  <dcterms:created xsi:type="dcterms:W3CDTF">2010-11-15T11:50:23Z</dcterms:created>
  <dcterms:modified xsi:type="dcterms:W3CDTF">2010-11-16T11:31:00Z</dcterms:modified>
</cp:coreProperties>
</file>