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9" autoAdjust="0"/>
    <p:restoredTop sz="94656" autoAdjust="0"/>
  </p:normalViewPr>
  <p:slideViewPr>
    <p:cSldViewPr>
      <p:cViewPr>
        <p:scale>
          <a:sx n="50" d="100"/>
          <a:sy n="50" d="100"/>
        </p:scale>
        <p:origin x="-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2200" y="981075"/>
            <a:ext cx="7772400" cy="935038"/>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095375" y="1989138"/>
            <a:ext cx="6400800" cy="644525"/>
          </a:xfrm>
        </p:spPr>
        <p:txBody>
          <a:bodyPr/>
          <a:lstStyle>
            <a:lvl1pPr marL="0" indent="0">
              <a:buFontTx/>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419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241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916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gi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gif"/><Relationship Id="rId9" Type="http://schemas.openxmlformats.org/officeDocument/2006/relationships/image" Target="../media/image27.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1472" y="428604"/>
            <a:ext cx="7935938" cy="935038"/>
          </a:xfrm>
        </p:spPr>
        <p:txBody>
          <a:bodyPr/>
          <a:lstStyle/>
          <a:p>
            <a:r>
              <a:rPr lang="en-IE" sz="3200" dirty="0" smtClean="0"/>
              <a:t>Agriculture Statistics Liaison Group</a:t>
            </a:r>
            <a:endParaRPr lang="en-IE" sz="3200" dirty="0"/>
          </a:p>
        </p:txBody>
      </p:sp>
      <p:sp>
        <p:nvSpPr>
          <p:cNvPr id="2051" name="Rectangle 3"/>
          <p:cNvSpPr>
            <a:spLocks noGrp="1" noChangeArrowheads="1"/>
          </p:cNvSpPr>
          <p:nvPr>
            <p:ph type="subTitle" idx="1"/>
          </p:nvPr>
        </p:nvSpPr>
        <p:spPr>
          <a:xfrm>
            <a:off x="571472" y="1714488"/>
            <a:ext cx="6400800" cy="644525"/>
          </a:xfrm>
        </p:spPr>
        <p:txBody>
          <a:bodyPr/>
          <a:lstStyle/>
          <a:p>
            <a:r>
              <a:rPr lang="en-IE" dirty="0" smtClean="0"/>
              <a:t>Annual Review and Outlook</a:t>
            </a:r>
            <a:endParaRPr lang="en-IE" dirty="0"/>
          </a:p>
        </p:txBody>
      </p:sp>
      <p:sp>
        <p:nvSpPr>
          <p:cNvPr id="4" name="Rectangle 3"/>
          <p:cNvSpPr txBox="1">
            <a:spLocks noChangeArrowheads="1"/>
          </p:cNvSpPr>
          <p:nvPr/>
        </p:nvSpPr>
        <p:spPr bwMode="auto">
          <a:xfrm>
            <a:off x="571472" y="2285992"/>
            <a:ext cx="6472238" cy="64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E" sz="2400" b="0" i="0" u="none" strike="noStrike" kern="0" cap="none" spc="0" normalizeH="0" baseline="0" noProof="0" dirty="0" smtClean="0">
                <a:ln>
                  <a:noFill/>
                </a:ln>
                <a:solidFill>
                  <a:schemeClr val="bg1"/>
                </a:solidFill>
                <a:effectLst/>
                <a:uLnTx/>
                <a:uFillTx/>
                <a:latin typeface="+mn-lt"/>
                <a:ea typeface="+mn-ea"/>
                <a:cs typeface="+mn-cs"/>
              </a:rPr>
              <a:t>Colm</a:t>
            </a:r>
            <a:r>
              <a:rPr kumimoji="0" lang="en-IE" sz="2400" b="0" i="0" u="none" strike="noStrike" kern="0" cap="none" spc="0" normalizeH="0" noProof="0" dirty="0" smtClean="0">
                <a:ln>
                  <a:noFill/>
                </a:ln>
                <a:solidFill>
                  <a:schemeClr val="bg1"/>
                </a:solidFill>
                <a:effectLst/>
                <a:uLnTx/>
                <a:uFillTx/>
                <a:latin typeface="+mn-lt"/>
                <a:ea typeface="+mn-ea"/>
                <a:cs typeface="+mn-cs"/>
              </a:rPr>
              <a:t> </a:t>
            </a:r>
            <a:r>
              <a:rPr kumimoji="0" lang="en-IE" sz="2400" b="0" i="0" u="none" strike="noStrike" kern="0" cap="none" spc="0" normalizeH="0" noProof="0" dirty="0" err="1" smtClean="0">
                <a:ln>
                  <a:noFill/>
                </a:ln>
                <a:solidFill>
                  <a:schemeClr val="bg1"/>
                </a:solidFill>
                <a:effectLst/>
                <a:uLnTx/>
                <a:uFillTx/>
                <a:latin typeface="+mn-lt"/>
                <a:ea typeface="+mn-ea"/>
                <a:cs typeface="+mn-cs"/>
              </a:rPr>
              <a:t>O’Cribin</a:t>
            </a:r>
            <a:endParaRPr kumimoji="0" lang="en-IE"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5" name="Rectangle 3"/>
          <p:cNvSpPr txBox="1">
            <a:spLocks noChangeArrowheads="1"/>
          </p:cNvSpPr>
          <p:nvPr/>
        </p:nvSpPr>
        <p:spPr bwMode="auto">
          <a:xfrm>
            <a:off x="571472" y="1142984"/>
            <a:ext cx="7143800" cy="64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IE" sz="2400" b="0" i="1" u="none" strike="noStrike" kern="0" cap="none" spc="0" normalizeH="0" baseline="0" noProof="0" dirty="0" smtClean="0">
                <a:ln>
                  <a:noFill/>
                </a:ln>
                <a:effectLst/>
                <a:uLnTx/>
                <a:uFillTx/>
                <a:latin typeface="+mn-lt"/>
                <a:ea typeface="+mn-ea"/>
                <a:cs typeface="+mn-cs"/>
              </a:rPr>
              <a:t>12</a:t>
            </a:r>
            <a:r>
              <a:rPr kumimoji="0" lang="en-IE" sz="2400" b="0" i="1" u="none" strike="noStrike" kern="0" cap="none" spc="0" normalizeH="0" baseline="30000" noProof="0" dirty="0" smtClean="0">
                <a:ln>
                  <a:noFill/>
                </a:ln>
                <a:effectLst/>
                <a:uLnTx/>
                <a:uFillTx/>
                <a:latin typeface="+mn-lt"/>
                <a:ea typeface="+mn-ea"/>
                <a:cs typeface="+mn-cs"/>
              </a:rPr>
              <a:t>th</a:t>
            </a:r>
            <a:r>
              <a:rPr kumimoji="0" lang="en-IE" sz="2400" b="0" i="1" u="none" strike="noStrike" kern="0" cap="none" spc="0" normalizeH="0" noProof="0" dirty="0" smtClean="0">
                <a:ln>
                  <a:noFill/>
                </a:ln>
                <a:effectLst/>
                <a:uLnTx/>
                <a:uFillTx/>
                <a:latin typeface="+mn-lt"/>
                <a:ea typeface="+mn-ea"/>
                <a:cs typeface="+mn-cs"/>
              </a:rPr>
              <a:t> October 2011</a:t>
            </a:r>
            <a:endParaRPr kumimoji="0" lang="en-IE" sz="2400" b="0" i="1"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857232"/>
            <a:ext cx="3222625" cy="4533900"/>
          </a:xfrm>
          <a:prstGeom prst="rect">
            <a:avLst/>
          </a:prstGeom>
          <a:noFill/>
          <a:ln w="9525">
            <a:noFill/>
            <a:miter lim="800000"/>
            <a:headEnd/>
            <a:tailEnd/>
          </a:ln>
          <a:effectLst/>
        </p:spPr>
      </p:pic>
      <p:pic>
        <p:nvPicPr>
          <p:cNvPr id="1028" name="Picture 4"/>
          <p:cNvPicPr>
            <a:picLocks noChangeArrowheads="1"/>
          </p:cNvPicPr>
          <p:nvPr/>
        </p:nvPicPr>
        <p:blipFill>
          <a:blip r:embed="rId3" cstate="print"/>
          <a:srcRect/>
          <a:stretch>
            <a:fillRect/>
          </a:stretch>
        </p:blipFill>
        <p:spPr bwMode="auto">
          <a:xfrm>
            <a:off x="5572132" y="857232"/>
            <a:ext cx="3222000" cy="4532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643174" y="500042"/>
            <a:ext cx="3693170" cy="51959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2000" fill="hold"/>
                                        <p:tgtEl>
                                          <p:spTgt spid="1028"/>
                                        </p:tgtEl>
                                        <p:attrNameLst>
                                          <p:attrName>ppt_x</p:attrName>
                                        </p:attrNameLst>
                                      </p:cBhvr>
                                      <p:tavLst>
                                        <p:tav tm="0">
                                          <p:val>
                                            <p:strVal val="1+#ppt_w/2"/>
                                          </p:val>
                                        </p:tav>
                                        <p:tav tm="100000">
                                          <p:val>
                                            <p:strVal val="#ppt_x"/>
                                          </p:val>
                                        </p:tav>
                                      </p:tavLst>
                                    </p:anim>
                                    <p:anim calcmode="lin" valueType="num">
                                      <p:cBhvr additive="base">
                                        <p:cTn id="13" dur="2000" fill="hold"/>
                                        <p:tgtEl>
                                          <p:spTgt spid="102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9" presetClass="emph" presetSubtype="0" nodeType="afterEffect">
                                  <p:stCondLst>
                                    <p:cond delay="0"/>
                                  </p:stCondLst>
                                  <p:childTnLst>
                                    <p:set>
                                      <p:cBhvr rctx="PPT">
                                        <p:cTn id="16" dur="indefinite"/>
                                        <p:tgtEl>
                                          <p:spTgt spid="1026"/>
                                        </p:tgtEl>
                                        <p:attrNameLst>
                                          <p:attrName>style.opacity</p:attrName>
                                        </p:attrNameLst>
                                      </p:cBhvr>
                                      <p:to>
                                        <p:strVal val="0.5"/>
                                      </p:to>
                                    </p:set>
                                    <p:animEffect filter="image" prLst="opacity: 0.5">
                                      <p:cBhvr rctx="IE">
                                        <p:cTn id="17" dur="indefinite"/>
                                        <p:tgtEl>
                                          <p:spTgt spid="1026"/>
                                        </p:tgtEl>
                                      </p:cBhvr>
                                    </p:animEffect>
                                  </p:childTnLst>
                                </p:cTn>
                              </p:par>
                              <p:par>
                                <p:cTn id="18" presetID="9" presetClass="emph" presetSubtype="0" nodeType="withEffect">
                                  <p:stCondLst>
                                    <p:cond delay="0"/>
                                  </p:stCondLst>
                                  <p:childTnLst>
                                    <p:set>
                                      <p:cBhvr rctx="PPT">
                                        <p:cTn id="19" dur="indefinite"/>
                                        <p:tgtEl>
                                          <p:spTgt spid="1028"/>
                                        </p:tgtEl>
                                        <p:attrNameLst>
                                          <p:attrName>style.opacity</p:attrName>
                                        </p:attrNameLst>
                                      </p:cBhvr>
                                      <p:to>
                                        <p:strVal val="0.5"/>
                                      </p:to>
                                    </p:set>
                                    <p:animEffect filter="image" prLst="opacity: 0.5">
                                      <p:cBhvr rctx="IE">
                                        <p:cTn id="20" dur="indefinite"/>
                                        <p:tgtEl>
                                          <p:spTgt spid="1028"/>
                                        </p:tgtEl>
                                      </p:cBhvr>
                                    </p:animEffect>
                                  </p:childTnLst>
                                </p:cTn>
                              </p:par>
                            </p:childTnLst>
                          </p:cTn>
                        </p:par>
                        <p:par>
                          <p:cTn id="21" fill="hold">
                            <p:stCondLst>
                              <p:cond delay="4000"/>
                            </p:stCondLst>
                            <p:childTnLst>
                              <p:par>
                                <p:cTn id="22" presetID="5" presetClass="entr" presetSubtype="10"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checkerboard(across)">
                                      <p:cBhvr>
                                        <p:cTn id="24" dur="3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71472" y="357166"/>
            <a:ext cx="3927101" cy="5083187"/>
          </a:xfrm>
          <a:prstGeom prst="rect">
            <a:avLst/>
          </a:prstGeom>
          <a:noFill/>
          <a:ln w="9525">
            <a:noFill/>
            <a:miter lim="800000"/>
            <a:headEnd/>
            <a:tailEnd/>
          </a:ln>
          <a:effectLst/>
        </p:spPr>
      </p:pic>
      <p:pic>
        <p:nvPicPr>
          <p:cNvPr id="3" name="Picture 3"/>
          <p:cNvPicPr>
            <a:picLocks noChangeArrowheads="1"/>
          </p:cNvPicPr>
          <p:nvPr/>
        </p:nvPicPr>
        <p:blipFill>
          <a:blip r:embed="rId3" cstate="print"/>
          <a:srcRect/>
          <a:stretch>
            <a:fillRect/>
          </a:stretch>
        </p:blipFill>
        <p:spPr bwMode="auto">
          <a:xfrm>
            <a:off x="4714876" y="357166"/>
            <a:ext cx="3931200" cy="5083200"/>
          </a:xfrm>
          <a:prstGeom prst="rect">
            <a:avLst/>
          </a:prstGeom>
          <a:noFill/>
          <a:ln w="9525">
            <a:noFill/>
            <a:miter lim="800000"/>
            <a:headEnd/>
            <a:tailEnd/>
          </a:ln>
          <a:effectLst/>
        </p:spPr>
      </p:pic>
      <p:sp>
        <p:nvSpPr>
          <p:cNvPr id="8" name="TextBox 7"/>
          <p:cNvSpPr txBox="1"/>
          <p:nvPr/>
        </p:nvSpPr>
        <p:spPr>
          <a:xfrm>
            <a:off x="2428860" y="214290"/>
            <a:ext cx="4357718" cy="369332"/>
          </a:xfrm>
          <a:prstGeom prst="rect">
            <a:avLst/>
          </a:prstGeom>
          <a:solidFill>
            <a:srgbClr val="FF0000"/>
          </a:solidFill>
        </p:spPr>
        <p:txBody>
          <a:bodyPr wrap="square" rtlCol="0">
            <a:spAutoFit/>
          </a:bodyPr>
          <a:lstStyle/>
          <a:p>
            <a:pPr algn="ctr"/>
            <a:r>
              <a:rPr lang="en-IE" b="1" dirty="0" smtClean="0"/>
              <a:t>11 Chapters, </a:t>
            </a:r>
            <a:r>
              <a:rPr lang="en-IE" b="1" dirty="0" smtClean="0"/>
              <a:t>77 Sections, 118 </a:t>
            </a:r>
            <a:r>
              <a:rPr lang="en-IE" b="1" dirty="0" smtClean="0"/>
              <a:t>Pages</a:t>
            </a:r>
            <a:endParaRPr lang="en-IE"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rrowheads="1"/>
          </p:cNvPicPr>
          <p:nvPr/>
        </p:nvPicPr>
        <p:blipFill>
          <a:blip r:embed="rId2" cstate="print"/>
          <a:srcRect/>
          <a:stretch>
            <a:fillRect/>
          </a:stretch>
        </p:blipFill>
        <p:spPr bwMode="auto">
          <a:xfrm>
            <a:off x="571472" y="357166"/>
            <a:ext cx="3927600" cy="5083200"/>
          </a:xfrm>
          <a:prstGeom prst="rect">
            <a:avLst/>
          </a:prstGeom>
          <a:noFill/>
          <a:ln w="9525">
            <a:noFill/>
            <a:miter lim="800000"/>
            <a:headEnd/>
            <a:tailEnd/>
          </a:ln>
          <a:effectLst/>
        </p:spPr>
      </p:pic>
      <p:pic>
        <p:nvPicPr>
          <p:cNvPr id="1028" name="Picture 4"/>
          <p:cNvPicPr>
            <a:picLocks noChangeArrowheads="1"/>
          </p:cNvPicPr>
          <p:nvPr/>
        </p:nvPicPr>
        <p:blipFill>
          <a:blip r:embed="rId3" cstate="print"/>
          <a:srcRect/>
          <a:stretch>
            <a:fillRect/>
          </a:stretch>
        </p:blipFill>
        <p:spPr bwMode="auto">
          <a:xfrm>
            <a:off x="4714876" y="357166"/>
            <a:ext cx="3927600" cy="5083200"/>
          </a:xfrm>
          <a:prstGeom prst="rect">
            <a:avLst/>
          </a:prstGeom>
          <a:noFill/>
          <a:ln w="9525">
            <a:noFill/>
            <a:miter lim="800000"/>
            <a:headEnd/>
            <a:tailEnd/>
          </a:ln>
          <a:effectLst/>
        </p:spPr>
      </p:pic>
      <p:sp>
        <p:nvSpPr>
          <p:cNvPr id="4" name="TextBox 3"/>
          <p:cNvSpPr txBox="1"/>
          <p:nvPr/>
        </p:nvSpPr>
        <p:spPr>
          <a:xfrm>
            <a:off x="3357554" y="214290"/>
            <a:ext cx="2357454" cy="369332"/>
          </a:xfrm>
          <a:prstGeom prst="rect">
            <a:avLst/>
          </a:prstGeom>
          <a:solidFill>
            <a:srgbClr val="FF0000"/>
          </a:solidFill>
        </p:spPr>
        <p:txBody>
          <a:bodyPr wrap="square" rtlCol="0">
            <a:spAutoFit/>
          </a:bodyPr>
          <a:lstStyle/>
          <a:p>
            <a:pPr algn="ctr"/>
            <a:r>
              <a:rPr lang="en-IE" b="1" dirty="0" smtClean="0"/>
              <a:t>66 Tables </a:t>
            </a:r>
            <a:endParaRPr lang="en-IE" b="1" dirty="0"/>
          </a:p>
        </p:txBody>
      </p:sp>
      <p:grpSp>
        <p:nvGrpSpPr>
          <p:cNvPr id="52" name="Group 51"/>
          <p:cNvGrpSpPr/>
          <p:nvPr/>
        </p:nvGrpSpPr>
        <p:grpSpPr>
          <a:xfrm>
            <a:off x="857224" y="1000108"/>
            <a:ext cx="5085776" cy="976314"/>
            <a:chOff x="857224" y="1000108"/>
            <a:chExt cx="5085776" cy="976314"/>
          </a:xfrm>
        </p:grpSpPr>
        <p:pic>
          <p:nvPicPr>
            <p:cNvPr id="10" name="Picture 9" descr="Department of Finance"/>
            <p:cNvPicPr>
              <a:picLocks noChangeAspect="1" noChangeArrowheads="1"/>
            </p:cNvPicPr>
            <p:nvPr/>
          </p:nvPicPr>
          <p:blipFill>
            <a:blip r:embed="rId4" cstate="print"/>
            <a:srcRect/>
            <a:stretch>
              <a:fillRect/>
            </a:stretch>
          </p:blipFill>
          <p:spPr bwMode="auto">
            <a:xfrm>
              <a:off x="3276000" y="1214422"/>
              <a:ext cx="2667000" cy="762000"/>
            </a:xfrm>
            <a:prstGeom prst="rect">
              <a:avLst/>
            </a:prstGeom>
            <a:noFill/>
            <a:ln w="6350">
              <a:solidFill>
                <a:schemeClr val="tx1"/>
              </a:solidFill>
            </a:ln>
          </p:spPr>
        </p:pic>
        <p:cxnSp>
          <p:nvCxnSpPr>
            <p:cNvPr id="11" name="Straight Arrow Connector 10"/>
            <p:cNvCxnSpPr>
              <a:stCxn id="2050" idx="2"/>
              <a:endCxn id="10" idx="1"/>
            </p:cNvCxnSpPr>
            <p:nvPr/>
          </p:nvCxnSpPr>
          <p:spPr>
            <a:xfrm rot="16200000" flipH="1">
              <a:off x="2700420" y="1019842"/>
              <a:ext cx="374652" cy="77650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srcRect/>
            <a:stretch>
              <a:fillRect/>
            </a:stretch>
          </p:blipFill>
          <p:spPr bwMode="auto">
            <a:xfrm>
              <a:off x="857224" y="1000108"/>
              <a:ext cx="3284537" cy="220662"/>
            </a:xfrm>
            <a:prstGeom prst="rect">
              <a:avLst/>
            </a:prstGeom>
            <a:noFill/>
            <a:ln w="19050">
              <a:solidFill>
                <a:srgbClr val="FF0000"/>
              </a:solidFill>
              <a:miter lim="800000"/>
              <a:headEnd/>
              <a:tailEnd/>
            </a:ln>
            <a:effectLst/>
          </p:spPr>
        </p:pic>
      </p:grpSp>
      <p:grpSp>
        <p:nvGrpSpPr>
          <p:cNvPr id="53" name="Group 52"/>
          <p:cNvGrpSpPr/>
          <p:nvPr/>
        </p:nvGrpSpPr>
        <p:grpSpPr>
          <a:xfrm>
            <a:off x="857224" y="1571612"/>
            <a:ext cx="4978742" cy="1339350"/>
            <a:chOff x="857224" y="1571612"/>
            <a:chExt cx="4978742" cy="1339350"/>
          </a:xfrm>
        </p:grpSpPr>
        <p:pic>
          <p:nvPicPr>
            <p:cNvPr id="12" name="Picture 11" descr="Teagasc - The Irish Agriculture and Food Development Authority"/>
            <p:cNvPicPr>
              <a:picLocks noChangeAspect="1" noChangeArrowheads="1"/>
            </p:cNvPicPr>
            <p:nvPr/>
          </p:nvPicPr>
          <p:blipFill>
            <a:blip r:embed="rId6" cstate="print"/>
            <a:srcRect/>
            <a:stretch>
              <a:fillRect/>
            </a:stretch>
          </p:blipFill>
          <p:spPr bwMode="auto">
            <a:xfrm>
              <a:off x="3357554" y="2048628"/>
              <a:ext cx="2478412" cy="862334"/>
            </a:xfrm>
            <a:prstGeom prst="rect">
              <a:avLst/>
            </a:prstGeom>
            <a:noFill/>
            <a:ln w="6350">
              <a:solidFill>
                <a:schemeClr val="tx1"/>
              </a:solidFill>
            </a:ln>
          </p:spPr>
        </p:pic>
        <p:pic>
          <p:nvPicPr>
            <p:cNvPr id="2051" name="Picture 3"/>
            <p:cNvPicPr>
              <a:picLocks noChangeAspect="1" noChangeArrowheads="1"/>
            </p:cNvPicPr>
            <p:nvPr/>
          </p:nvPicPr>
          <p:blipFill>
            <a:blip r:embed="rId7" cstate="print"/>
            <a:srcRect/>
            <a:stretch>
              <a:fillRect/>
            </a:stretch>
          </p:blipFill>
          <p:spPr bwMode="auto">
            <a:xfrm>
              <a:off x="857224" y="1571612"/>
              <a:ext cx="3222625" cy="182562"/>
            </a:xfrm>
            <a:prstGeom prst="rect">
              <a:avLst/>
            </a:prstGeom>
            <a:noFill/>
            <a:ln w="19050">
              <a:solidFill>
                <a:srgbClr val="FF0000"/>
              </a:solidFill>
              <a:miter lim="800000"/>
              <a:headEnd/>
              <a:tailEnd/>
            </a:ln>
            <a:effectLst/>
          </p:spPr>
        </p:pic>
        <p:cxnSp>
          <p:nvCxnSpPr>
            <p:cNvPr id="20" name="Straight Arrow Connector 19"/>
            <p:cNvCxnSpPr>
              <a:stCxn id="12" idx="1"/>
              <a:endCxn id="2051" idx="2"/>
            </p:cNvCxnSpPr>
            <p:nvPr/>
          </p:nvCxnSpPr>
          <p:spPr>
            <a:xfrm rot="10800000">
              <a:off x="2468538" y="1754175"/>
              <a:ext cx="889017" cy="72562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330000" y="1214422"/>
            <a:ext cx="4669415" cy="2571768"/>
            <a:chOff x="3330000" y="1214422"/>
            <a:chExt cx="4669415" cy="2571768"/>
          </a:xfrm>
        </p:grpSpPr>
        <p:pic>
          <p:nvPicPr>
            <p:cNvPr id="23" name="Picture 22" descr="Revenue logo"/>
            <p:cNvPicPr>
              <a:picLocks noChangeAspect="1" noChangeArrowheads="1"/>
            </p:cNvPicPr>
            <p:nvPr/>
          </p:nvPicPr>
          <p:blipFill>
            <a:blip r:embed="rId8" cstate="print"/>
            <a:srcRect/>
            <a:stretch>
              <a:fillRect/>
            </a:stretch>
          </p:blipFill>
          <p:spPr bwMode="auto">
            <a:xfrm>
              <a:off x="3330000" y="3000372"/>
              <a:ext cx="2552591" cy="785818"/>
            </a:xfrm>
            <a:prstGeom prst="rect">
              <a:avLst/>
            </a:prstGeom>
            <a:noFill/>
            <a:ln w="6350">
              <a:solidFill>
                <a:schemeClr val="tx1"/>
              </a:solidFill>
            </a:ln>
          </p:spPr>
        </p:pic>
        <p:pic>
          <p:nvPicPr>
            <p:cNvPr id="2053" name="Picture 5"/>
            <p:cNvPicPr>
              <a:picLocks noChangeAspect="1" noChangeArrowheads="1"/>
            </p:cNvPicPr>
            <p:nvPr/>
          </p:nvPicPr>
          <p:blipFill>
            <a:blip r:embed="rId9" cstate="print"/>
            <a:srcRect/>
            <a:stretch>
              <a:fillRect/>
            </a:stretch>
          </p:blipFill>
          <p:spPr bwMode="auto">
            <a:xfrm>
              <a:off x="4929190" y="1214422"/>
              <a:ext cx="3070225" cy="174625"/>
            </a:xfrm>
            <a:prstGeom prst="rect">
              <a:avLst/>
            </a:prstGeom>
            <a:noFill/>
            <a:ln w="19050">
              <a:solidFill>
                <a:srgbClr val="FF0000"/>
              </a:solidFill>
              <a:miter lim="800000"/>
              <a:headEnd/>
              <a:tailEnd/>
            </a:ln>
            <a:effectLst/>
          </p:spPr>
        </p:pic>
        <p:cxnSp>
          <p:nvCxnSpPr>
            <p:cNvPr id="27" name="Straight Arrow Connector 26"/>
            <p:cNvCxnSpPr>
              <a:stCxn id="23" idx="0"/>
              <a:endCxn id="2053" idx="2"/>
            </p:cNvCxnSpPr>
            <p:nvPr/>
          </p:nvCxnSpPr>
          <p:spPr>
            <a:xfrm rot="5400000" flipH="1" flipV="1">
              <a:off x="4729637" y="1265707"/>
              <a:ext cx="1611325" cy="185800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528000" y="1764000"/>
            <a:ext cx="4687337" cy="2705615"/>
            <a:chOff x="3528000" y="1764000"/>
            <a:chExt cx="4687337" cy="2705615"/>
          </a:xfrm>
        </p:grpSpPr>
        <p:pic>
          <p:nvPicPr>
            <p:cNvPr id="2054" name="Picture 6"/>
            <p:cNvPicPr>
              <a:picLocks noChangeAspect="1" noChangeArrowheads="1"/>
            </p:cNvPicPr>
            <p:nvPr/>
          </p:nvPicPr>
          <p:blipFill>
            <a:blip r:embed="rId10" cstate="print"/>
            <a:srcRect/>
            <a:stretch>
              <a:fillRect/>
            </a:stretch>
          </p:blipFill>
          <p:spPr bwMode="auto">
            <a:xfrm>
              <a:off x="3528000" y="3857628"/>
              <a:ext cx="2143140" cy="611987"/>
            </a:xfrm>
            <a:prstGeom prst="rect">
              <a:avLst/>
            </a:prstGeom>
            <a:noFill/>
            <a:ln w="6350">
              <a:solidFill>
                <a:schemeClr val="tx1"/>
              </a:solidFill>
              <a:miter lim="800000"/>
              <a:headEnd/>
              <a:tailEnd/>
            </a:ln>
            <a:effectLst/>
          </p:spPr>
        </p:pic>
        <p:pic>
          <p:nvPicPr>
            <p:cNvPr id="2055" name="Picture 7"/>
            <p:cNvPicPr>
              <a:picLocks noChangeAspect="1" noChangeArrowheads="1"/>
            </p:cNvPicPr>
            <p:nvPr/>
          </p:nvPicPr>
          <p:blipFill>
            <a:blip r:embed="rId11" cstate="print"/>
            <a:srcRect/>
            <a:stretch>
              <a:fillRect/>
            </a:stretch>
          </p:blipFill>
          <p:spPr bwMode="auto">
            <a:xfrm>
              <a:off x="4929190" y="1764000"/>
              <a:ext cx="3286147" cy="164379"/>
            </a:xfrm>
            <a:prstGeom prst="rect">
              <a:avLst/>
            </a:prstGeom>
            <a:noFill/>
            <a:ln w="19050">
              <a:solidFill>
                <a:srgbClr val="FF0000"/>
              </a:solidFill>
              <a:miter lim="800000"/>
              <a:headEnd/>
              <a:tailEnd/>
            </a:ln>
            <a:effectLst/>
          </p:spPr>
        </p:pic>
        <p:cxnSp>
          <p:nvCxnSpPr>
            <p:cNvPr id="41" name="Straight Arrow Connector 40"/>
            <p:cNvCxnSpPr>
              <a:stCxn id="2054" idx="0"/>
              <a:endCxn id="2055" idx="2"/>
            </p:cNvCxnSpPr>
            <p:nvPr/>
          </p:nvCxnSpPr>
          <p:spPr>
            <a:xfrm rot="5400000" flipH="1" flipV="1">
              <a:off x="4621293" y="1906657"/>
              <a:ext cx="1929249" cy="19726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786182" y="2643182"/>
            <a:ext cx="4111632" cy="2676721"/>
            <a:chOff x="3786182" y="2643182"/>
            <a:chExt cx="4111632" cy="2676721"/>
          </a:xfrm>
        </p:grpSpPr>
        <p:pic>
          <p:nvPicPr>
            <p:cNvPr id="2056" name="Picture 8"/>
            <p:cNvPicPr>
              <a:picLocks noChangeAspect="1" noChangeArrowheads="1"/>
            </p:cNvPicPr>
            <p:nvPr/>
          </p:nvPicPr>
          <p:blipFill>
            <a:blip r:embed="rId12" cstate="print"/>
            <a:srcRect/>
            <a:stretch>
              <a:fillRect/>
            </a:stretch>
          </p:blipFill>
          <p:spPr bwMode="auto">
            <a:xfrm>
              <a:off x="3786182" y="4536000"/>
              <a:ext cx="1643074" cy="783903"/>
            </a:xfrm>
            <a:prstGeom prst="rect">
              <a:avLst/>
            </a:prstGeom>
            <a:noFill/>
            <a:ln w="6350">
              <a:solidFill>
                <a:schemeClr val="tx1"/>
              </a:solidFill>
              <a:miter lim="800000"/>
              <a:headEnd/>
              <a:tailEnd/>
            </a:ln>
            <a:effectLst/>
          </p:spPr>
        </p:pic>
        <p:cxnSp>
          <p:nvCxnSpPr>
            <p:cNvPr id="46" name="Straight Arrow Connector 45"/>
            <p:cNvCxnSpPr>
              <a:stCxn id="2056" idx="0"/>
              <a:endCxn id="2057" idx="2"/>
            </p:cNvCxnSpPr>
            <p:nvPr/>
          </p:nvCxnSpPr>
          <p:spPr>
            <a:xfrm rot="5400000" flipH="1" flipV="1">
              <a:off x="4622542" y="2780759"/>
              <a:ext cx="1740418" cy="177006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57" name="Picture 9"/>
            <p:cNvPicPr>
              <a:picLocks noChangeAspect="1" noChangeArrowheads="1"/>
            </p:cNvPicPr>
            <p:nvPr/>
          </p:nvPicPr>
          <p:blipFill>
            <a:blip r:embed="rId13" cstate="print"/>
            <a:srcRect/>
            <a:stretch>
              <a:fillRect/>
            </a:stretch>
          </p:blipFill>
          <p:spPr bwMode="auto">
            <a:xfrm>
              <a:off x="4857752" y="2643182"/>
              <a:ext cx="3040062" cy="152400"/>
            </a:xfrm>
            <a:prstGeom prst="rect">
              <a:avLst/>
            </a:prstGeom>
            <a:noFill/>
            <a:ln w="19050">
              <a:solidFill>
                <a:srgbClr val="FF0000"/>
              </a:solid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heckerboard(across)">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1000"/>
                                        <p:tgtEl>
                                          <p:spTgt spid="52"/>
                                        </p:tgtEl>
                                      </p:cBhvr>
                                    </p:animEffect>
                                    <p:set>
                                      <p:cBhvr>
                                        <p:cTn id="12" dur="1" fill="hold">
                                          <p:stCondLst>
                                            <p:cond delay="999"/>
                                          </p:stCondLst>
                                        </p:cTn>
                                        <p:tgtEl>
                                          <p:spTgt spid="52"/>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checkerboard(across)">
                                      <p:cBhvr>
                                        <p:cTn id="15" dur="10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1000"/>
                                        <p:tgtEl>
                                          <p:spTgt spid="53"/>
                                        </p:tgtEl>
                                      </p:cBhvr>
                                    </p:animEffect>
                                    <p:set>
                                      <p:cBhvr>
                                        <p:cTn id="20" dur="1" fill="hold">
                                          <p:stCondLst>
                                            <p:cond delay="999"/>
                                          </p:stCondLst>
                                        </p:cTn>
                                        <p:tgtEl>
                                          <p:spTgt spid="53"/>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checkerboard(across)">
                                      <p:cBhvr>
                                        <p:cTn id="23" dur="1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1000"/>
                                        <p:tgtEl>
                                          <p:spTgt spid="37"/>
                                        </p:tgtEl>
                                      </p:cBhvr>
                                    </p:animEffect>
                                    <p:set>
                                      <p:cBhvr>
                                        <p:cTn id="28" dur="1" fill="hold">
                                          <p:stCondLst>
                                            <p:cond delay="999"/>
                                          </p:stCondLst>
                                        </p:cTn>
                                        <p:tgtEl>
                                          <p:spTgt spid="37"/>
                                        </p:tgtEl>
                                        <p:attrNameLst>
                                          <p:attrName>style.visibility</p:attrName>
                                        </p:attrNameLst>
                                      </p:cBhvr>
                                      <p:to>
                                        <p:strVal val="hidden"/>
                                      </p:to>
                                    </p:set>
                                  </p:childTnLst>
                                </p:cTn>
                              </p:par>
                              <p:par>
                                <p:cTn id="29" presetID="5" presetClass="entr" presetSubtype="1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checkerboard(across)">
                                      <p:cBhvr>
                                        <p:cTn id="31" dur="10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1000"/>
                                        <p:tgtEl>
                                          <p:spTgt spid="44"/>
                                        </p:tgtEl>
                                      </p:cBhvr>
                                    </p:animEffect>
                                    <p:set>
                                      <p:cBhvr>
                                        <p:cTn id="36" dur="1" fill="hold">
                                          <p:stCondLst>
                                            <p:cond delay="999"/>
                                          </p:stCondLst>
                                        </p:cTn>
                                        <p:tgtEl>
                                          <p:spTgt spid="44"/>
                                        </p:tgtEl>
                                        <p:attrNameLst>
                                          <p:attrName>style.visibility</p:attrName>
                                        </p:attrNameLst>
                                      </p:cBhvr>
                                      <p:to>
                                        <p:strVal val="hidden"/>
                                      </p:to>
                                    </p:set>
                                  </p:childTnLst>
                                </p:cTn>
                              </p:par>
                              <p:par>
                                <p:cTn id="37" presetID="5" presetClass="entr" presetSubtype="1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checkerboard(across)">
                                      <p:cBhvr>
                                        <p:cTn id="39" dur="10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nodeType="clickEffect">
                                  <p:stCondLst>
                                    <p:cond delay="0"/>
                                  </p:stCondLst>
                                  <p:childTnLst>
                                    <p:animEffect transition="out" filter="checkerboard(across)">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rrowheads="1"/>
          </p:cNvPicPr>
          <p:nvPr/>
        </p:nvPicPr>
        <p:blipFill>
          <a:blip r:embed="rId2" cstate="print"/>
          <a:srcRect/>
          <a:stretch>
            <a:fillRect/>
          </a:stretch>
        </p:blipFill>
        <p:spPr bwMode="auto">
          <a:xfrm>
            <a:off x="4716000" y="356400"/>
            <a:ext cx="3927600" cy="5083200"/>
          </a:xfrm>
          <a:prstGeom prst="rect">
            <a:avLst/>
          </a:prstGeom>
          <a:noFill/>
          <a:ln w="9525">
            <a:noFill/>
            <a:miter lim="800000"/>
            <a:headEnd/>
            <a:tailEnd/>
          </a:ln>
          <a:effectLst/>
        </p:spPr>
      </p:pic>
      <p:pic>
        <p:nvPicPr>
          <p:cNvPr id="3074" name="Picture 2"/>
          <p:cNvPicPr>
            <a:picLocks noChangeArrowheads="1"/>
          </p:cNvPicPr>
          <p:nvPr/>
        </p:nvPicPr>
        <p:blipFill>
          <a:blip r:embed="rId3" cstate="print"/>
          <a:srcRect/>
          <a:stretch>
            <a:fillRect/>
          </a:stretch>
        </p:blipFill>
        <p:spPr bwMode="auto">
          <a:xfrm>
            <a:off x="571472" y="357166"/>
            <a:ext cx="3927600" cy="5083200"/>
          </a:xfrm>
          <a:prstGeom prst="rect">
            <a:avLst/>
          </a:prstGeom>
          <a:noFill/>
          <a:ln w="9525">
            <a:noFill/>
            <a:miter lim="800000"/>
            <a:headEnd/>
            <a:tailEnd/>
          </a:ln>
          <a:effectLst/>
        </p:spPr>
      </p:pic>
      <p:sp>
        <p:nvSpPr>
          <p:cNvPr id="4" name="TextBox 3"/>
          <p:cNvSpPr txBox="1"/>
          <p:nvPr/>
        </p:nvSpPr>
        <p:spPr>
          <a:xfrm>
            <a:off x="3357554" y="214290"/>
            <a:ext cx="2357454" cy="369332"/>
          </a:xfrm>
          <a:prstGeom prst="rect">
            <a:avLst/>
          </a:prstGeom>
          <a:solidFill>
            <a:srgbClr val="FF0000"/>
          </a:solidFill>
        </p:spPr>
        <p:txBody>
          <a:bodyPr wrap="square" rtlCol="0">
            <a:spAutoFit/>
          </a:bodyPr>
          <a:lstStyle/>
          <a:p>
            <a:pPr algn="ctr"/>
            <a:r>
              <a:rPr lang="en-IE" b="1" dirty="0" smtClean="0"/>
              <a:t>58 Figures</a:t>
            </a:r>
            <a:endParaRPr lang="en-IE" b="1" dirty="0"/>
          </a:p>
        </p:txBody>
      </p:sp>
      <p:grpSp>
        <p:nvGrpSpPr>
          <p:cNvPr id="27" name="Group 26"/>
          <p:cNvGrpSpPr/>
          <p:nvPr/>
        </p:nvGrpSpPr>
        <p:grpSpPr>
          <a:xfrm>
            <a:off x="828000" y="1000108"/>
            <a:ext cx="5135574" cy="768067"/>
            <a:chOff x="828000" y="1000108"/>
            <a:chExt cx="5135574" cy="768067"/>
          </a:xfrm>
        </p:grpSpPr>
        <p:pic>
          <p:nvPicPr>
            <p:cNvPr id="1029" name="Picture 5" descr="Irish Dairy Board"/>
            <p:cNvPicPr>
              <a:picLocks noChangeAspect="1" noChangeArrowheads="1"/>
            </p:cNvPicPr>
            <p:nvPr/>
          </p:nvPicPr>
          <p:blipFill>
            <a:blip r:embed="rId4" cstate="print"/>
            <a:srcRect/>
            <a:stretch>
              <a:fillRect/>
            </a:stretch>
          </p:blipFill>
          <p:spPr bwMode="auto">
            <a:xfrm>
              <a:off x="3240000" y="1000108"/>
              <a:ext cx="2723574" cy="500066"/>
            </a:xfrm>
            <a:prstGeom prst="rect">
              <a:avLst/>
            </a:prstGeom>
            <a:noFill/>
            <a:ln w="6350">
              <a:solidFill>
                <a:schemeClr val="tx1"/>
              </a:solidFill>
            </a:ln>
          </p:spPr>
        </p:pic>
        <p:pic>
          <p:nvPicPr>
            <p:cNvPr id="1032" name="Picture 8"/>
            <p:cNvPicPr>
              <a:picLocks noChangeAspect="1" noChangeArrowheads="1"/>
            </p:cNvPicPr>
            <p:nvPr/>
          </p:nvPicPr>
          <p:blipFill>
            <a:blip r:embed="rId5" cstate="print"/>
            <a:srcRect/>
            <a:stretch>
              <a:fillRect/>
            </a:stretch>
          </p:blipFill>
          <p:spPr bwMode="auto">
            <a:xfrm>
              <a:off x="828000" y="1638000"/>
              <a:ext cx="2827337" cy="130175"/>
            </a:xfrm>
            <a:prstGeom prst="rect">
              <a:avLst/>
            </a:prstGeom>
            <a:noFill/>
            <a:ln w="19050">
              <a:solidFill>
                <a:srgbClr val="FF0000"/>
              </a:solidFill>
              <a:miter lim="800000"/>
              <a:headEnd/>
              <a:tailEnd/>
            </a:ln>
            <a:effectLst/>
          </p:spPr>
        </p:pic>
        <p:cxnSp>
          <p:nvCxnSpPr>
            <p:cNvPr id="18" name="Straight Arrow Connector 17"/>
            <p:cNvCxnSpPr>
              <a:stCxn id="1029" idx="1"/>
              <a:endCxn id="1032" idx="0"/>
            </p:cNvCxnSpPr>
            <p:nvPr/>
          </p:nvCxnSpPr>
          <p:spPr>
            <a:xfrm rot="10800000" flipV="1">
              <a:off x="2241670" y="1250140"/>
              <a:ext cx="998331" cy="38785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85786" y="2214554"/>
            <a:ext cx="4976041" cy="2009788"/>
            <a:chOff x="785786" y="2214554"/>
            <a:chExt cx="4976041" cy="2009788"/>
          </a:xfrm>
        </p:grpSpPr>
        <p:pic>
          <p:nvPicPr>
            <p:cNvPr id="1038" name="Picture 14"/>
            <p:cNvPicPr>
              <a:picLocks noChangeAspect="1" noChangeArrowheads="1"/>
            </p:cNvPicPr>
            <p:nvPr/>
          </p:nvPicPr>
          <p:blipFill>
            <a:blip r:embed="rId6" cstate="print"/>
            <a:srcRect/>
            <a:stretch>
              <a:fillRect/>
            </a:stretch>
          </p:blipFill>
          <p:spPr bwMode="auto">
            <a:xfrm>
              <a:off x="3643306" y="2214554"/>
              <a:ext cx="2118521" cy="660403"/>
            </a:xfrm>
            <a:prstGeom prst="rect">
              <a:avLst/>
            </a:prstGeom>
            <a:noFill/>
            <a:ln w="6350">
              <a:solidFill>
                <a:schemeClr val="tx1"/>
              </a:solidFill>
              <a:miter lim="800000"/>
              <a:headEnd/>
              <a:tailEnd/>
            </a:ln>
            <a:effectLst/>
          </p:spPr>
        </p:pic>
        <p:pic>
          <p:nvPicPr>
            <p:cNvPr id="1040" name="Picture 16"/>
            <p:cNvPicPr>
              <a:picLocks noChangeAspect="1" noChangeArrowheads="1"/>
            </p:cNvPicPr>
            <p:nvPr/>
          </p:nvPicPr>
          <p:blipFill>
            <a:blip r:embed="rId7" cstate="print"/>
            <a:srcRect/>
            <a:stretch>
              <a:fillRect/>
            </a:stretch>
          </p:blipFill>
          <p:spPr bwMode="auto">
            <a:xfrm>
              <a:off x="785786" y="4071942"/>
              <a:ext cx="4594225" cy="152400"/>
            </a:xfrm>
            <a:prstGeom prst="rect">
              <a:avLst/>
            </a:prstGeom>
            <a:noFill/>
            <a:ln w="19050">
              <a:solidFill>
                <a:srgbClr val="FF0000"/>
              </a:solidFill>
              <a:miter lim="800000"/>
              <a:headEnd/>
              <a:tailEnd/>
            </a:ln>
            <a:effectLst/>
          </p:spPr>
        </p:pic>
        <p:cxnSp>
          <p:nvCxnSpPr>
            <p:cNvPr id="44" name="Straight Arrow Connector 43"/>
            <p:cNvCxnSpPr>
              <a:stCxn id="1038" idx="2"/>
              <a:endCxn id="1040" idx="0"/>
            </p:cNvCxnSpPr>
            <p:nvPr/>
          </p:nvCxnSpPr>
          <p:spPr>
            <a:xfrm rot="5400000">
              <a:off x="3294241" y="2663615"/>
              <a:ext cx="1196985" cy="161966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56000" y="3500438"/>
            <a:ext cx="4713672" cy="1210187"/>
            <a:chOff x="756000" y="3500438"/>
            <a:chExt cx="4713672" cy="1210187"/>
          </a:xfrm>
        </p:grpSpPr>
        <p:pic>
          <p:nvPicPr>
            <p:cNvPr id="1041" name="Picture 17"/>
            <p:cNvPicPr>
              <a:picLocks noChangeAspect="1" noChangeArrowheads="1"/>
            </p:cNvPicPr>
            <p:nvPr/>
          </p:nvPicPr>
          <p:blipFill>
            <a:blip r:embed="rId8" cstate="print"/>
            <a:srcRect/>
            <a:stretch>
              <a:fillRect/>
            </a:stretch>
          </p:blipFill>
          <p:spPr bwMode="auto">
            <a:xfrm>
              <a:off x="3744000" y="3500438"/>
              <a:ext cx="1725672" cy="857256"/>
            </a:xfrm>
            <a:prstGeom prst="rect">
              <a:avLst/>
            </a:prstGeom>
            <a:noFill/>
            <a:ln w="6350">
              <a:solidFill>
                <a:schemeClr val="tx1"/>
              </a:solidFill>
              <a:miter lim="800000"/>
              <a:headEnd/>
              <a:tailEnd/>
            </a:ln>
            <a:effectLst/>
          </p:spPr>
        </p:pic>
        <p:pic>
          <p:nvPicPr>
            <p:cNvPr id="1042" name="Picture 18"/>
            <p:cNvPicPr>
              <a:picLocks noChangeAspect="1" noChangeArrowheads="1"/>
            </p:cNvPicPr>
            <p:nvPr/>
          </p:nvPicPr>
          <p:blipFill>
            <a:blip r:embed="rId9" cstate="print"/>
            <a:srcRect/>
            <a:stretch>
              <a:fillRect/>
            </a:stretch>
          </p:blipFill>
          <p:spPr bwMode="auto">
            <a:xfrm>
              <a:off x="756000" y="4536000"/>
              <a:ext cx="3254375" cy="174625"/>
            </a:xfrm>
            <a:prstGeom prst="rect">
              <a:avLst/>
            </a:prstGeom>
            <a:noFill/>
            <a:ln w="19050">
              <a:solidFill>
                <a:srgbClr val="FF0000"/>
              </a:solidFill>
              <a:miter lim="800000"/>
              <a:headEnd/>
              <a:tailEnd/>
            </a:ln>
            <a:effectLst/>
          </p:spPr>
        </p:pic>
        <p:cxnSp>
          <p:nvCxnSpPr>
            <p:cNvPr id="49" name="Straight Arrow Connector 48"/>
            <p:cNvCxnSpPr>
              <a:stCxn id="1041" idx="2"/>
              <a:endCxn id="1042" idx="0"/>
            </p:cNvCxnSpPr>
            <p:nvPr/>
          </p:nvCxnSpPr>
          <p:spPr>
            <a:xfrm rot="5400000">
              <a:off x="3405859" y="3335023"/>
              <a:ext cx="178306" cy="222364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1000"/>
                                        <p:tgtEl>
                                          <p:spTgt spid="27"/>
                                        </p:tgtEl>
                                      </p:cBhvr>
                                    </p:animEffect>
                                    <p:set>
                                      <p:cBhvr>
                                        <p:cTn id="12" dur="1" fill="hold">
                                          <p:stCondLst>
                                            <p:cond delay="999"/>
                                          </p:stCondLst>
                                        </p:cTn>
                                        <p:tgtEl>
                                          <p:spTgt spid="27"/>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checkerboard(across)">
                                      <p:cBhvr>
                                        <p:cTn id="15" dur="1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1000"/>
                                        <p:tgtEl>
                                          <p:spTgt spid="55"/>
                                        </p:tgtEl>
                                      </p:cBhvr>
                                    </p:animEffect>
                                    <p:set>
                                      <p:cBhvr>
                                        <p:cTn id="20" dur="1" fill="hold">
                                          <p:stCondLst>
                                            <p:cond delay="999"/>
                                          </p:stCondLst>
                                        </p:cTn>
                                        <p:tgtEl>
                                          <p:spTgt spid="55"/>
                                        </p:tgtEl>
                                        <p:attrNameLst>
                                          <p:attrName>style.visibility</p:attrName>
                                        </p:attrNameLst>
                                      </p:cBhvr>
                                      <p:to>
                                        <p:strVal val="hidden"/>
                                      </p:to>
                                    </p:set>
                                  </p:childTnLst>
                                </p:cTn>
                              </p:par>
                              <p:par>
                                <p:cTn id="21" presetID="5" presetClass="entr" presetSubtype="1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checkerboard(across)">
                                      <p:cBhvr>
                                        <p:cTn id="23" dur="10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1000"/>
                                        <p:tgtEl>
                                          <p:spTgt spid="50"/>
                                        </p:tgtEl>
                                      </p:cBhvr>
                                    </p:animEffect>
                                    <p:set>
                                      <p:cBhvr>
                                        <p:cTn id="28" dur="1" fill="hold">
                                          <p:stCondLst>
                                            <p:cond delay="9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71472" y="357166"/>
            <a:ext cx="3927101" cy="5083187"/>
          </a:xfrm>
          <a:prstGeom prst="rect">
            <a:avLst/>
          </a:prstGeom>
          <a:noFill/>
          <a:ln w="9525">
            <a:noFill/>
            <a:miter lim="800000"/>
            <a:headEnd/>
            <a:tailEnd/>
          </a:ln>
          <a:effectLst/>
        </p:spPr>
      </p:pic>
      <p:pic>
        <p:nvPicPr>
          <p:cNvPr id="3" name="Picture 3"/>
          <p:cNvPicPr>
            <a:picLocks noChangeArrowheads="1"/>
          </p:cNvPicPr>
          <p:nvPr/>
        </p:nvPicPr>
        <p:blipFill>
          <a:blip r:embed="rId3" cstate="print"/>
          <a:srcRect/>
          <a:stretch>
            <a:fillRect/>
          </a:stretch>
        </p:blipFill>
        <p:spPr bwMode="auto">
          <a:xfrm>
            <a:off x="4714876" y="357166"/>
            <a:ext cx="3931200" cy="508320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4" cstate="print"/>
          <a:srcRect/>
          <a:stretch>
            <a:fillRect/>
          </a:stretch>
        </p:blipFill>
        <p:spPr bwMode="auto">
          <a:xfrm>
            <a:off x="1785918" y="2000240"/>
            <a:ext cx="5575428" cy="1071570"/>
          </a:xfrm>
          <a:prstGeom prst="rect">
            <a:avLst/>
          </a:prstGeom>
          <a:noFill/>
          <a:ln w="9525">
            <a:noFill/>
            <a:miter lim="800000"/>
            <a:headEnd/>
            <a:tailEnd/>
          </a:ln>
          <a:effectLst/>
        </p:spPr>
      </p:pic>
      <p:cxnSp>
        <p:nvCxnSpPr>
          <p:cNvPr id="6" name="Straight Arrow Connector 5"/>
          <p:cNvCxnSpPr>
            <a:stCxn id="18434" idx="2"/>
          </p:cNvCxnSpPr>
          <p:nvPr/>
        </p:nvCxnSpPr>
        <p:spPr>
          <a:xfrm rot="5400000">
            <a:off x="3001180" y="2713804"/>
            <a:ext cx="1214446" cy="19304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071810"/>
            <a:ext cx="1643074" cy="12144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2714612" y="1000108"/>
            <a:ext cx="1859020" cy="10001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928670"/>
            <a:ext cx="2000264" cy="10715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434" idx="0"/>
          </p:cNvCxnSpPr>
          <p:nvPr/>
        </p:nvCxnSpPr>
        <p:spPr>
          <a:xfrm rot="16200000" flipV="1">
            <a:off x="3894155" y="1320763"/>
            <a:ext cx="1357322" cy="16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434" idx="2"/>
          </p:cNvCxnSpPr>
          <p:nvPr/>
        </p:nvCxnSpPr>
        <p:spPr>
          <a:xfrm rot="5400000">
            <a:off x="3786998" y="3856812"/>
            <a:ext cx="1571636" cy="16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434" idx="0"/>
          </p:cNvCxnSpPr>
          <p:nvPr/>
        </p:nvCxnSpPr>
        <p:spPr>
          <a:xfrm rot="16200000" flipV="1">
            <a:off x="3251213" y="677821"/>
            <a:ext cx="500066" cy="2144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8434" idx="0"/>
          </p:cNvCxnSpPr>
          <p:nvPr/>
        </p:nvCxnSpPr>
        <p:spPr>
          <a:xfrm rot="5400000" flipH="1" flipV="1">
            <a:off x="5430072" y="572296"/>
            <a:ext cx="571504" cy="2284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8434" idx="2"/>
          </p:cNvCxnSpPr>
          <p:nvPr/>
        </p:nvCxnSpPr>
        <p:spPr>
          <a:xfrm rot="16200000" flipH="1">
            <a:off x="5322915" y="2322527"/>
            <a:ext cx="714380" cy="221294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8434" idx="2"/>
          </p:cNvCxnSpPr>
          <p:nvPr/>
        </p:nvCxnSpPr>
        <p:spPr>
          <a:xfrm rot="5400000">
            <a:off x="3036899" y="2320895"/>
            <a:ext cx="785818" cy="22876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28794" y="1428736"/>
            <a:ext cx="5357850" cy="1815882"/>
          </a:xfrm>
          <a:prstGeom prst="rect">
            <a:avLst/>
          </a:prstGeom>
          <a:solidFill>
            <a:schemeClr val="accent2">
              <a:lumMod val="20000"/>
              <a:lumOff val="80000"/>
            </a:schemeClr>
          </a:solidFill>
        </p:spPr>
        <p:txBody>
          <a:bodyPr wrap="square" rtlCol="0">
            <a:spAutoFit/>
          </a:bodyPr>
          <a:lstStyle/>
          <a:p>
            <a:pPr algn="ctr"/>
            <a:r>
              <a:rPr lang="en-IE" sz="2800" dirty="0" smtClean="0"/>
              <a:t>The Central Statistics Office provides the data behind approximately 50% of the publication’s Tables and Figures</a:t>
            </a:r>
            <a:endParaRPr lang="en-I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amond(in)">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66" cy="868346"/>
          </a:xfrm>
        </p:spPr>
        <p:txBody>
          <a:bodyPr/>
          <a:lstStyle/>
          <a:p>
            <a:r>
              <a:rPr lang="en-IE" dirty="0" smtClean="0"/>
              <a:t>Annual Review and Outlook 2011/12</a:t>
            </a:r>
            <a:endParaRPr lang="en-IE" dirty="0"/>
          </a:p>
        </p:txBody>
      </p:sp>
      <p:sp>
        <p:nvSpPr>
          <p:cNvPr id="5" name="Title 1"/>
          <p:cNvSpPr txBox="1">
            <a:spLocks/>
          </p:cNvSpPr>
          <p:nvPr/>
        </p:nvSpPr>
        <p:spPr bwMode="auto">
          <a:xfrm>
            <a:off x="571472" y="1357298"/>
            <a:ext cx="8186766" cy="8683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E" sz="2400" b="1" kern="0" dirty="0" smtClean="0">
                <a:latin typeface="+mj-lt"/>
                <a:ea typeface="+mj-ea"/>
                <a:cs typeface="+mj-cs"/>
              </a:rPr>
              <a:t>Excellent co</a:t>
            </a:r>
            <a:r>
              <a:rPr kumimoji="0" lang="en-IE" sz="2400" b="1" i="0" u="none" strike="noStrike" kern="0" cap="none" spc="0" normalizeH="0" baseline="0" noProof="0" dirty="0" smtClean="0">
                <a:ln>
                  <a:noFill/>
                </a:ln>
                <a:effectLst/>
                <a:uLnTx/>
                <a:uFillTx/>
                <a:latin typeface="+mj-lt"/>
                <a:ea typeface="+mj-ea"/>
                <a:cs typeface="+mj-cs"/>
              </a:rPr>
              <a:t>-operation from all concerned facilitated</a:t>
            </a:r>
            <a:r>
              <a:rPr kumimoji="0" lang="en-IE" sz="2400" b="1" i="0" u="none" strike="noStrike" kern="0" cap="none" spc="0" normalizeH="0" noProof="0" dirty="0" smtClean="0">
                <a:ln>
                  <a:noFill/>
                </a:ln>
                <a:effectLst/>
                <a:uLnTx/>
                <a:uFillTx/>
                <a:latin typeface="+mj-lt"/>
                <a:ea typeface="+mj-ea"/>
                <a:cs typeface="+mj-cs"/>
              </a:rPr>
              <a:t> DAFM in producing last year’s ARO much earlier than in previous years.</a:t>
            </a:r>
            <a:endParaRPr kumimoji="0" lang="en-IE" sz="2400" b="1" i="0" u="none" strike="noStrike" kern="0" cap="none" spc="0" normalizeH="0" baseline="0" noProof="0" dirty="0">
              <a:ln>
                <a:noFill/>
              </a:ln>
              <a:effectLst/>
              <a:uLnTx/>
              <a:uFillTx/>
              <a:latin typeface="+mj-lt"/>
              <a:ea typeface="+mj-ea"/>
              <a:cs typeface="+mj-cs"/>
            </a:endParaRPr>
          </a:p>
        </p:txBody>
      </p:sp>
      <p:sp>
        <p:nvSpPr>
          <p:cNvPr id="6" name="Title 1"/>
          <p:cNvSpPr txBox="1">
            <a:spLocks/>
          </p:cNvSpPr>
          <p:nvPr/>
        </p:nvSpPr>
        <p:spPr bwMode="auto">
          <a:xfrm>
            <a:off x="571472" y="3000372"/>
            <a:ext cx="8186766" cy="8683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E" sz="2400" b="1" kern="0" dirty="0" smtClean="0">
                <a:latin typeface="+mj-lt"/>
                <a:ea typeface="+mj-ea"/>
                <a:cs typeface="+mj-cs"/>
              </a:rPr>
              <a:t>Our intention is to stick to the same timetable this year and the hope is that all agencies and parts thereof will again endeavour to provide data as soon as it is available.</a:t>
            </a:r>
            <a:endParaRPr kumimoji="0" lang="en-IE" sz="2400" b="1" i="0" u="none" strike="noStrike" kern="0" cap="none" spc="0" normalizeH="0" baseline="0" noProof="0" dirty="0">
              <a:ln>
                <a:noFill/>
              </a:ln>
              <a:effectLst/>
              <a:uLnTx/>
              <a:uFillTx/>
              <a:latin typeface="+mj-lt"/>
              <a:ea typeface="+mj-ea"/>
              <a:cs typeface="+mj-cs"/>
            </a:endParaRPr>
          </a:p>
        </p:txBody>
      </p:sp>
      <p:sp>
        <p:nvSpPr>
          <p:cNvPr id="7" name="Title 1"/>
          <p:cNvSpPr txBox="1">
            <a:spLocks/>
          </p:cNvSpPr>
          <p:nvPr/>
        </p:nvSpPr>
        <p:spPr bwMode="auto">
          <a:xfrm>
            <a:off x="571472" y="4429132"/>
            <a:ext cx="8186766" cy="8683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IE" sz="2400" b="1" kern="0" dirty="0" smtClean="0">
                <a:latin typeface="+mj-lt"/>
                <a:ea typeface="+mj-ea"/>
                <a:cs typeface="+mj-cs"/>
              </a:rPr>
              <a:t>We also ask that where data will not be available that this is flagged as early as possible.</a:t>
            </a:r>
            <a:endParaRPr kumimoji="0" lang="en-IE" sz="2400"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3042" y="3214686"/>
            <a:ext cx="5715040" cy="1015663"/>
          </a:xfrm>
          <a:prstGeom prst="rect">
            <a:avLst/>
          </a:prstGeom>
          <a:noFill/>
        </p:spPr>
        <p:txBody>
          <a:bodyPr wrap="square" rtlCol="0">
            <a:spAutoFit/>
          </a:bodyPr>
          <a:lstStyle/>
          <a:p>
            <a:pPr algn="ctr"/>
            <a:r>
              <a:rPr lang="en-IE" sz="6000" b="1" dirty="0" smtClean="0"/>
              <a:t>THANK YOU</a:t>
            </a:r>
            <a:endParaRPr lang="en-IE" sz="6000" b="1" dirty="0"/>
          </a:p>
        </p:txBody>
      </p:sp>
      <p:sp>
        <p:nvSpPr>
          <p:cNvPr id="8" name="Rectangle 2"/>
          <p:cNvSpPr>
            <a:spLocks noGrp="1" noChangeArrowheads="1"/>
          </p:cNvSpPr>
          <p:nvPr>
            <p:ph type="ctrTitle"/>
          </p:nvPr>
        </p:nvSpPr>
        <p:spPr>
          <a:xfrm>
            <a:off x="571472" y="428604"/>
            <a:ext cx="7935938" cy="935038"/>
          </a:xfrm>
        </p:spPr>
        <p:txBody>
          <a:bodyPr/>
          <a:lstStyle/>
          <a:p>
            <a:r>
              <a:rPr lang="en-IE" sz="3200" dirty="0" smtClean="0"/>
              <a:t>Agriculture Statistics Liaison Group</a:t>
            </a:r>
            <a:endParaRPr lang="en-IE" sz="3200" dirty="0"/>
          </a:p>
        </p:txBody>
      </p:sp>
      <p:sp>
        <p:nvSpPr>
          <p:cNvPr id="12" name="Rectangle 3"/>
          <p:cNvSpPr>
            <a:spLocks noGrp="1" noChangeArrowheads="1"/>
          </p:cNvSpPr>
          <p:nvPr>
            <p:ph type="subTitle" idx="1"/>
          </p:nvPr>
        </p:nvSpPr>
        <p:spPr>
          <a:xfrm>
            <a:off x="571472" y="1714488"/>
            <a:ext cx="6400800" cy="644525"/>
          </a:xfrm>
        </p:spPr>
        <p:txBody>
          <a:bodyPr/>
          <a:lstStyle/>
          <a:p>
            <a:r>
              <a:rPr lang="en-IE" dirty="0" smtClean="0"/>
              <a:t>Annual Review and Outlook</a:t>
            </a:r>
            <a:endParaRPr lang="en-IE" dirty="0"/>
          </a:p>
        </p:txBody>
      </p:sp>
      <p:sp>
        <p:nvSpPr>
          <p:cNvPr id="13" name="Rectangle 3"/>
          <p:cNvSpPr txBox="1">
            <a:spLocks noChangeArrowheads="1"/>
          </p:cNvSpPr>
          <p:nvPr/>
        </p:nvSpPr>
        <p:spPr bwMode="auto">
          <a:xfrm>
            <a:off x="571472" y="2285992"/>
            <a:ext cx="6472238" cy="64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E" sz="2400" b="0" i="0" u="none" strike="noStrike" kern="0" cap="none" spc="0" normalizeH="0" baseline="0" noProof="0" dirty="0" smtClean="0">
                <a:ln>
                  <a:noFill/>
                </a:ln>
                <a:solidFill>
                  <a:schemeClr val="bg1"/>
                </a:solidFill>
                <a:effectLst/>
                <a:uLnTx/>
                <a:uFillTx/>
                <a:latin typeface="+mn-lt"/>
                <a:ea typeface="+mn-ea"/>
                <a:cs typeface="+mn-cs"/>
              </a:rPr>
              <a:t>Colm</a:t>
            </a:r>
            <a:r>
              <a:rPr kumimoji="0" lang="en-IE" sz="2400" b="0" i="0" u="none" strike="noStrike" kern="0" cap="none" spc="0" normalizeH="0" noProof="0" dirty="0" smtClean="0">
                <a:ln>
                  <a:noFill/>
                </a:ln>
                <a:solidFill>
                  <a:schemeClr val="bg1"/>
                </a:solidFill>
                <a:effectLst/>
                <a:uLnTx/>
                <a:uFillTx/>
                <a:latin typeface="+mn-lt"/>
                <a:ea typeface="+mn-ea"/>
                <a:cs typeface="+mn-cs"/>
              </a:rPr>
              <a:t> </a:t>
            </a:r>
            <a:r>
              <a:rPr kumimoji="0" lang="en-IE" sz="2400" b="0" i="0" u="none" strike="noStrike" kern="0" cap="none" spc="0" normalizeH="0" noProof="0" dirty="0" err="1" smtClean="0">
                <a:ln>
                  <a:noFill/>
                </a:ln>
                <a:solidFill>
                  <a:schemeClr val="bg1"/>
                </a:solidFill>
                <a:effectLst/>
                <a:uLnTx/>
                <a:uFillTx/>
                <a:latin typeface="+mn-lt"/>
                <a:ea typeface="+mn-ea"/>
                <a:cs typeface="+mn-cs"/>
              </a:rPr>
              <a:t>O’Cribin</a:t>
            </a:r>
            <a:endParaRPr kumimoji="0" lang="en-IE"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14" name="Rectangle 3"/>
          <p:cNvSpPr txBox="1">
            <a:spLocks noChangeArrowheads="1"/>
          </p:cNvSpPr>
          <p:nvPr/>
        </p:nvSpPr>
        <p:spPr bwMode="auto">
          <a:xfrm>
            <a:off x="571472" y="1142984"/>
            <a:ext cx="7143800" cy="64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IE" sz="2400" b="0" i="1" u="none" strike="noStrike" kern="0" cap="none" spc="0" normalizeH="0" baseline="0" noProof="0" dirty="0" smtClean="0">
                <a:ln>
                  <a:noFill/>
                </a:ln>
                <a:effectLst/>
                <a:uLnTx/>
                <a:uFillTx/>
                <a:latin typeface="+mn-lt"/>
                <a:ea typeface="+mn-ea"/>
                <a:cs typeface="+mn-cs"/>
              </a:rPr>
              <a:t>12</a:t>
            </a:r>
            <a:r>
              <a:rPr kumimoji="0" lang="en-IE" sz="2400" b="0" i="1" u="none" strike="noStrike" kern="0" cap="none" spc="0" normalizeH="0" baseline="30000" noProof="0" dirty="0" smtClean="0">
                <a:ln>
                  <a:noFill/>
                </a:ln>
                <a:effectLst/>
                <a:uLnTx/>
                <a:uFillTx/>
                <a:latin typeface="+mn-lt"/>
                <a:ea typeface="+mn-ea"/>
                <a:cs typeface="+mn-cs"/>
              </a:rPr>
              <a:t>th</a:t>
            </a:r>
            <a:r>
              <a:rPr kumimoji="0" lang="en-IE" sz="2400" b="0" i="1" u="none" strike="noStrike" kern="0" cap="none" spc="0" normalizeH="0" noProof="0" dirty="0" smtClean="0">
                <a:ln>
                  <a:noFill/>
                </a:ln>
                <a:effectLst/>
                <a:uLnTx/>
                <a:uFillTx/>
                <a:latin typeface="+mn-lt"/>
                <a:ea typeface="+mn-ea"/>
                <a:cs typeface="+mn-cs"/>
              </a:rPr>
              <a:t> October 2011</a:t>
            </a:r>
            <a:endParaRPr kumimoji="0" lang="en-IE" sz="2400" b="0" i="1"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803</TotalTime>
  <Words>134</Words>
  <Application>Microsoft Office PowerPoint</Application>
  <PresentationFormat>On-screen Show (4:3)</PresentationFormat>
  <Paragraphs>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Agriculture Statistics Liaison Group</vt:lpstr>
      <vt:lpstr>Slide 2</vt:lpstr>
      <vt:lpstr>Slide 3</vt:lpstr>
      <vt:lpstr>Slide 4</vt:lpstr>
      <vt:lpstr>Slide 5</vt:lpstr>
      <vt:lpstr>Slide 6</vt:lpstr>
      <vt:lpstr>Annual Review and Outlook 2011/12</vt:lpstr>
      <vt:lpstr>Agriculture Statistics Liaison Group</vt:lpstr>
    </vt:vector>
  </TitlesOfParts>
  <Company> The Design House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Statistics Liaison Group</dc:title>
  <dc:creator>GWN</dc:creator>
  <cp:lastModifiedBy>graham.neilan</cp:lastModifiedBy>
  <cp:revision>78</cp:revision>
  <dcterms:created xsi:type="dcterms:W3CDTF">2008-05-28T17:44:49Z</dcterms:created>
  <dcterms:modified xsi:type="dcterms:W3CDTF">2011-10-11T10:48:41Z</dcterms:modified>
</cp:coreProperties>
</file>