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277" r:id="rId2"/>
    <p:sldId id="342" r:id="rId3"/>
    <p:sldId id="301" r:id="rId4"/>
    <p:sldId id="349" r:id="rId5"/>
    <p:sldId id="350" r:id="rId6"/>
    <p:sldId id="305" r:id="rId7"/>
    <p:sldId id="307" r:id="rId8"/>
    <p:sldId id="336" r:id="rId9"/>
    <p:sldId id="329" r:id="rId10"/>
    <p:sldId id="330" r:id="rId11"/>
    <p:sldId id="353" r:id="rId12"/>
    <p:sldId id="322" r:id="rId13"/>
    <p:sldId id="352" r:id="rId14"/>
    <p:sldId id="324" r:id="rId15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33CC"/>
    <a:srgbClr val="00CC00"/>
    <a:srgbClr val="336699"/>
    <a:srgbClr val="3366CC"/>
    <a:srgbClr val="0066CC"/>
    <a:srgbClr val="339966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4" autoAdjust="0"/>
    <p:restoredTop sz="86420" autoAdjust="0"/>
  </p:normalViewPr>
  <p:slideViewPr>
    <p:cSldViewPr>
      <p:cViewPr>
        <p:scale>
          <a:sx n="76" d="100"/>
          <a:sy n="76" d="100"/>
        </p:scale>
        <p:origin x="-19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56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E9386DA-CCC2-47E5-B9E4-7650DF11350D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23556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A26262-1C82-4D0F-AD10-AE91F14264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06D5ADE-E2D4-4DFA-8AB1-700D88681B95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1C25001-5B80-4D68-8297-D0F7A32742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8756D-DD03-40B6-9AEB-FC71D5B8501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620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b"/>
          <a:lstStyle/>
          <a:p>
            <a:pPr algn="r" eaLnBrk="0" hangingPunct="0"/>
            <a:fld id="{6367A380-72ED-4ED8-B8C5-B278A7368DCB}" type="slidenum">
              <a:rPr lang="en-GB" sz="1200">
                <a:solidFill>
                  <a:schemeClr val="tx1"/>
                </a:solidFill>
              </a:rPr>
              <a:pPr algn="r" eaLnBrk="0" hangingPunct="0"/>
              <a:t>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1CB5B5-976F-46EF-B080-BC5ACE7ECD99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2FF6F-003A-4CF4-9EED-D54B711FE55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9524B-85A0-454E-973A-4B76192A7793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16654-5BAF-4B4A-8E85-A1E420FA30D4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05DD5-620A-4881-B144-03643F9C6A63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ED9EFF-FF74-4191-82F5-C29C4149F0B4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76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3" name="Slide Number Placeholder 3"/>
          <p:cNvSpPr txBox="1">
            <a:spLocks noGrp="1"/>
          </p:cNvSpPr>
          <p:nvPr/>
        </p:nvSpPr>
        <p:spPr bwMode="auto">
          <a:xfrm>
            <a:off x="388620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b"/>
          <a:lstStyle/>
          <a:p>
            <a:pPr algn="r" eaLnBrk="0" hangingPunct="0"/>
            <a:fld id="{85676B10-2E29-4156-9A9E-4A4231AFE527}" type="slidenum">
              <a:rPr lang="en-GB" sz="1200">
                <a:solidFill>
                  <a:schemeClr val="tx1"/>
                </a:solidFill>
              </a:rPr>
              <a:pPr algn="r" eaLnBrk="0" hangingPunct="0"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620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b"/>
          <a:lstStyle/>
          <a:p>
            <a:pPr algn="r" eaLnBrk="0" hangingPunct="0"/>
            <a:fld id="{24C27A50-93EA-480D-BDF9-F51357794AED}" type="slidenum">
              <a:rPr lang="en-GB" sz="1200">
                <a:solidFill>
                  <a:schemeClr val="tx1"/>
                </a:solidFill>
              </a:rPr>
              <a:pPr algn="r" eaLnBrk="0" hangingPunct="0"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388620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b"/>
          <a:lstStyle/>
          <a:p>
            <a:pPr algn="r" eaLnBrk="0" hangingPunct="0"/>
            <a:fld id="{3DF43CFE-9061-4C20-91D0-521670C1535E}" type="slidenum">
              <a:rPr lang="en-GB" sz="1200">
                <a:solidFill>
                  <a:schemeClr val="tx1"/>
                </a:solidFill>
              </a:rPr>
              <a:pPr algn="r" eaLnBrk="0" hangingPunct="0"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A0348-157B-47BB-875E-BD98CD45D86C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3438525"/>
          </a:xfrm>
          <a:prstGeom prst="rect">
            <a:avLst/>
          </a:prstGeom>
          <a:solidFill>
            <a:srgbClr val="0686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pic>
        <p:nvPicPr>
          <p:cNvPr id="5" name="Picture 6" descr="Green Agriculture CSO Logo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9288" y="5761038"/>
            <a:ext cx="72072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731838" y="6324600"/>
            <a:ext cx="2895600" cy="45720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 Banner"/>
          <p:cNvSpPr>
            <a:spLocks noChangeArrowheads="1"/>
          </p:cNvSpPr>
          <p:nvPr/>
        </p:nvSpPr>
        <p:spPr bwMode="auto">
          <a:xfrm>
            <a:off x="0" y="-261938"/>
            <a:ext cx="9144000" cy="1752601"/>
          </a:xfrm>
          <a:prstGeom prst="rect">
            <a:avLst/>
          </a:prstGeom>
          <a:solidFill>
            <a:srgbClr val="0686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pic>
        <p:nvPicPr>
          <p:cNvPr id="5" name="Picture 5" descr="Green Agriculture CSO Logo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588" y="5761038"/>
            <a:ext cx="72072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9775-83BE-42B2-89DD-5E6D2D4538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70163" y="317500"/>
            <a:ext cx="4989512" cy="1143000"/>
          </a:xfrm>
          <a:prstGeom prst="rect">
            <a:avLst/>
          </a:prstGeom>
          <a:solidFill>
            <a:srgbClr val="068600"/>
          </a:solidFill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19513" y="6526213"/>
            <a:ext cx="1693862" cy="269875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99E70A-8035-46C4-B5AD-514BCF8ED3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4"/>
        </a:buBlip>
        <a:defRPr sz="20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5"/>
        </a:buBlip>
        <a:defRPr sz="20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16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16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Blip>
          <a:blip r:embed="rId6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.i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07631C-E6C7-42C1-9554-1DFE216B453A}" type="slidenum">
              <a:rPr lang="en-GB" smtClean="0">
                <a:latin typeface="Arial" charset="0"/>
              </a:rPr>
              <a:pPr/>
              <a:t>1</a:t>
            </a:fld>
            <a:endParaRPr lang="en-GB" smtClean="0">
              <a:latin typeface="Arial" charset="0"/>
            </a:endParaRPr>
          </a:p>
        </p:txBody>
      </p:sp>
      <p:sp>
        <p:nvSpPr>
          <p:cNvPr id="614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7991475" cy="1143000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z="2800" smtClean="0"/>
              <a:t>Agricultural Statistics Liaison Group</a:t>
            </a:r>
            <a:br>
              <a:rPr lang="en-IE" sz="2800" smtClean="0"/>
            </a:br>
            <a:r>
              <a:rPr lang="en-IE" sz="2800" smtClean="0"/>
              <a:t>October 12</a:t>
            </a:r>
            <a:r>
              <a:rPr lang="en-IE" sz="2800" baseline="30000" smtClean="0"/>
              <a:t>th</a:t>
            </a:r>
            <a:r>
              <a:rPr lang="en-IE" sz="2800" smtClean="0"/>
              <a:t> 2011</a:t>
            </a:r>
            <a:br>
              <a:rPr lang="en-IE" sz="2800" smtClean="0"/>
            </a:br>
            <a:endParaRPr lang="en-GB" sz="2800" smtClean="0"/>
          </a:p>
        </p:txBody>
      </p:sp>
      <p:sp>
        <p:nvSpPr>
          <p:cNvPr id="6148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7993063" cy="3529013"/>
          </a:xfrm>
        </p:spPr>
        <p:txBody>
          <a:bodyPr lIns="91440" tIns="45720" rIns="91440" bIns="45720"/>
          <a:lstStyle/>
          <a:p>
            <a:pPr algn="ctr" eaLnBrk="1" hangingPunct="1"/>
            <a:endParaRPr lang="en-IE" sz="2800" b="1" dirty="0" smtClean="0"/>
          </a:p>
          <a:p>
            <a:pPr algn="ctr" eaLnBrk="1" hangingPunct="1"/>
            <a:endParaRPr lang="en-IE" sz="2800" b="1" dirty="0" smtClean="0"/>
          </a:p>
          <a:p>
            <a:pPr eaLnBrk="1" hangingPunct="1">
              <a:buFontTx/>
              <a:buNone/>
            </a:pPr>
            <a:r>
              <a:rPr lang="en-GB" sz="2800" dirty="0" smtClean="0"/>
              <a:t>    </a:t>
            </a:r>
            <a:r>
              <a:rPr lang="en-GB" b="1" dirty="0" smtClean="0"/>
              <a:t>CSO: Update on Census of Agriculture 2010 &amp; CSO outputs</a:t>
            </a:r>
          </a:p>
          <a:p>
            <a:pPr algn="ctr" eaLnBrk="1" hangingPunct="1">
              <a:buFontTx/>
              <a:buNone/>
            </a:pPr>
            <a:r>
              <a:rPr lang="en-GB" sz="2800" b="1" dirty="0" smtClean="0"/>
              <a:t>                 </a:t>
            </a:r>
            <a:r>
              <a:rPr lang="en-GB" b="1" dirty="0" smtClean="0"/>
              <a:t>(</a:t>
            </a:r>
            <a:r>
              <a:rPr lang="en-GB" b="1" i="1" dirty="0" smtClean="0"/>
              <a:t>Hilda </a:t>
            </a:r>
            <a:r>
              <a:rPr lang="en-GB" b="1" i="1" dirty="0" smtClean="0"/>
              <a:t>McCarthy)</a:t>
            </a:r>
            <a:endParaRPr lang="en-GB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E86F4F7-C6BD-4B7A-A282-E4627867C70D}" type="slidenum">
              <a:rPr lang="en-GB" smtClean="0">
                <a:latin typeface="Arial" charset="0"/>
              </a:rPr>
              <a:pPr/>
              <a:t>10</a:t>
            </a:fld>
            <a:endParaRPr lang="en-GB" smtClean="0">
              <a:latin typeface="Arial" charset="0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703263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z="2800" smtClean="0"/>
              <a:t>Lessons learned</a:t>
            </a:r>
            <a:endParaRPr lang="en-US" sz="2800" smtClean="0"/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125000"/>
              </a:lnSpc>
              <a:buFontTx/>
              <a:buChar char="•"/>
            </a:pPr>
            <a:endParaRPr lang="en-IE" sz="2400" smtClean="0"/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Administrative Data – powerful resource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Need for unique identifier/single farm register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On-line data collection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Further potential of admin data (eg. Dec Sheep Census &amp; geo-cordinates)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IE" smtClean="0"/>
              <a:t>                      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endParaRPr lang="en-IE" sz="2400" smtClean="0"/>
          </a:p>
          <a:p>
            <a:pPr eaLnBrk="1" hangingPunct="1">
              <a:lnSpc>
                <a:spcPct val="125000"/>
              </a:lnSpc>
              <a:buFontTx/>
              <a:buChar char="•"/>
            </a:pPr>
            <a:endParaRPr lang="en-IE" sz="2800" smtClean="0"/>
          </a:p>
          <a:p>
            <a:pPr eaLnBrk="1" hangingPunct="1">
              <a:lnSpc>
                <a:spcPct val="125000"/>
              </a:lnSpc>
              <a:buFontTx/>
              <a:buChar char="•"/>
            </a:pPr>
            <a:endParaRPr lang="en-IE" sz="2800" smtClean="0"/>
          </a:p>
          <a:p>
            <a:pPr eaLnBrk="1" hangingPunct="1">
              <a:lnSpc>
                <a:spcPct val="125000"/>
              </a:lnSpc>
              <a:buFontTx/>
              <a:buChar char="•"/>
            </a:pPr>
            <a:endParaRPr lang="en-IE" smtClean="0"/>
          </a:p>
          <a:p>
            <a:pPr eaLnBrk="1" hangingPunct="1">
              <a:lnSpc>
                <a:spcPct val="125000"/>
              </a:lnSpc>
              <a:buFontTx/>
              <a:buChar char="•"/>
            </a:pPr>
            <a:endParaRPr lang="en-GB" sz="2800" smtClean="0"/>
          </a:p>
          <a:p>
            <a:pPr lvl="1" eaLnBrk="1" hangingPunct="1">
              <a:lnSpc>
                <a:spcPct val="125000"/>
              </a:lnSpc>
            </a:pPr>
            <a:r>
              <a:rPr lang="en-IE" smtClean="0"/>
              <a:t>		</a:t>
            </a:r>
            <a:endParaRPr lang="en-GB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4555A69-D8A3-4EEB-AAFD-CBF9A8EF7EA4}" type="slidenum">
              <a:rPr lang="en-GB" smtClean="0">
                <a:latin typeface="Arial" charset="0"/>
              </a:rPr>
              <a:pPr/>
              <a:t>11</a:t>
            </a:fld>
            <a:endParaRPr lang="en-GB" smtClean="0">
              <a:latin typeface="Arial" charset="0"/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/>
          <a:lstStyle/>
          <a:p>
            <a:pPr eaLnBrk="1" hangingPunct="1"/>
            <a:r>
              <a:rPr lang="en-IE" sz="2800" smtClean="0"/>
              <a:t>Non-Census work</a:t>
            </a:r>
            <a:endParaRPr lang="en-US" sz="2800" smtClean="0"/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June &amp; December surveys 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Pig Survey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Monthly Milk Statistics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Area, Yield &amp; Production of Crops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Revisions to previously published data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Preparations for FSS 2013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Assist Teagasc with NFS Sampling Frame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Coordinate revision (by DAFF) of N &amp; P balances (1985-2009)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Customer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95067B-DE43-449C-9F47-3E79DECB6CBE}" type="slidenum">
              <a:rPr lang="en-GB" smtClean="0">
                <a:latin typeface="Arial" charset="0"/>
              </a:rPr>
              <a:pPr/>
              <a:t>12</a:t>
            </a:fld>
            <a:endParaRPr lang="en-GB" smtClean="0">
              <a:latin typeface="Arial" charset="0"/>
            </a:endParaRP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785812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z="2800" smtClean="0"/>
              <a:t>Agriculture Division 2010  </a:t>
            </a:r>
            <a:endParaRPr lang="en-US" sz="2800" smtClean="0"/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500063" y="1857375"/>
            <a:ext cx="8115300" cy="4714875"/>
          </a:xfrm>
        </p:spPr>
        <p:txBody>
          <a:bodyPr lIns="91440" tIns="45720" rIns="91440" bIns="45720"/>
          <a:lstStyle/>
          <a:p>
            <a:pPr eaLnBrk="1" hangingPunct="1">
              <a:buFontTx/>
              <a:buNone/>
            </a:pPr>
            <a:r>
              <a:rPr lang="en-IE" sz="2800" smtClean="0"/>
              <a:t>    </a:t>
            </a:r>
            <a:r>
              <a:rPr lang="en-IE" smtClean="0"/>
              <a:t>Three areas within Agriculture Division (2010)</a:t>
            </a:r>
          </a:p>
          <a:p>
            <a:pPr algn="ctr"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Char char="•"/>
            </a:pPr>
            <a:r>
              <a:rPr lang="en-IE" smtClean="0"/>
              <a:t>Agriculture Accounts/Production(Andrew Murray)</a:t>
            </a:r>
          </a:p>
          <a:p>
            <a:pPr eaLnBrk="1" hangingPunct="1">
              <a:buFontTx/>
              <a:buChar char="•"/>
            </a:pPr>
            <a:endParaRPr lang="en-IE" smtClean="0"/>
          </a:p>
          <a:p>
            <a:pPr eaLnBrk="1" hangingPunct="1">
              <a:buFontTx/>
              <a:buChar char="•"/>
            </a:pPr>
            <a:r>
              <a:rPr lang="en-IE" smtClean="0"/>
              <a:t>Agriculture Prices/Data (Susan O’Connor/Fiona O’Callaghan)</a:t>
            </a:r>
          </a:p>
          <a:p>
            <a:pPr eaLnBrk="1" hangingPunct="1">
              <a:buFontTx/>
              <a:buChar char="•"/>
            </a:pPr>
            <a:endParaRPr lang="en-IE" smtClean="0"/>
          </a:p>
          <a:p>
            <a:pPr eaLnBrk="1" hangingPunct="1">
              <a:buFontTx/>
              <a:buChar char="•"/>
            </a:pPr>
            <a:r>
              <a:rPr lang="en-IE" smtClean="0"/>
              <a:t>Agriculture Register/Census (Hilda McCarthy/Fiona O’Callaghan)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 txBox="1">
            <a:spLocks noGrp="1" noChangeArrowheads="1"/>
          </p:cNvSpPr>
          <p:nvPr/>
        </p:nvSpPr>
        <p:spPr bwMode="auto">
          <a:xfrm>
            <a:off x="3719513" y="6526213"/>
            <a:ext cx="1693862" cy="269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/>
            <a:fld id="{DEEB782C-A3EF-4187-B760-7735CA3CF9F5}" type="slidenum">
              <a:rPr lang="en-GB" sz="1000">
                <a:solidFill>
                  <a:schemeClr val="tx1"/>
                </a:solidFill>
                <a:latin typeface="Arial" charset="0"/>
              </a:rPr>
              <a:pPr algn="r"/>
              <a:t>13</a:t>
            </a:fld>
            <a:endParaRPr lang="en-GB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435" name="Title 1"/>
          <p:cNvSpPr>
            <a:spLocks noGrp="1"/>
          </p:cNvSpPr>
          <p:nvPr>
            <p:ph type="title" idx="4294967295"/>
          </p:nvPr>
        </p:nvSpPr>
        <p:spPr>
          <a:xfrm>
            <a:off x="457200" y="785813"/>
            <a:ext cx="8229600" cy="785812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z="2800" smtClean="0"/>
              <a:t>Agriculture Division 2011</a:t>
            </a:r>
            <a:endParaRPr lang="en-US" sz="2800" smtClean="0"/>
          </a:p>
        </p:txBody>
      </p:sp>
      <p:sp>
        <p:nvSpPr>
          <p:cNvPr id="18436" name="Content Placeholder 2"/>
          <p:cNvSpPr>
            <a:spLocks noGrp="1"/>
          </p:cNvSpPr>
          <p:nvPr>
            <p:ph idx="4294967295"/>
          </p:nvPr>
        </p:nvSpPr>
        <p:spPr>
          <a:xfrm>
            <a:off x="500063" y="1857375"/>
            <a:ext cx="8115300" cy="4714875"/>
          </a:xfrm>
        </p:spPr>
        <p:txBody>
          <a:bodyPr lIns="91440" tIns="45720" rIns="91440" bIns="45720"/>
          <a:lstStyle/>
          <a:p>
            <a:pPr eaLnBrk="1" hangingPunct="1">
              <a:buFontTx/>
              <a:buNone/>
            </a:pPr>
            <a:r>
              <a:rPr lang="en-IE" sz="2800" smtClean="0"/>
              <a:t>    </a:t>
            </a:r>
            <a:r>
              <a:rPr lang="en-IE" smtClean="0"/>
              <a:t>Two areas within Agriculture Division (2011)</a:t>
            </a:r>
          </a:p>
          <a:p>
            <a:pPr algn="ctr"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Char char="•"/>
            </a:pPr>
            <a:r>
              <a:rPr lang="en-IE" smtClean="0"/>
              <a:t>Agriculture Accounts/Production/Prices</a:t>
            </a:r>
          </a:p>
          <a:p>
            <a:pPr eaLnBrk="1" hangingPunct="1">
              <a:buFontTx/>
              <a:buNone/>
            </a:pPr>
            <a:r>
              <a:rPr lang="en-IE" smtClean="0"/>
              <a:t>    (Andrew Murray)</a:t>
            </a:r>
          </a:p>
          <a:p>
            <a:pPr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Char char="•"/>
            </a:pPr>
            <a:r>
              <a:rPr lang="en-IE" smtClean="0"/>
              <a:t>Agriculture Register/Census/Data</a:t>
            </a:r>
          </a:p>
          <a:p>
            <a:pPr eaLnBrk="1" hangingPunct="1">
              <a:buFontTx/>
              <a:buNone/>
            </a:pPr>
            <a:r>
              <a:rPr lang="en-IE" smtClean="0"/>
              <a:t>    (Hilda McCarthy/Fiona O’Callaghan/Susan O’Connor)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A948335-0CF9-418A-AC49-54B877364D3E}" type="slidenum">
              <a:rPr lang="en-GB" smtClean="0">
                <a:latin typeface="Arial" charset="0"/>
              </a:rPr>
              <a:pPr/>
              <a:t>14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lIns="91440" tIns="45720" rIns="91440" bIns="45720" anchor="t"/>
          <a:lstStyle/>
          <a:p>
            <a:pPr eaLnBrk="1" hangingPunct="1"/>
            <a:endParaRPr lang="en-US" smtClean="0"/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eaLnBrk="1" hangingPunct="1"/>
            <a:endParaRPr lang="en-IE" smtClean="0"/>
          </a:p>
          <a:p>
            <a:pPr algn="ctr" eaLnBrk="1" hangingPunct="1">
              <a:buFontTx/>
              <a:buNone/>
            </a:pPr>
            <a:r>
              <a:rPr lang="en-IE" sz="3600" b="1" smtClean="0"/>
              <a:t>Thank you</a:t>
            </a:r>
          </a:p>
          <a:p>
            <a:pPr eaLnBrk="1" hangingPunct="1"/>
            <a:endParaRPr lang="en-IE" smtClean="0"/>
          </a:p>
          <a:p>
            <a:pPr algn="ctr" eaLnBrk="1" hangingPunct="1">
              <a:buFontTx/>
              <a:buNone/>
            </a:pPr>
            <a:r>
              <a:rPr lang="en-IE" sz="3600" b="1" smtClean="0"/>
              <a:t>Any Questions?</a:t>
            </a:r>
          </a:p>
          <a:p>
            <a:pPr algn="ctr" eaLnBrk="1" hangingPunct="1">
              <a:buFontTx/>
              <a:buNone/>
            </a:pPr>
            <a:endParaRPr lang="en-IE" sz="3600" b="1" smtClean="0"/>
          </a:p>
          <a:p>
            <a:pPr algn="ctr" eaLnBrk="1" hangingPunct="1">
              <a:buFontTx/>
              <a:buNone/>
            </a:pPr>
            <a:endParaRPr lang="en-US" sz="1400" b="1" smtClean="0"/>
          </a:p>
          <a:p>
            <a:pPr algn="ctr" eaLnBrk="1" hangingPunct="1">
              <a:buFontTx/>
              <a:buNone/>
            </a:pPr>
            <a:endParaRPr lang="en-US" sz="1400" b="1" smtClean="0"/>
          </a:p>
          <a:p>
            <a:pPr algn="ctr" eaLnBrk="1" hangingPunct="1">
              <a:buFontTx/>
              <a:buNone/>
            </a:pPr>
            <a:endParaRPr lang="en-US" sz="1400" b="1" smtClean="0"/>
          </a:p>
          <a:p>
            <a:pPr algn="ctr" eaLnBrk="1" hangingPunct="1">
              <a:buFontTx/>
              <a:buNone/>
            </a:pPr>
            <a:endParaRPr lang="en-US" sz="1400" b="1" smtClean="0"/>
          </a:p>
          <a:p>
            <a:pPr algn="ctr" eaLnBrk="1" hangingPunct="1">
              <a:buFontTx/>
              <a:buNone/>
            </a:pPr>
            <a:r>
              <a:rPr lang="en-US" sz="1400" b="1" smtClean="0">
                <a:hlinkClick r:id="rId3"/>
              </a:rPr>
              <a:t>http://www.cso.ie</a:t>
            </a:r>
            <a:endParaRPr lang="en-US" sz="1400" b="1" smtClean="0"/>
          </a:p>
          <a:p>
            <a:pPr algn="ctr" eaLnBrk="1" hangingPunct="1">
              <a:buFontTx/>
              <a:buNone/>
            </a:pPr>
            <a:endParaRPr lang="en-US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FE60D2-A8D0-47D2-9928-2C1348D31B0E}" type="slidenum">
              <a:rPr lang="en-GB" smtClean="0">
                <a:latin typeface="Arial" charset="0"/>
              </a:rPr>
              <a:pPr/>
              <a:t>2</a:t>
            </a:fld>
            <a:endParaRPr lang="en-GB" smtClean="0">
              <a:latin typeface="Arial" charset="0"/>
            </a:endParaRPr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3719513" y="6526213"/>
            <a:ext cx="1693862" cy="269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 eaLnBrk="0" hangingPunct="0">
              <a:lnSpc>
                <a:spcPct val="80000"/>
              </a:lnSpc>
            </a:pPr>
            <a:fld id="{0AA1EFCE-FA45-4A72-A286-921CE0A69311}" type="slidenum">
              <a:rPr lang="en-IE" sz="1000">
                <a:solidFill>
                  <a:schemeClr val="tx1"/>
                </a:solidFill>
                <a:latin typeface="Arial" charset="0"/>
              </a:rPr>
              <a:pPr algn="r" eaLnBrk="0" hangingPunct="0">
                <a:lnSpc>
                  <a:spcPct val="80000"/>
                </a:lnSpc>
              </a:pPr>
              <a:t>2</a:t>
            </a:fld>
            <a:endParaRPr lang="en-IE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70163" y="317500"/>
            <a:ext cx="5602287" cy="1143000"/>
          </a:xfrm>
        </p:spPr>
        <p:txBody>
          <a:bodyPr/>
          <a:lstStyle/>
          <a:p>
            <a:pPr eaLnBrk="1" hangingPunct="1"/>
            <a:r>
              <a:rPr lang="en-GB" sz="2800" smtClean="0"/>
              <a:t>Today’s Agenda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798638"/>
            <a:ext cx="8150225" cy="4438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2</a:t>
            </a:r>
            <a:r>
              <a:rPr lang="en-US" b="1" dirty="0" smtClean="0"/>
              <a:t>. </a:t>
            </a:r>
            <a:r>
              <a:rPr lang="en-US" dirty="0" smtClean="0"/>
              <a:t>Agree Agenda  &amp; Agree Minutes of previous meeting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3. CSO: Update on CSO outputs and Census progress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dirty="0" smtClean="0"/>
              <a:t>    </a:t>
            </a:r>
            <a:r>
              <a:rPr lang="en-US" sz="1600" i="1" dirty="0" smtClean="0"/>
              <a:t>(CSO will </a:t>
            </a:r>
            <a:r>
              <a:rPr lang="en-US" sz="1600" i="1" dirty="0" err="1" smtClean="0"/>
              <a:t>summarise</a:t>
            </a:r>
            <a:r>
              <a:rPr lang="en-US" sz="1600" i="1" dirty="0" smtClean="0"/>
              <a:t> progress on Census of Agriculture 2010 as well as recent and forthcoming data releases –Hilda </a:t>
            </a:r>
            <a:r>
              <a:rPr lang="en-US" sz="1600" i="1" dirty="0" smtClean="0"/>
              <a:t>McCarthy)</a:t>
            </a:r>
            <a:r>
              <a:rPr lang="en-US" sz="1600" dirty="0" smtClean="0"/>
              <a:t> </a:t>
            </a:r>
            <a:endParaRPr lang="en-US" sz="16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4. DAFF: Overview of Annual Review &amp; Outlook</a:t>
            </a:r>
            <a:endParaRPr lang="en-US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i="1" dirty="0" smtClean="0"/>
              <a:t>      (DAFF will discuss the Annual Review &amp; Outlook publication and the importance of timely data for this - Colm </a:t>
            </a:r>
            <a:r>
              <a:rPr lang="en-US" sz="1400" i="1" dirty="0" err="1" smtClean="0"/>
              <a:t>O’Cribín</a:t>
            </a:r>
            <a:r>
              <a:rPr lang="en-US" sz="1400" i="1" dirty="0" smtClean="0"/>
              <a:t>)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5. Teagasc: National Farm Survey</a:t>
            </a:r>
            <a:endParaRPr lang="en-US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i="1" dirty="0" smtClean="0"/>
              <a:t>    </a:t>
            </a:r>
            <a:r>
              <a:rPr lang="en-US" sz="1400" i="1" dirty="0" smtClean="0"/>
              <a:t>(An overview of the National Farm Survey - Brian Moran)</a:t>
            </a:r>
            <a:r>
              <a:rPr lang="en-US" sz="1400" dirty="0" smtClean="0"/>
              <a:t> </a:t>
            </a:r>
            <a:r>
              <a:rPr lang="en-US" sz="1400" i="1" dirty="0" smtClean="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6. EPA: Measuring non-natural agricultural waste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</a:t>
            </a:r>
            <a:r>
              <a:rPr lang="en-US" sz="1400" dirty="0" smtClean="0"/>
              <a:t>(Data requirements for non-natural agricultural waste - Jane Brogan)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7. Group Discussion</a:t>
            </a:r>
            <a:r>
              <a:rPr lang="en-US" sz="14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8. AOB &amp; Close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F8A868-9760-41E8-949F-FA598109EE7C}" type="slidenum">
              <a:rPr lang="en-GB" smtClean="0">
                <a:latin typeface="Arial" charset="0"/>
              </a:rPr>
              <a:pPr/>
              <a:t>3</a:t>
            </a:fld>
            <a:endParaRPr lang="en-GB" smtClean="0">
              <a:latin typeface="Arial" charset="0"/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mtClean="0"/>
              <a:t/>
            </a:r>
            <a:br>
              <a:rPr lang="en-IE" smtClean="0"/>
            </a:br>
            <a:r>
              <a:rPr lang="en-US" sz="2800" smtClean="0"/>
              <a:t>Overview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827088" y="1916113"/>
            <a:ext cx="8043862" cy="4208462"/>
          </a:xfrm>
        </p:spPr>
        <p:txBody>
          <a:bodyPr lIns="91440" tIns="45720" rIns="91440" bIns="45720"/>
          <a:lstStyle/>
          <a:p>
            <a:pPr eaLnBrk="1" hangingPunct="1">
              <a:buFontTx/>
              <a:buNone/>
              <a:defRPr/>
            </a:pPr>
            <a:endParaRPr lang="en-IE" sz="2800" b="1" dirty="0" smtClean="0">
              <a:solidFill>
                <a:schemeClr val="bg1"/>
              </a:solidFill>
              <a:ea typeface="+mj-ea"/>
              <a:cs typeface="+mj-cs"/>
            </a:endParaRPr>
          </a:p>
          <a:p>
            <a:pPr eaLnBrk="1" hangingPunct="1">
              <a:buFontTx/>
              <a:buChar char="•"/>
              <a:defRPr/>
            </a:pPr>
            <a:r>
              <a:rPr lang="en-IE" dirty="0" smtClean="0"/>
              <a:t>Census of Agriculture (COA) 2010 –summary of returns</a:t>
            </a:r>
          </a:p>
          <a:p>
            <a:pPr eaLnBrk="1" hangingPunct="1">
              <a:buFontTx/>
              <a:buChar char="•"/>
              <a:defRPr/>
            </a:pPr>
            <a:r>
              <a:rPr lang="en-IE" dirty="0" smtClean="0"/>
              <a:t>Working with Administrative Data</a:t>
            </a:r>
          </a:p>
          <a:p>
            <a:pPr eaLnBrk="1" hangingPunct="1">
              <a:buFontTx/>
              <a:buChar char="•"/>
              <a:defRPr/>
            </a:pPr>
            <a:r>
              <a:rPr lang="en-IE" dirty="0" smtClean="0"/>
              <a:t>General issues arising in COA 2010</a:t>
            </a:r>
          </a:p>
          <a:p>
            <a:pPr eaLnBrk="1" hangingPunct="1">
              <a:buFontTx/>
              <a:buChar char="•"/>
              <a:defRPr/>
            </a:pPr>
            <a:r>
              <a:rPr lang="en-IE" dirty="0" smtClean="0"/>
              <a:t>COA 2010- a lot done, more to do!</a:t>
            </a:r>
          </a:p>
          <a:p>
            <a:pPr eaLnBrk="1" hangingPunct="1">
              <a:buFontTx/>
              <a:buChar char="•"/>
              <a:defRPr/>
            </a:pPr>
            <a:r>
              <a:rPr lang="en-IE" dirty="0" smtClean="0"/>
              <a:t>Lessons learned</a:t>
            </a:r>
          </a:p>
          <a:p>
            <a:pPr eaLnBrk="1" hangingPunct="1">
              <a:buFontTx/>
              <a:buChar char="•"/>
              <a:defRPr/>
            </a:pPr>
            <a:r>
              <a:rPr lang="en-IE" dirty="0" smtClean="0"/>
              <a:t>Agriculture Accounts, Production &amp; Prices update</a:t>
            </a:r>
          </a:p>
          <a:p>
            <a:pPr eaLnBrk="1" hangingPunct="1">
              <a:buFontTx/>
              <a:buChar char="•"/>
              <a:defRPr/>
            </a:pPr>
            <a:endParaRPr lang="en-IE" sz="2400" dirty="0" smtClean="0"/>
          </a:p>
          <a:p>
            <a:pPr eaLnBrk="1" hangingPunct="1">
              <a:buFontTx/>
              <a:buChar char="•"/>
              <a:defRPr/>
            </a:pPr>
            <a:endParaRPr lang="en-IE" sz="2800" dirty="0" smtClean="0"/>
          </a:p>
          <a:p>
            <a:pPr eaLnBrk="1" hangingPunct="1">
              <a:defRPr/>
            </a:pPr>
            <a:endParaRPr lang="en-IE" dirty="0" smtClean="0"/>
          </a:p>
          <a:p>
            <a:pPr eaLnBrk="1" hangingPunct="1">
              <a:defRPr/>
            </a:pP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69D2BB-DC5E-4672-A49B-9A126A5C305F}" type="slidenum">
              <a:rPr lang="en-GB" smtClean="0">
                <a:latin typeface="Arial" charset="0"/>
              </a:rPr>
              <a:pPr/>
              <a:t>4</a:t>
            </a:fld>
            <a:endParaRPr lang="en-GB" smtClean="0">
              <a:latin typeface="Arial" charset="0"/>
            </a:endParaRPr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647700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z="2800" smtClean="0"/>
              <a:t>COA 2010-Summary of Returns</a:t>
            </a:r>
            <a:br>
              <a:rPr lang="en-IE" sz="2800" smtClean="0"/>
            </a:br>
            <a:endParaRPr lang="en-US" sz="2800" smtClean="0"/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395288" y="1557338"/>
            <a:ext cx="8291512" cy="511175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IE" smtClean="0"/>
              <a:t>COA Response Rate - 90% returned (of 153,903 issued)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IE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en-IE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en-IE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en-IE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IE" smtClean="0"/>
          </a:p>
          <a:p>
            <a:pPr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None/>
            </a:pPr>
            <a:endParaRPr lang="en-IE" smtClean="0"/>
          </a:p>
          <a:p>
            <a:pPr eaLnBrk="1" hangingPunct="1">
              <a:buFontTx/>
              <a:buChar char="•"/>
            </a:pPr>
            <a:r>
              <a:rPr lang="en-IE" smtClean="0"/>
              <a:t>Survey Agricultural Production Methods -66% returned (of 39,974)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en-IE" sz="2400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63713" y="2276475"/>
          <a:ext cx="2952328" cy="34563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6164"/>
                <a:gridCol w="1476164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Response Codes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87.3</a:t>
                      </a:r>
                      <a:endParaRPr lang="en-US" dirty="0"/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Duplicates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2.7</a:t>
                      </a:r>
                      <a:endParaRPr lang="en-US" dirty="0"/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Land 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Land 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0.4</a:t>
                      </a:r>
                      <a:endParaRPr lang="en-US" dirty="0"/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Retired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3.0</a:t>
                      </a:r>
                      <a:endParaRPr lang="en-US" dirty="0"/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Deceased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95015">
                <a:tc>
                  <a:txBody>
                    <a:bodyPr/>
                    <a:lstStyle/>
                    <a:p>
                      <a:r>
                        <a:rPr lang="en-IE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3.5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907337" cy="1143000"/>
          </a:xfrm>
        </p:spPr>
        <p:txBody>
          <a:bodyPr/>
          <a:lstStyle/>
          <a:p>
            <a:r>
              <a:rPr lang="en-IE" sz="2800" smtClean="0"/>
              <a:t>COA 2010-Working with Admin data</a:t>
            </a:r>
            <a:endParaRPr lang="en-US" sz="280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95288" y="1557338"/>
            <a:ext cx="8404225" cy="5300662"/>
          </a:xfrm>
        </p:spPr>
        <p:txBody>
          <a:bodyPr/>
          <a:lstStyle/>
          <a:p>
            <a:pPr>
              <a:buFontTx/>
              <a:buNone/>
            </a:pPr>
            <a:endParaRPr lang="en-IE" dirty="0" smtClean="0"/>
          </a:p>
          <a:p>
            <a:pPr>
              <a:buFontTx/>
              <a:buChar char="•"/>
            </a:pPr>
            <a:r>
              <a:rPr lang="en-IE" dirty="0" smtClean="0"/>
              <a:t>Admin Data Used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Corporate Client System (CCS), 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Single Payment Scheme (SPS),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Animal Identification &amp; Movement (AIM)</a:t>
            </a:r>
          </a:p>
          <a:p>
            <a:pPr>
              <a:buFontTx/>
              <a:buChar char="•"/>
            </a:pPr>
            <a:r>
              <a:rPr lang="en-IE" dirty="0" smtClean="0"/>
              <a:t>25 questions eliminated from COA Questionnaire</a:t>
            </a:r>
          </a:p>
          <a:p>
            <a:pPr>
              <a:buFontTx/>
              <a:buChar char="•"/>
            </a:pPr>
            <a:r>
              <a:rPr lang="en-IE" dirty="0" smtClean="0"/>
              <a:t>Admin Data Transmission 2010/2011</a:t>
            </a:r>
          </a:p>
          <a:p>
            <a:pPr>
              <a:buFontTx/>
              <a:buChar char="•"/>
            </a:pPr>
            <a:r>
              <a:rPr lang="en-IE" dirty="0" smtClean="0"/>
              <a:t>Herd Numbers (non-unique, multiple)</a:t>
            </a:r>
          </a:p>
          <a:p>
            <a:pPr>
              <a:buFontTx/>
              <a:buChar char="•"/>
            </a:pPr>
            <a:r>
              <a:rPr lang="en-IE" dirty="0" smtClean="0"/>
              <a:t>Verifying non-active returns (retired, sold, deceased etc</a:t>
            </a:r>
            <a:r>
              <a:rPr lang="en-IE" dirty="0" smtClean="0"/>
              <a:t>.)</a:t>
            </a:r>
            <a:endParaRPr lang="en-IE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70AD5DE-8E1B-4BC8-8788-C77C5F9EECAA}" type="slidenum">
              <a:rPr lang="en-GB" smtClean="0">
                <a:latin typeface="Arial" charset="0"/>
              </a:rPr>
              <a:pPr/>
              <a:t>5</a:t>
            </a:fld>
            <a:endParaRPr lang="en-GB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CEDABE-E670-4D02-B4C4-9BC117D40C81}" type="slidenum">
              <a:rPr lang="en-GB" smtClean="0">
                <a:latin typeface="Arial" charset="0"/>
              </a:rPr>
              <a:pPr/>
              <a:t>6</a:t>
            </a:fld>
            <a:endParaRPr lang="en-GB" smtClean="0">
              <a:latin typeface="Arial" charset="0"/>
            </a:endParaRPr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900113" y="317500"/>
            <a:ext cx="7416800" cy="1143000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z="2000" smtClean="0"/>
              <a:t/>
            </a:r>
            <a:br>
              <a:rPr lang="en-IE" sz="2000" smtClean="0"/>
            </a:br>
            <a:r>
              <a:rPr lang="en-IE" sz="2800" smtClean="0"/>
              <a:t>COA 2010 –general issues arising</a:t>
            </a:r>
            <a:r>
              <a:rPr lang="en-IE" sz="3200" smtClean="0"/>
              <a:t/>
            </a:r>
            <a:br>
              <a:rPr lang="en-IE" sz="3200" smtClean="0"/>
            </a:br>
            <a:endParaRPr lang="en-US" sz="3200" smtClean="0"/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755650" y="1700213"/>
            <a:ext cx="8137525" cy="4392612"/>
          </a:xfrm>
        </p:spPr>
        <p:txBody>
          <a:bodyPr lIns="91440" tIns="45720" rIns="91440" bIns="45720"/>
          <a:lstStyle/>
          <a:p>
            <a:pPr eaLnBrk="1" hangingPunct="1">
              <a:buFontTx/>
              <a:buChar char="•"/>
            </a:pPr>
            <a:endParaRPr lang="en-IE" sz="2400" smtClean="0"/>
          </a:p>
          <a:p>
            <a:pPr eaLnBrk="1" hangingPunct="1">
              <a:buFontTx/>
              <a:buChar char="•"/>
            </a:pPr>
            <a:r>
              <a:rPr lang="en-IE" smtClean="0"/>
              <a:t>Section 2 (Area Farmed) &amp; Section 3 (Analysis of Area Farmed) -totals not matching</a:t>
            </a:r>
          </a:p>
          <a:p>
            <a:pPr eaLnBrk="1" hangingPunct="1">
              <a:buFontTx/>
              <a:buChar char="•"/>
            </a:pPr>
            <a:r>
              <a:rPr lang="en-IE" smtClean="0"/>
              <a:t>Fragmentation of Land- use of the term ‘parcel’</a:t>
            </a:r>
          </a:p>
          <a:p>
            <a:pPr eaLnBrk="1" hangingPunct="1">
              <a:buFontTx/>
              <a:buChar char="•"/>
            </a:pPr>
            <a:r>
              <a:rPr lang="en-IE" smtClean="0"/>
              <a:t>Blank cells (Units of area, commonage, labour variables)</a:t>
            </a:r>
          </a:p>
          <a:p>
            <a:pPr eaLnBrk="1" hangingPunct="1">
              <a:buFontTx/>
              <a:buChar char="•"/>
            </a:pPr>
            <a:r>
              <a:rPr lang="en-IE" smtClean="0"/>
              <a:t>Rural Addresses</a:t>
            </a:r>
          </a:p>
          <a:p>
            <a:pPr eaLnBrk="1" hangingPunct="1">
              <a:buFontTx/>
              <a:buChar char="•"/>
            </a:pPr>
            <a:r>
              <a:rPr lang="en-IE" smtClean="0"/>
              <a:t>Late returns and sheep data</a:t>
            </a:r>
          </a:p>
          <a:p>
            <a:pPr eaLnBrk="1" hangingPunct="1">
              <a:buFontTx/>
              <a:buChar char="•"/>
            </a:pPr>
            <a:r>
              <a:rPr lang="en-IE" smtClean="0"/>
              <a:t>Categories not available in admin data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IE" smtClean="0"/>
              <a:t>    Heifers in calf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IE" smtClean="0"/>
              <a:t>    Bovine animals intended for slaughter</a:t>
            </a:r>
          </a:p>
          <a:p>
            <a:pPr eaLnBrk="1" hangingPunct="1">
              <a:buFontTx/>
              <a:buChar char="•"/>
            </a:pPr>
            <a:r>
              <a:rPr lang="en-IE" smtClean="0"/>
              <a:t>Revisions</a:t>
            </a:r>
          </a:p>
          <a:p>
            <a:pPr eaLnBrk="1" hangingPunct="1">
              <a:buFontTx/>
              <a:buNone/>
            </a:pPr>
            <a:endParaRPr lang="en-IE" smtClean="0"/>
          </a:p>
          <a:p>
            <a:pPr eaLnBrk="1" hangingPunct="1"/>
            <a:endParaRPr lang="en-IE" smtClean="0"/>
          </a:p>
          <a:p>
            <a:pPr eaLnBrk="1" hangingPunct="1"/>
            <a:endParaRPr lang="en-IE" smtClean="0"/>
          </a:p>
          <a:p>
            <a:pPr eaLnBrk="1" hangingPunct="1"/>
            <a:endParaRPr lang="en-I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F66EF22-5623-4C4F-87C4-52B8A0513F67}" type="slidenum">
              <a:rPr lang="en-GB" smtClean="0">
                <a:latin typeface="Arial" charset="0"/>
              </a:rPr>
              <a:pPr/>
              <a:t>7</a:t>
            </a:fld>
            <a:endParaRPr lang="en-GB" smtClean="0">
              <a:latin typeface="Arial" charset="0"/>
            </a:endParaRP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2570163" y="317500"/>
            <a:ext cx="5962650" cy="1143000"/>
          </a:xfrm>
          <a:noFill/>
        </p:spPr>
        <p:txBody>
          <a:bodyPr lIns="91440" tIns="45720" rIns="91440" bIns="45720" anchor="t"/>
          <a:lstStyle/>
          <a:p>
            <a:pPr eaLnBrk="1" hangingPunct="1"/>
            <a:r>
              <a:rPr lang="en-IE" smtClean="0"/>
              <a:t/>
            </a:r>
            <a:br>
              <a:rPr lang="en-IE" smtClean="0"/>
            </a:br>
            <a:r>
              <a:rPr lang="en-IE" sz="2800" smtClean="0"/>
              <a:t>Inter-censal Revisions</a:t>
            </a:r>
            <a:r>
              <a:rPr lang="en-IE" smtClean="0"/>
              <a:t/>
            </a:r>
            <a:br>
              <a:rPr lang="en-IE" smtClean="0"/>
            </a:br>
            <a:endParaRPr lang="en-US" smtClean="0"/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 lIns="91440" tIns="45720" rIns="91440" bIns="45720"/>
          <a:lstStyle/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IE" smtClean="0"/>
              <a:t>Revisions completed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mtClean="0"/>
              <a:t>Cattle (2005-2009)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mtClean="0"/>
              <a:t>Pigs (Dec 2007-Dec 2009)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mtClean="0"/>
              <a:t>Cereals (2008-2009)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mtClean="0"/>
              <a:t>Area, Yield &amp; Production Series (2008 -2009)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IE" smtClean="0"/>
              <a:t>Revisions to be completed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IE" smtClean="0"/>
              <a:t>Sheep</a:t>
            </a:r>
          </a:p>
          <a:p>
            <a:pPr eaLnBrk="1" hangingPunct="1">
              <a:buFontTx/>
              <a:buNone/>
            </a:pPr>
            <a:r>
              <a:rPr lang="en-IE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5767E5-0E91-4119-8E4C-BDE6007B7EDD}" type="slidenum">
              <a:rPr lang="en-GB" smtClean="0">
                <a:latin typeface="Arial" charset="0"/>
              </a:rPr>
              <a:pPr/>
              <a:t>8</a:t>
            </a:fld>
            <a:endParaRPr lang="en-GB" smtClean="0">
              <a:latin typeface="Arial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en-IE" sz="2800" smtClean="0"/>
              <a:t>COA 2010- a lot done, more to do!</a:t>
            </a:r>
            <a:endParaRPr lang="en-US" sz="2800" smtClean="0"/>
          </a:p>
        </p:txBody>
      </p:sp>
      <p:sp>
        <p:nvSpPr>
          <p:cNvPr id="13316" name="Content Placeholder 2"/>
          <p:cNvSpPr>
            <a:spLocks noGrp="1"/>
          </p:cNvSpPr>
          <p:nvPr>
            <p:ph idx="4294967295"/>
          </p:nvPr>
        </p:nvSpPr>
        <p:spPr>
          <a:xfrm>
            <a:off x="790575" y="1798638"/>
            <a:ext cx="8043863" cy="47259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Complete the merge of COA survey &amp; admin data 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Assign admin data to inactive returns where appropriate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Impute for item non-response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Preliminary release of COA 2010 data (Dec 2011)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Labour data (analysis &amp; imputation based on main file)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SAPM (analysis &amp; imputation based on main file)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National Methodological Report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Transmissions to Eurostat (Feb‘12 –Dec‘12)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Main COA 2010 release  (2012, Q3/4)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endParaRPr lang="en-I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227D62-926C-4DFE-9E59-E6E2390BD2D9}" type="slidenum">
              <a:rPr lang="en-GB" smtClean="0">
                <a:latin typeface="Arial" charset="0"/>
              </a:rPr>
              <a:pPr/>
              <a:t>9</a:t>
            </a:fld>
            <a:endParaRPr lang="en-GB" smtClean="0">
              <a:latin typeface="Arial" charset="0"/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/>
          <a:lstStyle/>
          <a:p>
            <a:pPr eaLnBrk="1" hangingPunct="1"/>
            <a:r>
              <a:rPr lang="en-IE" sz="2800" smtClean="0"/>
              <a:t>COA 2010 –Dissemination</a:t>
            </a:r>
            <a:endParaRPr lang="en-US" sz="2800" smtClean="0"/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Already available on www.cso.ie</a:t>
            </a:r>
          </a:p>
          <a:p>
            <a:pPr lvl="1" eaLnBrk="1" hangingPunct="1">
              <a:lnSpc>
                <a:spcPct val="125000"/>
              </a:lnSpc>
              <a:buFont typeface="Wingdings" pitchFamily="2" charset="2"/>
              <a:buChar char="Ø"/>
            </a:pPr>
            <a:r>
              <a:rPr lang="en-IE" smtClean="0"/>
              <a:t>Cattle, Cereals (March 4</a:t>
            </a:r>
            <a:r>
              <a:rPr lang="en-IE" baseline="30000" smtClean="0"/>
              <a:t>th</a:t>
            </a:r>
            <a:r>
              <a:rPr lang="en-IE" smtClean="0"/>
              <a:t> 2011)</a:t>
            </a:r>
          </a:p>
          <a:p>
            <a:pPr lvl="1" eaLnBrk="1" hangingPunct="1">
              <a:lnSpc>
                <a:spcPct val="125000"/>
              </a:lnSpc>
              <a:buFont typeface="Wingdings" pitchFamily="2" charset="2"/>
              <a:buChar char="Ø"/>
            </a:pPr>
            <a:r>
              <a:rPr lang="en-IE" smtClean="0"/>
              <a:t>Pigs (Sept 15</a:t>
            </a:r>
            <a:r>
              <a:rPr lang="en-IE" baseline="30000" smtClean="0"/>
              <a:t>th</a:t>
            </a:r>
            <a:r>
              <a:rPr lang="en-IE" smtClean="0"/>
              <a:t> 2011)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Preliminary Release (December 2011, at county level)</a:t>
            </a:r>
          </a:p>
          <a:p>
            <a:pPr lvl="1" eaLnBrk="1" hangingPunct="1">
              <a:lnSpc>
                <a:spcPct val="125000"/>
              </a:lnSpc>
              <a:buFont typeface="Wingdings" pitchFamily="2" charset="2"/>
              <a:buChar char="Ø"/>
            </a:pPr>
            <a:r>
              <a:rPr lang="en-IE" smtClean="0"/>
              <a:t>No. of holdings, Livestock (Cattle, Sheep, Pigs, Poultry),Crops,</a:t>
            </a:r>
          </a:p>
          <a:p>
            <a:pPr lvl="1" eaLnBrk="1" hangingPunct="1">
              <a:lnSpc>
                <a:spcPct val="125000"/>
              </a:lnSpc>
              <a:buFont typeface="Wingdings" pitchFamily="2" charset="2"/>
              <a:buChar char="Ø"/>
            </a:pPr>
            <a:r>
              <a:rPr lang="en-IE" smtClean="0"/>
              <a:t>On-line pdf &amp; hard-copy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en-IE" smtClean="0"/>
              <a:t>Main Release  (2012, at DED level)</a:t>
            </a:r>
          </a:p>
          <a:p>
            <a:pPr lvl="1" eaLnBrk="1" hangingPunct="1">
              <a:lnSpc>
                <a:spcPct val="125000"/>
              </a:lnSpc>
              <a:buFont typeface="Wingdings" pitchFamily="2" charset="2"/>
              <a:buChar char="Ø"/>
            </a:pPr>
            <a:r>
              <a:rPr lang="en-IE" smtClean="0"/>
              <a:t>All COA 2010 variables</a:t>
            </a:r>
          </a:p>
          <a:p>
            <a:pPr lvl="1" eaLnBrk="1" hangingPunct="1">
              <a:lnSpc>
                <a:spcPct val="125000"/>
              </a:lnSpc>
              <a:buFont typeface="Wingdings" pitchFamily="2" charset="2"/>
              <a:buChar char="Ø"/>
            </a:pPr>
            <a:r>
              <a:rPr lang="en-IE" smtClean="0"/>
              <a:t>Web-based using interactive maps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1_ITSIP High Lev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ASL Presentation MMcL</Template>
  <TotalTime>7894</TotalTime>
  <Words>717</Words>
  <Application>Microsoft Office PowerPoint</Application>
  <PresentationFormat>On-screen Show (4:3)</PresentationFormat>
  <Paragraphs>183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1_ITSIP High Level</vt:lpstr>
      <vt:lpstr>Agricultural Statistics Liaison Group October 12th 2011 </vt:lpstr>
      <vt:lpstr>Today’s Agenda</vt:lpstr>
      <vt:lpstr> Overview</vt:lpstr>
      <vt:lpstr>COA 2010-Summary of Returns </vt:lpstr>
      <vt:lpstr>COA 2010-Working with Admin data</vt:lpstr>
      <vt:lpstr> COA 2010 –general issues arising </vt:lpstr>
      <vt:lpstr> Inter-censal Revisions </vt:lpstr>
      <vt:lpstr>COA 2010- a lot done, more to do!</vt:lpstr>
      <vt:lpstr>COA 2010 –Dissemination</vt:lpstr>
      <vt:lpstr>Lessons learned</vt:lpstr>
      <vt:lpstr>Non-Census work</vt:lpstr>
      <vt:lpstr>Agriculture Division 2010  </vt:lpstr>
      <vt:lpstr>Agriculture Division 2011</vt:lpstr>
      <vt:lpstr>Slide 14</vt:lpstr>
    </vt:vector>
  </TitlesOfParts>
  <Company>Central Statistics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          for a Modern Ireland</dc:title>
  <dc:creator/>
  <cp:lastModifiedBy>mccarthy</cp:lastModifiedBy>
  <cp:revision>298</cp:revision>
  <cp:lastPrinted>2007-10-25T17:16:45Z</cp:lastPrinted>
  <dcterms:created xsi:type="dcterms:W3CDTF">2007-08-23T15:43:30Z</dcterms:created>
  <dcterms:modified xsi:type="dcterms:W3CDTF">2012-05-14T14:35:55Z</dcterms:modified>
</cp:coreProperties>
</file>