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8" r:id="rId3"/>
    <p:sldId id="259" r:id="rId4"/>
    <p:sldId id="262" r:id="rId5"/>
    <p:sldId id="267" r:id="rId6"/>
    <p:sldId id="268" r:id="rId7"/>
    <p:sldId id="269" r:id="rId8"/>
    <p:sldId id="270"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133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docs\statistics%20research\Tourism\2013%20Publication%20Figures\Annual%20Figures%202013.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1397585\AppData\Local\Hewlett-Packard\HP%20TRIM\TEMP\HPTRIM.4988\DT1%2011%200045201%20%20NIPS%20seasonal%20adjustment%20-%20N%20Stuttard.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40584346733040405"/>
          <c:y val="0.12816005175685902"/>
          <c:w val="0.30874871998286096"/>
          <c:h val="0.69492967522056859"/>
        </c:manualLayout>
      </c:layout>
      <c:pieChart>
        <c:varyColors val="1"/>
        <c:ser>
          <c:idx val="0"/>
          <c:order val="0"/>
          <c:spPr>
            <a:ln>
              <a:solidFill>
                <a:schemeClr val="bg1"/>
              </a:solidFill>
            </a:ln>
          </c:spPr>
          <c:dPt>
            <c:idx val="1"/>
            <c:bubble3D val="0"/>
            <c:spPr>
              <a:solidFill>
                <a:schemeClr val="tx2">
                  <a:lumMod val="40000"/>
                  <a:lumOff val="60000"/>
                </a:schemeClr>
              </a:solidFill>
              <a:ln>
                <a:solidFill>
                  <a:schemeClr val="bg1"/>
                </a:solidFill>
              </a:ln>
            </c:spPr>
          </c:dPt>
          <c:dPt>
            <c:idx val="2"/>
            <c:bubble3D val="0"/>
            <c:spPr>
              <a:solidFill>
                <a:schemeClr val="accent1">
                  <a:lumMod val="40000"/>
                  <a:lumOff val="60000"/>
                </a:schemeClr>
              </a:solidFill>
              <a:ln>
                <a:solidFill>
                  <a:schemeClr val="bg1"/>
                </a:solidFill>
              </a:ln>
            </c:spPr>
          </c:dPt>
          <c:dPt>
            <c:idx val="3"/>
            <c:bubble3D val="0"/>
            <c:spPr>
              <a:solidFill>
                <a:schemeClr val="accent1">
                  <a:lumMod val="20000"/>
                  <a:lumOff val="80000"/>
                </a:schemeClr>
              </a:solidFill>
              <a:ln>
                <a:solidFill>
                  <a:schemeClr val="bg1"/>
                </a:solidFill>
              </a:ln>
            </c:spPr>
          </c:dPt>
          <c:dLbls>
            <c:dLbl>
              <c:idx val="0"/>
              <c:layout>
                <c:manualLayout>
                  <c:x val="3.9615266841644854E-2"/>
                  <c:y val="-6.0699183435403897E-2"/>
                </c:manualLayout>
              </c:layout>
              <c:showLegendKey val="0"/>
              <c:showVal val="1"/>
              <c:showCatName val="1"/>
              <c:showSerName val="0"/>
              <c:showPercent val="0"/>
              <c:showBubbleSize val="0"/>
            </c:dLbl>
            <c:dLbl>
              <c:idx val="1"/>
              <c:layout>
                <c:manualLayout>
                  <c:x val="-0.11826202974628482"/>
                  <c:y val="-6.7129629629629952E-3"/>
                </c:manualLayout>
              </c:layout>
              <c:showLegendKey val="0"/>
              <c:showVal val="1"/>
              <c:showCatName val="1"/>
              <c:showSerName val="0"/>
              <c:showPercent val="0"/>
              <c:showBubbleSize val="0"/>
            </c:dLbl>
            <c:dLbl>
              <c:idx val="2"/>
              <c:layout>
                <c:manualLayout>
                  <c:x val="-0.10982392825896772"/>
                  <c:y val="5.8475503062117226E-2"/>
                </c:manualLayout>
              </c:layout>
              <c:showLegendKey val="0"/>
              <c:showVal val="1"/>
              <c:showCatName val="1"/>
              <c:showSerName val="0"/>
              <c:showPercent val="0"/>
              <c:showBubbleSize val="0"/>
            </c:dLbl>
            <c:dLbl>
              <c:idx val="3"/>
              <c:layout>
                <c:manualLayout>
                  <c:x val="-0.11131692913385798"/>
                  <c:y val="-1.8969816272965942E-2"/>
                </c:manualLayout>
              </c:layout>
              <c:showLegendKey val="0"/>
              <c:showVal val="1"/>
              <c:showCatName val="1"/>
              <c:showSerName val="0"/>
              <c:showPercent val="0"/>
              <c:showBubbleSize val="0"/>
            </c:dLbl>
            <c:txPr>
              <a:bodyPr/>
              <a:lstStyle/>
              <a:p>
                <a:pPr>
                  <a:defRPr>
                    <a:latin typeface="Arial" pitchFamily="34" charset="0"/>
                    <a:cs typeface="Arial" pitchFamily="34" charset="0"/>
                  </a:defRPr>
                </a:pPr>
                <a:endParaRPr lang="en-US"/>
              </a:p>
            </c:txPr>
            <c:showLegendKey val="0"/>
            <c:showVal val="1"/>
            <c:showCatName val="1"/>
            <c:showSerName val="0"/>
            <c:showPercent val="0"/>
            <c:showBubbleSize val="0"/>
            <c:showLeaderLines val="1"/>
          </c:dLbls>
          <c:cat>
            <c:strRef>
              <c:f>'charts for publication'!$A$18:$A$21</c:f>
              <c:strCache>
                <c:ptCount val="4"/>
                <c:pt idx="0">
                  <c:v>NI Domestic</c:v>
                </c:pt>
                <c:pt idx="1">
                  <c:v>Great Britain</c:v>
                </c:pt>
                <c:pt idx="2">
                  <c:v>Other overseas</c:v>
                </c:pt>
                <c:pt idx="3">
                  <c:v>Republic of Ireland</c:v>
                </c:pt>
              </c:strCache>
            </c:strRef>
          </c:cat>
          <c:val>
            <c:numRef>
              <c:f>'charts for publication'!$B$18:$B$21</c:f>
              <c:numCache>
                <c:formatCode>0%</c:formatCode>
                <c:ptCount val="4"/>
                <c:pt idx="0">
                  <c:v>0.48656908837209401</c:v>
                </c:pt>
                <c:pt idx="1">
                  <c:v>0.28578737643155194</c:v>
                </c:pt>
                <c:pt idx="2">
                  <c:v>0.12950215127070233</c:v>
                </c:pt>
                <c:pt idx="3">
                  <c:v>9.8141383925657091E-2</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spPr>
    <a:ln>
      <a:noFill/>
    </a:ln>
  </c:sp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032057911065151E-2"/>
          <c:y val="0.12542372881355898"/>
          <c:w val="0.91933815925542917"/>
          <c:h val="0.75762711864406906"/>
        </c:manualLayout>
      </c:layout>
      <c:lineChart>
        <c:grouping val="standard"/>
        <c:varyColors val="0"/>
        <c:ser>
          <c:idx val="0"/>
          <c:order val="0"/>
          <c:tx>
            <c:v>Visitor numbers</c:v>
          </c:tx>
          <c:spPr>
            <a:ln w="25400">
              <a:solidFill>
                <a:srgbClr val="000080"/>
              </a:solidFill>
              <a:prstDash val="solid"/>
            </a:ln>
          </c:spPr>
          <c:marker>
            <c:symbol val="diamond"/>
            <c:size val="5"/>
            <c:spPr>
              <a:solidFill>
                <a:srgbClr val="000080"/>
              </a:solidFill>
              <a:ln>
                <a:solidFill>
                  <a:srgbClr val="000080"/>
                </a:solidFill>
                <a:prstDash val="solid"/>
              </a:ln>
            </c:spPr>
          </c:marker>
          <c:cat>
            <c:strRef>
              <c:f>'Data_visitor numbers'!$A$7:$A$50</c:f>
              <c:strCache>
                <c:ptCount val="44"/>
                <c:pt idx="0">
                  <c:v>2000Q1</c:v>
                </c:pt>
                <c:pt idx="1">
                  <c:v>2000Q2</c:v>
                </c:pt>
                <c:pt idx="2">
                  <c:v>2000Q3</c:v>
                </c:pt>
                <c:pt idx="3">
                  <c:v>2000Q4</c:v>
                </c:pt>
                <c:pt idx="4">
                  <c:v>2001Q1</c:v>
                </c:pt>
                <c:pt idx="5">
                  <c:v>2001Q2</c:v>
                </c:pt>
                <c:pt idx="6">
                  <c:v>2001Q3</c:v>
                </c:pt>
                <c:pt idx="7">
                  <c:v>2001Q4</c:v>
                </c:pt>
                <c:pt idx="8">
                  <c:v>2002Q1</c:v>
                </c:pt>
                <c:pt idx="9">
                  <c:v>2002Q2</c:v>
                </c:pt>
                <c:pt idx="10">
                  <c:v>2002Q3</c:v>
                </c:pt>
                <c:pt idx="11">
                  <c:v>2002Q4</c:v>
                </c:pt>
                <c:pt idx="12">
                  <c:v>2003Q1</c:v>
                </c:pt>
                <c:pt idx="13">
                  <c:v>2003Q2</c:v>
                </c:pt>
                <c:pt idx="14">
                  <c:v>2003Q3</c:v>
                </c:pt>
                <c:pt idx="15">
                  <c:v>2003Q4</c:v>
                </c:pt>
                <c:pt idx="16">
                  <c:v>2004Q1</c:v>
                </c:pt>
                <c:pt idx="17">
                  <c:v>2004Q2</c:v>
                </c:pt>
                <c:pt idx="18">
                  <c:v>2004Q3</c:v>
                </c:pt>
                <c:pt idx="19">
                  <c:v>2004Q4</c:v>
                </c:pt>
                <c:pt idx="20">
                  <c:v>2005Q1</c:v>
                </c:pt>
                <c:pt idx="21">
                  <c:v>2005Q2</c:v>
                </c:pt>
                <c:pt idx="22">
                  <c:v>2005Q3</c:v>
                </c:pt>
                <c:pt idx="23">
                  <c:v>2005Q4</c:v>
                </c:pt>
                <c:pt idx="24">
                  <c:v>2006Q1</c:v>
                </c:pt>
                <c:pt idx="25">
                  <c:v>2006Q2</c:v>
                </c:pt>
                <c:pt idx="26">
                  <c:v>2006Q3</c:v>
                </c:pt>
                <c:pt idx="27">
                  <c:v>2006Q4</c:v>
                </c:pt>
                <c:pt idx="28">
                  <c:v>2007Q1</c:v>
                </c:pt>
                <c:pt idx="29">
                  <c:v>2007Q2</c:v>
                </c:pt>
                <c:pt idx="30">
                  <c:v>2007Q3</c:v>
                </c:pt>
                <c:pt idx="31">
                  <c:v>2007Q4</c:v>
                </c:pt>
                <c:pt idx="32">
                  <c:v>2008Q1</c:v>
                </c:pt>
                <c:pt idx="33">
                  <c:v>2008Q2</c:v>
                </c:pt>
                <c:pt idx="34">
                  <c:v>2008Q3</c:v>
                </c:pt>
                <c:pt idx="35">
                  <c:v>2008Q4</c:v>
                </c:pt>
                <c:pt idx="36">
                  <c:v>2009Q1</c:v>
                </c:pt>
                <c:pt idx="37">
                  <c:v>2009Q2</c:v>
                </c:pt>
                <c:pt idx="38">
                  <c:v>2009Q3</c:v>
                </c:pt>
                <c:pt idx="39">
                  <c:v>2009Q4</c:v>
                </c:pt>
                <c:pt idx="40">
                  <c:v>2010Q1</c:v>
                </c:pt>
                <c:pt idx="41">
                  <c:v>2010Q2</c:v>
                </c:pt>
                <c:pt idx="42">
                  <c:v>2010Q3</c:v>
                </c:pt>
                <c:pt idx="43">
                  <c:v>2010Q4</c:v>
                </c:pt>
              </c:strCache>
            </c:strRef>
          </c:cat>
          <c:val>
            <c:numRef>
              <c:f>'Data_visitor numbers'!$B$7:$B$50</c:f>
              <c:numCache>
                <c:formatCode>#,##0</c:formatCode>
                <c:ptCount val="44"/>
                <c:pt idx="0">
                  <c:v>208300</c:v>
                </c:pt>
                <c:pt idx="1">
                  <c:v>283800</c:v>
                </c:pt>
                <c:pt idx="2">
                  <c:v>356500</c:v>
                </c:pt>
                <c:pt idx="3">
                  <c:v>242100</c:v>
                </c:pt>
                <c:pt idx="4">
                  <c:v>216200</c:v>
                </c:pt>
                <c:pt idx="5">
                  <c:v>295800</c:v>
                </c:pt>
                <c:pt idx="6">
                  <c:v>384700</c:v>
                </c:pt>
                <c:pt idx="7">
                  <c:v>274400</c:v>
                </c:pt>
                <c:pt idx="8">
                  <c:v>254000</c:v>
                </c:pt>
                <c:pt idx="9">
                  <c:v>311000</c:v>
                </c:pt>
                <c:pt idx="10">
                  <c:v>403000</c:v>
                </c:pt>
                <c:pt idx="11">
                  <c:v>289100</c:v>
                </c:pt>
                <c:pt idx="12">
                  <c:v>284300</c:v>
                </c:pt>
                <c:pt idx="13">
                  <c:v>356700</c:v>
                </c:pt>
                <c:pt idx="14">
                  <c:v>413600</c:v>
                </c:pt>
                <c:pt idx="15">
                  <c:v>328300</c:v>
                </c:pt>
                <c:pt idx="16">
                  <c:v>300800</c:v>
                </c:pt>
                <c:pt idx="17">
                  <c:v>367000</c:v>
                </c:pt>
                <c:pt idx="18">
                  <c:v>451100</c:v>
                </c:pt>
                <c:pt idx="19">
                  <c:v>310100</c:v>
                </c:pt>
                <c:pt idx="20">
                  <c:v>269400</c:v>
                </c:pt>
                <c:pt idx="21">
                  <c:v>377800</c:v>
                </c:pt>
                <c:pt idx="22">
                  <c:v>442600</c:v>
                </c:pt>
                <c:pt idx="23">
                  <c:v>294900</c:v>
                </c:pt>
                <c:pt idx="24">
                  <c:v>270500</c:v>
                </c:pt>
                <c:pt idx="25">
                  <c:v>356500</c:v>
                </c:pt>
                <c:pt idx="26">
                  <c:v>421400</c:v>
                </c:pt>
                <c:pt idx="27">
                  <c:v>290100</c:v>
                </c:pt>
                <c:pt idx="28">
                  <c:v>283700</c:v>
                </c:pt>
                <c:pt idx="29">
                  <c:v>354200</c:v>
                </c:pt>
                <c:pt idx="30">
                  <c:v>414300</c:v>
                </c:pt>
                <c:pt idx="31">
                  <c:v>298900</c:v>
                </c:pt>
                <c:pt idx="32">
                  <c:v>284100</c:v>
                </c:pt>
                <c:pt idx="33">
                  <c:v>334500</c:v>
                </c:pt>
                <c:pt idx="34">
                  <c:v>405800</c:v>
                </c:pt>
                <c:pt idx="35">
                  <c:v>253800</c:v>
                </c:pt>
                <c:pt idx="36">
                  <c:v>225600</c:v>
                </c:pt>
                <c:pt idx="37">
                  <c:v>277000</c:v>
                </c:pt>
                <c:pt idx="38">
                  <c:v>341700</c:v>
                </c:pt>
                <c:pt idx="39">
                  <c:v>224200</c:v>
                </c:pt>
                <c:pt idx="40">
                  <c:v>191800</c:v>
                </c:pt>
                <c:pt idx="41">
                  <c:v>279200</c:v>
                </c:pt>
                <c:pt idx="42">
                  <c:v>316300</c:v>
                </c:pt>
                <c:pt idx="43">
                  <c:v>240700</c:v>
                </c:pt>
              </c:numCache>
            </c:numRef>
          </c:val>
          <c:smooth val="0"/>
        </c:ser>
        <c:ser>
          <c:idx val="1"/>
          <c:order val="1"/>
          <c:tx>
            <c:v>Seasonally adjusted series</c:v>
          </c:tx>
          <c:spPr>
            <a:ln w="25400">
              <a:solidFill>
                <a:srgbClr val="FF00FF"/>
              </a:solidFill>
              <a:prstDash val="sysDash"/>
            </a:ln>
          </c:spPr>
          <c:marker>
            <c:symbol val="square"/>
            <c:size val="5"/>
            <c:spPr>
              <a:solidFill>
                <a:srgbClr val="FF00FF"/>
              </a:solidFill>
              <a:ln>
                <a:solidFill>
                  <a:srgbClr val="FF00FF"/>
                </a:solidFill>
                <a:prstDash val="solid"/>
              </a:ln>
            </c:spPr>
          </c:marker>
          <c:cat>
            <c:strRef>
              <c:f>'Data_visitor numbers'!$A$7:$A$50</c:f>
              <c:strCache>
                <c:ptCount val="44"/>
                <c:pt idx="0">
                  <c:v>2000Q1</c:v>
                </c:pt>
                <c:pt idx="1">
                  <c:v>2000Q2</c:v>
                </c:pt>
                <c:pt idx="2">
                  <c:v>2000Q3</c:v>
                </c:pt>
                <c:pt idx="3">
                  <c:v>2000Q4</c:v>
                </c:pt>
                <c:pt idx="4">
                  <c:v>2001Q1</c:v>
                </c:pt>
                <c:pt idx="5">
                  <c:v>2001Q2</c:v>
                </c:pt>
                <c:pt idx="6">
                  <c:v>2001Q3</c:v>
                </c:pt>
                <c:pt idx="7">
                  <c:v>2001Q4</c:v>
                </c:pt>
                <c:pt idx="8">
                  <c:v>2002Q1</c:v>
                </c:pt>
                <c:pt idx="9">
                  <c:v>2002Q2</c:v>
                </c:pt>
                <c:pt idx="10">
                  <c:v>2002Q3</c:v>
                </c:pt>
                <c:pt idx="11">
                  <c:v>2002Q4</c:v>
                </c:pt>
                <c:pt idx="12">
                  <c:v>2003Q1</c:v>
                </c:pt>
                <c:pt idx="13">
                  <c:v>2003Q2</c:v>
                </c:pt>
                <c:pt idx="14">
                  <c:v>2003Q3</c:v>
                </c:pt>
                <c:pt idx="15">
                  <c:v>2003Q4</c:v>
                </c:pt>
                <c:pt idx="16">
                  <c:v>2004Q1</c:v>
                </c:pt>
                <c:pt idx="17">
                  <c:v>2004Q2</c:v>
                </c:pt>
                <c:pt idx="18">
                  <c:v>2004Q3</c:v>
                </c:pt>
                <c:pt idx="19">
                  <c:v>2004Q4</c:v>
                </c:pt>
                <c:pt idx="20">
                  <c:v>2005Q1</c:v>
                </c:pt>
                <c:pt idx="21">
                  <c:v>2005Q2</c:v>
                </c:pt>
                <c:pt idx="22">
                  <c:v>2005Q3</c:v>
                </c:pt>
                <c:pt idx="23">
                  <c:v>2005Q4</c:v>
                </c:pt>
                <c:pt idx="24">
                  <c:v>2006Q1</c:v>
                </c:pt>
                <c:pt idx="25">
                  <c:v>2006Q2</c:v>
                </c:pt>
                <c:pt idx="26">
                  <c:v>2006Q3</c:v>
                </c:pt>
                <c:pt idx="27">
                  <c:v>2006Q4</c:v>
                </c:pt>
                <c:pt idx="28">
                  <c:v>2007Q1</c:v>
                </c:pt>
                <c:pt idx="29">
                  <c:v>2007Q2</c:v>
                </c:pt>
                <c:pt idx="30">
                  <c:v>2007Q3</c:v>
                </c:pt>
                <c:pt idx="31">
                  <c:v>2007Q4</c:v>
                </c:pt>
                <c:pt idx="32">
                  <c:v>2008Q1</c:v>
                </c:pt>
                <c:pt idx="33">
                  <c:v>2008Q2</c:v>
                </c:pt>
                <c:pt idx="34">
                  <c:v>2008Q3</c:v>
                </c:pt>
                <c:pt idx="35">
                  <c:v>2008Q4</c:v>
                </c:pt>
                <c:pt idx="36">
                  <c:v>2009Q1</c:v>
                </c:pt>
                <c:pt idx="37">
                  <c:v>2009Q2</c:v>
                </c:pt>
                <c:pt idx="38">
                  <c:v>2009Q3</c:v>
                </c:pt>
                <c:pt idx="39">
                  <c:v>2009Q4</c:v>
                </c:pt>
                <c:pt idx="40">
                  <c:v>2010Q1</c:v>
                </c:pt>
                <c:pt idx="41">
                  <c:v>2010Q2</c:v>
                </c:pt>
                <c:pt idx="42">
                  <c:v>2010Q3</c:v>
                </c:pt>
                <c:pt idx="43">
                  <c:v>2010Q4</c:v>
                </c:pt>
              </c:strCache>
            </c:strRef>
          </c:cat>
          <c:val>
            <c:numRef>
              <c:f>'Data_visitor numbers'!$C$7:$C$50</c:f>
              <c:numCache>
                <c:formatCode>#,##0</c:formatCode>
                <c:ptCount val="44"/>
                <c:pt idx="0">
                  <c:v>266945.45495368686</c:v>
                </c:pt>
                <c:pt idx="1">
                  <c:v>276226.70808934286</c:v>
                </c:pt>
                <c:pt idx="2">
                  <c:v>271951.19335418387</c:v>
                </c:pt>
                <c:pt idx="3">
                  <c:v>275625.31751619186</c:v>
                </c:pt>
                <c:pt idx="4">
                  <c:v>274939.92066167155</c:v>
                </c:pt>
                <c:pt idx="5">
                  <c:v>288088.22007152735</c:v>
                </c:pt>
                <c:pt idx="6">
                  <c:v>299679.06805922586</c:v>
                </c:pt>
                <c:pt idx="7">
                  <c:v>308563.46224393998</c:v>
                </c:pt>
                <c:pt idx="8">
                  <c:v>313224.10546667787</c:v>
                </c:pt>
                <c:pt idx="9">
                  <c:v>302485.58567524899</c:v>
                </c:pt>
                <c:pt idx="10">
                  <c:v>316962.58416577702</c:v>
                </c:pt>
                <c:pt idx="11">
                  <c:v>324878.84876528021</c:v>
                </c:pt>
                <c:pt idx="12">
                  <c:v>344280.8919334152</c:v>
                </c:pt>
                <c:pt idx="13">
                  <c:v>346596.9985139097</c:v>
                </c:pt>
                <c:pt idx="14">
                  <c:v>326264.79091311543</c:v>
                </c:pt>
                <c:pt idx="15">
                  <c:v>366649.03115740686</c:v>
                </c:pt>
                <c:pt idx="16">
                  <c:v>361383.27206934785</c:v>
                </c:pt>
                <c:pt idx="17">
                  <c:v>354281.18295597751</c:v>
                </c:pt>
                <c:pt idx="18">
                  <c:v>363778.82447808998</c:v>
                </c:pt>
                <c:pt idx="19">
                  <c:v>350512.746111885</c:v>
                </c:pt>
                <c:pt idx="20">
                  <c:v>329905.19079237996</c:v>
                </c:pt>
                <c:pt idx="21">
                  <c:v>363440.75446964102</c:v>
                </c:pt>
                <c:pt idx="22">
                  <c:v>355208.96968254255</c:v>
                </c:pt>
                <c:pt idx="23">
                  <c:v>337125.24600360502</c:v>
                </c:pt>
                <c:pt idx="24">
                  <c:v>330196.60101588664</c:v>
                </c:pt>
                <c:pt idx="25">
                  <c:v>341285.08366363222</c:v>
                </c:pt>
                <c:pt idx="26">
                  <c:v>334935.35346565786</c:v>
                </c:pt>
                <c:pt idx="27">
                  <c:v>332527.78664669528</c:v>
                </c:pt>
                <c:pt idx="28">
                  <c:v>342340.19970682397</c:v>
                </c:pt>
                <c:pt idx="29">
                  <c:v>339336.32816228789</c:v>
                </c:pt>
                <c:pt idx="30">
                  <c:v>329061.04750960902</c:v>
                </c:pt>
                <c:pt idx="31">
                  <c:v>340357.04067869287</c:v>
                </c:pt>
                <c:pt idx="32">
                  <c:v>341823.02701727801</c:v>
                </c:pt>
                <c:pt idx="33">
                  <c:v>320091.91541990836</c:v>
                </c:pt>
                <c:pt idx="34">
                  <c:v>323047.10521552502</c:v>
                </c:pt>
                <c:pt idx="35">
                  <c:v>292434.32332718302</c:v>
                </c:pt>
                <c:pt idx="36">
                  <c:v>283236.056529472</c:v>
                </c:pt>
                <c:pt idx="37">
                  <c:v>263374.54367553786</c:v>
                </c:pt>
                <c:pt idx="38">
                  <c:v>260785.00148303295</c:v>
                </c:pt>
                <c:pt idx="39">
                  <c:v>260133.08154868899</c:v>
                </c:pt>
                <c:pt idx="40">
                  <c:v>250053.838331626</c:v>
                </c:pt>
                <c:pt idx="41">
                  <c:v>265551.90892134589</c:v>
                </c:pt>
                <c:pt idx="42">
                  <c:v>237193.80228249382</c:v>
                </c:pt>
                <c:pt idx="43">
                  <c:v>274042.55015766999</c:v>
                </c:pt>
              </c:numCache>
            </c:numRef>
          </c:val>
          <c:smooth val="0"/>
        </c:ser>
        <c:dLbls>
          <c:showLegendKey val="0"/>
          <c:showVal val="0"/>
          <c:showCatName val="0"/>
          <c:showSerName val="0"/>
          <c:showPercent val="0"/>
          <c:showBubbleSize val="0"/>
        </c:dLbls>
        <c:marker val="1"/>
        <c:smooth val="0"/>
        <c:axId val="241510656"/>
        <c:axId val="241541888"/>
      </c:lineChart>
      <c:catAx>
        <c:axId val="241510656"/>
        <c:scaling>
          <c:orientation val="minMax"/>
        </c:scaling>
        <c:delete val="0"/>
        <c:axPos val="b"/>
        <c:majorGridlines>
          <c:spPr>
            <a:ln w="3175">
              <a:solidFill>
                <a:srgbClr val="000000"/>
              </a:solidFill>
              <a:prstDash val="solid"/>
            </a:ln>
          </c:spPr>
        </c:majorGridlines>
        <c:numFmt formatCode="General" sourceLinked="1"/>
        <c:majorTickMark val="out"/>
        <c:minorTickMark val="none"/>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n-US"/>
          </a:p>
        </c:txPr>
        <c:crossAx val="241541888"/>
        <c:crosses val="autoZero"/>
        <c:auto val="1"/>
        <c:lblAlgn val="ctr"/>
        <c:lblOffset val="100"/>
        <c:tickLblSkip val="4"/>
        <c:tickMarkSkip val="4"/>
        <c:noMultiLvlLbl val="0"/>
      </c:catAx>
      <c:valAx>
        <c:axId val="241541888"/>
        <c:scaling>
          <c:orientation val="minMax"/>
          <c:max val="480000"/>
          <c:min val="180000"/>
        </c:scaling>
        <c:delete val="0"/>
        <c:axPos val="l"/>
        <c:majorGridlines>
          <c:spPr>
            <a:ln w="3175">
              <a:solidFill>
                <a:srgbClr val="000000"/>
              </a:solidFill>
              <a:prstDash val="solid"/>
            </a:ln>
          </c:spPr>
        </c:majorGridlines>
        <c:numFmt formatCode="#,##0" sourceLinked="1"/>
        <c:majorTickMark val="out"/>
        <c:minorTickMark val="none"/>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n-US"/>
          </a:p>
        </c:txPr>
        <c:crossAx val="241510656"/>
        <c:crosses val="autoZero"/>
        <c:crossBetween val="between"/>
      </c:valAx>
      <c:spPr>
        <a:solidFill>
          <a:srgbClr val="C0C0C0"/>
        </a:solidFill>
        <a:ln w="12700">
          <a:solidFill>
            <a:srgbClr val="808080"/>
          </a:solidFill>
          <a:prstDash val="solid"/>
        </a:ln>
      </c:spPr>
    </c:plotArea>
    <c:legend>
      <c:legendPos val="b"/>
      <c:layout>
        <c:manualLayout>
          <c:xMode val="edge"/>
          <c:yMode val="edge"/>
          <c:x val="0.34850051706308188"/>
          <c:y val="0.95423728813559361"/>
          <c:w val="0.36194415718717682"/>
          <c:h val="4.0677966101694885E-2"/>
        </c:manualLayout>
      </c:layout>
      <c:overlay val="0"/>
      <c:spPr>
        <a:solidFill>
          <a:srgbClr val="FFFFFF"/>
        </a:solidFill>
        <a:ln w="3175">
          <a:solidFill>
            <a:srgbClr val="000000"/>
          </a:solidFill>
          <a:prstDash val="solid"/>
        </a:ln>
      </c:spPr>
      <c:txPr>
        <a:bodyPr/>
        <a:lstStyle/>
        <a:p>
          <a:pPr>
            <a:defRPr sz="920" b="0" i="0" u="none" strike="noStrike" baseline="0">
              <a:solidFill>
                <a:srgbClr val="000000"/>
              </a:solidFill>
              <a:latin typeface="Arial"/>
              <a:ea typeface="Arial"/>
              <a:cs typeface="Arial"/>
            </a:defRPr>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drawings/_rels/drawing1.xml.rels><?xml version="1.0" encoding="UTF-8" standalone="yes"?>
<Relationships xmlns="http://schemas.openxmlformats.org/package/2006/relationships"><Relationship Id="rId1" Type="http://schemas.openxmlformats.org/officeDocument/2006/relationships/image" Target="../media/image4.jpeg"/></Relationships>
</file>

<file path=ppt/drawings/drawing1.xml><?xml version="1.0" encoding="utf-8"?>
<c:userShapes xmlns:c="http://schemas.openxmlformats.org/drawingml/2006/chart">
  <cdr:relSizeAnchor xmlns:cdr="http://schemas.openxmlformats.org/drawingml/2006/chartDrawing">
    <cdr:from>
      <cdr:x>0.73115</cdr:x>
      <cdr:y>0.81756</cdr:y>
    </cdr:from>
    <cdr:to>
      <cdr:x>0.95844</cdr:x>
      <cdr:y>1</cdr:y>
    </cdr:to>
    <cdr:pic>
      <cdr:nvPicPr>
        <cdr:cNvPr id="2" name="Picture 1" descr="C:\Users\1001365\AppData\Local\Microsoft\Windows\Temporary Internet Files\Content.Outlook\1TDB8ZQY\NISRALogoLRG.jpg"/>
        <cdr:cNvPicPr/>
      </cdr:nvPicPr>
      <cdr:blipFill>
        <a:blip xmlns:a="http://schemas.openxmlformats.org/drawingml/2006/main" xmlns:r="http://schemas.openxmlformats.org/officeDocument/2006/relationships" r:embed="rId1" cstate="print"/>
        <a:srcRect xmlns:a="http://schemas.openxmlformats.org/drawingml/2006/main"/>
        <a:stretch xmlns:a="http://schemas.openxmlformats.org/drawingml/2006/main">
          <a:fillRect/>
        </a:stretch>
      </cdr:blipFill>
      <cdr:spPr bwMode="auto">
        <a:xfrm xmlns:a="http://schemas.openxmlformats.org/drawingml/2006/main">
          <a:off x="6975592" y="4385522"/>
          <a:ext cx="2168408" cy="872278"/>
        </a:xfrm>
        <a:prstGeom xmlns:a="http://schemas.openxmlformats.org/drawingml/2006/main" prst="rect">
          <a:avLst/>
        </a:prstGeom>
        <a:noFill xmlns:a="http://schemas.openxmlformats.org/drawingml/2006/main"/>
        <a:ln xmlns:a="http://schemas.openxmlformats.org/drawingml/2006/main" w="9525">
          <a:noFill/>
          <a:miter lim="800000"/>
          <a:headEnd/>
          <a:tailEnd/>
        </a:ln>
      </cdr:spPr>
    </cdr:pic>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597D7F-6F10-47CE-8204-E53291362E9D}" type="datetimeFigureOut">
              <a:rPr lang="en-IE" smtClean="0"/>
              <a:t>18/11/2014</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2B52C8-D5C6-4F9D-8EFD-1990A218F48A}" type="slidenum">
              <a:rPr lang="en-IE" smtClean="0"/>
              <a:t>‹#›</a:t>
            </a:fld>
            <a:endParaRPr lang="en-IE"/>
          </a:p>
        </p:txBody>
      </p:sp>
    </p:spTree>
    <p:extLst>
      <p:ext uri="{BB962C8B-B14F-4D97-AF65-F5344CB8AC3E}">
        <p14:creationId xmlns:p14="http://schemas.microsoft.com/office/powerpoint/2010/main" val="28714978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CF2C06EE-6303-428A-98B9-BFDA4CF5085E}" type="slidenum">
              <a:rPr lang="en-GB" smtClean="0"/>
              <a:pPr/>
              <a:t>1</a:t>
            </a:fld>
            <a:endParaRPr lang="en-GB"/>
          </a:p>
        </p:txBody>
      </p:sp>
    </p:spTree>
    <p:extLst>
      <p:ext uri="{BB962C8B-B14F-4D97-AF65-F5344CB8AC3E}">
        <p14:creationId xmlns:p14="http://schemas.microsoft.com/office/powerpoint/2010/main" val="2493666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2C06EE-6303-428A-98B9-BFDA4CF5085E}" type="slidenum">
              <a:rPr lang="en-GB" smtClean="0"/>
              <a:pPr/>
              <a:t>3</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GB" sz="1200" dirty="0" smtClean="0">
                <a:latin typeface="Arial" pitchFamily="34" charset="0"/>
                <a:cs typeface="Arial" pitchFamily="34" charset="0"/>
              </a:rPr>
              <a:t>During 2013, NI residents took an estimated 7.5m leisure day trips within NI, spending an estimated £146m (Table 4). The average spend per leisure day trip within NI was £20.</a:t>
            </a:r>
          </a:p>
          <a:p>
            <a:pPr>
              <a:buNone/>
            </a:pPr>
            <a:endParaRPr lang="en-GB" sz="1200" dirty="0" smtClean="0">
              <a:latin typeface="Arial" pitchFamily="34" charset="0"/>
              <a:cs typeface="Arial" pitchFamily="34" charset="0"/>
            </a:endParaRPr>
          </a:p>
          <a:p>
            <a:r>
              <a:rPr lang="en-GB" sz="1200" dirty="0" smtClean="0">
                <a:latin typeface="Arial" pitchFamily="34" charset="0"/>
                <a:cs typeface="Arial" pitchFamily="34" charset="0"/>
              </a:rPr>
              <a:t>During the same period, NI residents took an estimated 0.4m leisure day trips to </a:t>
            </a:r>
            <a:r>
              <a:rPr lang="en-GB" sz="1200" dirty="0" err="1" smtClean="0">
                <a:latin typeface="Arial" pitchFamily="34" charset="0"/>
                <a:cs typeface="Arial" pitchFamily="34" charset="0"/>
              </a:rPr>
              <a:t>RoI</a:t>
            </a:r>
            <a:r>
              <a:rPr lang="en-GB" sz="1200" dirty="0" smtClean="0">
                <a:latin typeface="Arial" pitchFamily="34" charset="0"/>
                <a:cs typeface="Arial" pitchFamily="34" charset="0"/>
              </a:rPr>
              <a:t>, spending an estimated £13m. The average spend per leisure day trip to </a:t>
            </a:r>
            <a:r>
              <a:rPr lang="en-GB" sz="1200" dirty="0" err="1" smtClean="0">
                <a:latin typeface="Arial" pitchFamily="34" charset="0"/>
                <a:cs typeface="Arial" pitchFamily="34" charset="0"/>
              </a:rPr>
              <a:t>RoI</a:t>
            </a:r>
            <a:r>
              <a:rPr lang="en-GB" sz="1200" dirty="0" smtClean="0">
                <a:latin typeface="Arial" pitchFamily="34" charset="0"/>
                <a:cs typeface="Arial" pitchFamily="34" charset="0"/>
              </a:rPr>
              <a:t> was £34.</a:t>
            </a:r>
          </a:p>
          <a:p>
            <a:pPr>
              <a:buNone/>
            </a:pPr>
            <a:endParaRPr lang="en-GB" sz="1200" dirty="0" smtClean="0">
              <a:latin typeface="Arial" pitchFamily="34" charset="0"/>
              <a:cs typeface="Arial" pitchFamily="34" charset="0"/>
            </a:endParaRPr>
          </a:p>
          <a:p>
            <a:r>
              <a:rPr lang="en-GB" sz="1200" dirty="0" smtClean="0">
                <a:latin typeface="Arial" pitchFamily="34" charset="0"/>
                <a:cs typeface="Arial" pitchFamily="34" charset="0"/>
              </a:rPr>
              <a:t>The room occupancy rate for hotels in NI for the 12 month period January - December 2013 (64%) showed a slight decrease of 1 percentage point on the same period in the previous year whereas the bed-space occupancy showed a 2 percentage point decrease (to 44%). </a:t>
            </a:r>
          </a:p>
          <a:p>
            <a:r>
              <a:rPr lang="en-GB" sz="1200" dirty="0" smtClean="0">
                <a:latin typeface="Arial" pitchFamily="34" charset="0"/>
                <a:cs typeface="Arial" pitchFamily="34" charset="0"/>
              </a:rPr>
              <a:t>In the period January to December 2013 the room occupancy in B&amp;B/guesthouse/guest accommodation sector saw a decrease of 1 percentage point (to 31%) and bed space occupancy decreased by 2 percentage points (to 22%) when compared with the same period of 2012. </a:t>
            </a:r>
          </a:p>
          <a:p>
            <a:pPr>
              <a:buNone/>
            </a:pPr>
            <a:endParaRPr lang="en-GB" sz="1200" dirty="0" smtClean="0">
              <a:latin typeface="Arial" pitchFamily="34" charset="0"/>
              <a:cs typeface="Arial" pitchFamily="34" charset="0"/>
            </a:endParaRPr>
          </a:p>
          <a:p>
            <a:r>
              <a:rPr lang="en-GB" sz="1200" dirty="0" smtClean="0">
                <a:latin typeface="Arial" pitchFamily="34" charset="0"/>
                <a:cs typeface="Arial" pitchFamily="34" charset="0"/>
              </a:rPr>
              <a:t>The annual self-catering unit occupancy for 2013 was 31%, showing an increase of 4 percentage points since 2012. The seasonal (April-September) unit occupancy for 2013 was 42%, an increase of 1 percentage point since the same period a year ago (Figure 11).</a:t>
            </a:r>
          </a:p>
          <a:p>
            <a:pPr>
              <a:buNone/>
            </a:pPr>
            <a:endParaRPr lang="en-GB" sz="1200" dirty="0" smtClean="0">
              <a:latin typeface="Arial" pitchFamily="34" charset="0"/>
              <a:cs typeface="Arial" pitchFamily="34" charset="0"/>
            </a:endParaRPr>
          </a:p>
          <a:p>
            <a:r>
              <a:rPr lang="en-GB" sz="1200" dirty="0" smtClean="0">
                <a:latin typeface="Arial" pitchFamily="34" charset="0"/>
                <a:cs typeface="Arial" pitchFamily="34" charset="0"/>
              </a:rPr>
              <a:t>Figures show that 13.4m visits were made to visitor attractions during 2013, a 6.5% increase on the previous year. </a:t>
            </a:r>
          </a:p>
          <a:p>
            <a:r>
              <a:rPr lang="en-GB" sz="1200" dirty="0" smtClean="0">
                <a:latin typeface="Arial" pitchFamily="34" charset="0"/>
                <a:cs typeface="Arial" pitchFamily="34" charset="0"/>
              </a:rPr>
              <a:t>Country parks/parks/forests/gardens accounted for the largest proportion of visitors (21%). </a:t>
            </a:r>
          </a:p>
          <a:p>
            <a:r>
              <a:rPr lang="en-GB" sz="1200" dirty="0" smtClean="0">
                <a:latin typeface="Arial" pitchFamily="34" charset="0"/>
                <a:cs typeface="Arial" pitchFamily="34" charset="0"/>
              </a:rPr>
              <a:t>When Country parks/parks/forests and gardens were excluded the number one visitor attraction in NI in 2013 was the Giant’s Causeway World Heritage Site (753,929 visitors).</a:t>
            </a:r>
          </a:p>
          <a:p>
            <a:r>
              <a:rPr lang="en-GB" sz="1200" dirty="0" smtClean="0">
                <a:latin typeface="Arial" pitchFamily="34" charset="0"/>
                <a:cs typeface="Arial" pitchFamily="34" charset="0"/>
              </a:rPr>
              <a:t>38% of all visits in 2013 were made by visitors from outside Northern Ireland.</a:t>
            </a:r>
          </a:p>
          <a:p>
            <a:endParaRPr lang="en-GB" dirty="0"/>
          </a:p>
        </p:txBody>
      </p:sp>
      <p:sp>
        <p:nvSpPr>
          <p:cNvPr id="4" name="Slide Number Placeholder 3"/>
          <p:cNvSpPr>
            <a:spLocks noGrp="1"/>
          </p:cNvSpPr>
          <p:nvPr>
            <p:ph type="sldNum" sz="quarter" idx="10"/>
          </p:nvPr>
        </p:nvSpPr>
        <p:spPr/>
        <p:txBody>
          <a:bodyPr/>
          <a:lstStyle/>
          <a:p>
            <a:fld id="{CF2C06EE-6303-428A-98B9-BFDA4CF5085E}" type="slidenum">
              <a:rPr lang="en-GB" smtClean="0"/>
              <a:pPr/>
              <a:t>5</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a:buNone/>
            </a:pPr>
            <a:endParaRPr lang="en-GB" sz="1200" dirty="0" smtClean="0">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latin typeface="Arial" pitchFamily="34" charset="0"/>
                <a:cs typeface="Arial" pitchFamily="34" charset="0"/>
              </a:rPr>
              <a:t>Figures show that 13.4m visits were made to visitor attractions during 2013, a 6.5% increase on the previous year. 38% of all visits in 2013 were made by visitors from outside Northern Ireland.</a:t>
            </a:r>
          </a:p>
          <a:p>
            <a:r>
              <a:rPr lang="en-GB" sz="1200" dirty="0" smtClean="0">
                <a:latin typeface="Arial" pitchFamily="34" charset="0"/>
                <a:cs typeface="Arial" pitchFamily="34" charset="0"/>
              </a:rPr>
              <a:t>Country parks/parks/forests/gardens accounted for the largest proportion of visitors (21%). </a:t>
            </a:r>
          </a:p>
          <a:p>
            <a:r>
              <a:rPr lang="en-GB" sz="1200" dirty="0" smtClean="0">
                <a:latin typeface="Arial" pitchFamily="34" charset="0"/>
                <a:cs typeface="Arial" pitchFamily="34" charset="0"/>
              </a:rPr>
              <a:t>When Country parks/parks/forests and gardens were excluded the number one visitor attraction in NI in 2013 was the Giant’s Causeway World Heritage Site (753,929 visitors).</a:t>
            </a:r>
          </a:p>
          <a:p>
            <a:endParaRPr lang="en-GB" dirty="0"/>
          </a:p>
        </p:txBody>
      </p:sp>
      <p:sp>
        <p:nvSpPr>
          <p:cNvPr id="4" name="Slide Number Placeholder 3"/>
          <p:cNvSpPr>
            <a:spLocks noGrp="1"/>
          </p:cNvSpPr>
          <p:nvPr>
            <p:ph type="sldNum" sz="quarter" idx="10"/>
          </p:nvPr>
        </p:nvSpPr>
        <p:spPr/>
        <p:txBody>
          <a:bodyPr/>
          <a:lstStyle/>
          <a:p>
            <a:fld id="{CF2C06EE-6303-428A-98B9-BFDA4CF5085E}" type="slidenum">
              <a:rPr lang="en-GB" smtClean="0"/>
              <a:pPr/>
              <a:t>6</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2C06EE-6303-428A-98B9-BFDA4CF5085E}" type="slidenum">
              <a:rPr lang="en-GB" smtClean="0"/>
              <a:pPr/>
              <a:t>7</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A61D64D5-52FA-4CD7-91AA-1233873F1EB7}" type="datetimeFigureOut">
              <a:rPr lang="en-IE" smtClean="0"/>
              <a:t>18/11/2014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309AD8BA-D2AB-42C7-9F8D-B01E2B1D67BD}" type="slidenum">
              <a:rPr lang="en-IE" smtClean="0"/>
              <a:t>‹#›</a:t>
            </a:fld>
            <a:endParaRPr lang="en-IE"/>
          </a:p>
        </p:txBody>
      </p:sp>
    </p:spTree>
    <p:extLst>
      <p:ext uri="{BB962C8B-B14F-4D97-AF65-F5344CB8AC3E}">
        <p14:creationId xmlns:p14="http://schemas.microsoft.com/office/powerpoint/2010/main" val="3616951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A61D64D5-52FA-4CD7-91AA-1233873F1EB7}" type="datetimeFigureOut">
              <a:rPr lang="en-IE" smtClean="0"/>
              <a:t>18/11/2014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309AD8BA-D2AB-42C7-9F8D-B01E2B1D67BD}" type="slidenum">
              <a:rPr lang="en-IE" smtClean="0"/>
              <a:t>‹#›</a:t>
            </a:fld>
            <a:endParaRPr lang="en-IE"/>
          </a:p>
        </p:txBody>
      </p:sp>
    </p:spTree>
    <p:extLst>
      <p:ext uri="{BB962C8B-B14F-4D97-AF65-F5344CB8AC3E}">
        <p14:creationId xmlns:p14="http://schemas.microsoft.com/office/powerpoint/2010/main" val="3156961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A61D64D5-52FA-4CD7-91AA-1233873F1EB7}" type="datetimeFigureOut">
              <a:rPr lang="en-IE" smtClean="0"/>
              <a:t>18/11/2014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309AD8BA-D2AB-42C7-9F8D-B01E2B1D67BD}" type="slidenum">
              <a:rPr lang="en-IE" smtClean="0"/>
              <a:t>‹#›</a:t>
            </a:fld>
            <a:endParaRPr lang="en-IE"/>
          </a:p>
        </p:txBody>
      </p:sp>
    </p:spTree>
    <p:extLst>
      <p:ext uri="{BB962C8B-B14F-4D97-AF65-F5344CB8AC3E}">
        <p14:creationId xmlns:p14="http://schemas.microsoft.com/office/powerpoint/2010/main" val="2496389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A61D64D5-52FA-4CD7-91AA-1233873F1EB7}" type="datetimeFigureOut">
              <a:rPr lang="en-IE" smtClean="0"/>
              <a:t>18/11/2014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309AD8BA-D2AB-42C7-9F8D-B01E2B1D67BD}" type="slidenum">
              <a:rPr lang="en-IE" smtClean="0"/>
              <a:t>‹#›</a:t>
            </a:fld>
            <a:endParaRPr lang="en-IE"/>
          </a:p>
        </p:txBody>
      </p:sp>
    </p:spTree>
    <p:extLst>
      <p:ext uri="{BB962C8B-B14F-4D97-AF65-F5344CB8AC3E}">
        <p14:creationId xmlns:p14="http://schemas.microsoft.com/office/powerpoint/2010/main" val="4219610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1D64D5-52FA-4CD7-91AA-1233873F1EB7}" type="datetimeFigureOut">
              <a:rPr lang="en-IE" smtClean="0"/>
              <a:t>18/11/2014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309AD8BA-D2AB-42C7-9F8D-B01E2B1D67BD}" type="slidenum">
              <a:rPr lang="en-IE" smtClean="0"/>
              <a:t>‹#›</a:t>
            </a:fld>
            <a:endParaRPr lang="en-IE"/>
          </a:p>
        </p:txBody>
      </p:sp>
    </p:spTree>
    <p:extLst>
      <p:ext uri="{BB962C8B-B14F-4D97-AF65-F5344CB8AC3E}">
        <p14:creationId xmlns:p14="http://schemas.microsoft.com/office/powerpoint/2010/main" val="1067275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A61D64D5-52FA-4CD7-91AA-1233873F1EB7}" type="datetimeFigureOut">
              <a:rPr lang="en-IE" smtClean="0"/>
              <a:t>18/11/2014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309AD8BA-D2AB-42C7-9F8D-B01E2B1D67BD}" type="slidenum">
              <a:rPr lang="en-IE" smtClean="0"/>
              <a:t>‹#›</a:t>
            </a:fld>
            <a:endParaRPr lang="en-IE"/>
          </a:p>
        </p:txBody>
      </p:sp>
    </p:spTree>
    <p:extLst>
      <p:ext uri="{BB962C8B-B14F-4D97-AF65-F5344CB8AC3E}">
        <p14:creationId xmlns:p14="http://schemas.microsoft.com/office/powerpoint/2010/main" val="95628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A61D64D5-52FA-4CD7-91AA-1233873F1EB7}" type="datetimeFigureOut">
              <a:rPr lang="en-IE" smtClean="0"/>
              <a:t>18/11/2014</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309AD8BA-D2AB-42C7-9F8D-B01E2B1D67BD}" type="slidenum">
              <a:rPr lang="en-IE" smtClean="0"/>
              <a:t>‹#›</a:t>
            </a:fld>
            <a:endParaRPr lang="en-IE"/>
          </a:p>
        </p:txBody>
      </p:sp>
    </p:spTree>
    <p:extLst>
      <p:ext uri="{BB962C8B-B14F-4D97-AF65-F5344CB8AC3E}">
        <p14:creationId xmlns:p14="http://schemas.microsoft.com/office/powerpoint/2010/main" val="3695341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A61D64D5-52FA-4CD7-91AA-1233873F1EB7}" type="datetimeFigureOut">
              <a:rPr lang="en-IE" smtClean="0"/>
              <a:t>18/11/2014</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309AD8BA-D2AB-42C7-9F8D-B01E2B1D67BD}" type="slidenum">
              <a:rPr lang="en-IE" smtClean="0"/>
              <a:t>‹#›</a:t>
            </a:fld>
            <a:endParaRPr lang="en-IE"/>
          </a:p>
        </p:txBody>
      </p:sp>
    </p:spTree>
    <p:extLst>
      <p:ext uri="{BB962C8B-B14F-4D97-AF65-F5344CB8AC3E}">
        <p14:creationId xmlns:p14="http://schemas.microsoft.com/office/powerpoint/2010/main" val="2289434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1D64D5-52FA-4CD7-91AA-1233873F1EB7}" type="datetimeFigureOut">
              <a:rPr lang="en-IE" smtClean="0"/>
              <a:t>18/11/2014</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309AD8BA-D2AB-42C7-9F8D-B01E2B1D67BD}" type="slidenum">
              <a:rPr lang="en-IE" smtClean="0"/>
              <a:t>‹#›</a:t>
            </a:fld>
            <a:endParaRPr lang="en-IE"/>
          </a:p>
        </p:txBody>
      </p:sp>
    </p:spTree>
    <p:extLst>
      <p:ext uri="{BB962C8B-B14F-4D97-AF65-F5344CB8AC3E}">
        <p14:creationId xmlns:p14="http://schemas.microsoft.com/office/powerpoint/2010/main" val="3425452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1D64D5-52FA-4CD7-91AA-1233873F1EB7}" type="datetimeFigureOut">
              <a:rPr lang="en-IE" smtClean="0"/>
              <a:t>18/11/2014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309AD8BA-D2AB-42C7-9F8D-B01E2B1D67BD}" type="slidenum">
              <a:rPr lang="en-IE" smtClean="0"/>
              <a:t>‹#›</a:t>
            </a:fld>
            <a:endParaRPr lang="en-IE"/>
          </a:p>
        </p:txBody>
      </p:sp>
    </p:spTree>
    <p:extLst>
      <p:ext uri="{BB962C8B-B14F-4D97-AF65-F5344CB8AC3E}">
        <p14:creationId xmlns:p14="http://schemas.microsoft.com/office/powerpoint/2010/main" val="3854406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1D64D5-52FA-4CD7-91AA-1233873F1EB7}" type="datetimeFigureOut">
              <a:rPr lang="en-IE" smtClean="0"/>
              <a:t>18/11/2014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309AD8BA-D2AB-42C7-9F8D-B01E2B1D67BD}" type="slidenum">
              <a:rPr lang="en-IE" smtClean="0"/>
              <a:t>‹#›</a:t>
            </a:fld>
            <a:endParaRPr lang="en-IE"/>
          </a:p>
        </p:txBody>
      </p:sp>
    </p:spTree>
    <p:extLst>
      <p:ext uri="{BB962C8B-B14F-4D97-AF65-F5344CB8AC3E}">
        <p14:creationId xmlns:p14="http://schemas.microsoft.com/office/powerpoint/2010/main" val="3771491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1D64D5-52FA-4CD7-91AA-1233873F1EB7}" type="datetimeFigureOut">
              <a:rPr lang="en-IE" smtClean="0"/>
              <a:t>18/11/2014</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9AD8BA-D2AB-42C7-9F8D-B01E2B1D67BD}" type="slidenum">
              <a:rPr lang="en-IE" smtClean="0"/>
              <a:t>‹#›</a:t>
            </a:fld>
            <a:endParaRPr lang="en-IE"/>
          </a:p>
        </p:txBody>
      </p:sp>
    </p:spTree>
    <p:extLst>
      <p:ext uri="{BB962C8B-B14F-4D97-AF65-F5344CB8AC3E}">
        <p14:creationId xmlns:p14="http://schemas.microsoft.com/office/powerpoint/2010/main" val="35806049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434282"/>
          </a:xfrm>
        </p:spPr>
        <p:txBody>
          <a:bodyPr/>
          <a:lstStyle/>
          <a:p>
            <a:r>
              <a:rPr lang="en-IE" dirty="0" smtClean="0"/>
              <a:t>NISRA Tourism Statistics Branch</a:t>
            </a:r>
            <a:endParaRPr lang="en-IE" dirty="0"/>
          </a:p>
        </p:txBody>
      </p:sp>
      <p:sp>
        <p:nvSpPr>
          <p:cNvPr id="3" name="Content Placeholder 2"/>
          <p:cNvSpPr>
            <a:spLocks noGrp="1"/>
          </p:cNvSpPr>
          <p:nvPr>
            <p:ph idx="1"/>
          </p:nvPr>
        </p:nvSpPr>
        <p:spPr>
          <a:xfrm>
            <a:off x="457200" y="3068960"/>
            <a:ext cx="8229600" cy="3057203"/>
          </a:xfrm>
        </p:spPr>
        <p:txBody>
          <a:bodyPr/>
          <a:lstStyle/>
          <a:p>
            <a:pPr marL="0" indent="0" algn="ctr">
              <a:buNone/>
            </a:pPr>
            <a:r>
              <a:rPr lang="en-IE" dirty="0" smtClean="0"/>
              <a:t>Experimental Statistics (J. </a:t>
            </a:r>
            <a:r>
              <a:rPr lang="en-IE" dirty="0" err="1" smtClean="0"/>
              <a:t>Gillan</a:t>
            </a:r>
            <a:r>
              <a:rPr lang="en-IE" dirty="0" smtClean="0"/>
              <a:t>)</a:t>
            </a:r>
            <a:endParaRPr lang="en-IE" dirty="0"/>
          </a:p>
        </p:txBody>
      </p:sp>
    </p:spTree>
    <p:extLst>
      <p:ext uri="{BB962C8B-B14F-4D97-AF65-F5344CB8AC3E}">
        <p14:creationId xmlns:p14="http://schemas.microsoft.com/office/powerpoint/2010/main" val="1694623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Experimental Statistics</a:t>
            </a:r>
            <a:endParaRPr lang="en-GB" dirty="0"/>
          </a:p>
        </p:txBody>
      </p:sp>
      <p:sp>
        <p:nvSpPr>
          <p:cNvPr id="3" name="Content Placeholder 2"/>
          <p:cNvSpPr>
            <a:spLocks noGrp="1"/>
          </p:cNvSpPr>
          <p:nvPr>
            <p:ph idx="1"/>
          </p:nvPr>
        </p:nvSpPr>
        <p:spPr>
          <a:xfrm>
            <a:off x="395536" y="1268760"/>
            <a:ext cx="8229600" cy="4525963"/>
          </a:xfrm>
        </p:spPr>
        <p:txBody>
          <a:bodyPr/>
          <a:lstStyle/>
          <a:p>
            <a:r>
              <a:rPr lang="en-GB" sz="2800" dirty="0" smtClean="0"/>
              <a:t>Experimental statistics are defined in the Code of Practice for Official Statistics as "new official statistics undergoing evaluation. They are published in order to involve users and stakeholders in their development and as a means to build in quality at an early stage."</a:t>
            </a:r>
          </a:p>
          <a:p>
            <a:endParaRPr lang="en-GB" dirty="0"/>
          </a:p>
        </p:txBody>
      </p:sp>
      <p:pic>
        <p:nvPicPr>
          <p:cNvPr id="4" name="Picture 3"/>
          <p:cNvPicPr>
            <a:picLocks noChangeAspect="1" noChangeArrowheads="1"/>
          </p:cNvPicPr>
          <p:nvPr/>
        </p:nvPicPr>
        <p:blipFill>
          <a:blip r:embed="rId2" cstate="print"/>
          <a:srcRect/>
          <a:stretch>
            <a:fillRect/>
          </a:stretch>
        </p:blipFill>
        <p:spPr bwMode="auto">
          <a:xfrm>
            <a:off x="0" y="3933056"/>
            <a:ext cx="2088232" cy="2738385"/>
          </a:xfrm>
          <a:prstGeom prst="rect">
            <a:avLst/>
          </a:prstGeom>
          <a:noFill/>
          <a:ln w="9525">
            <a:noFill/>
            <a:miter lim="800000"/>
            <a:headEnd/>
            <a:tailEnd/>
          </a:ln>
        </p:spPr>
      </p:pic>
      <p:pic>
        <p:nvPicPr>
          <p:cNvPr id="5" name="Picture 5"/>
          <p:cNvPicPr>
            <a:picLocks noChangeAspect="1" noChangeArrowheads="1"/>
          </p:cNvPicPr>
          <p:nvPr/>
        </p:nvPicPr>
        <p:blipFill>
          <a:blip r:embed="rId3" cstate="print"/>
          <a:srcRect/>
          <a:stretch>
            <a:fillRect/>
          </a:stretch>
        </p:blipFill>
        <p:spPr bwMode="auto">
          <a:xfrm>
            <a:off x="2555776" y="3861048"/>
            <a:ext cx="2808312" cy="2808312"/>
          </a:xfrm>
          <a:prstGeom prst="rect">
            <a:avLst/>
          </a:prstGeom>
          <a:noFill/>
          <a:ln w="9525">
            <a:noFill/>
            <a:miter lim="800000"/>
            <a:headEnd/>
            <a:tailEnd/>
          </a:ln>
        </p:spPr>
      </p:pic>
      <p:pic>
        <p:nvPicPr>
          <p:cNvPr id="6" name="Picture 6"/>
          <p:cNvPicPr>
            <a:picLocks noChangeAspect="1" noChangeArrowheads="1"/>
          </p:cNvPicPr>
          <p:nvPr/>
        </p:nvPicPr>
        <p:blipFill>
          <a:blip r:embed="rId4" cstate="print"/>
          <a:srcRect/>
          <a:stretch>
            <a:fillRect/>
          </a:stretch>
        </p:blipFill>
        <p:spPr bwMode="auto">
          <a:xfrm>
            <a:off x="5652120" y="3789040"/>
            <a:ext cx="3203848" cy="2880320"/>
          </a:xfrm>
          <a:prstGeom prst="rect">
            <a:avLst/>
          </a:prstGeom>
          <a:noFill/>
          <a:ln w="9525">
            <a:noFill/>
            <a:miter lim="800000"/>
            <a:headEnd/>
            <a:tailEnd/>
          </a:ln>
        </p:spPr>
      </p:pic>
    </p:spTree>
    <p:extLst>
      <p:ext uri="{BB962C8B-B14F-4D97-AF65-F5344CB8AC3E}">
        <p14:creationId xmlns:p14="http://schemas.microsoft.com/office/powerpoint/2010/main" val="14591789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pPr lvl="1"/>
            <a:r>
              <a:rPr lang="en-GB" dirty="0" smtClean="0"/>
              <a:t>The Code of Practice requires the statistics to be produced, managed and disseminated to high professional standards. The statistics must be </a:t>
            </a:r>
            <a:r>
              <a:rPr lang="en-GB" b="1" dirty="0" smtClean="0"/>
              <a:t>well-explained</a:t>
            </a:r>
            <a:r>
              <a:rPr lang="en-GB" dirty="0" smtClean="0"/>
              <a:t> and </a:t>
            </a:r>
            <a:r>
              <a:rPr lang="en-GB" b="1" dirty="0" smtClean="0"/>
              <a:t>meet users' needs</a:t>
            </a:r>
            <a:r>
              <a:rPr lang="en-GB" dirty="0" smtClean="0"/>
              <a:t>. The 'National Statistics' standard has statutory backing.</a:t>
            </a:r>
          </a:p>
          <a:p>
            <a:pPr lvl="1"/>
            <a:endParaRPr lang="en-GB" dirty="0"/>
          </a:p>
        </p:txBody>
      </p:sp>
      <p:pic>
        <p:nvPicPr>
          <p:cNvPr id="4" name="Picture 3" descr="C:\Users\1001365\AppData\Local\Microsoft\Windows\Temporary Internet Files\Content.Outlook\1TDB8ZQY\NISRALogoLRG.jpg"/>
          <p:cNvPicPr/>
          <p:nvPr/>
        </p:nvPicPr>
        <p:blipFill>
          <a:blip r:embed="rId3" cstate="print"/>
          <a:srcRect/>
          <a:stretch>
            <a:fillRect/>
          </a:stretch>
        </p:blipFill>
        <p:spPr bwMode="auto">
          <a:xfrm>
            <a:off x="6975592" y="5985722"/>
            <a:ext cx="2168408" cy="872278"/>
          </a:xfrm>
          <a:prstGeom prst="rect">
            <a:avLst/>
          </a:prstGeom>
          <a:noFill/>
          <a:ln w="9525">
            <a:noFill/>
            <a:miter lim="800000"/>
            <a:headEnd/>
            <a:tailEnd/>
          </a:ln>
        </p:spPr>
      </p:pic>
    </p:spTree>
    <p:extLst>
      <p:ext uri="{BB962C8B-B14F-4D97-AF65-F5344CB8AC3E}">
        <p14:creationId xmlns:p14="http://schemas.microsoft.com/office/powerpoint/2010/main" val="2383933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2050" name="Picture 2"/>
          <p:cNvPicPr>
            <a:picLocks noGrp="1" noChangeAspect="1" noChangeArrowheads="1"/>
          </p:cNvPicPr>
          <p:nvPr>
            <p:ph idx="1"/>
          </p:nvPr>
        </p:nvPicPr>
        <p:blipFill>
          <a:blip r:embed="rId2" cstate="print"/>
          <a:srcRect/>
          <a:stretch>
            <a:fillRect/>
          </a:stretch>
        </p:blipFill>
        <p:spPr bwMode="auto">
          <a:xfrm>
            <a:off x="457200" y="420524"/>
            <a:ext cx="8229600" cy="5689928"/>
          </a:xfrm>
          <a:prstGeom prst="rect">
            <a:avLst/>
          </a:prstGeom>
          <a:noFill/>
          <a:ln w="9525">
            <a:noFill/>
            <a:miter lim="800000"/>
            <a:headEnd/>
            <a:tailEnd/>
          </a:ln>
        </p:spPr>
      </p:pic>
    </p:spTree>
    <p:extLst>
      <p:ext uri="{BB962C8B-B14F-4D97-AF65-F5344CB8AC3E}">
        <p14:creationId xmlns:p14="http://schemas.microsoft.com/office/powerpoint/2010/main" val="435228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0768"/>
            <a:ext cx="8229600" cy="4785395"/>
          </a:xfrm>
        </p:spPr>
        <p:txBody>
          <a:bodyPr>
            <a:normAutofit fontScale="92500" lnSpcReduction="20000"/>
          </a:bodyPr>
          <a:lstStyle/>
          <a:p>
            <a:r>
              <a:rPr lang="en-GB" sz="2000" dirty="0" smtClean="0">
                <a:latin typeface="Arial" pitchFamily="34" charset="0"/>
                <a:cs typeface="Arial" pitchFamily="34" charset="0"/>
              </a:rPr>
              <a:t>NI residents took an estimated 7.5m leisure day trips within NI, spending an average of £20 per trip.</a:t>
            </a:r>
          </a:p>
          <a:p>
            <a:pPr>
              <a:buNone/>
            </a:pPr>
            <a:endParaRPr lang="en-GB" sz="2000" dirty="0" smtClean="0">
              <a:latin typeface="Arial" pitchFamily="34" charset="0"/>
              <a:cs typeface="Arial" pitchFamily="34" charset="0"/>
            </a:endParaRPr>
          </a:p>
          <a:p>
            <a:r>
              <a:rPr lang="en-GB" sz="2000" dirty="0" smtClean="0">
                <a:latin typeface="Arial" pitchFamily="34" charset="0"/>
                <a:cs typeface="Arial" pitchFamily="34" charset="0"/>
              </a:rPr>
              <a:t>NI residents took around 400,000 leisure day trips to </a:t>
            </a:r>
            <a:r>
              <a:rPr lang="en-GB" sz="2000" dirty="0" err="1" smtClean="0">
                <a:latin typeface="Arial" pitchFamily="34" charset="0"/>
                <a:cs typeface="Arial" pitchFamily="34" charset="0"/>
              </a:rPr>
              <a:t>RoI</a:t>
            </a:r>
            <a:r>
              <a:rPr lang="en-GB" sz="2000" dirty="0" smtClean="0">
                <a:latin typeface="Arial" pitchFamily="34" charset="0"/>
                <a:cs typeface="Arial" pitchFamily="34" charset="0"/>
              </a:rPr>
              <a:t>, spending an average of £34 per trip.</a:t>
            </a:r>
          </a:p>
          <a:p>
            <a:endParaRPr lang="en-GB" sz="2000" dirty="0" smtClean="0">
              <a:latin typeface="Arial" pitchFamily="34" charset="0"/>
              <a:cs typeface="Arial" pitchFamily="34" charset="0"/>
            </a:endParaRPr>
          </a:p>
          <a:p>
            <a:r>
              <a:rPr lang="en-GB" sz="2000" dirty="0" smtClean="0">
                <a:latin typeface="Arial" pitchFamily="34" charset="0"/>
                <a:cs typeface="Arial" pitchFamily="34" charset="0"/>
              </a:rPr>
              <a:t>Hotel room occupancy decreased slightly to 64% while bed space decreased to 44%.</a:t>
            </a:r>
          </a:p>
          <a:p>
            <a:pPr>
              <a:buNone/>
            </a:pPr>
            <a:r>
              <a:rPr lang="en-GB" sz="2000" dirty="0" smtClean="0">
                <a:latin typeface="Arial" pitchFamily="34" charset="0"/>
                <a:cs typeface="Arial" pitchFamily="34" charset="0"/>
              </a:rPr>
              <a:t> </a:t>
            </a:r>
          </a:p>
          <a:p>
            <a:r>
              <a:rPr lang="en-GB" sz="2000" dirty="0" smtClean="0">
                <a:latin typeface="Arial" pitchFamily="34" charset="0"/>
                <a:cs typeface="Arial" pitchFamily="34" charset="0"/>
              </a:rPr>
              <a:t>Occupancy in B&amp;B/guesthouse/guest accommodation decreased  to 31% and bed space occupancy decreased to 22%.</a:t>
            </a:r>
          </a:p>
          <a:p>
            <a:endParaRPr lang="en-GB" sz="2000" dirty="0" smtClean="0">
              <a:latin typeface="Arial" pitchFamily="34" charset="0"/>
              <a:cs typeface="Arial" pitchFamily="34" charset="0"/>
            </a:endParaRPr>
          </a:p>
          <a:p>
            <a:r>
              <a:rPr lang="en-GB" sz="2000" dirty="0" smtClean="0">
                <a:latin typeface="Arial" pitchFamily="34" charset="0"/>
                <a:cs typeface="Arial" pitchFamily="34" charset="0"/>
              </a:rPr>
              <a:t>The annual self-catering unit occupancy for 2013 was 31%, an increase of 4 percentage points. </a:t>
            </a:r>
          </a:p>
          <a:p>
            <a:endParaRPr lang="en-GB" sz="2000" dirty="0" smtClean="0">
              <a:latin typeface="Arial" pitchFamily="34" charset="0"/>
              <a:cs typeface="Arial" pitchFamily="34" charset="0"/>
            </a:endParaRPr>
          </a:p>
          <a:p>
            <a:r>
              <a:rPr lang="en-GB" sz="2000" dirty="0" smtClean="0">
                <a:latin typeface="Arial" pitchFamily="34" charset="0"/>
                <a:cs typeface="Arial" pitchFamily="34" charset="0"/>
              </a:rPr>
              <a:t>The seasonal (April-September) self catering unit occupancy increased by 1 percentage point to 42%.</a:t>
            </a:r>
          </a:p>
          <a:p>
            <a:pPr>
              <a:buNone/>
            </a:pPr>
            <a:endParaRPr lang="en-GB" sz="2000" dirty="0" smtClean="0">
              <a:latin typeface="Arial" pitchFamily="34" charset="0"/>
              <a:cs typeface="Arial" pitchFamily="34" charset="0"/>
            </a:endParaRPr>
          </a:p>
        </p:txBody>
      </p:sp>
      <p:sp>
        <p:nvSpPr>
          <p:cNvPr id="5" name="Rectangle 4"/>
          <p:cNvSpPr/>
          <p:nvPr/>
        </p:nvSpPr>
        <p:spPr>
          <a:xfrm>
            <a:off x="1475656" y="260648"/>
            <a:ext cx="6264696" cy="584775"/>
          </a:xfrm>
          <a:prstGeom prst="rect">
            <a:avLst/>
          </a:prstGeom>
        </p:spPr>
        <p:txBody>
          <a:bodyPr wrap="square">
            <a:spAutoFit/>
          </a:bodyPr>
          <a:lstStyle/>
          <a:p>
            <a:pPr algn="ctr"/>
            <a:r>
              <a:rPr lang="en-GB" sz="3200" dirty="0" smtClean="0"/>
              <a:t>Latest results - 2013 Annual</a:t>
            </a:r>
            <a:endParaRPr lang="en-GB" sz="3200" dirty="0"/>
          </a:p>
        </p:txBody>
      </p:sp>
      <p:pic>
        <p:nvPicPr>
          <p:cNvPr id="6" name="Picture 5" descr="C:\Users\1001365\AppData\Local\Microsoft\Windows\Temporary Internet Files\Content.Outlook\1TDB8ZQY\NISRALogoLRG.jpg"/>
          <p:cNvPicPr/>
          <p:nvPr/>
        </p:nvPicPr>
        <p:blipFill>
          <a:blip r:embed="rId3" cstate="print"/>
          <a:srcRect/>
          <a:stretch>
            <a:fillRect/>
          </a:stretch>
        </p:blipFill>
        <p:spPr bwMode="auto">
          <a:xfrm>
            <a:off x="6975592" y="5985722"/>
            <a:ext cx="2168408" cy="872278"/>
          </a:xfrm>
          <a:prstGeom prst="rect">
            <a:avLst/>
          </a:prstGeom>
          <a:noFill/>
          <a:ln w="9525">
            <a:noFill/>
            <a:miter lim="800000"/>
            <a:headEnd/>
            <a:tailEnd/>
          </a:ln>
        </p:spPr>
      </p:pic>
    </p:spTree>
    <p:extLst>
      <p:ext uri="{BB962C8B-B14F-4D97-AF65-F5344CB8AC3E}">
        <p14:creationId xmlns:p14="http://schemas.microsoft.com/office/powerpoint/2010/main" val="2220752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0768"/>
            <a:ext cx="8229600" cy="4785395"/>
          </a:xfrm>
        </p:spPr>
        <p:txBody>
          <a:bodyPr>
            <a:normAutofit/>
          </a:bodyPr>
          <a:lstStyle/>
          <a:p>
            <a:r>
              <a:rPr lang="en-GB" sz="2000" dirty="0" smtClean="0">
                <a:latin typeface="Arial" pitchFamily="34" charset="0"/>
                <a:cs typeface="Arial" pitchFamily="34" charset="0"/>
              </a:rPr>
              <a:t>13.4m visits made to visitor attractions during 2013 with more than one third made by visitors from outside NI.</a:t>
            </a:r>
          </a:p>
          <a:p>
            <a:pPr>
              <a:buNone/>
            </a:pPr>
            <a:r>
              <a:rPr lang="en-GB" sz="2000" dirty="0" smtClean="0">
                <a:latin typeface="Arial" pitchFamily="34" charset="0"/>
                <a:cs typeface="Arial" pitchFamily="34" charset="0"/>
              </a:rPr>
              <a:t> </a:t>
            </a:r>
          </a:p>
          <a:p>
            <a:r>
              <a:rPr lang="en-GB" sz="2000" dirty="0" smtClean="0">
                <a:latin typeface="Arial" pitchFamily="34" charset="0"/>
                <a:cs typeface="Arial" pitchFamily="34" charset="0"/>
              </a:rPr>
              <a:t>At 21%, the largest proportion of visitors visited country parks/parks/forests/gardens.</a:t>
            </a:r>
          </a:p>
          <a:p>
            <a:pPr>
              <a:buNone/>
            </a:pPr>
            <a:r>
              <a:rPr lang="en-GB" sz="2000" dirty="0" smtClean="0">
                <a:latin typeface="Arial" pitchFamily="34" charset="0"/>
                <a:cs typeface="Arial" pitchFamily="34" charset="0"/>
              </a:rPr>
              <a:t> </a:t>
            </a:r>
          </a:p>
          <a:p>
            <a:r>
              <a:rPr lang="en-GB" sz="2000" dirty="0" smtClean="0">
                <a:latin typeface="Arial" pitchFamily="34" charset="0"/>
                <a:cs typeface="Arial" pitchFamily="34" charset="0"/>
              </a:rPr>
              <a:t>Excluding country parks, the most popular visitor attraction in NI in 2013 was the Giant’s Causeway World Heritage Site. </a:t>
            </a:r>
          </a:p>
        </p:txBody>
      </p:sp>
      <p:sp>
        <p:nvSpPr>
          <p:cNvPr id="5" name="Rectangle 4"/>
          <p:cNvSpPr/>
          <p:nvPr/>
        </p:nvSpPr>
        <p:spPr>
          <a:xfrm>
            <a:off x="1475656" y="260648"/>
            <a:ext cx="6264696" cy="584775"/>
          </a:xfrm>
          <a:prstGeom prst="rect">
            <a:avLst/>
          </a:prstGeom>
        </p:spPr>
        <p:txBody>
          <a:bodyPr wrap="square">
            <a:spAutoFit/>
          </a:bodyPr>
          <a:lstStyle/>
          <a:p>
            <a:pPr algn="ctr"/>
            <a:r>
              <a:rPr lang="en-GB" sz="3200" dirty="0" smtClean="0"/>
              <a:t>Latest results - 2013 Annual</a:t>
            </a:r>
            <a:endParaRPr lang="en-GB" sz="3200" dirty="0"/>
          </a:p>
        </p:txBody>
      </p:sp>
      <p:pic>
        <p:nvPicPr>
          <p:cNvPr id="6" name="Picture 5" descr="C:\Users\1001365\AppData\Local\Microsoft\Windows\Temporary Internet Files\Content.Outlook\1TDB8ZQY\NISRALogoLRG.jpg"/>
          <p:cNvPicPr/>
          <p:nvPr/>
        </p:nvPicPr>
        <p:blipFill>
          <a:blip r:embed="rId3" cstate="print"/>
          <a:srcRect/>
          <a:stretch>
            <a:fillRect/>
          </a:stretch>
        </p:blipFill>
        <p:spPr bwMode="auto">
          <a:xfrm>
            <a:off x="6975592" y="5985722"/>
            <a:ext cx="2168408" cy="872278"/>
          </a:xfrm>
          <a:prstGeom prst="rect">
            <a:avLst/>
          </a:prstGeom>
          <a:noFill/>
          <a:ln w="9525">
            <a:noFill/>
            <a:miter lim="800000"/>
            <a:headEnd/>
            <a:tailEnd/>
          </a:ln>
        </p:spPr>
      </p:pic>
    </p:spTree>
    <p:extLst>
      <p:ext uri="{BB962C8B-B14F-4D97-AF65-F5344CB8AC3E}">
        <p14:creationId xmlns:p14="http://schemas.microsoft.com/office/powerpoint/2010/main" val="2684882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b="1" dirty="0" smtClean="0">
                <a:latin typeface="Arial" pitchFamily="34" charset="0"/>
                <a:cs typeface="Arial" pitchFamily="34" charset="0"/>
              </a:rPr>
              <a:t>Proportion of overnight trips by country of residence 2013</a:t>
            </a:r>
            <a:endParaRPr lang="en-GB" sz="2800" dirty="0"/>
          </a:p>
        </p:txBody>
      </p:sp>
      <p:graphicFrame>
        <p:nvGraphicFramePr>
          <p:cNvPr id="4" name="Content Placeholder 3"/>
          <p:cNvGraphicFramePr>
            <a:graphicFrameLocks noGrp="1"/>
          </p:cNvGraphicFramePr>
          <p:nvPr>
            <p:ph idx="1"/>
          </p:nvPr>
        </p:nvGraphicFramePr>
        <p:xfrm>
          <a:off x="0" y="1600200"/>
          <a:ext cx="9540552" cy="478112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42652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Visitor Numbers - Seasonal adjustment </a:t>
            </a:r>
            <a:br>
              <a:rPr lang="en-GB" dirty="0" smtClean="0"/>
            </a:br>
            <a:endParaRPr lang="en-GB" dirty="0"/>
          </a:p>
        </p:txBody>
      </p:sp>
      <p:sp>
        <p:nvSpPr>
          <p:cNvPr id="3" name="Content Placeholder 2"/>
          <p:cNvSpPr>
            <a:spLocks noGrp="1"/>
          </p:cNvSpPr>
          <p:nvPr>
            <p:ph idx="1"/>
          </p:nvPr>
        </p:nvSpPr>
        <p:spPr/>
        <p:txBody>
          <a:bodyPr/>
          <a:lstStyle/>
          <a:p>
            <a:endParaRPr lang="en-GB"/>
          </a:p>
        </p:txBody>
      </p:sp>
      <p:graphicFrame>
        <p:nvGraphicFramePr>
          <p:cNvPr id="4" name="Chart 3"/>
          <p:cNvGraphicFramePr>
            <a:graphicFrameLocks noGrp="1"/>
          </p:cNvGraphicFramePr>
          <p:nvPr/>
        </p:nvGraphicFramePr>
        <p:xfrm>
          <a:off x="-33337" y="619125"/>
          <a:ext cx="9210675" cy="56197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578677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683</Words>
  <Application>Microsoft Office PowerPoint</Application>
  <PresentationFormat>On-screen Show (4:3)</PresentationFormat>
  <Paragraphs>51</Paragraphs>
  <Slides>8</Slides>
  <Notes>5</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NISRA Tourism Statistics Branch</vt:lpstr>
      <vt:lpstr>Experimental Statistics</vt:lpstr>
      <vt:lpstr>PowerPoint Presentation</vt:lpstr>
      <vt:lpstr>PowerPoint Presentation</vt:lpstr>
      <vt:lpstr>PowerPoint Presentation</vt:lpstr>
      <vt:lpstr>PowerPoint Presentation</vt:lpstr>
      <vt:lpstr>Proportion of overnight trips by country of residence 2013</vt:lpstr>
      <vt:lpstr>Visitor Numbers - Seasonal adjustment  </vt:lpstr>
    </vt:vector>
  </TitlesOfParts>
  <Company>CSO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NISRA Tourism Statistics Branch</dc:title>
  <dc:creator>Mairead Griffin</dc:creator>
  <cp:lastModifiedBy>Mairead Griffin</cp:lastModifiedBy>
  <cp:revision>2</cp:revision>
  <dcterms:created xsi:type="dcterms:W3CDTF">2014-11-18T11:37:35Z</dcterms:created>
  <dcterms:modified xsi:type="dcterms:W3CDTF">2014-11-18T12:13:37Z</dcterms:modified>
</cp:coreProperties>
</file>