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3">
  <p:sldMasterIdLst>
    <p:sldMasterId id="2147483650" r:id="rId1"/>
  </p:sldMasterIdLst>
  <p:notesMasterIdLst>
    <p:notesMasterId r:id="rId15"/>
  </p:notesMasterIdLst>
  <p:handoutMasterIdLst>
    <p:handoutMasterId r:id="rId16"/>
  </p:handoutMasterIdLst>
  <p:sldIdLst>
    <p:sldId id="330" r:id="rId2"/>
    <p:sldId id="390" r:id="rId3"/>
    <p:sldId id="393" r:id="rId4"/>
    <p:sldId id="401" r:id="rId5"/>
    <p:sldId id="391" r:id="rId6"/>
    <p:sldId id="400" r:id="rId7"/>
    <p:sldId id="396" r:id="rId8"/>
    <p:sldId id="425" r:id="rId9"/>
    <p:sldId id="426" r:id="rId10"/>
    <p:sldId id="427" r:id="rId11"/>
    <p:sldId id="428" r:id="rId12"/>
    <p:sldId id="409" r:id="rId13"/>
    <p:sldId id="430" r:id="rId14"/>
  </p:sldIdLst>
  <p:sldSz cx="9144000" cy="6858000" type="screen4x3"/>
  <p:notesSz cx="6805613" cy="9939338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IE"/>
    </a:defPPr>
    <a:lvl1pPr algn="r" rtl="0" eaLnBrk="0" fontAlgn="base" hangingPunct="0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r" rtl="0" eaLnBrk="0" fontAlgn="base" hangingPunct="0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r" rtl="0" eaLnBrk="0" fontAlgn="base" hangingPunct="0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r" rtl="0" eaLnBrk="0" fontAlgn="base" hangingPunct="0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r" rtl="0" eaLnBrk="0" fontAlgn="base" hangingPunct="0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CCCC"/>
    <a:srgbClr val="333399"/>
    <a:srgbClr val="0033CC"/>
    <a:srgbClr val="000099"/>
    <a:srgbClr val="0066CC"/>
    <a:srgbClr val="003366"/>
    <a:srgbClr val="0099CC"/>
    <a:srgbClr val="666699"/>
    <a:srgbClr val="66CC00"/>
    <a:srgbClr val="CCCC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301" autoAdjust="0"/>
  </p:normalViewPr>
  <p:slideViewPr>
    <p:cSldViewPr snapToGrid="0">
      <p:cViewPr>
        <p:scale>
          <a:sx n="75" d="100"/>
          <a:sy n="75" d="100"/>
        </p:scale>
        <p:origin x="-510" y="-708"/>
      </p:cViewPr>
      <p:guideLst>
        <p:guide orient="horz" pos="2160"/>
        <p:guide pos="28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28"/>
    </p:cViewPr>
  </p:sorterViewPr>
  <p:notesViewPr>
    <p:cSldViewPr snapToGrid="0">
      <p:cViewPr varScale="1">
        <p:scale>
          <a:sx n="52" d="100"/>
          <a:sy n="52" d="100"/>
        </p:scale>
        <p:origin x="-1908" y="-96"/>
      </p:cViewPr>
      <p:guideLst>
        <p:guide orient="horz" pos="3131"/>
        <p:guide pos="214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CBFILE01\Labour%20Market%20&amp;%20Vital%20Statistics\Labour%20Market\User(Public)\Kieran\ESLG%20Presentation\graphs_eslg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Average weekly earnings</a:t>
            </a:r>
            <a:r>
              <a:rPr lang="en-US" baseline="0"/>
              <a:t> by sector, Q1 2008 to Q4 2010</a:t>
            </a:r>
            <a:endParaRPr lang="en-US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Weekly!$A$2</c:f>
              <c:strCache>
                <c:ptCount val="1"/>
                <c:pt idx="0">
                  <c:v>Total</c:v>
                </c:pt>
              </c:strCache>
            </c:strRef>
          </c:tx>
          <c:marker>
            <c:symbol val="none"/>
          </c:marker>
          <c:dLbls>
            <c:delete val="1"/>
          </c:dLbls>
          <c:cat>
            <c:strRef>
              <c:f>Weekly!$B$1:$M$1</c:f>
              <c:strCache>
                <c:ptCount val="12"/>
                <c:pt idx="0">
                  <c:v>Q108</c:v>
                </c:pt>
                <c:pt idx="1">
                  <c:v>Q208</c:v>
                </c:pt>
                <c:pt idx="2">
                  <c:v>Q308</c:v>
                </c:pt>
                <c:pt idx="3">
                  <c:v>Q408</c:v>
                </c:pt>
                <c:pt idx="4">
                  <c:v>Q109</c:v>
                </c:pt>
                <c:pt idx="5">
                  <c:v>Q209</c:v>
                </c:pt>
                <c:pt idx="6">
                  <c:v>Q309</c:v>
                </c:pt>
                <c:pt idx="7">
                  <c:v>Q409</c:v>
                </c:pt>
                <c:pt idx="8">
                  <c:v>Q110</c:v>
                </c:pt>
                <c:pt idx="9">
                  <c:v>Q210</c:v>
                </c:pt>
                <c:pt idx="10">
                  <c:v>Q310</c:v>
                </c:pt>
                <c:pt idx="11">
                  <c:v>Q410</c:v>
                </c:pt>
              </c:strCache>
            </c:strRef>
          </c:cat>
          <c:val>
            <c:numRef>
              <c:f>Weekly!$B$2:$M$2</c:f>
              <c:numCache>
                <c:formatCode>#,##0.00</c:formatCode>
                <c:ptCount val="12"/>
                <c:pt idx="0">
                  <c:v>704.28</c:v>
                </c:pt>
                <c:pt idx="1">
                  <c:v>706.03</c:v>
                </c:pt>
                <c:pt idx="2">
                  <c:v>696.72</c:v>
                </c:pt>
                <c:pt idx="3">
                  <c:v>720.57</c:v>
                </c:pt>
                <c:pt idx="4">
                  <c:v>709.55</c:v>
                </c:pt>
                <c:pt idx="5">
                  <c:v>701.73</c:v>
                </c:pt>
                <c:pt idx="6">
                  <c:v>694.76</c:v>
                </c:pt>
                <c:pt idx="7" formatCode="General">
                  <c:v>717.73</c:v>
                </c:pt>
                <c:pt idx="8">
                  <c:v>683.43</c:v>
                </c:pt>
                <c:pt idx="9">
                  <c:v>693.58</c:v>
                </c:pt>
                <c:pt idx="10">
                  <c:v>684</c:v>
                </c:pt>
                <c:pt idx="11">
                  <c:v>699.46</c:v>
                </c:pt>
              </c:numCache>
            </c:numRef>
          </c:val>
        </c:ser>
        <c:ser>
          <c:idx val="1"/>
          <c:order val="1"/>
          <c:tx>
            <c:strRef>
              <c:f>Weekly!$A$3</c:f>
              <c:strCache>
                <c:ptCount val="1"/>
                <c:pt idx="0">
                  <c:v>Private sector</c:v>
                </c:pt>
              </c:strCache>
            </c:strRef>
          </c:tx>
          <c:marker>
            <c:symbol val="none"/>
          </c:marker>
          <c:dLbls>
            <c:delete val="1"/>
          </c:dLbls>
          <c:cat>
            <c:strRef>
              <c:f>Weekly!$B$1:$M$1</c:f>
              <c:strCache>
                <c:ptCount val="12"/>
                <c:pt idx="0">
                  <c:v>Q108</c:v>
                </c:pt>
                <c:pt idx="1">
                  <c:v>Q208</c:v>
                </c:pt>
                <c:pt idx="2">
                  <c:v>Q308</c:v>
                </c:pt>
                <c:pt idx="3">
                  <c:v>Q408</c:v>
                </c:pt>
                <c:pt idx="4">
                  <c:v>Q109</c:v>
                </c:pt>
                <c:pt idx="5">
                  <c:v>Q209</c:v>
                </c:pt>
                <c:pt idx="6">
                  <c:v>Q309</c:v>
                </c:pt>
                <c:pt idx="7">
                  <c:v>Q409</c:v>
                </c:pt>
                <c:pt idx="8">
                  <c:v>Q110</c:v>
                </c:pt>
                <c:pt idx="9">
                  <c:v>Q210</c:v>
                </c:pt>
                <c:pt idx="10">
                  <c:v>Q310</c:v>
                </c:pt>
                <c:pt idx="11">
                  <c:v>Q410</c:v>
                </c:pt>
              </c:strCache>
            </c:strRef>
          </c:cat>
          <c:val>
            <c:numRef>
              <c:f>Weekly!$B$3:$M$3</c:f>
              <c:numCache>
                <c:formatCode>#,##0.00</c:formatCode>
                <c:ptCount val="12"/>
                <c:pt idx="0">
                  <c:v>642.54</c:v>
                </c:pt>
                <c:pt idx="1">
                  <c:v>636.61</c:v>
                </c:pt>
                <c:pt idx="2">
                  <c:v>624.1</c:v>
                </c:pt>
                <c:pt idx="3">
                  <c:v>644.20000000000005</c:v>
                </c:pt>
                <c:pt idx="4">
                  <c:v>631.82000000000005</c:v>
                </c:pt>
                <c:pt idx="5">
                  <c:v>618.08000000000004</c:v>
                </c:pt>
                <c:pt idx="6">
                  <c:v>609.61</c:v>
                </c:pt>
                <c:pt idx="7">
                  <c:v>631.30999999999995</c:v>
                </c:pt>
                <c:pt idx="8">
                  <c:v>613.86</c:v>
                </c:pt>
                <c:pt idx="9">
                  <c:v>619.16</c:v>
                </c:pt>
                <c:pt idx="10">
                  <c:v>605.16</c:v>
                </c:pt>
                <c:pt idx="11">
                  <c:v>624.88</c:v>
                </c:pt>
              </c:numCache>
            </c:numRef>
          </c:val>
        </c:ser>
        <c:ser>
          <c:idx val="2"/>
          <c:order val="2"/>
          <c:tx>
            <c:strRef>
              <c:f>Weekly!$A$4</c:f>
              <c:strCache>
                <c:ptCount val="1"/>
                <c:pt idx="0">
                  <c:v>Public sector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dLbls>
            <c:delete val="1"/>
          </c:dLbls>
          <c:cat>
            <c:strRef>
              <c:f>Weekly!$B$1:$M$1</c:f>
              <c:strCache>
                <c:ptCount val="12"/>
                <c:pt idx="0">
                  <c:v>Q108</c:v>
                </c:pt>
                <c:pt idx="1">
                  <c:v>Q208</c:v>
                </c:pt>
                <c:pt idx="2">
                  <c:v>Q308</c:v>
                </c:pt>
                <c:pt idx="3">
                  <c:v>Q408</c:v>
                </c:pt>
                <c:pt idx="4">
                  <c:v>Q109</c:v>
                </c:pt>
                <c:pt idx="5">
                  <c:v>Q209</c:v>
                </c:pt>
                <c:pt idx="6">
                  <c:v>Q309</c:v>
                </c:pt>
                <c:pt idx="7">
                  <c:v>Q409</c:v>
                </c:pt>
                <c:pt idx="8">
                  <c:v>Q110</c:v>
                </c:pt>
                <c:pt idx="9">
                  <c:v>Q210</c:v>
                </c:pt>
                <c:pt idx="10">
                  <c:v>Q310</c:v>
                </c:pt>
                <c:pt idx="11">
                  <c:v>Q410</c:v>
                </c:pt>
              </c:strCache>
            </c:strRef>
          </c:cat>
          <c:val>
            <c:numRef>
              <c:f>Weekly!$B$4:$M$4</c:f>
              <c:numCache>
                <c:formatCode>#,##0.00</c:formatCode>
                <c:ptCount val="12"/>
                <c:pt idx="0">
                  <c:v>904.8</c:v>
                </c:pt>
                <c:pt idx="1">
                  <c:v>930.51</c:v>
                </c:pt>
                <c:pt idx="2">
                  <c:v>930.14</c:v>
                </c:pt>
                <c:pt idx="3">
                  <c:v>956.71</c:v>
                </c:pt>
                <c:pt idx="4">
                  <c:v>934</c:v>
                </c:pt>
                <c:pt idx="5">
                  <c:v>946.09</c:v>
                </c:pt>
                <c:pt idx="6">
                  <c:v>945.5</c:v>
                </c:pt>
                <c:pt idx="7">
                  <c:v>965.84</c:v>
                </c:pt>
                <c:pt idx="8">
                  <c:v>881.8</c:v>
                </c:pt>
                <c:pt idx="9">
                  <c:v>908.08</c:v>
                </c:pt>
                <c:pt idx="10">
                  <c:v>911.7</c:v>
                </c:pt>
                <c:pt idx="11">
                  <c:v>912.84</c:v>
                </c:pt>
              </c:numCache>
            </c:numRef>
          </c:val>
        </c:ser>
        <c:ser>
          <c:idx val="3"/>
          <c:order val="3"/>
          <c:tx>
            <c:strRef>
              <c:f>Weekly!$A$5</c:f>
              <c:strCache>
                <c:ptCount val="1"/>
                <c:pt idx="0">
                  <c:v>Less than 50 employees</c:v>
                </c:pt>
              </c:strCache>
            </c:strRef>
          </c:tx>
          <c:spPr>
            <a:ln>
              <a:prstDash val="sysDash"/>
            </a:ln>
          </c:spPr>
          <c:marker>
            <c:symbol val="none"/>
          </c:marker>
          <c:dLbls>
            <c:delete val="1"/>
          </c:dLbls>
          <c:cat>
            <c:strRef>
              <c:f>Weekly!$B$1:$M$1</c:f>
              <c:strCache>
                <c:ptCount val="12"/>
                <c:pt idx="0">
                  <c:v>Q108</c:v>
                </c:pt>
                <c:pt idx="1">
                  <c:v>Q208</c:v>
                </c:pt>
                <c:pt idx="2">
                  <c:v>Q308</c:v>
                </c:pt>
                <c:pt idx="3">
                  <c:v>Q408</c:v>
                </c:pt>
                <c:pt idx="4">
                  <c:v>Q109</c:v>
                </c:pt>
                <c:pt idx="5">
                  <c:v>Q209</c:v>
                </c:pt>
                <c:pt idx="6">
                  <c:v>Q309</c:v>
                </c:pt>
                <c:pt idx="7">
                  <c:v>Q409</c:v>
                </c:pt>
                <c:pt idx="8">
                  <c:v>Q110</c:v>
                </c:pt>
                <c:pt idx="9">
                  <c:v>Q210</c:v>
                </c:pt>
                <c:pt idx="10">
                  <c:v>Q310</c:v>
                </c:pt>
                <c:pt idx="11">
                  <c:v>Q410</c:v>
                </c:pt>
              </c:strCache>
            </c:strRef>
          </c:cat>
          <c:val>
            <c:numRef>
              <c:f>Weekly!$B$5:$M$5</c:f>
              <c:numCache>
                <c:formatCode>#,##0.00</c:formatCode>
                <c:ptCount val="12"/>
                <c:pt idx="0">
                  <c:v>561.05999999999995</c:v>
                </c:pt>
                <c:pt idx="1">
                  <c:v>571.44000000000005</c:v>
                </c:pt>
                <c:pt idx="2">
                  <c:v>560.25</c:v>
                </c:pt>
                <c:pt idx="3">
                  <c:v>580.91999999999996</c:v>
                </c:pt>
                <c:pt idx="4">
                  <c:v>553.24</c:v>
                </c:pt>
                <c:pt idx="5">
                  <c:v>542.42999999999995</c:v>
                </c:pt>
                <c:pt idx="6">
                  <c:v>537.77</c:v>
                </c:pt>
                <c:pt idx="7">
                  <c:v>548.64</c:v>
                </c:pt>
                <c:pt idx="8">
                  <c:v>529.54</c:v>
                </c:pt>
                <c:pt idx="9">
                  <c:v>539.32000000000005</c:v>
                </c:pt>
                <c:pt idx="10">
                  <c:v>525.98</c:v>
                </c:pt>
                <c:pt idx="11">
                  <c:v>559.54999999999995</c:v>
                </c:pt>
              </c:numCache>
            </c:numRef>
          </c:val>
        </c:ser>
        <c:ser>
          <c:idx val="4"/>
          <c:order val="4"/>
          <c:tx>
            <c:strRef>
              <c:f>Weekly!$A$6</c:f>
              <c:strCache>
                <c:ptCount val="1"/>
                <c:pt idx="0">
                  <c:v>50-250 employees</c:v>
                </c:pt>
              </c:strCache>
            </c:strRef>
          </c:tx>
          <c:spPr>
            <a:ln>
              <a:prstDash val="sysDot"/>
            </a:ln>
          </c:spPr>
          <c:marker>
            <c:symbol val="none"/>
          </c:marker>
          <c:dLbls>
            <c:delete val="1"/>
          </c:dLbls>
          <c:cat>
            <c:strRef>
              <c:f>Weekly!$B$1:$M$1</c:f>
              <c:strCache>
                <c:ptCount val="12"/>
                <c:pt idx="0">
                  <c:v>Q108</c:v>
                </c:pt>
                <c:pt idx="1">
                  <c:v>Q208</c:v>
                </c:pt>
                <c:pt idx="2">
                  <c:v>Q308</c:v>
                </c:pt>
                <c:pt idx="3">
                  <c:v>Q408</c:v>
                </c:pt>
                <c:pt idx="4">
                  <c:v>Q109</c:v>
                </c:pt>
                <c:pt idx="5">
                  <c:v>Q209</c:v>
                </c:pt>
                <c:pt idx="6">
                  <c:v>Q309</c:v>
                </c:pt>
                <c:pt idx="7">
                  <c:v>Q409</c:v>
                </c:pt>
                <c:pt idx="8">
                  <c:v>Q110</c:v>
                </c:pt>
                <c:pt idx="9">
                  <c:v>Q210</c:v>
                </c:pt>
                <c:pt idx="10">
                  <c:v>Q310</c:v>
                </c:pt>
                <c:pt idx="11">
                  <c:v>Q410</c:v>
                </c:pt>
              </c:strCache>
            </c:strRef>
          </c:cat>
          <c:val>
            <c:numRef>
              <c:f>Weekly!$B$6:$M$6</c:f>
              <c:numCache>
                <c:formatCode>#,##0.00</c:formatCode>
                <c:ptCount val="12"/>
                <c:pt idx="0">
                  <c:v>671.01</c:v>
                </c:pt>
                <c:pt idx="1">
                  <c:v>654.55999999999995</c:v>
                </c:pt>
                <c:pt idx="2">
                  <c:v>654.69000000000005</c:v>
                </c:pt>
                <c:pt idx="3">
                  <c:v>666.33</c:v>
                </c:pt>
                <c:pt idx="4">
                  <c:v>672.14</c:v>
                </c:pt>
                <c:pt idx="5">
                  <c:v>654.23</c:v>
                </c:pt>
                <c:pt idx="6">
                  <c:v>648.09</c:v>
                </c:pt>
                <c:pt idx="7">
                  <c:v>667.82</c:v>
                </c:pt>
                <c:pt idx="8">
                  <c:v>656.79</c:v>
                </c:pt>
                <c:pt idx="9">
                  <c:v>661.32</c:v>
                </c:pt>
                <c:pt idx="10">
                  <c:v>636.29</c:v>
                </c:pt>
                <c:pt idx="11">
                  <c:v>642.62</c:v>
                </c:pt>
              </c:numCache>
            </c:numRef>
          </c:val>
        </c:ser>
        <c:ser>
          <c:idx val="5"/>
          <c:order val="5"/>
          <c:tx>
            <c:strRef>
              <c:f>Weekly!$A$7</c:f>
              <c:strCache>
                <c:ptCount val="1"/>
                <c:pt idx="0">
                  <c:v>Greater than 250 employees</c:v>
                </c:pt>
              </c:strCache>
            </c:strRef>
          </c:tx>
          <c:spPr>
            <a:ln>
              <a:prstDash val="dash"/>
            </a:ln>
          </c:spPr>
          <c:marker>
            <c:symbol val="none"/>
          </c:marker>
          <c:dLbls>
            <c:delete val="1"/>
          </c:dLbls>
          <c:cat>
            <c:strRef>
              <c:f>Weekly!$B$1:$M$1</c:f>
              <c:strCache>
                <c:ptCount val="12"/>
                <c:pt idx="0">
                  <c:v>Q108</c:v>
                </c:pt>
                <c:pt idx="1">
                  <c:v>Q208</c:v>
                </c:pt>
                <c:pt idx="2">
                  <c:v>Q308</c:v>
                </c:pt>
                <c:pt idx="3">
                  <c:v>Q408</c:v>
                </c:pt>
                <c:pt idx="4">
                  <c:v>Q109</c:v>
                </c:pt>
                <c:pt idx="5">
                  <c:v>Q209</c:v>
                </c:pt>
                <c:pt idx="6">
                  <c:v>Q309</c:v>
                </c:pt>
                <c:pt idx="7">
                  <c:v>Q409</c:v>
                </c:pt>
                <c:pt idx="8">
                  <c:v>Q110</c:v>
                </c:pt>
                <c:pt idx="9">
                  <c:v>Q210</c:v>
                </c:pt>
                <c:pt idx="10">
                  <c:v>Q310</c:v>
                </c:pt>
                <c:pt idx="11">
                  <c:v>Q410</c:v>
                </c:pt>
              </c:strCache>
            </c:strRef>
          </c:cat>
          <c:val>
            <c:numRef>
              <c:f>Weekly!$B$7:$M$7</c:f>
              <c:numCache>
                <c:formatCode>#,##0.00</c:formatCode>
                <c:ptCount val="12"/>
                <c:pt idx="0">
                  <c:v>825.3</c:v>
                </c:pt>
                <c:pt idx="1">
                  <c:v>826.58</c:v>
                </c:pt>
                <c:pt idx="2">
                  <c:v>816.02</c:v>
                </c:pt>
                <c:pt idx="3">
                  <c:v>845.32</c:v>
                </c:pt>
                <c:pt idx="4">
                  <c:v>832.34</c:v>
                </c:pt>
                <c:pt idx="5">
                  <c:v>833.31</c:v>
                </c:pt>
                <c:pt idx="6">
                  <c:v>830.16</c:v>
                </c:pt>
                <c:pt idx="7">
                  <c:v>858.88</c:v>
                </c:pt>
                <c:pt idx="8">
                  <c:v>805.21</c:v>
                </c:pt>
                <c:pt idx="9">
                  <c:v>829.96</c:v>
                </c:pt>
                <c:pt idx="10">
                  <c:v>817.26</c:v>
                </c:pt>
                <c:pt idx="11">
                  <c:v>822.59</c:v>
                </c:pt>
              </c:numCache>
            </c:numRef>
          </c:val>
        </c:ser>
        <c:dLbls>
          <c:showVal val="1"/>
        </c:dLbls>
        <c:marker val="1"/>
        <c:axId val="67701376"/>
        <c:axId val="67779968"/>
      </c:lineChart>
      <c:catAx>
        <c:axId val="67701376"/>
        <c:scaling>
          <c:orientation val="minMax"/>
        </c:scaling>
        <c:axPos val="b"/>
        <c:majorTickMark val="none"/>
        <c:tickLblPos val="nextTo"/>
        <c:crossAx val="67779968"/>
        <c:crosses val="autoZero"/>
        <c:auto val="1"/>
        <c:lblAlgn val="ctr"/>
        <c:lblOffset val="100"/>
      </c:catAx>
      <c:valAx>
        <c:axId val="67779968"/>
        <c:scaling>
          <c:orientation val="minMax"/>
        </c:scaling>
        <c:axPos val="l"/>
        <c:majorGridlines/>
        <c:numFmt formatCode="#,##0.00" sourceLinked="1"/>
        <c:majorTickMark val="none"/>
        <c:tickLblPos val="nextTo"/>
        <c:crossAx val="6770137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Average weekly earnings</a:t>
            </a:r>
            <a:r>
              <a:rPr lang="en-US" baseline="0"/>
              <a:t> by sector, Q1 2008 to Q4 2010</a:t>
            </a:r>
            <a:endParaRPr lang="en-US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Weekly!$A$2</c:f>
              <c:strCache>
                <c:ptCount val="1"/>
                <c:pt idx="0">
                  <c:v>Total</c:v>
                </c:pt>
              </c:strCache>
            </c:strRef>
          </c:tx>
          <c:marker>
            <c:symbol val="none"/>
          </c:marker>
          <c:dLbls>
            <c:delete val="1"/>
          </c:dLbls>
          <c:cat>
            <c:strRef>
              <c:f>Weekly!$B$1:$M$1</c:f>
              <c:strCache>
                <c:ptCount val="12"/>
                <c:pt idx="0">
                  <c:v>Q108</c:v>
                </c:pt>
                <c:pt idx="1">
                  <c:v>Q208</c:v>
                </c:pt>
                <c:pt idx="2">
                  <c:v>Q308</c:v>
                </c:pt>
                <c:pt idx="3">
                  <c:v>Q408</c:v>
                </c:pt>
                <c:pt idx="4">
                  <c:v>Q109</c:v>
                </c:pt>
                <c:pt idx="5">
                  <c:v>Q209</c:v>
                </c:pt>
                <c:pt idx="6">
                  <c:v>Q309</c:v>
                </c:pt>
                <c:pt idx="7">
                  <c:v>Q409</c:v>
                </c:pt>
                <c:pt idx="8">
                  <c:v>Q110</c:v>
                </c:pt>
                <c:pt idx="9">
                  <c:v>Q210</c:v>
                </c:pt>
                <c:pt idx="10">
                  <c:v>Q310</c:v>
                </c:pt>
                <c:pt idx="11">
                  <c:v>Q410</c:v>
                </c:pt>
              </c:strCache>
            </c:strRef>
          </c:cat>
          <c:val>
            <c:numRef>
              <c:f>Weekly!$B$2:$M$2</c:f>
              <c:numCache>
                <c:formatCode>#,##0.00</c:formatCode>
                <c:ptCount val="12"/>
                <c:pt idx="0">
                  <c:v>704.28</c:v>
                </c:pt>
                <c:pt idx="1">
                  <c:v>706.03</c:v>
                </c:pt>
                <c:pt idx="2">
                  <c:v>696.72</c:v>
                </c:pt>
                <c:pt idx="3">
                  <c:v>720.57</c:v>
                </c:pt>
                <c:pt idx="4">
                  <c:v>709.55</c:v>
                </c:pt>
                <c:pt idx="5">
                  <c:v>701.73</c:v>
                </c:pt>
                <c:pt idx="6">
                  <c:v>694.76</c:v>
                </c:pt>
                <c:pt idx="7" formatCode="General">
                  <c:v>717.73</c:v>
                </c:pt>
                <c:pt idx="8">
                  <c:v>683.43</c:v>
                </c:pt>
                <c:pt idx="9">
                  <c:v>693.58</c:v>
                </c:pt>
                <c:pt idx="10">
                  <c:v>684</c:v>
                </c:pt>
                <c:pt idx="11">
                  <c:v>699.46</c:v>
                </c:pt>
              </c:numCache>
            </c:numRef>
          </c:val>
        </c:ser>
        <c:ser>
          <c:idx val="1"/>
          <c:order val="1"/>
          <c:tx>
            <c:strRef>
              <c:f>Weekly!$A$3</c:f>
              <c:strCache>
                <c:ptCount val="1"/>
                <c:pt idx="0">
                  <c:v>Private sector</c:v>
                </c:pt>
              </c:strCache>
            </c:strRef>
          </c:tx>
          <c:marker>
            <c:symbol val="none"/>
          </c:marker>
          <c:dLbls>
            <c:delete val="1"/>
          </c:dLbls>
          <c:cat>
            <c:strRef>
              <c:f>Weekly!$B$1:$M$1</c:f>
              <c:strCache>
                <c:ptCount val="12"/>
                <c:pt idx="0">
                  <c:v>Q108</c:v>
                </c:pt>
                <c:pt idx="1">
                  <c:v>Q208</c:v>
                </c:pt>
                <c:pt idx="2">
                  <c:v>Q308</c:v>
                </c:pt>
                <c:pt idx="3">
                  <c:v>Q408</c:v>
                </c:pt>
                <c:pt idx="4">
                  <c:v>Q109</c:v>
                </c:pt>
                <c:pt idx="5">
                  <c:v>Q209</c:v>
                </c:pt>
                <c:pt idx="6">
                  <c:v>Q309</c:v>
                </c:pt>
                <c:pt idx="7">
                  <c:v>Q409</c:v>
                </c:pt>
                <c:pt idx="8">
                  <c:v>Q110</c:v>
                </c:pt>
                <c:pt idx="9">
                  <c:v>Q210</c:v>
                </c:pt>
                <c:pt idx="10">
                  <c:v>Q310</c:v>
                </c:pt>
                <c:pt idx="11">
                  <c:v>Q410</c:v>
                </c:pt>
              </c:strCache>
            </c:strRef>
          </c:cat>
          <c:val>
            <c:numRef>
              <c:f>Weekly!$B$3:$M$3</c:f>
              <c:numCache>
                <c:formatCode>#,##0.00</c:formatCode>
                <c:ptCount val="12"/>
                <c:pt idx="0">
                  <c:v>642.54</c:v>
                </c:pt>
                <c:pt idx="1">
                  <c:v>636.61</c:v>
                </c:pt>
                <c:pt idx="2">
                  <c:v>624.1</c:v>
                </c:pt>
                <c:pt idx="3">
                  <c:v>644.20000000000005</c:v>
                </c:pt>
                <c:pt idx="4">
                  <c:v>631.82000000000005</c:v>
                </c:pt>
                <c:pt idx="5">
                  <c:v>618.08000000000004</c:v>
                </c:pt>
                <c:pt idx="6">
                  <c:v>609.61</c:v>
                </c:pt>
                <c:pt idx="7">
                  <c:v>631.30999999999995</c:v>
                </c:pt>
                <c:pt idx="8">
                  <c:v>613.86</c:v>
                </c:pt>
                <c:pt idx="9">
                  <c:v>619.16</c:v>
                </c:pt>
                <c:pt idx="10">
                  <c:v>605.16</c:v>
                </c:pt>
                <c:pt idx="11">
                  <c:v>624.88</c:v>
                </c:pt>
              </c:numCache>
            </c:numRef>
          </c:val>
        </c:ser>
        <c:ser>
          <c:idx val="2"/>
          <c:order val="2"/>
          <c:tx>
            <c:strRef>
              <c:f>Weekly!$A$4</c:f>
              <c:strCache>
                <c:ptCount val="1"/>
                <c:pt idx="0">
                  <c:v>Public sector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dLbls>
            <c:delete val="1"/>
          </c:dLbls>
          <c:cat>
            <c:strRef>
              <c:f>Weekly!$B$1:$M$1</c:f>
              <c:strCache>
                <c:ptCount val="12"/>
                <c:pt idx="0">
                  <c:v>Q108</c:v>
                </c:pt>
                <c:pt idx="1">
                  <c:v>Q208</c:v>
                </c:pt>
                <c:pt idx="2">
                  <c:v>Q308</c:v>
                </c:pt>
                <c:pt idx="3">
                  <c:v>Q408</c:v>
                </c:pt>
                <c:pt idx="4">
                  <c:v>Q109</c:v>
                </c:pt>
                <c:pt idx="5">
                  <c:v>Q209</c:v>
                </c:pt>
                <c:pt idx="6">
                  <c:v>Q309</c:v>
                </c:pt>
                <c:pt idx="7">
                  <c:v>Q409</c:v>
                </c:pt>
                <c:pt idx="8">
                  <c:v>Q110</c:v>
                </c:pt>
                <c:pt idx="9">
                  <c:v>Q210</c:v>
                </c:pt>
                <c:pt idx="10">
                  <c:v>Q310</c:v>
                </c:pt>
                <c:pt idx="11">
                  <c:v>Q410</c:v>
                </c:pt>
              </c:strCache>
            </c:strRef>
          </c:cat>
          <c:val>
            <c:numRef>
              <c:f>Weekly!$B$4:$M$4</c:f>
              <c:numCache>
                <c:formatCode>#,##0.00</c:formatCode>
                <c:ptCount val="12"/>
                <c:pt idx="0">
                  <c:v>904.8</c:v>
                </c:pt>
                <c:pt idx="1">
                  <c:v>930.51</c:v>
                </c:pt>
                <c:pt idx="2">
                  <c:v>930.14</c:v>
                </c:pt>
                <c:pt idx="3">
                  <c:v>956.71</c:v>
                </c:pt>
                <c:pt idx="4">
                  <c:v>934</c:v>
                </c:pt>
                <c:pt idx="5">
                  <c:v>946.09</c:v>
                </c:pt>
                <c:pt idx="6">
                  <c:v>945.5</c:v>
                </c:pt>
                <c:pt idx="7">
                  <c:v>965.84</c:v>
                </c:pt>
                <c:pt idx="8">
                  <c:v>881.8</c:v>
                </c:pt>
                <c:pt idx="9">
                  <c:v>908.08</c:v>
                </c:pt>
                <c:pt idx="10">
                  <c:v>911.7</c:v>
                </c:pt>
                <c:pt idx="11">
                  <c:v>912.84</c:v>
                </c:pt>
              </c:numCache>
            </c:numRef>
          </c:val>
        </c:ser>
        <c:ser>
          <c:idx val="3"/>
          <c:order val="3"/>
          <c:tx>
            <c:strRef>
              <c:f>Weekly!$A$5</c:f>
              <c:strCache>
                <c:ptCount val="1"/>
                <c:pt idx="0">
                  <c:v>Less than 50 employees</c:v>
                </c:pt>
              </c:strCache>
            </c:strRef>
          </c:tx>
          <c:spPr>
            <a:ln>
              <a:prstDash val="sysDash"/>
            </a:ln>
          </c:spPr>
          <c:marker>
            <c:symbol val="none"/>
          </c:marker>
          <c:dLbls>
            <c:delete val="1"/>
          </c:dLbls>
          <c:cat>
            <c:strRef>
              <c:f>Weekly!$B$1:$M$1</c:f>
              <c:strCache>
                <c:ptCount val="12"/>
                <c:pt idx="0">
                  <c:v>Q108</c:v>
                </c:pt>
                <c:pt idx="1">
                  <c:v>Q208</c:v>
                </c:pt>
                <c:pt idx="2">
                  <c:v>Q308</c:v>
                </c:pt>
                <c:pt idx="3">
                  <c:v>Q408</c:v>
                </c:pt>
                <c:pt idx="4">
                  <c:v>Q109</c:v>
                </c:pt>
                <c:pt idx="5">
                  <c:v>Q209</c:v>
                </c:pt>
                <c:pt idx="6">
                  <c:v>Q309</c:v>
                </c:pt>
                <c:pt idx="7">
                  <c:v>Q409</c:v>
                </c:pt>
                <c:pt idx="8">
                  <c:v>Q110</c:v>
                </c:pt>
                <c:pt idx="9">
                  <c:v>Q210</c:v>
                </c:pt>
                <c:pt idx="10">
                  <c:v>Q310</c:v>
                </c:pt>
                <c:pt idx="11">
                  <c:v>Q410</c:v>
                </c:pt>
              </c:strCache>
            </c:strRef>
          </c:cat>
          <c:val>
            <c:numRef>
              <c:f>Weekly!$B$5:$M$5</c:f>
              <c:numCache>
                <c:formatCode>#,##0.00</c:formatCode>
                <c:ptCount val="12"/>
                <c:pt idx="0">
                  <c:v>561.05999999999995</c:v>
                </c:pt>
                <c:pt idx="1">
                  <c:v>571.44000000000005</c:v>
                </c:pt>
                <c:pt idx="2">
                  <c:v>560.25</c:v>
                </c:pt>
                <c:pt idx="3">
                  <c:v>580.91999999999996</c:v>
                </c:pt>
                <c:pt idx="4">
                  <c:v>553.24</c:v>
                </c:pt>
                <c:pt idx="5">
                  <c:v>542.42999999999995</c:v>
                </c:pt>
                <c:pt idx="6">
                  <c:v>537.77</c:v>
                </c:pt>
                <c:pt idx="7">
                  <c:v>548.64</c:v>
                </c:pt>
                <c:pt idx="8">
                  <c:v>529.54</c:v>
                </c:pt>
                <c:pt idx="9">
                  <c:v>539.32000000000005</c:v>
                </c:pt>
                <c:pt idx="10">
                  <c:v>525.98</c:v>
                </c:pt>
                <c:pt idx="11">
                  <c:v>559.54999999999995</c:v>
                </c:pt>
              </c:numCache>
            </c:numRef>
          </c:val>
        </c:ser>
        <c:ser>
          <c:idx val="4"/>
          <c:order val="4"/>
          <c:tx>
            <c:strRef>
              <c:f>Weekly!$A$6</c:f>
              <c:strCache>
                <c:ptCount val="1"/>
                <c:pt idx="0">
                  <c:v>50-250 employees</c:v>
                </c:pt>
              </c:strCache>
            </c:strRef>
          </c:tx>
          <c:spPr>
            <a:ln>
              <a:prstDash val="sysDot"/>
            </a:ln>
          </c:spPr>
          <c:marker>
            <c:symbol val="none"/>
          </c:marker>
          <c:dLbls>
            <c:delete val="1"/>
          </c:dLbls>
          <c:cat>
            <c:strRef>
              <c:f>Weekly!$B$1:$M$1</c:f>
              <c:strCache>
                <c:ptCount val="12"/>
                <c:pt idx="0">
                  <c:v>Q108</c:v>
                </c:pt>
                <c:pt idx="1">
                  <c:v>Q208</c:v>
                </c:pt>
                <c:pt idx="2">
                  <c:v>Q308</c:v>
                </c:pt>
                <c:pt idx="3">
                  <c:v>Q408</c:v>
                </c:pt>
                <c:pt idx="4">
                  <c:v>Q109</c:v>
                </c:pt>
                <c:pt idx="5">
                  <c:v>Q209</c:v>
                </c:pt>
                <c:pt idx="6">
                  <c:v>Q309</c:v>
                </c:pt>
                <c:pt idx="7">
                  <c:v>Q409</c:v>
                </c:pt>
                <c:pt idx="8">
                  <c:v>Q110</c:v>
                </c:pt>
                <c:pt idx="9">
                  <c:v>Q210</c:v>
                </c:pt>
                <c:pt idx="10">
                  <c:v>Q310</c:v>
                </c:pt>
                <c:pt idx="11">
                  <c:v>Q410</c:v>
                </c:pt>
              </c:strCache>
            </c:strRef>
          </c:cat>
          <c:val>
            <c:numRef>
              <c:f>Weekly!$B$6:$M$6</c:f>
              <c:numCache>
                <c:formatCode>#,##0.00</c:formatCode>
                <c:ptCount val="12"/>
                <c:pt idx="0">
                  <c:v>671.01</c:v>
                </c:pt>
                <c:pt idx="1">
                  <c:v>654.55999999999995</c:v>
                </c:pt>
                <c:pt idx="2">
                  <c:v>654.69000000000005</c:v>
                </c:pt>
                <c:pt idx="3">
                  <c:v>666.33</c:v>
                </c:pt>
                <c:pt idx="4">
                  <c:v>672.14</c:v>
                </c:pt>
                <c:pt idx="5">
                  <c:v>654.23</c:v>
                </c:pt>
                <c:pt idx="6">
                  <c:v>648.09</c:v>
                </c:pt>
                <c:pt idx="7">
                  <c:v>667.82</c:v>
                </c:pt>
                <c:pt idx="8">
                  <c:v>656.79</c:v>
                </c:pt>
                <c:pt idx="9">
                  <c:v>661.32</c:v>
                </c:pt>
                <c:pt idx="10">
                  <c:v>636.29</c:v>
                </c:pt>
                <c:pt idx="11">
                  <c:v>642.62</c:v>
                </c:pt>
              </c:numCache>
            </c:numRef>
          </c:val>
        </c:ser>
        <c:ser>
          <c:idx val="5"/>
          <c:order val="5"/>
          <c:tx>
            <c:strRef>
              <c:f>Weekly!$A$7</c:f>
              <c:strCache>
                <c:ptCount val="1"/>
                <c:pt idx="0">
                  <c:v>Greater than 250 employees</c:v>
                </c:pt>
              </c:strCache>
            </c:strRef>
          </c:tx>
          <c:spPr>
            <a:ln>
              <a:prstDash val="dash"/>
            </a:ln>
          </c:spPr>
          <c:marker>
            <c:symbol val="none"/>
          </c:marker>
          <c:dLbls>
            <c:delete val="1"/>
          </c:dLbls>
          <c:cat>
            <c:strRef>
              <c:f>Weekly!$B$1:$M$1</c:f>
              <c:strCache>
                <c:ptCount val="12"/>
                <c:pt idx="0">
                  <c:v>Q108</c:v>
                </c:pt>
                <c:pt idx="1">
                  <c:v>Q208</c:v>
                </c:pt>
                <c:pt idx="2">
                  <c:v>Q308</c:v>
                </c:pt>
                <c:pt idx="3">
                  <c:v>Q408</c:v>
                </c:pt>
                <c:pt idx="4">
                  <c:v>Q109</c:v>
                </c:pt>
                <c:pt idx="5">
                  <c:v>Q209</c:v>
                </c:pt>
                <c:pt idx="6">
                  <c:v>Q309</c:v>
                </c:pt>
                <c:pt idx="7">
                  <c:v>Q409</c:v>
                </c:pt>
                <c:pt idx="8">
                  <c:v>Q110</c:v>
                </c:pt>
                <c:pt idx="9">
                  <c:v>Q210</c:v>
                </c:pt>
                <c:pt idx="10">
                  <c:v>Q310</c:v>
                </c:pt>
                <c:pt idx="11">
                  <c:v>Q410</c:v>
                </c:pt>
              </c:strCache>
            </c:strRef>
          </c:cat>
          <c:val>
            <c:numRef>
              <c:f>Weekly!$B$7:$M$7</c:f>
              <c:numCache>
                <c:formatCode>#,##0.00</c:formatCode>
                <c:ptCount val="12"/>
                <c:pt idx="0">
                  <c:v>825.3</c:v>
                </c:pt>
                <c:pt idx="1">
                  <c:v>826.58</c:v>
                </c:pt>
                <c:pt idx="2">
                  <c:v>816.02</c:v>
                </c:pt>
                <c:pt idx="3">
                  <c:v>845.32</c:v>
                </c:pt>
                <c:pt idx="4">
                  <c:v>832.34</c:v>
                </c:pt>
                <c:pt idx="5">
                  <c:v>833.31</c:v>
                </c:pt>
                <c:pt idx="6">
                  <c:v>830.16</c:v>
                </c:pt>
                <c:pt idx="7">
                  <c:v>858.88</c:v>
                </c:pt>
                <c:pt idx="8">
                  <c:v>805.21</c:v>
                </c:pt>
                <c:pt idx="9">
                  <c:v>829.96</c:v>
                </c:pt>
                <c:pt idx="10">
                  <c:v>817.26</c:v>
                </c:pt>
                <c:pt idx="11">
                  <c:v>822.59</c:v>
                </c:pt>
              </c:numCache>
            </c:numRef>
          </c:val>
        </c:ser>
        <c:dLbls>
          <c:showVal val="1"/>
        </c:dLbls>
        <c:marker val="1"/>
        <c:axId val="69910528"/>
        <c:axId val="69912064"/>
      </c:lineChart>
      <c:catAx>
        <c:axId val="69910528"/>
        <c:scaling>
          <c:orientation val="minMax"/>
        </c:scaling>
        <c:axPos val="b"/>
        <c:majorTickMark val="none"/>
        <c:tickLblPos val="nextTo"/>
        <c:crossAx val="69912064"/>
        <c:crosses val="autoZero"/>
        <c:auto val="1"/>
        <c:lblAlgn val="ctr"/>
        <c:lblOffset val="100"/>
      </c:catAx>
      <c:valAx>
        <c:axId val="69912064"/>
        <c:scaling>
          <c:orientation val="minMax"/>
        </c:scaling>
        <c:axPos val="l"/>
        <c:majorGridlines/>
        <c:numFmt formatCode="#,##0.00" sourceLinked="1"/>
        <c:majorTickMark val="none"/>
        <c:tickLblPos val="nextTo"/>
        <c:crossAx val="6991052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Average hourly earnings</a:t>
            </a:r>
            <a:r>
              <a:rPr lang="en-US" baseline="0"/>
              <a:t> by sector and size class, Q1 2008 to Q4 2010</a:t>
            </a:r>
            <a:endParaRPr lang="en-US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Hourly!$A$2</c:f>
              <c:strCache>
                <c:ptCount val="1"/>
                <c:pt idx="0">
                  <c:v>Total</c:v>
                </c:pt>
              </c:strCache>
            </c:strRef>
          </c:tx>
          <c:marker>
            <c:symbol val="none"/>
          </c:marker>
          <c:dLbls>
            <c:delete val="1"/>
          </c:dLbls>
          <c:cat>
            <c:strRef>
              <c:f>Hourly!$B$1:$M$1</c:f>
              <c:strCache>
                <c:ptCount val="12"/>
                <c:pt idx="0">
                  <c:v>Q108</c:v>
                </c:pt>
                <c:pt idx="1">
                  <c:v>Q208</c:v>
                </c:pt>
                <c:pt idx="2">
                  <c:v>Q308</c:v>
                </c:pt>
                <c:pt idx="3">
                  <c:v>Q408</c:v>
                </c:pt>
                <c:pt idx="4">
                  <c:v>Q109</c:v>
                </c:pt>
                <c:pt idx="5">
                  <c:v>Q209</c:v>
                </c:pt>
                <c:pt idx="6">
                  <c:v>Q309</c:v>
                </c:pt>
                <c:pt idx="7">
                  <c:v>Q409</c:v>
                </c:pt>
                <c:pt idx="8">
                  <c:v>Q110</c:v>
                </c:pt>
                <c:pt idx="9">
                  <c:v>Q210</c:v>
                </c:pt>
                <c:pt idx="10">
                  <c:v>Q310</c:v>
                </c:pt>
                <c:pt idx="11">
                  <c:v>Q410</c:v>
                </c:pt>
              </c:strCache>
            </c:strRef>
          </c:cat>
          <c:val>
            <c:numRef>
              <c:f>Hourly!$B$2:$M$2</c:f>
              <c:numCache>
                <c:formatCode>#,##0.00</c:formatCode>
                <c:ptCount val="12"/>
                <c:pt idx="0">
                  <c:v>21.53</c:v>
                </c:pt>
                <c:pt idx="1">
                  <c:v>21.51</c:v>
                </c:pt>
                <c:pt idx="2">
                  <c:v>21.21</c:v>
                </c:pt>
                <c:pt idx="3">
                  <c:v>22.17</c:v>
                </c:pt>
                <c:pt idx="4">
                  <c:v>22.44</c:v>
                </c:pt>
                <c:pt idx="5">
                  <c:v>22.02</c:v>
                </c:pt>
                <c:pt idx="6">
                  <c:v>21.74</c:v>
                </c:pt>
                <c:pt idx="7" formatCode="General">
                  <c:v>22.38</c:v>
                </c:pt>
                <c:pt idx="8">
                  <c:v>22.11</c:v>
                </c:pt>
                <c:pt idx="9">
                  <c:v>21.81</c:v>
                </c:pt>
                <c:pt idx="10">
                  <c:v>21.33</c:v>
                </c:pt>
                <c:pt idx="11">
                  <c:v>21.96</c:v>
                </c:pt>
              </c:numCache>
            </c:numRef>
          </c:val>
        </c:ser>
        <c:ser>
          <c:idx val="1"/>
          <c:order val="1"/>
          <c:tx>
            <c:strRef>
              <c:f>Hourly!$A$3</c:f>
              <c:strCache>
                <c:ptCount val="1"/>
                <c:pt idx="0">
                  <c:v>Private sector</c:v>
                </c:pt>
              </c:strCache>
            </c:strRef>
          </c:tx>
          <c:marker>
            <c:symbol val="none"/>
          </c:marker>
          <c:dLbls>
            <c:delete val="1"/>
          </c:dLbls>
          <c:cat>
            <c:strRef>
              <c:f>Hourly!$B$1:$M$1</c:f>
              <c:strCache>
                <c:ptCount val="12"/>
                <c:pt idx="0">
                  <c:v>Q108</c:v>
                </c:pt>
                <c:pt idx="1">
                  <c:v>Q208</c:v>
                </c:pt>
                <c:pt idx="2">
                  <c:v>Q308</c:v>
                </c:pt>
                <c:pt idx="3">
                  <c:v>Q408</c:v>
                </c:pt>
                <c:pt idx="4">
                  <c:v>Q109</c:v>
                </c:pt>
                <c:pt idx="5">
                  <c:v>Q209</c:v>
                </c:pt>
                <c:pt idx="6">
                  <c:v>Q309</c:v>
                </c:pt>
                <c:pt idx="7">
                  <c:v>Q409</c:v>
                </c:pt>
                <c:pt idx="8">
                  <c:v>Q110</c:v>
                </c:pt>
                <c:pt idx="9">
                  <c:v>Q210</c:v>
                </c:pt>
                <c:pt idx="10">
                  <c:v>Q310</c:v>
                </c:pt>
                <c:pt idx="11">
                  <c:v>Q410</c:v>
                </c:pt>
              </c:strCache>
            </c:strRef>
          </c:cat>
          <c:val>
            <c:numRef>
              <c:f>Hourly!$B$3:$M$3</c:f>
              <c:numCache>
                <c:formatCode>#,##0.00</c:formatCode>
                <c:ptCount val="12"/>
                <c:pt idx="0">
                  <c:v>19.440000000000001</c:v>
                </c:pt>
                <c:pt idx="1">
                  <c:v>19.23</c:v>
                </c:pt>
                <c:pt idx="2">
                  <c:v>18.84</c:v>
                </c:pt>
                <c:pt idx="3">
                  <c:v>19.72</c:v>
                </c:pt>
                <c:pt idx="4">
                  <c:v>19.88</c:v>
                </c:pt>
                <c:pt idx="5">
                  <c:v>19.309999999999999</c:v>
                </c:pt>
                <c:pt idx="6">
                  <c:v>19.069500000000001</c:v>
                </c:pt>
                <c:pt idx="7" formatCode="0.00">
                  <c:v>19.7318</c:v>
                </c:pt>
                <c:pt idx="8">
                  <c:v>19.797000000000001</c:v>
                </c:pt>
                <c:pt idx="9">
                  <c:v>19.43</c:v>
                </c:pt>
                <c:pt idx="10">
                  <c:v>18.91</c:v>
                </c:pt>
                <c:pt idx="11">
                  <c:v>19.670000000000002</c:v>
                </c:pt>
              </c:numCache>
            </c:numRef>
          </c:val>
        </c:ser>
        <c:ser>
          <c:idx val="2"/>
          <c:order val="2"/>
          <c:tx>
            <c:strRef>
              <c:f>Hourly!$A$4</c:f>
              <c:strCache>
                <c:ptCount val="1"/>
                <c:pt idx="0">
                  <c:v>Public sector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dLbls>
            <c:delete val="1"/>
          </c:dLbls>
          <c:cat>
            <c:strRef>
              <c:f>Hourly!$B$1:$M$1</c:f>
              <c:strCache>
                <c:ptCount val="12"/>
                <c:pt idx="0">
                  <c:v>Q108</c:v>
                </c:pt>
                <c:pt idx="1">
                  <c:v>Q208</c:v>
                </c:pt>
                <c:pt idx="2">
                  <c:v>Q308</c:v>
                </c:pt>
                <c:pt idx="3">
                  <c:v>Q408</c:v>
                </c:pt>
                <c:pt idx="4">
                  <c:v>Q109</c:v>
                </c:pt>
                <c:pt idx="5">
                  <c:v>Q209</c:v>
                </c:pt>
                <c:pt idx="6">
                  <c:v>Q309</c:v>
                </c:pt>
                <c:pt idx="7">
                  <c:v>Q409</c:v>
                </c:pt>
                <c:pt idx="8">
                  <c:v>Q110</c:v>
                </c:pt>
                <c:pt idx="9">
                  <c:v>Q210</c:v>
                </c:pt>
                <c:pt idx="10">
                  <c:v>Q310</c:v>
                </c:pt>
                <c:pt idx="11">
                  <c:v>Q410</c:v>
                </c:pt>
              </c:strCache>
            </c:strRef>
          </c:cat>
          <c:val>
            <c:numRef>
              <c:f>Hourly!$B$4:$M$4</c:f>
              <c:numCache>
                <c:formatCode>#,##0.00</c:formatCode>
                <c:ptCount val="12"/>
                <c:pt idx="0">
                  <c:v>28.64</c:v>
                </c:pt>
                <c:pt idx="1">
                  <c:v>29.16</c:v>
                </c:pt>
                <c:pt idx="2">
                  <c:v>29.1</c:v>
                </c:pt>
                <c:pt idx="3">
                  <c:v>29.92</c:v>
                </c:pt>
                <c:pt idx="4">
                  <c:v>29.97</c:v>
                </c:pt>
                <c:pt idx="5">
                  <c:v>30.07</c:v>
                </c:pt>
                <c:pt idx="6">
                  <c:v>29.638999999999999</c:v>
                </c:pt>
                <c:pt idx="7" formatCode="0.00">
                  <c:v>29.898299999999999</c:v>
                </c:pt>
                <c:pt idx="8">
                  <c:v>28.769500000000001</c:v>
                </c:pt>
                <c:pt idx="9">
                  <c:v>28.72</c:v>
                </c:pt>
                <c:pt idx="10">
                  <c:v>28.24</c:v>
                </c:pt>
                <c:pt idx="11">
                  <c:v>28.44</c:v>
                </c:pt>
              </c:numCache>
            </c:numRef>
          </c:val>
        </c:ser>
        <c:ser>
          <c:idx val="3"/>
          <c:order val="3"/>
          <c:tx>
            <c:strRef>
              <c:f>Hourly!$A$5</c:f>
              <c:strCache>
                <c:ptCount val="1"/>
                <c:pt idx="0">
                  <c:v>Less than 50 employees</c:v>
                </c:pt>
              </c:strCache>
            </c:strRef>
          </c:tx>
          <c:spPr>
            <a:ln>
              <a:prstDash val="sysDash"/>
            </a:ln>
          </c:spPr>
          <c:marker>
            <c:symbol val="none"/>
          </c:marker>
          <c:dLbls>
            <c:delete val="1"/>
          </c:dLbls>
          <c:cat>
            <c:strRef>
              <c:f>Hourly!$B$1:$M$1</c:f>
              <c:strCache>
                <c:ptCount val="12"/>
                <c:pt idx="0">
                  <c:v>Q108</c:v>
                </c:pt>
                <c:pt idx="1">
                  <c:v>Q208</c:v>
                </c:pt>
                <c:pt idx="2">
                  <c:v>Q308</c:v>
                </c:pt>
                <c:pt idx="3">
                  <c:v>Q408</c:v>
                </c:pt>
                <c:pt idx="4">
                  <c:v>Q109</c:v>
                </c:pt>
                <c:pt idx="5">
                  <c:v>Q209</c:v>
                </c:pt>
                <c:pt idx="6">
                  <c:v>Q309</c:v>
                </c:pt>
                <c:pt idx="7">
                  <c:v>Q409</c:v>
                </c:pt>
                <c:pt idx="8">
                  <c:v>Q110</c:v>
                </c:pt>
                <c:pt idx="9">
                  <c:v>Q210</c:v>
                </c:pt>
                <c:pt idx="10">
                  <c:v>Q310</c:v>
                </c:pt>
                <c:pt idx="11">
                  <c:v>Q410</c:v>
                </c:pt>
              </c:strCache>
            </c:strRef>
          </c:cat>
          <c:val>
            <c:numRef>
              <c:f>Hourly!$B$5:$M$5</c:f>
              <c:numCache>
                <c:formatCode>#,##0.00</c:formatCode>
                <c:ptCount val="12"/>
                <c:pt idx="0">
                  <c:v>17.38</c:v>
                </c:pt>
                <c:pt idx="1">
                  <c:v>17.66</c:v>
                </c:pt>
                <c:pt idx="2">
                  <c:v>17.34</c:v>
                </c:pt>
                <c:pt idx="3">
                  <c:v>18.23</c:v>
                </c:pt>
                <c:pt idx="4">
                  <c:v>17.79</c:v>
                </c:pt>
                <c:pt idx="5">
                  <c:v>17.54</c:v>
                </c:pt>
                <c:pt idx="6">
                  <c:v>17.350000000000001</c:v>
                </c:pt>
                <c:pt idx="7" formatCode="0.00">
                  <c:v>17.93</c:v>
                </c:pt>
                <c:pt idx="8">
                  <c:v>17.690000000000001</c:v>
                </c:pt>
                <c:pt idx="9">
                  <c:v>17.78</c:v>
                </c:pt>
                <c:pt idx="10">
                  <c:v>17.23</c:v>
                </c:pt>
                <c:pt idx="11">
                  <c:v>18.39</c:v>
                </c:pt>
              </c:numCache>
            </c:numRef>
          </c:val>
        </c:ser>
        <c:ser>
          <c:idx val="4"/>
          <c:order val="4"/>
          <c:tx>
            <c:strRef>
              <c:f>Hourly!$A$6</c:f>
              <c:strCache>
                <c:ptCount val="1"/>
                <c:pt idx="0">
                  <c:v>50-250 employees</c:v>
                </c:pt>
              </c:strCache>
            </c:strRef>
          </c:tx>
          <c:spPr>
            <a:ln>
              <a:prstDash val="sysDot"/>
            </a:ln>
          </c:spPr>
          <c:marker>
            <c:symbol val="none"/>
          </c:marker>
          <c:dLbls>
            <c:delete val="1"/>
          </c:dLbls>
          <c:cat>
            <c:strRef>
              <c:f>Hourly!$B$1:$M$1</c:f>
              <c:strCache>
                <c:ptCount val="12"/>
                <c:pt idx="0">
                  <c:v>Q108</c:v>
                </c:pt>
                <c:pt idx="1">
                  <c:v>Q208</c:v>
                </c:pt>
                <c:pt idx="2">
                  <c:v>Q308</c:v>
                </c:pt>
                <c:pt idx="3">
                  <c:v>Q408</c:v>
                </c:pt>
                <c:pt idx="4">
                  <c:v>Q109</c:v>
                </c:pt>
                <c:pt idx="5">
                  <c:v>Q209</c:v>
                </c:pt>
                <c:pt idx="6">
                  <c:v>Q309</c:v>
                </c:pt>
                <c:pt idx="7">
                  <c:v>Q409</c:v>
                </c:pt>
                <c:pt idx="8">
                  <c:v>Q110</c:v>
                </c:pt>
                <c:pt idx="9">
                  <c:v>Q210</c:v>
                </c:pt>
                <c:pt idx="10">
                  <c:v>Q310</c:v>
                </c:pt>
                <c:pt idx="11">
                  <c:v>Q410</c:v>
                </c:pt>
              </c:strCache>
            </c:strRef>
          </c:cat>
          <c:val>
            <c:numRef>
              <c:f>Hourly!$B$6:$M$6</c:f>
              <c:numCache>
                <c:formatCode>#,##0.00</c:formatCode>
                <c:ptCount val="12"/>
                <c:pt idx="0">
                  <c:v>19.739999999999998</c:v>
                </c:pt>
                <c:pt idx="1">
                  <c:v>19.2</c:v>
                </c:pt>
                <c:pt idx="2">
                  <c:v>19.2</c:v>
                </c:pt>
                <c:pt idx="3">
                  <c:v>20.02</c:v>
                </c:pt>
                <c:pt idx="4">
                  <c:v>20.66</c:v>
                </c:pt>
                <c:pt idx="5">
                  <c:v>19.809999999999999</c:v>
                </c:pt>
                <c:pt idx="6">
                  <c:v>19.73</c:v>
                </c:pt>
                <c:pt idx="7" formatCode="0.00">
                  <c:v>20.239999999999998</c:v>
                </c:pt>
                <c:pt idx="8">
                  <c:v>20.58</c:v>
                </c:pt>
                <c:pt idx="9">
                  <c:v>19.73</c:v>
                </c:pt>
                <c:pt idx="10">
                  <c:v>19.36</c:v>
                </c:pt>
                <c:pt idx="11">
                  <c:v>19.75</c:v>
                </c:pt>
              </c:numCache>
            </c:numRef>
          </c:val>
        </c:ser>
        <c:ser>
          <c:idx val="5"/>
          <c:order val="5"/>
          <c:tx>
            <c:strRef>
              <c:f>Hourly!$A$7</c:f>
              <c:strCache>
                <c:ptCount val="1"/>
                <c:pt idx="0">
                  <c:v>Greater than 250 employees</c:v>
                </c:pt>
              </c:strCache>
            </c:strRef>
          </c:tx>
          <c:spPr>
            <a:ln>
              <a:prstDash val="dash"/>
            </a:ln>
          </c:spPr>
          <c:marker>
            <c:symbol val="none"/>
          </c:marker>
          <c:dLbls>
            <c:delete val="1"/>
          </c:dLbls>
          <c:cat>
            <c:strRef>
              <c:f>Hourly!$B$1:$M$1</c:f>
              <c:strCache>
                <c:ptCount val="12"/>
                <c:pt idx="0">
                  <c:v>Q108</c:v>
                </c:pt>
                <c:pt idx="1">
                  <c:v>Q208</c:v>
                </c:pt>
                <c:pt idx="2">
                  <c:v>Q308</c:v>
                </c:pt>
                <c:pt idx="3">
                  <c:v>Q408</c:v>
                </c:pt>
                <c:pt idx="4">
                  <c:v>Q109</c:v>
                </c:pt>
                <c:pt idx="5">
                  <c:v>Q209</c:v>
                </c:pt>
                <c:pt idx="6">
                  <c:v>Q309</c:v>
                </c:pt>
                <c:pt idx="7">
                  <c:v>Q409</c:v>
                </c:pt>
                <c:pt idx="8">
                  <c:v>Q110</c:v>
                </c:pt>
                <c:pt idx="9">
                  <c:v>Q210</c:v>
                </c:pt>
                <c:pt idx="10">
                  <c:v>Q310</c:v>
                </c:pt>
                <c:pt idx="11">
                  <c:v>Q410</c:v>
                </c:pt>
              </c:strCache>
            </c:strRef>
          </c:cat>
          <c:val>
            <c:numRef>
              <c:f>Hourly!$B$7:$M$7</c:f>
              <c:numCache>
                <c:formatCode>#,##0.00</c:formatCode>
                <c:ptCount val="12"/>
                <c:pt idx="0">
                  <c:v>25.37</c:v>
                </c:pt>
                <c:pt idx="1">
                  <c:v>25.28</c:v>
                </c:pt>
                <c:pt idx="2">
                  <c:v>24.89</c:v>
                </c:pt>
                <c:pt idx="3">
                  <c:v>25.85</c:v>
                </c:pt>
                <c:pt idx="4">
                  <c:v>26.25</c:v>
                </c:pt>
                <c:pt idx="5">
                  <c:v>25.9</c:v>
                </c:pt>
                <c:pt idx="6">
                  <c:v>25.64</c:v>
                </c:pt>
                <c:pt idx="7" formatCode="0.00">
                  <c:v>26.18</c:v>
                </c:pt>
                <c:pt idx="8">
                  <c:v>25.73</c:v>
                </c:pt>
                <c:pt idx="9">
                  <c:v>25.61</c:v>
                </c:pt>
                <c:pt idx="10">
                  <c:v>24.81</c:v>
                </c:pt>
                <c:pt idx="11">
                  <c:v>25.18</c:v>
                </c:pt>
              </c:numCache>
            </c:numRef>
          </c:val>
        </c:ser>
        <c:dLbls>
          <c:showVal val="1"/>
        </c:dLbls>
        <c:marker val="1"/>
        <c:axId val="69928832"/>
        <c:axId val="69935104"/>
      </c:lineChart>
      <c:catAx>
        <c:axId val="69928832"/>
        <c:scaling>
          <c:orientation val="minMax"/>
        </c:scaling>
        <c:axPos val="b"/>
        <c:majorTickMark val="none"/>
        <c:tickLblPos val="nextTo"/>
        <c:crossAx val="69935104"/>
        <c:crosses val="autoZero"/>
        <c:auto val="1"/>
        <c:lblAlgn val="ctr"/>
        <c:lblOffset val="100"/>
      </c:catAx>
      <c:valAx>
        <c:axId val="69935104"/>
        <c:scaling>
          <c:orientation val="minMax"/>
        </c:scaling>
        <c:axPos val="l"/>
        <c:majorGridlines/>
        <c:numFmt formatCode="#,##0.00" sourceLinked="1"/>
        <c:majorTickMark val="none"/>
        <c:tickLblPos val="nextTo"/>
        <c:crossAx val="6992883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Average weekly earnings</a:t>
            </a:r>
            <a:r>
              <a:rPr lang="en-US" baseline="0"/>
              <a:t> by sector, Q1 2008 to Q4 2010</a:t>
            </a:r>
            <a:endParaRPr lang="en-US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[graphs_eslg.xls]Weekly!$A$2</c:f>
              <c:strCache>
                <c:ptCount val="1"/>
                <c:pt idx="0">
                  <c:v>Total</c:v>
                </c:pt>
              </c:strCache>
            </c:strRef>
          </c:tx>
          <c:marker>
            <c:symbol val="none"/>
          </c:marker>
          <c:dLbls>
            <c:delete val="1"/>
          </c:dLbls>
          <c:cat>
            <c:strRef>
              <c:f>[graphs_eslg.xls]Weekly!$B$1:$M$1</c:f>
              <c:strCache>
                <c:ptCount val="12"/>
                <c:pt idx="0">
                  <c:v>Q108</c:v>
                </c:pt>
                <c:pt idx="1">
                  <c:v>Q208</c:v>
                </c:pt>
                <c:pt idx="2">
                  <c:v>Q308</c:v>
                </c:pt>
                <c:pt idx="3">
                  <c:v>Q408</c:v>
                </c:pt>
                <c:pt idx="4">
                  <c:v>Q109</c:v>
                </c:pt>
                <c:pt idx="5">
                  <c:v>Q209</c:v>
                </c:pt>
                <c:pt idx="6">
                  <c:v>Q309</c:v>
                </c:pt>
                <c:pt idx="7">
                  <c:v>Q409</c:v>
                </c:pt>
                <c:pt idx="8">
                  <c:v>Q110</c:v>
                </c:pt>
                <c:pt idx="9">
                  <c:v>Q210</c:v>
                </c:pt>
                <c:pt idx="10">
                  <c:v>Q310</c:v>
                </c:pt>
                <c:pt idx="11">
                  <c:v>Q410</c:v>
                </c:pt>
              </c:strCache>
            </c:strRef>
          </c:cat>
          <c:val>
            <c:numRef>
              <c:f>[graphs_eslg.xls]Weekly!$B$2:$M$2</c:f>
              <c:numCache>
                <c:formatCode>#,##0.00</c:formatCode>
                <c:ptCount val="12"/>
                <c:pt idx="0">
                  <c:v>704.2800000000002</c:v>
                </c:pt>
                <c:pt idx="1">
                  <c:v>706.03</c:v>
                </c:pt>
                <c:pt idx="2">
                  <c:v>696.72</c:v>
                </c:pt>
                <c:pt idx="3">
                  <c:v>720.57</c:v>
                </c:pt>
                <c:pt idx="4">
                  <c:v>709.55</c:v>
                </c:pt>
                <c:pt idx="5">
                  <c:v>701.73</c:v>
                </c:pt>
                <c:pt idx="6">
                  <c:v>694.76</c:v>
                </c:pt>
                <c:pt idx="7" formatCode="General">
                  <c:v>717.73</c:v>
                </c:pt>
                <c:pt idx="8">
                  <c:v>683.43</c:v>
                </c:pt>
                <c:pt idx="9">
                  <c:v>693.58</c:v>
                </c:pt>
                <c:pt idx="10">
                  <c:v>684</c:v>
                </c:pt>
                <c:pt idx="11">
                  <c:v>699.45999999999981</c:v>
                </c:pt>
              </c:numCache>
            </c:numRef>
          </c:val>
        </c:ser>
        <c:ser>
          <c:idx val="1"/>
          <c:order val="1"/>
          <c:tx>
            <c:strRef>
              <c:f>[graphs_eslg.xls]Weekly!$A$3</c:f>
              <c:strCache>
                <c:ptCount val="1"/>
                <c:pt idx="0">
                  <c:v>Private sector</c:v>
                </c:pt>
              </c:strCache>
            </c:strRef>
          </c:tx>
          <c:marker>
            <c:symbol val="none"/>
          </c:marker>
          <c:dLbls>
            <c:delete val="1"/>
          </c:dLbls>
          <c:cat>
            <c:strRef>
              <c:f>[graphs_eslg.xls]Weekly!$B$1:$M$1</c:f>
              <c:strCache>
                <c:ptCount val="12"/>
                <c:pt idx="0">
                  <c:v>Q108</c:v>
                </c:pt>
                <c:pt idx="1">
                  <c:v>Q208</c:v>
                </c:pt>
                <c:pt idx="2">
                  <c:v>Q308</c:v>
                </c:pt>
                <c:pt idx="3">
                  <c:v>Q408</c:v>
                </c:pt>
                <c:pt idx="4">
                  <c:v>Q109</c:v>
                </c:pt>
                <c:pt idx="5">
                  <c:v>Q209</c:v>
                </c:pt>
                <c:pt idx="6">
                  <c:v>Q309</c:v>
                </c:pt>
                <c:pt idx="7">
                  <c:v>Q409</c:v>
                </c:pt>
                <c:pt idx="8">
                  <c:v>Q110</c:v>
                </c:pt>
                <c:pt idx="9">
                  <c:v>Q210</c:v>
                </c:pt>
                <c:pt idx="10">
                  <c:v>Q310</c:v>
                </c:pt>
                <c:pt idx="11">
                  <c:v>Q410</c:v>
                </c:pt>
              </c:strCache>
            </c:strRef>
          </c:cat>
          <c:val>
            <c:numRef>
              <c:f>[graphs_eslg.xls]Weekly!$B$3:$M$3</c:f>
              <c:numCache>
                <c:formatCode>#,##0.00</c:formatCode>
                <c:ptCount val="12"/>
                <c:pt idx="0">
                  <c:v>642.54</c:v>
                </c:pt>
                <c:pt idx="1">
                  <c:v>636.61</c:v>
                </c:pt>
                <c:pt idx="2">
                  <c:v>624.1</c:v>
                </c:pt>
                <c:pt idx="3">
                  <c:v>644.20000000000005</c:v>
                </c:pt>
                <c:pt idx="4">
                  <c:v>631.81999999999982</c:v>
                </c:pt>
                <c:pt idx="5">
                  <c:v>618.08000000000004</c:v>
                </c:pt>
                <c:pt idx="6">
                  <c:v>609.61</c:v>
                </c:pt>
                <c:pt idx="7">
                  <c:v>631.30999999999972</c:v>
                </c:pt>
                <c:pt idx="8">
                  <c:v>613.85999999999979</c:v>
                </c:pt>
                <c:pt idx="9">
                  <c:v>619.16</c:v>
                </c:pt>
                <c:pt idx="10">
                  <c:v>605.16</c:v>
                </c:pt>
                <c:pt idx="11">
                  <c:v>624.88</c:v>
                </c:pt>
              </c:numCache>
            </c:numRef>
          </c:val>
        </c:ser>
        <c:ser>
          <c:idx val="2"/>
          <c:order val="2"/>
          <c:tx>
            <c:strRef>
              <c:f>[graphs_eslg.xls]Weekly!$A$4</c:f>
              <c:strCache>
                <c:ptCount val="1"/>
                <c:pt idx="0">
                  <c:v>Public sector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dLbls>
            <c:delete val="1"/>
          </c:dLbls>
          <c:cat>
            <c:strRef>
              <c:f>[graphs_eslg.xls]Weekly!$B$1:$M$1</c:f>
              <c:strCache>
                <c:ptCount val="12"/>
                <c:pt idx="0">
                  <c:v>Q108</c:v>
                </c:pt>
                <c:pt idx="1">
                  <c:v>Q208</c:v>
                </c:pt>
                <c:pt idx="2">
                  <c:v>Q308</c:v>
                </c:pt>
                <c:pt idx="3">
                  <c:v>Q408</c:v>
                </c:pt>
                <c:pt idx="4">
                  <c:v>Q109</c:v>
                </c:pt>
                <c:pt idx="5">
                  <c:v>Q209</c:v>
                </c:pt>
                <c:pt idx="6">
                  <c:v>Q309</c:v>
                </c:pt>
                <c:pt idx="7">
                  <c:v>Q409</c:v>
                </c:pt>
                <c:pt idx="8">
                  <c:v>Q110</c:v>
                </c:pt>
                <c:pt idx="9">
                  <c:v>Q210</c:v>
                </c:pt>
                <c:pt idx="10">
                  <c:v>Q310</c:v>
                </c:pt>
                <c:pt idx="11">
                  <c:v>Q410</c:v>
                </c:pt>
              </c:strCache>
            </c:strRef>
          </c:cat>
          <c:val>
            <c:numRef>
              <c:f>[graphs_eslg.xls]Weekly!$B$4:$M$4</c:f>
              <c:numCache>
                <c:formatCode>#,##0.00</c:formatCode>
                <c:ptCount val="12"/>
                <c:pt idx="0">
                  <c:v>904.8</c:v>
                </c:pt>
                <c:pt idx="1">
                  <c:v>930.51</c:v>
                </c:pt>
                <c:pt idx="2">
                  <c:v>930.14</c:v>
                </c:pt>
                <c:pt idx="3">
                  <c:v>956.71</c:v>
                </c:pt>
                <c:pt idx="4">
                  <c:v>934</c:v>
                </c:pt>
                <c:pt idx="5">
                  <c:v>946.09</c:v>
                </c:pt>
                <c:pt idx="6">
                  <c:v>945.5</c:v>
                </c:pt>
                <c:pt idx="7">
                  <c:v>965.8399999999998</c:v>
                </c:pt>
                <c:pt idx="8">
                  <c:v>881.8</c:v>
                </c:pt>
                <c:pt idx="9">
                  <c:v>908.08</c:v>
                </c:pt>
                <c:pt idx="10">
                  <c:v>911.7</c:v>
                </c:pt>
                <c:pt idx="11">
                  <c:v>912.8399999999998</c:v>
                </c:pt>
              </c:numCache>
            </c:numRef>
          </c:val>
        </c:ser>
        <c:ser>
          <c:idx val="3"/>
          <c:order val="3"/>
          <c:tx>
            <c:strRef>
              <c:f>[graphs_eslg.xls]Weekly!$A$5</c:f>
              <c:strCache>
                <c:ptCount val="1"/>
                <c:pt idx="0">
                  <c:v>Less than 50 employees</c:v>
                </c:pt>
              </c:strCache>
            </c:strRef>
          </c:tx>
          <c:spPr>
            <a:ln>
              <a:prstDash val="sysDash"/>
            </a:ln>
          </c:spPr>
          <c:marker>
            <c:symbol val="none"/>
          </c:marker>
          <c:dLbls>
            <c:delete val="1"/>
          </c:dLbls>
          <c:cat>
            <c:strRef>
              <c:f>[graphs_eslg.xls]Weekly!$B$1:$M$1</c:f>
              <c:strCache>
                <c:ptCount val="12"/>
                <c:pt idx="0">
                  <c:v>Q108</c:v>
                </c:pt>
                <c:pt idx="1">
                  <c:v>Q208</c:v>
                </c:pt>
                <c:pt idx="2">
                  <c:v>Q308</c:v>
                </c:pt>
                <c:pt idx="3">
                  <c:v>Q408</c:v>
                </c:pt>
                <c:pt idx="4">
                  <c:v>Q109</c:v>
                </c:pt>
                <c:pt idx="5">
                  <c:v>Q209</c:v>
                </c:pt>
                <c:pt idx="6">
                  <c:v>Q309</c:v>
                </c:pt>
                <c:pt idx="7">
                  <c:v>Q409</c:v>
                </c:pt>
                <c:pt idx="8">
                  <c:v>Q110</c:v>
                </c:pt>
                <c:pt idx="9">
                  <c:v>Q210</c:v>
                </c:pt>
                <c:pt idx="10">
                  <c:v>Q310</c:v>
                </c:pt>
                <c:pt idx="11">
                  <c:v>Q410</c:v>
                </c:pt>
              </c:strCache>
            </c:strRef>
          </c:cat>
          <c:val>
            <c:numRef>
              <c:f>[graphs_eslg.xls]Weekly!$B$5:$M$5</c:f>
              <c:numCache>
                <c:formatCode>#,##0.00</c:formatCode>
                <c:ptCount val="12"/>
                <c:pt idx="0">
                  <c:v>561.05999999999972</c:v>
                </c:pt>
                <c:pt idx="1">
                  <c:v>571.43999999999983</c:v>
                </c:pt>
                <c:pt idx="2">
                  <c:v>560.25</c:v>
                </c:pt>
                <c:pt idx="3">
                  <c:v>580.91999999999996</c:v>
                </c:pt>
                <c:pt idx="4">
                  <c:v>553.24</c:v>
                </c:pt>
                <c:pt idx="5">
                  <c:v>542.42999999999972</c:v>
                </c:pt>
                <c:pt idx="6">
                  <c:v>537.77000000000021</c:v>
                </c:pt>
                <c:pt idx="7">
                  <c:v>548.64</c:v>
                </c:pt>
                <c:pt idx="8">
                  <c:v>529.54</c:v>
                </c:pt>
                <c:pt idx="9">
                  <c:v>539.31999999999982</c:v>
                </c:pt>
                <c:pt idx="10">
                  <c:v>525.98</c:v>
                </c:pt>
                <c:pt idx="11">
                  <c:v>559.54999999999973</c:v>
                </c:pt>
              </c:numCache>
            </c:numRef>
          </c:val>
        </c:ser>
        <c:ser>
          <c:idx val="4"/>
          <c:order val="4"/>
          <c:tx>
            <c:strRef>
              <c:f>[graphs_eslg.xls]Weekly!$A$6</c:f>
              <c:strCache>
                <c:ptCount val="1"/>
                <c:pt idx="0">
                  <c:v>50-250 employees</c:v>
                </c:pt>
              </c:strCache>
            </c:strRef>
          </c:tx>
          <c:spPr>
            <a:ln>
              <a:prstDash val="sysDot"/>
            </a:ln>
          </c:spPr>
          <c:marker>
            <c:symbol val="none"/>
          </c:marker>
          <c:dLbls>
            <c:delete val="1"/>
          </c:dLbls>
          <c:cat>
            <c:strRef>
              <c:f>[graphs_eslg.xls]Weekly!$B$1:$M$1</c:f>
              <c:strCache>
                <c:ptCount val="12"/>
                <c:pt idx="0">
                  <c:v>Q108</c:v>
                </c:pt>
                <c:pt idx="1">
                  <c:v>Q208</c:v>
                </c:pt>
                <c:pt idx="2">
                  <c:v>Q308</c:v>
                </c:pt>
                <c:pt idx="3">
                  <c:v>Q408</c:v>
                </c:pt>
                <c:pt idx="4">
                  <c:v>Q109</c:v>
                </c:pt>
                <c:pt idx="5">
                  <c:v>Q209</c:v>
                </c:pt>
                <c:pt idx="6">
                  <c:v>Q309</c:v>
                </c:pt>
                <c:pt idx="7">
                  <c:v>Q409</c:v>
                </c:pt>
                <c:pt idx="8">
                  <c:v>Q110</c:v>
                </c:pt>
                <c:pt idx="9">
                  <c:v>Q210</c:v>
                </c:pt>
                <c:pt idx="10">
                  <c:v>Q310</c:v>
                </c:pt>
                <c:pt idx="11">
                  <c:v>Q410</c:v>
                </c:pt>
              </c:strCache>
            </c:strRef>
          </c:cat>
          <c:val>
            <c:numRef>
              <c:f>[graphs_eslg.xls]Weekly!$B$6:$M$6</c:f>
              <c:numCache>
                <c:formatCode>#,##0.00</c:formatCode>
                <c:ptCount val="12"/>
                <c:pt idx="0">
                  <c:v>671.01</c:v>
                </c:pt>
                <c:pt idx="1">
                  <c:v>654.55999999999972</c:v>
                </c:pt>
                <c:pt idx="2">
                  <c:v>654.69000000000005</c:v>
                </c:pt>
                <c:pt idx="3">
                  <c:v>666.32999999999981</c:v>
                </c:pt>
                <c:pt idx="4">
                  <c:v>672.14</c:v>
                </c:pt>
                <c:pt idx="5">
                  <c:v>654.23</c:v>
                </c:pt>
                <c:pt idx="6">
                  <c:v>648.09</c:v>
                </c:pt>
                <c:pt idx="7">
                  <c:v>667.81999999999982</c:v>
                </c:pt>
                <c:pt idx="8">
                  <c:v>656.79000000000019</c:v>
                </c:pt>
                <c:pt idx="9">
                  <c:v>661.31999999999982</c:v>
                </c:pt>
                <c:pt idx="10">
                  <c:v>636.29000000000019</c:v>
                </c:pt>
                <c:pt idx="11">
                  <c:v>642.62</c:v>
                </c:pt>
              </c:numCache>
            </c:numRef>
          </c:val>
        </c:ser>
        <c:ser>
          <c:idx val="5"/>
          <c:order val="5"/>
          <c:tx>
            <c:strRef>
              <c:f>[graphs_eslg.xls]Weekly!$A$7</c:f>
              <c:strCache>
                <c:ptCount val="1"/>
                <c:pt idx="0">
                  <c:v>Greater than 250 employees</c:v>
                </c:pt>
              </c:strCache>
            </c:strRef>
          </c:tx>
          <c:spPr>
            <a:ln>
              <a:prstDash val="dash"/>
            </a:ln>
          </c:spPr>
          <c:marker>
            <c:symbol val="none"/>
          </c:marker>
          <c:dLbls>
            <c:delete val="1"/>
          </c:dLbls>
          <c:cat>
            <c:strRef>
              <c:f>[graphs_eslg.xls]Weekly!$B$1:$M$1</c:f>
              <c:strCache>
                <c:ptCount val="12"/>
                <c:pt idx="0">
                  <c:v>Q108</c:v>
                </c:pt>
                <c:pt idx="1">
                  <c:v>Q208</c:v>
                </c:pt>
                <c:pt idx="2">
                  <c:v>Q308</c:v>
                </c:pt>
                <c:pt idx="3">
                  <c:v>Q408</c:v>
                </c:pt>
                <c:pt idx="4">
                  <c:v>Q109</c:v>
                </c:pt>
                <c:pt idx="5">
                  <c:v>Q209</c:v>
                </c:pt>
                <c:pt idx="6">
                  <c:v>Q309</c:v>
                </c:pt>
                <c:pt idx="7">
                  <c:v>Q409</c:v>
                </c:pt>
                <c:pt idx="8">
                  <c:v>Q110</c:v>
                </c:pt>
                <c:pt idx="9">
                  <c:v>Q210</c:v>
                </c:pt>
                <c:pt idx="10">
                  <c:v>Q310</c:v>
                </c:pt>
                <c:pt idx="11">
                  <c:v>Q410</c:v>
                </c:pt>
              </c:strCache>
            </c:strRef>
          </c:cat>
          <c:val>
            <c:numRef>
              <c:f>[graphs_eslg.xls]Weekly!$B$7:$M$7</c:f>
              <c:numCache>
                <c:formatCode>#,##0.00</c:formatCode>
                <c:ptCount val="12"/>
                <c:pt idx="0">
                  <c:v>825.3</c:v>
                </c:pt>
                <c:pt idx="1">
                  <c:v>826.58</c:v>
                </c:pt>
                <c:pt idx="2">
                  <c:v>816.02</c:v>
                </c:pt>
                <c:pt idx="3">
                  <c:v>845.31999999999982</c:v>
                </c:pt>
                <c:pt idx="4">
                  <c:v>832.3399999999998</c:v>
                </c:pt>
                <c:pt idx="5">
                  <c:v>833.31</c:v>
                </c:pt>
                <c:pt idx="6">
                  <c:v>830.16</c:v>
                </c:pt>
                <c:pt idx="7">
                  <c:v>858.88</c:v>
                </c:pt>
                <c:pt idx="8">
                  <c:v>805.21</c:v>
                </c:pt>
                <c:pt idx="9">
                  <c:v>829.95999999999981</c:v>
                </c:pt>
                <c:pt idx="10">
                  <c:v>817.26</c:v>
                </c:pt>
                <c:pt idx="11">
                  <c:v>822.59</c:v>
                </c:pt>
              </c:numCache>
            </c:numRef>
          </c:val>
        </c:ser>
        <c:dLbls>
          <c:showVal val="1"/>
        </c:dLbls>
        <c:marker val="1"/>
        <c:axId val="96984064"/>
        <c:axId val="96994432"/>
      </c:lineChart>
      <c:catAx>
        <c:axId val="96984064"/>
        <c:scaling>
          <c:orientation val="minMax"/>
        </c:scaling>
        <c:axPos val="b"/>
        <c:majorTickMark val="none"/>
        <c:tickLblPos val="nextTo"/>
        <c:crossAx val="96994432"/>
        <c:crosses val="autoZero"/>
        <c:auto val="1"/>
        <c:lblAlgn val="ctr"/>
        <c:lblOffset val="100"/>
      </c:catAx>
      <c:valAx>
        <c:axId val="96994432"/>
        <c:scaling>
          <c:orientation val="minMax"/>
        </c:scaling>
        <c:axPos val="l"/>
        <c:majorGridlines/>
        <c:numFmt formatCode="#,##0.00" sourceLinked="1"/>
        <c:majorTickMark val="none"/>
        <c:tickLblPos val="nextTo"/>
        <c:crossAx val="9698406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C7E98F-242F-45D3-AC34-4475564979E4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8188341-0301-4B5E-B136-2325CF0A9C2F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200" b="1"/>
            <a:t>Employment</a:t>
          </a:r>
        </a:p>
      </dgm:t>
    </dgm:pt>
    <dgm:pt modelId="{A82E87B4-3613-44CE-8356-4596D632D617}" type="parTrans" cxnId="{48919FB7-228E-4102-BB27-E31810A5445C}">
      <dgm:prSet/>
      <dgm:spPr/>
      <dgm:t>
        <a:bodyPr/>
        <a:lstStyle/>
        <a:p>
          <a:endParaRPr lang="en-US"/>
        </a:p>
      </dgm:t>
    </dgm:pt>
    <dgm:pt modelId="{EA8C5610-166E-4C2E-923C-596C76EE3CBB}" type="sibTrans" cxnId="{48919FB7-228E-4102-BB27-E31810A5445C}">
      <dgm:prSet/>
      <dgm:spPr/>
      <dgm:t>
        <a:bodyPr/>
        <a:lstStyle/>
        <a:p>
          <a:endParaRPr lang="en-US"/>
        </a:p>
      </dgm:t>
    </dgm:pt>
    <dgm:pt modelId="{D9153BDD-3FF6-4B24-93A4-A3C388132EDB}">
      <dgm:prSet phldrT="[Text]" custT="1"/>
      <dgm:spPr>
        <a:solidFill>
          <a:srgbClr val="C00000">
            <a:alpha val="50000"/>
          </a:srgbClr>
        </a:solidFill>
      </dgm:spPr>
      <dgm:t>
        <a:bodyPr/>
        <a:lstStyle/>
        <a:p>
          <a:r>
            <a:rPr lang="en-US" sz="1200" dirty="0"/>
            <a:t>                    </a:t>
          </a:r>
          <a:r>
            <a:rPr lang="en-US" sz="1200" b="1" dirty="0"/>
            <a:t>Average Hourly Earnings</a:t>
          </a:r>
        </a:p>
      </dgm:t>
    </dgm:pt>
    <dgm:pt modelId="{DA7E3250-5E16-4636-8EA8-4866FFAA04F4}" type="parTrans" cxnId="{ED2DC7B4-5CBF-4D63-9F98-3FE748EA2DFE}">
      <dgm:prSet/>
      <dgm:spPr/>
      <dgm:t>
        <a:bodyPr/>
        <a:lstStyle/>
        <a:p>
          <a:endParaRPr lang="en-US"/>
        </a:p>
      </dgm:t>
    </dgm:pt>
    <dgm:pt modelId="{F7DBD11B-FAEB-493E-9208-6B579AA5F69C}" type="sibTrans" cxnId="{ED2DC7B4-5CBF-4D63-9F98-3FE748EA2DFE}">
      <dgm:prSet/>
      <dgm:spPr/>
      <dgm:t>
        <a:bodyPr/>
        <a:lstStyle/>
        <a:p>
          <a:endParaRPr lang="en-US"/>
        </a:p>
      </dgm:t>
    </dgm:pt>
    <dgm:pt modelId="{9C577794-840C-4A0C-B50D-C5F97B6BA26F}">
      <dgm:prSet phldrT="[Text]" custT="1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en-US" sz="1200" b="1"/>
            <a:t>Average Hours</a:t>
          </a:r>
        </a:p>
      </dgm:t>
    </dgm:pt>
    <dgm:pt modelId="{8EB8A3B8-4933-419E-9252-601E309CD273}" type="parTrans" cxnId="{A318323C-2A59-494F-B2AD-852AD3129330}">
      <dgm:prSet/>
      <dgm:spPr/>
      <dgm:t>
        <a:bodyPr/>
        <a:lstStyle/>
        <a:p>
          <a:endParaRPr lang="en-US"/>
        </a:p>
      </dgm:t>
    </dgm:pt>
    <dgm:pt modelId="{98DC7091-0E3B-45AD-B1F8-3316FFFEFB40}" type="sibTrans" cxnId="{A318323C-2A59-494F-B2AD-852AD3129330}">
      <dgm:prSet/>
      <dgm:spPr/>
      <dgm:t>
        <a:bodyPr/>
        <a:lstStyle/>
        <a:p>
          <a:endParaRPr lang="en-US"/>
        </a:p>
      </dgm:t>
    </dgm:pt>
    <dgm:pt modelId="{FA8AFB2F-4700-4BE2-9A4A-77EA558BF584}" type="pres">
      <dgm:prSet presAssocID="{FEC7E98F-242F-45D3-AC34-4475564979E4}" presName="compositeShape" presStyleCnt="0">
        <dgm:presLayoutVars>
          <dgm:chMax val="7"/>
          <dgm:dir/>
          <dgm:resizeHandles val="exact"/>
        </dgm:presLayoutVars>
      </dgm:prSet>
      <dgm:spPr/>
    </dgm:pt>
    <dgm:pt modelId="{7735113A-AC99-4C39-9F7B-3BF277CED758}" type="pres">
      <dgm:prSet presAssocID="{98188341-0301-4B5E-B136-2325CF0A9C2F}" presName="circ1" presStyleLbl="vennNode1" presStyleIdx="0" presStyleCnt="3"/>
      <dgm:spPr/>
      <dgm:t>
        <a:bodyPr/>
        <a:lstStyle/>
        <a:p>
          <a:endParaRPr lang="en-US"/>
        </a:p>
      </dgm:t>
    </dgm:pt>
    <dgm:pt modelId="{56C9E0C2-F27A-46EB-8E80-157032770935}" type="pres">
      <dgm:prSet presAssocID="{98188341-0301-4B5E-B136-2325CF0A9C2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863765-DC1F-49A4-B053-2303D8037330}" type="pres">
      <dgm:prSet presAssocID="{D9153BDD-3FF6-4B24-93A4-A3C388132EDB}" presName="circ2" presStyleLbl="vennNode1" presStyleIdx="1" presStyleCnt="3"/>
      <dgm:spPr/>
      <dgm:t>
        <a:bodyPr/>
        <a:lstStyle/>
        <a:p>
          <a:endParaRPr lang="en-US"/>
        </a:p>
      </dgm:t>
    </dgm:pt>
    <dgm:pt modelId="{7130712F-DFBE-4512-A51F-AC9956CD0E8F}" type="pres">
      <dgm:prSet presAssocID="{D9153BDD-3FF6-4B24-93A4-A3C388132EDB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E00EC6-4AEF-4101-9027-0D29410847F0}" type="pres">
      <dgm:prSet presAssocID="{9C577794-840C-4A0C-B50D-C5F97B6BA26F}" presName="circ3" presStyleLbl="vennNode1" presStyleIdx="2" presStyleCnt="3"/>
      <dgm:spPr/>
      <dgm:t>
        <a:bodyPr/>
        <a:lstStyle/>
        <a:p>
          <a:endParaRPr lang="en-US"/>
        </a:p>
      </dgm:t>
    </dgm:pt>
    <dgm:pt modelId="{F30EA968-2A8B-4163-BCEC-788FB471F758}" type="pres">
      <dgm:prSet presAssocID="{9C577794-840C-4A0C-B50D-C5F97B6BA26F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4EC6F73-B6CA-48F6-9FFF-5A8048B535D1}" type="presOf" srcId="{98188341-0301-4B5E-B136-2325CF0A9C2F}" destId="{56C9E0C2-F27A-46EB-8E80-157032770935}" srcOrd="1" destOrd="0" presId="urn:microsoft.com/office/officeart/2005/8/layout/venn1"/>
    <dgm:cxn modelId="{8B401EB9-7BDB-41CA-BC51-6E90656869F8}" type="presOf" srcId="{D9153BDD-3FF6-4B24-93A4-A3C388132EDB}" destId="{7130712F-DFBE-4512-A51F-AC9956CD0E8F}" srcOrd="1" destOrd="0" presId="urn:microsoft.com/office/officeart/2005/8/layout/venn1"/>
    <dgm:cxn modelId="{ACD1038E-A3E6-4402-A41E-B96E65EF799E}" type="presOf" srcId="{D9153BDD-3FF6-4B24-93A4-A3C388132EDB}" destId="{70863765-DC1F-49A4-B053-2303D8037330}" srcOrd="0" destOrd="0" presId="urn:microsoft.com/office/officeart/2005/8/layout/venn1"/>
    <dgm:cxn modelId="{ACE4282F-DB6A-4EA7-9C3F-BB7C7B81BC0E}" type="presOf" srcId="{98188341-0301-4B5E-B136-2325CF0A9C2F}" destId="{7735113A-AC99-4C39-9F7B-3BF277CED758}" srcOrd="0" destOrd="0" presId="urn:microsoft.com/office/officeart/2005/8/layout/venn1"/>
    <dgm:cxn modelId="{1C8D031A-C60F-4AF8-92ED-9B5F08CE30D0}" type="presOf" srcId="{FEC7E98F-242F-45D3-AC34-4475564979E4}" destId="{FA8AFB2F-4700-4BE2-9A4A-77EA558BF584}" srcOrd="0" destOrd="0" presId="urn:microsoft.com/office/officeart/2005/8/layout/venn1"/>
    <dgm:cxn modelId="{ED2DC7B4-5CBF-4D63-9F98-3FE748EA2DFE}" srcId="{FEC7E98F-242F-45D3-AC34-4475564979E4}" destId="{D9153BDD-3FF6-4B24-93A4-A3C388132EDB}" srcOrd="1" destOrd="0" parTransId="{DA7E3250-5E16-4636-8EA8-4866FFAA04F4}" sibTransId="{F7DBD11B-FAEB-493E-9208-6B579AA5F69C}"/>
    <dgm:cxn modelId="{CD429652-C18D-4B3B-816E-5C5A2386F055}" type="presOf" srcId="{9C577794-840C-4A0C-B50D-C5F97B6BA26F}" destId="{F30EA968-2A8B-4163-BCEC-788FB471F758}" srcOrd="1" destOrd="0" presId="urn:microsoft.com/office/officeart/2005/8/layout/venn1"/>
    <dgm:cxn modelId="{56CCC1B5-F5B9-4D8C-939C-0F233C682D10}" type="presOf" srcId="{9C577794-840C-4A0C-B50D-C5F97B6BA26F}" destId="{98E00EC6-4AEF-4101-9027-0D29410847F0}" srcOrd="0" destOrd="0" presId="urn:microsoft.com/office/officeart/2005/8/layout/venn1"/>
    <dgm:cxn modelId="{A318323C-2A59-494F-B2AD-852AD3129330}" srcId="{FEC7E98F-242F-45D3-AC34-4475564979E4}" destId="{9C577794-840C-4A0C-B50D-C5F97B6BA26F}" srcOrd="2" destOrd="0" parTransId="{8EB8A3B8-4933-419E-9252-601E309CD273}" sibTransId="{98DC7091-0E3B-45AD-B1F8-3316FFFEFB40}"/>
    <dgm:cxn modelId="{48919FB7-228E-4102-BB27-E31810A5445C}" srcId="{FEC7E98F-242F-45D3-AC34-4475564979E4}" destId="{98188341-0301-4B5E-B136-2325CF0A9C2F}" srcOrd="0" destOrd="0" parTransId="{A82E87B4-3613-44CE-8356-4596D632D617}" sibTransId="{EA8C5610-166E-4C2E-923C-596C76EE3CBB}"/>
    <dgm:cxn modelId="{1DD2A9A9-855C-4F8A-A37F-713C47F8D091}" type="presParOf" srcId="{FA8AFB2F-4700-4BE2-9A4A-77EA558BF584}" destId="{7735113A-AC99-4C39-9F7B-3BF277CED758}" srcOrd="0" destOrd="0" presId="urn:microsoft.com/office/officeart/2005/8/layout/venn1"/>
    <dgm:cxn modelId="{F53BE08A-1A32-46D1-AEDD-1FD943B8D09B}" type="presParOf" srcId="{FA8AFB2F-4700-4BE2-9A4A-77EA558BF584}" destId="{56C9E0C2-F27A-46EB-8E80-157032770935}" srcOrd="1" destOrd="0" presId="urn:microsoft.com/office/officeart/2005/8/layout/venn1"/>
    <dgm:cxn modelId="{7EF6A48C-9BF4-47D2-A57C-1367D1428A0D}" type="presParOf" srcId="{FA8AFB2F-4700-4BE2-9A4A-77EA558BF584}" destId="{70863765-DC1F-49A4-B053-2303D8037330}" srcOrd="2" destOrd="0" presId="urn:microsoft.com/office/officeart/2005/8/layout/venn1"/>
    <dgm:cxn modelId="{53992C72-700F-4F3A-AE55-A8B9FC31CF8C}" type="presParOf" srcId="{FA8AFB2F-4700-4BE2-9A4A-77EA558BF584}" destId="{7130712F-DFBE-4512-A51F-AC9956CD0E8F}" srcOrd="3" destOrd="0" presId="urn:microsoft.com/office/officeart/2005/8/layout/venn1"/>
    <dgm:cxn modelId="{5360EFF5-5209-4A27-95C5-BED6BD3A2FB6}" type="presParOf" srcId="{FA8AFB2F-4700-4BE2-9A4A-77EA558BF584}" destId="{98E00EC6-4AEF-4101-9027-0D29410847F0}" srcOrd="4" destOrd="0" presId="urn:microsoft.com/office/officeart/2005/8/layout/venn1"/>
    <dgm:cxn modelId="{B056B7A4-1AF6-4070-AFBA-482CCC0B1E7D}" type="presParOf" srcId="{FA8AFB2F-4700-4BE2-9A4A-77EA558BF584}" destId="{F30EA968-2A8B-4163-BCEC-788FB471F758}" srcOrd="5" destOrd="0" presId="urn:microsoft.com/office/officeart/2005/8/layout/venn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52475"/>
            <a:ext cx="4948238" cy="37131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523" y="4720909"/>
            <a:ext cx="4990571" cy="44745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586" tIns="44498" rIns="90586" bIns="444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IE" smtClean="0"/>
              <a:t>Click to edit Master text styles</a:t>
            </a:r>
          </a:p>
          <a:p>
            <a:pPr lvl="1"/>
            <a:r>
              <a:rPr lang="en-IE" smtClean="0"/>
              <a:t>Second level</a:t>
            </a:r>
          </a:p>
          <a:p>
            <a:pPr lvl="2"/>
            <a:r>
              <a:rPr lang="en-IE" smtClean="0"/>
              <a:t>Third level</a:t>
            </a:r>
          </a:p>
          <a:p>
            <a:pPr lvl="3"/>
            <a:r>
              <a:rPr lang="en-IE" smtClean="0"/>
              <a:t>Fourth level</a:t>
            </a:r>
          </a:p>
          <a:p>
            <a:pPr lvl="4"/>
            <a:r>
              <a:rPr lang="en-IE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0275" y="752475"/>
            <a:ext cx="4948238" cy="3713163"/>
          </a:xfrm>
          <a:ln/>
        </p:spPr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ChangeArrowheads="1"/>
          </p:cNvSpPr>
          <p:nvPr/>
        </p:nvSpPr>
        <p:spPr bwMode="auto">
          <a:xfrm>
            <a:off x="0" y="0"/>
            <a:ext cx="9144000" cy="3438525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2714625" y="184150"/>
            <a:ext cx="6216650" cy="917575"/>
          </a:xfrm>
          <a:noFill/>
          <a:ln w="9525"/>
        </p:spPr>
        <p:txBody>
          <a:bodyPr lIns="91440" tIns="45720" rIns="91440" bIns="45720" anchor="t"/>
          <a:lstStyle>
            <a:lvl1pPr algn="l">
              <a:defRPr/>
            </a:lvl1pPr>
          </a:lstStyle>
          <a:p>
            <a:r>
              <a:rPr lang="en-IE"/>
              <a:t>CSO ITSIP Project - implementation of new Data Management System (DMS)</a:t>
            </a:r>
          </a:p>
        </p:txBody>
      </p:sp>
      <p:sp>
        <p:nvSpPr>
          <p:cNvPr id="231428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697163" y="1195388"/>
            <a:ext cx="6216650" cy="684212"/>
          </a:xfrm>
          <a:ln w="9525"/>
        </p:spPr>
        <p:txBody>
          <a:bodyPr lIns="91440" tIns="45720" rIns="91440" bIns="45720"/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IE"/>
              <a:t>Presenter’s name</a:t>
            </a:r>
          </a:p>
          <a:p>
            <a:r>
              <a:rPr lang="en-IE"/>
              <a:t>Presenter’s title or date</a:t>
            </a:r>
          </a:p>
        </p:txBody>
      </p:sp>
      <p:sp>
        <p:nvSpPr>
          <p:cNvPr id="2314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838" y="6324600"/>
            <a:ext cx="2895600" cy="4572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000" b="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graphicFrame>
        <p:nvGraphicFramePr>
          <p:cNvPr id="231434" name="Object 10"/>
          <p:cNvGraphicFramePr>
            <a:graphicFrameLocks noChangeAspect="1"/>
          </p:cNvGraphicFramePr>
          <p:nvPr/>
        </p:nvGraphicFramePr>
        <p:xfrm>
          <a:off x="7632700" y="4729163"/>
          <a:ext cx="1028700" cy="1379537"/>
        </p:xfrm>
        <a:graphic>
          <a:graphicData uri="http://schemas.openxmlformats.org/presentationml/2006/ole">
            <p:oleObj spid="_x0000_s231434" name="Bitmap Image" r:id="rId3" imgW="1286055" imgH="1724266" progId="PBrush">
              <p:embed/>
            </p:oleObj>
          </a:graphicData>
        </a:graphic>
      </p:graphicFrame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2060D022-181E-4837-AFBE-6383BFF2C6DA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4663" y="0"/>
            <a:ext cx="2009775" cy="6007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90575" y="0"/>
            <a:ext cx="5881688" cy="6007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68C2FE51-249D-42D0-ACC8-749F268D2945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2863" y="0"/>
            <a:ext cx="49895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90575" y="1798638"/>
            <a:ext cx="3944938" cy="42084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7913" y="1798638"/>
            <a:ext cx="3946525" cy="42084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96913" y="6348413"/>
            <a:ext cx="8094662" cy="282575"/>
          </a:xfrm>
        </p:spPr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A7E054A4-A823-4634-96C3-AD3B8963EBBA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2863" y="0"/>
            <a:ext cx="49895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790575" y="1798638"/>
            <a:ext cx="8043863" cy="4208462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6913" y="6348413"/>
            <a:ext cx="8094662" cy="282575"/>
          </a:xfrm>
        </p:spPr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9F472908-3925-4390-BBF2-1E131E1E4204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173D5BEE-783C-4CE3-AA17-4309E1909D99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1F28B436-9075-4F54-8797-F95CFE5E2D8F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0575" y="1798638"/>
            <a:ext cx="3944938" cy="4208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7913" y="1798638"/>
            <a:ext cx="3946525" cy="4208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E3DFB035-06EE-49D4-9E80-FCFD6D603548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669248C7-FEA4-455B-9C74-01E7F1256934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0E6C26A2-67D4-4188-9FCE-EA08780FD479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2AA616C0-9FAC-4694-A16F-70E648B896D2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E7C08636-605D-48C1-B2F9-65B9F089B9F1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C0BBA307-B20F-4960-8DFD-313FA73C3308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AC Banner"/>
          <p:cNvSpPr>
            <a:spLocks noChangeArrowheads="1"/>
          </p:cNvSpPr>
          <p:nvPr/>
        </p:nvSpPr>
        <p:spPr bwMode="auto">
          <a:xfrm>
            <a:off x="0" y="-261938"/>
            <a:ext cx="9144000" cy="1498601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90575" y="1798638"/>
            <a:ext cx="8043863" cy="4208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IE" smtClean="0"/>
              <a:t>Click to edit Master text styles</a:t>
            </a:r>
          </a:p>
          <a:p>
            <a:pPr lvl="1"/>
            <a:r>
              <a:rPr lang="en-IE" smtClean="0"/>
              <a:t>Second level</a:t>
            </a:r>
          </a:p>
          <a:p>
            <a:pPr lvl="2"/>
            <a:r>
              <a:rPr lang="en-IE" smtClean="0"/>
              <a:t>Third level</a:t>
            </a:r>
          </a:p>
          <a:p>
            <a:pPr lvl="3"/>
            <a:r>
              <a:rPr lang="en-IE" smtClean="0"/>
              <a:t>Fourth level</a:t>
            </a:r>
          </a:p>
          <a:p>
            <a:pPr lvl="4"/>
            <a:r>
              <a:rPr lang="en-IE" smtClean="0"/>
              <a:t>Fifth level</a:t>
            </a:r>
          </a:p>
        </p:txBody>
      </p:sp>
      <p:sp>
        <p:nvSpPr>
          <p:cNvPr id="23040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6913" y="6348413"/>
            <a:ext cx="8094662" cy="282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80000"/>
              </a:lnSpc>
              <a:defRPr sz="1000" b="0">
                <a:solidFill>
                  <a:schemeClr val="tx1"/>
                </a:solidFill>
              </a:defRPr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E85ED356-1B25-4B61-9C60-9E2D4DE988C4}" type="slidenum">
              <a:rPr lang="en-IE"/>
              <a:pPr/>
              <a:t>‹#›</a:t>
            </a:fld>
            <a:endParaRPr lang="en-IE"/>
          </a:p>
        </p:txBody>
      </p:sp>
      <p:sp>
        <p:nvSpPr>
          <p:cNvPr id="23040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582863" y="0"/>
            <a:ext cx="4989512" cy="1143000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IE" smtClean="0"/>
              <a:t>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5"/>
        </a:buBlip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6"/>
        </a:buBlip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00024" y="1441450"/>
            <a:ext cx="8461376" cy="917575"/>
          </a:xfrm>
        </p:spPr>
        <p:txBody>
          <a:bodyPr/>
          <a:lstStyle/>
          <a:p>
            <a:r>
              <a:rPr lang="en-IE" sz="2800" dirty="0" smtClean="0">
                <a:latin typeface="Calibri" pitchFamily="34" charset="0"/>
              </a:rPr>
              <a:t>Quarterly Earnings Statistics</a:t>
            </a:r>
            <a:r>
              <a:rPr lang="en-IE" sz="2800" dirty="0" smtClean="0"/>
              <a:t/>
            </a:r>
            <a:br>
              <a:rPr lang="en-IE" sz="2800" dirty="0" smtClean="0"/>
            </a:br>
            <a:r>
              <a:rPr lang="en-IE" sz="2800" dirty="0" smtClean="0"/>
              <a:t/>
            </a:r>
            <a:br>
              <a:rPr lang="en-IE" sz="2800" dirty="0" smtClean="0"/>
            </a:br>
            <a:endParaRPr lang="en-IE" sz="2000" b="0" dirty="0"/>
          </a:p>
        </p:txBody>
      </p:sp>
      <p:sp>
        <p:nvSpPr>
          <p:cNvPr id="195590" name="Rectangle 6"/>
          <p:cNvSpPr>
            <a:spLocks noChangeArrowheads="1"/>
          </p:cNvSpPr>
          <p:nvPr/>
        </p:nvSpPr>
        <p:spPr bwMode="auto">
          <a:xfrm>
            <a:off x="1076325" y="4938713"/>
            <a:ext cx="4083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en-GB" sz="2000" b="0">
              <a:solidFill>
                <a:srgbClr val="66CC00"/>
              </a:solidFill>
              <a:latin typeface="Times New Roman" pitchFamily="18" charset="0"/>
            </a:endParaRPr>
          </a:p>
        </p:txBody>
      </p:sp>
      <p:sp>
        <p:nvSpPr>
          <p:cNvPr id="195592" name="Rectangle 8"/>
          <p:cNvSpPr>
            <a:spLocks noChangeArrowheads="1"/>
          </p:cNvSpPr>
          <p:nvPr/>
        </p:nvSpPr>
        <p:spPr bwMode="auto">
          <a:xfrm>
            <a:off x="277812" y="4899779"/>
            <a:ext cx="5437188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>
              <a:lnSpc>
                <a:spcPct val="110000"/>
              </a:lnSpc>
            </a:pPr>
            <a:r>
              <a:rPr lang="en-IE" sz="2000" b="0" dirty="0" smtClean="0">
                <a:solidFill>
                  <a:schemeClr val="tx1"/>
                </a:solidFill>
                <a:latin typeface="Calibri" pitchFamily="34" charset="0"/>
              </a:rPr>
              <a:t>Kieran Walsh</a:t>
            </a:r>
          </a:p>
          <a:p>
            <a:pPr algn="l">
              <a:lnSpc>
                <a:spcPct val="110000"/>
              </a:lnSpc>
            </a:pPr>
            <a:r>
              <a:rPr lang="en-IE" sz="2000" b="0" dirty="0" smtClean="0">
                <a:solidFill>
                  <a:schemeClr val="tx1"/>
                </a:solidFill>
                <a:latin typeface="Calibri" pitchFamily="34" charset="0"/>
              </a:rPr>
              <a:t>Senior Statistician</a:t>
            </a:r>
          </a:p>
          <a:p>
            <a:pPr algn="l">
              <a:lnSpc>
                <a:spcPct val="110000"/>
              </a:lnSpc>
            </a:pPr>
            <a:r>
              <a:rPr lang="en-IE" sz="2000" b="0" dirty="0" smtClean="0">
                <a:solidFill>
                  <a:schemeClr val="tx1"/>
                </a:solidFill>
                <a:latin typeface="Calibri" pitchFamily="34" charset="0"/>
              </a:rPr>
              <a:t>Labour Market and Earnings Analysis</a:t>
            </a:r>
            <a:endParaRPr lang="en-IE" sz="2000" b="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06400" y="0"/>
            <a:ext cx="7165975" cy="1143000"/>
          </a:xfrm>
        </p:spPr>
        <p:txBody>
          <a:bodyPr/>
          <a:lstStyle/>
          <a:p>
            <a:pPr algn="l"/>
            <a:r>
              <a:rPr lang="en-IE" dirty="0" smtClean="0"/>
              <a:t>Interpretation issues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IE" sz="2400" dirty="0" smtClean="0"/>
              <a:t>Refers to remaining enterprises and employees</a:t>
            </a:r>
          </a:p>
          <a:p>
            <a:pPr lvl="1">
              <a:buFont typeface="Arial" pitchFamily="34" charset="0"/>
              <a:buChar char="•"/>
            </a:pPr>
            <a:r>
              <a:rPr lang="en-IE" sz="2400" dirty="0" smtClean="0"/>
              <a:t>Some queries regarding loss in earnings for people who used to work in Construction – cannot be estimated from this source</a:t>
            </a:r>
          </a:p>
          <a:p>
            <a:pPr>
              <a:buFont typeface="Arial" pitchFamily="34" charset="0"/>
              <a:buChar char="•"/>
            </a:pPr>
            <a:r>
              <a:rPr lang="en-IE" sz="2400" dirty="0" smtClean="0"/>
              <a:t>Composition effects – difficult to estimate without high burden on respondent enterprises – would require very detailed occupation, experience etc. information</a:t>
            </a:r>
          </a:p>
          <a:p>
            <a:pPr>
              <a:buFont typeface="Arial" pitchFamily="34" charset="0"/>
              <a:buChar char="•"/>
            </a:pPr>
            <a:r>
              <a:rPr lang="en-IE" sz="2400" dirty="0" smtClean="0"/>
              <a:t>Trends not unidirectional – e.g. reduction occur in some periods and not others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33413" y="6348413"/>
            <a:ext cx="8094662" cy="282575"/>
          </a:xfrm>
        </p:spPr>
        <p:txBody>
          <a:bodyPr/>
          <a:lstStyle/>
          <a:p>
            <a:endParaRPr lang="en-IE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06400" y="0"/>
            <a:ext cx="7165975" cy="1143000"/>
          </a:xfrm>
        </p:spPr>
        <p:txBody>
          <a:bodyPr/>
          <a:lstStyle/>
          <a:p>
            <a:pPr algn="l"/>
            <a:r>
              <a:rPr lang="en-IE" dirty="0" smtClean="0"/>
              <a:t>Supplementary analysis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790575" y="1511300"/>
            <a:ext cx="8043863" cy="4495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IE" sz="2400" dirty="0" smtClean="0"/>
              <a:t>Looked at wage bill changes among enterprises who were available in both periods</a:t>
            </a:r>
          </a:p>
          <a:p>
            <a:pPr lvl="1">
              <a:buFont typeface="Arial" pitchFamily="34" charset="0"/>
              <a:buChar char="•"/>
            </a:pPr>
            <a:r>
              <a:rPr lang="en-IE" sz="2400" dirty="0" smtClean="0"/>
              <a:t>Enterprises cut/increase wage bill in 3 ways</a:t>
            </a:r>
          </a:p>
          <a:p>
            <a:pPr lvl="2">
              <a:buFont typeface="Arial" pitchFamily="34" charset="0"/>
              <a:buChar char="•"/>
            </a:pPr>
            <a:r>
              <a:rPr lang="en-IE" sz="2200" dirty="0" smtClean="0"/>
              <a:t>Employment</a:t>
            </a:r>
          </a:p>
          <a:p>
            <a:pPr lvl="2">
              <a:buFont typeface="Arial" pitchFamily="34" charset="0"/>
              <a:buChar char="•"/>
            </a:pPr>
            <a:r>
              <a:rPr lang="en-IE" sz="2200" dirty="0" smtClean="0"/>
              <a:t>Paid hours</a:t>
            </a:r>
          </a:p>
          <a:p>
            <a:pPr lvl="2">
              <a:buFont typeface="Arial" pitchFamily="34" charset="0"/>
              <a:buChar char="•"/>
            </a:pPr>
            <a:r>
              <a:rPr lang="en-IE" sz="2200" dirty="0" smtClean="0"/>
              <a:t>Hourly earnings</a:t>
            </a:r>
          </a:p>
          <a:p>
            <a:pPr>
              <a:buFont typeface="Arial" pitchFamily="34" charset="0"/>
              <a:buChar char="•"/>
            </a:pPr>
            <a:r>
              <a:rPr lang="en-IE" sz="2400" dirty="0" smtClean="0"/>
              <a:t>Used data for Q3 2008 and Q3 2009 – period of greatest employment loss</a:t>
            </a:r>
          </a:p>
          <a:p>
            <a:pPr>
              <a:buFont typeface="Arial" pitchFamily="34" charset="0"/>
              <a:buChar char="•"/>
            </a:pPr>
            <a:r>
              <a:rPr lang="en-IE" sz="2400" dirty="0" smtClean="0"/>
              <a:t>Showed that 65% of all enterprises cut their wage bill by more than 2%</a:t>
            </a:r>
          </a:p>
          <a:p>
            <a:pPr>
              <a:buFont typeface="Arial" pitchFamily="34" charset="0"/>
              <a:buChar char="•"/>
            </a:pPr>
            <a:r>
              <a:rPr lang="en-IE" sz="2400" dirty="0" smtClean="0"/>
              <a:t>68% small enterprises, 57% large enterprises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33413" y="6348413"/>
            <a:ext cx="8094662" cy="282575"/>
          </a:xfrm>
        </p:spPr>
        <p:txBody>
          <a:bodyPr/>
          <a:lstStyle/>
          <a:p>
            <a:endParaRPr lang="en-IE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1000" y="6362699"/>
            <a:ext cx="8550275" cy="268289"/>
          </a:xfrm>
        </p:spPr>
        <p:txBody>
          <a:bodyPr/>
          <a:lstStyle/>
          <a:p>
            <a:pPr algn="r"/>
            <a:endParaRPr lang="en-IE" dirty="0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6759575" cy="901700"/>
          </a:xfrm>
        </p:spPr>
        <p:txBody>
          <a:bodyPr/>
          <a:lstStyle/>
          <a:p>
            <a:pPr algn="l"/>
            <a:r>
              <a:rPr lang="en-GB" sz="2800" dirty="0" smtClean="0">
                <a:latin typeface="Calibri" pitchFamily="34" charset="0"/>
              </a:rPr>
              <a:t>Supplementary analysis from EHECS</a:t>
            </a:r>
            <a:r>
              <a:rPr lang="en-GB" sz="2800" dirty="0" smtClean="0">
                <a:latin typeface="Calibri" pitchFamily="34" charset="0"/>
              </a:rPr>
              <a:t/>
            </a:r>
            <a:br>
              <a:rPr lang="en-GB" sz="2800" dirty="0" smtClean="0">
                <a:latin typeface="Calibri" pitchFamily="34" charset="0"/>
              </a:rPr>
            </a:br>
            <a:endParaRPr lang="en-GB" sz="2800" b="0" dirty="0">
              <a:latin typeface="Calibri" pitchFamily="34" charset="0"/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16038"/>
            <a:ext cx="7505700" cy="3319462"/>
          </a:xfrm>
        </p:spPr>
        <p:txBody>
          <a:bodyPr/>
          <a:lstStyle/>
          <a:p>
            <a:pPr algn="ctr">
              <a:buNone/>
            </a:pPr>
            <a:r>
              <a:rPr lang="en-US" sz="1600" b="1" dirty="0" smtClean="0"/>
              <a:t>Percentage </a:t>
            </a:r>
            <a:r>
              <a:rPr lang="en-US" sz="1600" b="1" dirty="0" smtClean="0"/>
              <a:t>of enterprises reducing their wage bill and components of the wage bill, by components changed, </a:t>
            </a:r>
            <a:r>
              <a:rPr lang="en-US" sz="1600" b="1" dirty="0" smtClean="0"/>
              <a:t>Quarter </a:t>
            </a:r>
            <a:r>
              <a:rPr lang="en-US" sz="1600" b="1" dirty="0" smtClean="0"/>
              <a:t>3 2008 to Quarter 3 2009</a:t>
            </a:r>
            <a:endParaRPr lang="en-US" sz="1600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520700" y="1957387"/>
          <a:ext cx="8356600" cy="43672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10"/>
          <p:cNvSpPr txBox="1"/>
          <p:nvPr/>
        </p:nvSpPr>
        <p:spPr>
          <a:xfrm>
            <a:off x="4464050" y="5021262"/>
            <a:ext cx="495300" cy="21907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/>
              <a:t>4%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5649912" y="5435600"/>
            <a:ext cx="409575" cy="2286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/>
              <a:t>3%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5035550" y="3941762"/>
            <a:ext cx="495300" cy="21907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/>
              <a:t>13%</a:t>
            </a:r>
          </a:p>
        </p:txBody>
      </p:sp>
      <p:sp>
        <p:nvSpPr>
          <p:cNvPr id="9" name="TextBox 6"/>
          <p:cNvSpPr txBox="1"/>
          <p:nvPr/>
        </p:nvSpPr>
        <p:spPr>
          <a:xfrm>
            <a:off x="4470401" y="4267199"/>
            <a:ext cx="468312" cy="26670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/>
              <a:t>9%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29050" y="3954462"/>
            <a:ext cx="495300" cy="21907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/>
              <a:t>20%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4425950" y="3187700"/>
            <a:ext cx="495300" cy="36353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/>
              <a:t>12%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3257550" y="5173662"/>
            <a:ext cx="495300" cy="21907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/>
              <a:t>4%</a:t>
            </a:r>
          </a:p>
        </p:txBody>
      </p:sp>
      <p:sp>
        <p:nvSpPr>
          <p:cNvPr id="13" name="TextBox 20"/>
          <p:cNvSpPr txBox="1"/>
          <p:nvPr/>
        </p:nvSpPr>
        <p:spPr>
          <a:xfrm>
            <a:off x="5892800" y="2438400"/>
            <a:ext cx="647700" cy="306387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/>
              <a:t>54%</a:t>
            </a:r>
          </a:p>
        </p:txBody>
      </p:sp>
      <p:sp>
        <p:nvSpPr>
          <p:cNvPr id="14" name="TextBox 19"/>
          <p:cNvSpPr txBox="1"/>
          <p:nvPr/>
        </p:nvSpPr>
        <p:spPr>
          <a:xfrm>
            <a:off x="6629400" y="5803901"/>
            <a:ext cx="584200" cy="228600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/>
              <a:t>29%</a:t>
            </a:r>
          </a:p>
        </p:txBody>
      </p:sp>
      <p:sp>
        <p:nvSpPr>
          <p:cNvPr id="15" name="TextBox 18"/>
          <p:cNvSpPr txBox="1"/>
          <p:nvPr/>
        </p:nvSpPr>
        <p:spPr>
          <a:xfrm>
            <a:off x="2044700" y="5778500"/>
            <a:ext cx="660400" cy="230187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/>
              <a:t>37%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06400" y="0"/>
            <a:ext cx="7165975" cy="1143000"/>
          </a:xfrm>
        </p:spPr>
        <p:txBody>
          <a:bodyPr/>
          <a:lstStyle/>
          <a:p>
            <a:pPr algn="l"/>
            <a:r>
              <a:rPr lang="en-IE" dirty="0" smtClean="0"/>
              <a:t>Supplementary analysis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790575" y="1511300"/>
            <a:ext cx="8043863" cy="4495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IE" sz="2400" dirty="0" smtClean="0"/>
              <a:t>Many enterprises cut more than one of the components</a:t>
            </a:r>
          </a:p>
          <a:p>
            <a:pPr lvl="1">
              <a:buFont typeface="Arial" pitchFamily="34" charset="0"/>
              <a:buChar char="•"/>
            </a:pPr>
            <a:r>
              <a:rPr lang="en-IE" sz="2400" dirty="0" smtClean="0"/>
              <a:t>Employment most frequent (more than half of enterprises cut their wage bill with an employment reduction as part of it)</a:t>
            </a:r>
          </a:p>
          <a:p>
            <a:pPr lvl="1">
              <a:buFont typeface="Arial" pitchFamily="34" charset="0"/>
              <a:buChar char="•"/>
            </a:pPr>
            <a:r>
              <a:rPr lang="en-IE" sz="2400" dirty="0" smtClean="0"/>
              <a:t>Paid hours next most frequent (37%)</a:t>
            </a:r>
          </a:p>
          <a:p>
            <a:pPr lvl="1">
              <a:buFont typeface="Arial" pitchFamily="34" charset="0"/>
              <a:buChar char="•"/>
            </a:pPr>
            <a:r>
              <a:rPr lang="en-IE" sz="2400" dirty="0" smtClean="0"/>
              <a:t>Hourly earnings least frequent (29%) and hourly earnings (standardised actually increased 1% over the period)</a:t>
            </a:r>
          </a:p>
          <a:p>
            <a:pPr>
              <a:buFont typeface="Arial" pitchFamily="34" charset="0"/>
              <a:buChar char="•"/>
            </a:pPr>
            <a:r>
              <a:rPr lang="en-IE" sz="2400" dirty="0" smtClean="0"/>
              <a:t>Varied greatly across sectors</a:t>
            </a:r>
          </a:p>
          <a:p>
            <a:pPr>
              <a:buFont typeface="Arial" pitchFamily="34" charset="0"/>
              <a:buChar char="•"/>
            </a:pPr>
            <a:r>
              <a:rPr lang="en-IE" sz="2400" dirty="0" smtClean="0"/>
              <a:t>Compositional effect also looked at with available information – no significant compositional effect identified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33413" y="6348413"/>
            <a:ext cx="8094662" cy="282575"/>
          </a:xfrm>
        </p:spPr>
        <p:txBody>
          <a:bodyPr/>
          <a:lstStyle/>
          <a:p>
            <a:endParaRPr lang="en-I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1000" y="6362699"/>
            <a:ext cx="8550275" cy="268289"/>
          </a:xfrm>
        </p:spPr>
        <p:txBody>
          <a:bodyPr/>
          <a:lstStyle/>
          <a:p>
            <a:pPr algn="r"/>
            <a:endParaRPr lang="en-IE" dirty="0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6759575" cy="901700"/>
          </a:xfrm>
        </p:spPr>
        <p:txBody>
          <a:bodyPr/>
          <a:lstStyle/>
          <a:p>
            <a:pPr algn="l"/>
            <a:r>
              <a:rPr lang="en-GB" sz="2800" dirty="0" smtClean="0">
                <a:latin typeface="Calibri" pitchFamily="34" charset="0"/>
              </a:rPr>
              <a:t>Outline of Presentation</a:t>
            </a:r>
            <a:br>
              <a:rPr lang="en-GB" sz="2800" dirty="0" smtClean="0">
                <a:latin typeface="Calibri" pitchFamily="34" charset="0"/>
              </a:rPr>
            </a:br>
            <a:endParaRPr lang="en-GB" sz="2800" b="0" dirty="0">
              <a:latin typeface="Calibri" pitchFamily="34" charset="0"/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1775" y="2052638"/>
            <a:ext cx="8518525" cy="3319462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None/>
            </a:pPr>
            <a:r>
              <a:rPr lang="en-GB" sz="1800" dirty="0" smtClean="0">
                <a:latin typeface="Calibri" pitchFamily="34" charset="0"/>
              </a:rPr>
              <a:t>1. </a:t>
            </a:r>
            <a:r>
              <a:rPr lang="en-GB" sz="1800" dirty="0" smtClean="0">
                <a:latin typeface="Calibri" pitchFamily="34" charset="0"/>
              </a:rPr>
              <a:t>Data collection</a:t>
            </a:r>
            <a:endParaRPr lang="en-GB" sz="18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r>
              <a:rPr lang="en-GB" sz="1800" dirty="0" smtClean="0">
                <a:latin typeface="Calibri" pitchFamily="34" charset="0"/>
              </a:rPr>
              <a:t>2. </a:t>
            </a:r>
            <a:r>
              <a:rPr lang="en-GB" sz="1800" dirty="0" smtClean="0">
                <a:latin typeface="Calibri" pitchFamily="34" charset="0"/>
              </a:rPr>
              <a:t>Primary indicators</a:t>
            </a:r>
            <a:endParaRPr lang="en-GB" sz="18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r>
              <a:rPr lang="en-GB" sz="1800" dirty="0" smtClean="0">
                <a:latin typeface="Calibri" pitchFamily="34" charset="0"/>
              </a:rPr>
              <a:t>3. </a:t>
            </a:r>
            <a:r>
              <a:rPr lang="en-GB" sz="1800" dirty="0" smtClean="0">
                <a:latin typeface="Calibri" pitchFamily="34" charset="0"/>
              </a:rPr>
              <a:t>Additional indicators</a:t>
            </a:r>
            <a:endParaRPr lang="en-GB" sz="18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1000" y="6362699"/>
            <a:ext cx="8550275" cy="268289"/>
          </a:xfrm>
        </p:spPr>
        <p:txBody>
          <a:bodyPr/>
          <a:lstStyle/>
          <a:p>
            <a:pPr algn="r"/>
            <a:endParaRPr lang="en-IE" dirty="0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6759575" cy="901700"/>
          </a:xfrm>
        </p:spPr>
        <p:txBody>
          <a:bodyPr/>
          <a:lstStyle/>
          <a:p>
            <a:pPr algn="l"/>
            <a:r>
              <a:rPr lang="en-GB" sz="2800" dirty="0" smtClean="0">
                <a:latin typeface="Calibri" pitchFamily="34" charset="0"/>
              </a:rPr>
              <a:t>Quarterly earnings data collection</a:t>
            </a:r>
            <a:r>
              <a:rPr lang="en-GB" sz="2800" dirty="0" smtClean="0">
                <a:latin typeface="Calibri" pitchFamily="34" charset="0"/>
              </a:rPr>
              <a:t/>
            </a:r>
            <a:br>
              <a:rPr lang="en-GB" sz="2800" dirty="0" smtClean="0">
                <a:latin typeface="Calibri" pitchFamily="34" charset="0"/>
              </a:rPr>
            </a:br>
            <a:endParaRPr lang="en-GB" sz="2800" b="0" dirty="0">
              <a:latin typeface="Calibri" pitchFamily="34" charset="0"/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8799" y="1481138"/>
            <a:ext cx="7899401" cy="3240000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800" dirty="0" smtClean="0">
                <a:latin typeface="Calibri" pitchFamily="34" charset="0"/>
              </a:rPr>
              <a:t>Historically multiple earnings surveys</a:t>
            </a:r>
          </a:p>
          <a:p>
            <a:pPr marL="914400" lvl="1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800" dirty="0" smtClean="0">
                <a:latin typeface="Calibri" pitchFamily="34" charset="0"/>
              </a:rPr>
              <a:t>Covered different sectors (public sector, industry, building, distributive trade, financial services) but not comprehensive</a:t>
            </a:r>
          </a:p>
          <a:p>
            <a:pPr marL="914400" lvl="1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800" dirty="0" smtClean="0">
                <a:latin typeface="Calibri" pitchFamily="34" charset="0"/>
              </a:rPr>
              <a:t>Different methods and coverage</a:t>
            </a:r>
          </a:p>
          <a:p>
            <a:pPr marL="914400" lvl="1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800" dirty="0" smtClean="0">
                <a:latin typeface="Calibri" pitchFamily="34" charset="0"/>
              </a:rPr>
              <a:t>No all sectors estimation possible</a:t>
            </a: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800" dirty="0" smtClean="0">
                <a:latin typeface="Calibri" pitchFamily="34" charset="0"/>
              </a:rPr>
              <a:t>Earnings hours and employment costs survey (EHECS) initiated in 2005 – initially covered industry and finance</a:t>
            </a: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800" dirty="0" smtClean="0">
                <a:latin typeface="Calibri" pitchFamily="34" charset="0"/>
              </a:rPr>
              <a:t>In Q1 2008 extended to all sectors of the economy</a:t>
            </a:r>
            <a:endParaRPr lang="en-GB" sz="28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1000" y="6362699"/>
            <a:ext cx="8550275" cy="268289"/>
          </a:xfrm>
        </p:spPr>
        <p:txBody>
          <a:bodyPr/>
          <a:lstStyle/>
          <a:p>
            <a:pPr algn="r"/>
            <a:endParaRPr lang="en-IE" dirty="0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6759575" cy="901700"/>
          </a:xfrm>
        </p:spPr>
        <p:txBody>
          <a:bodyPr/>
          <a:lstStyle/>
          <a:p>
            <a:pPr algn="l"/>
            <a:r>
              <a:rPr lang="en-GB" sz="2800" dirty="0" smtClean="0">
                <a:latin typeface="Calibri" pitchFamily="34" charset="0"/>
              </a:rPr>
              <a:t>Quarterly earnings data collection </a:t>
            </a:r>
            <a:r>
              <a:rPr lang="en-GB" sz="2800" dirty="0" smtClean="0">
                <a:latin typeface="Calibri" pitchFamily="34" charset="0"/>
              </a:rPr>
              <a:t>contd.</a:t>
            </a:r>
            <a:r>
              <a:rPr lang="en-GB" sz="2800" dirty="0" smtClean="0">
                <a:latin typeface="Calibri" pitchFamily="34" charset="0"/>
              </a:rPr>
              <a:t/>
            </a:r>
            <a:br>
              <a:rPr lang="en-GB" sz="2800" dirty="0" smtClean="0">
                <a:latin typeface="Calibri" pitchFamily="34" charset="0"/>
              </a:rPr>
            </a:br>
            <a:endParaRPr lang="en-GB" sz="2800" b="0" dirty="0">
              <a:latin typeface="Calibri" pitchFamily="34" charset="0"/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8799" y="1498600"/>
            <a:ext cx="7899401" cy="46355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sz="2800" dirty="0" smtClean="0">
                <a:latin typeface="Calibri" pitchFamily="34" charset="0"/>
              </a:rPr>
              <a:t>EHECS collects information on the following main elements from enterprises with 3+ employees:</a:t>
            </a:r>
          </a:p>
          <a:p>
            <a:pPr lvl="1">
              <a:buFont typeface="Arial" pitchFamily="34" charset="0"/>
              <a:buChar char="•"/>
            </a:pPr>
            <a:r>
              <a:rPr lang="en-GB" sz="2800" dirty="0" smtClean="0">
                <a:latin typeface="Calibri" pitchFamily="34" charset="0"/>
              </a:rPr>
              <a:t>Regular earnings</a:t>
            </a:r>
          </a:p>
          <a:p>
            <a:pPr lvl="1">
              <a:buFont typeface="Arial" pitchFamily="34" charset="0"/>
              <a:buChar char="•"/>
            </a:pPr>
            <a:r>
              <a:rPr lang="en-GB" sz="2800" dirty="0" smtClean="0">
                <a:latin typeface="Calibri" pitchFamily="34" charset="0"/>
              </a:rPr>
              <a:t>Irregular earnings</a:t>
            </a:r>
          </a:p>
          <a:p>
            <a:pPr lvl="1">
              <a:buFont typeface="Arial" pitchFamily="34" charset="0"/>
              <a:buChar char="•"/>
            </a:pPr>
            <a:r>
              <a:rPr lang="en-GB" sz="2800" dirty="0" smtClean="0">
                <a:latin typeface="Calibri" pitchFamily="34" charset="0"/>
              </a:rPr>
              <a:t>Other labour costs</a:t>
            </a:r>
          </a:p>
          <a:p>
            <a:pPr lvl="1">
              <a:buFont typeface="Arial" pitchFamily="34" charset="0"/>
              <a:buChar char="•"/>
            </a:pPr>
            <a:r>
              <a:rPr lang="en-GB" sz="2800" dirty="0" smtClean="0">
                <a:latin typeface="Calibri" pitchFamily="34" charset="0"/>
              </a:rPr>
              <a:t>Paid hours</a:t>
            </a:r>
          </a:p>
          <a:p>
            <a:pPr lvl="1">
              <a:buFont typeface="Arial" pitchFamily="34" charset="0"/>
              <a:buChar char="•"/>
            </a:pPr>
            <a:r>
              <a:rPr lang="en-GB" sz="2800" dirty="0" smtClean="0">
                <a:latin typeface="Calibri" pitchFamily="34" charset="0"/>
              </a:rPr>
              <a:t>Employment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>
                <a:latin typeface="Calibri" pitchFamily="34" charset="0"/>
              </a:rPr>
              <a:t>Broken down full time/part time and 3 occupational groups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>
                <a:latin typeface="Calibri" pitchFamily="34" charset="0"/>
              </a:rPr>
              <a:t>Aggregate level information collected</a:t>
            </a:r>
            <a:endParaRPr lang="en-GB" sz="28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1000" y="6362699"/>
            <a:ext cx="8550275" cy="268289"/>
          </a:xfrm>
        </p:spPr>
        <p:txBody>
          <a:bodyPr/>
          <a:lstStyle/>
          <a:p>
            <a:pPr algn="r"/>
            <a:endParaRPr lang="en-IE" dirty="0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6759575" cy="901700"/>
          </a:xfrm>
        </p:spPr>
        <p:txBody>
          <a:bodyPr/>
          <a:lstStyle/>
          <a:p>
            <a:pPr algn="l"/>
            <a:r>
              <a:rPr lang="en-GB" sz="2800" dirty="0" smtClean="0">
                <a:latin typeface="Calibri" pitchFamily="34" charset="0"/>
              </a:rPr>
              <a:t>Quarterly earnings data collection contd.</a:t>
            </a:r>
            <a:endParaRPr lang="en-GB" sz="2800" b="0" dirty="0">
              <a:latin typeface="Calibri" pitchFamily="34" charset="0"/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4475" y="1354138"/>
            <a:ext cx="8518525" cy="4360862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800" dirty="0" smtClean="0">
                <a:latin typeface="Calibri" pitchFamily="34" charset="0"/>
              </a:rPr>
              <a:t>Data collected from all enterprises with 50 or more employees</a:t>
            </a: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800" dirty="0" smtClean="0">
                <a:latin typeface="Calibri" pitchFamily="34" charset="0"/>
              </a:rPr>
              <a:t>Sample of smaller enterprises</a:t>
            </a: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800" dirty="0" smtClean="0">
                <a:latin typeface="Calibri" pitchFamily="34" charset="0"/>
              </a:rPr>
              <a:t>High burden survey – done according to Labour Costs Survey framework (detailed) – no separate LCS required</a:t>
            </a: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800" dirty="0" smtClean="0">
                <a:latin typeface="Calibri" pitchFamily="34" charset="0"/>
              </a:rPr>
              <a:t>In 2009/2010 a number of steps taken to reduce burden</a:t>
            </a:r>
          </a:p>
          <a:p>
            <a:pPr marL="914400" lvl="1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800" dirty="0" smtClean="0">
                <a:latin typeface="Calibri" pitchFamily="34" charset="0"/>
              </a:rPr>
              <a:t>Reduced sample</a:t>
            </a:r>
          </a:p>
          <a:p>
            <a:pPr marL="914400" lvl="1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800" dirty="0" smtClean="0">
                <a:latin typeface="Calibri" pitchFamily="34" charset="0"/>
              </a:rPr>
              <a:t>Reduced form for smaller enterprises</a:t>
            </a:r>
          </a:p>
          <a:p>
            <a:pPr marL="914400" lvl="1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800" dirty="0" smtClean="0">
                <a:latin typeface="Calibri" pitchFamily="34" charset="0"/>
              </a:rPr>
              <a:t>Done so as to maintain key outputs</a:t>
            </a:r>
          </a:p>
          <a:p>
            <a:pPr marL="914400" lvl="1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800" dirty="0" smtClean="0">
                <a:latin typeface="Calibri" pitchFamily="34" charset="0"/>
              </a:rPr>
              <a:t>Improved timeliness as a result</a:t>
            </a:r>
            <a:endParaRPr lang="en-GB" sz="28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1000" y="6362699"/>
            <a:ext cx="8550275" cy="268289"/>
          </a:xfrm>
        </p:spPr>
        <p:txBody>
          <a:bodyPr/>
          <a:lstStyle/>
          <a:p>
            <a:pPr algn="r"/>
            <a:endParaRPr lang="en-IE" dirty="0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6759575" cy="901700"/>
          </a:xfrm>
        </p:spPr>
        <p:txBody>
          <a:bodyPr/>
          <a:lstStyle/>
          <a:p>
            <a:pPr algn="l"/>
            <a:r>
              <a:rPr lang="en-GB" sz="2800" dirty="0" smtClean="0">
                <a:latin typeface="Calibri" pitchFamily="34" charset="0"/>
              </a:rPr>
              <a:t>Quarterly earnings statistics – key indicators – weekly earnings</a:t>
            </a:r>
            <a:r>
              <a:rPr lang="en-GB" sz="2800" dirty="0" smtClean="0">
                <a:latin typeface="Calibri" pitchFamily="34" charset="0"/>
              </a:rPr>
              <a:t/>
            </a:r>
            <a:br>
              <a:rPr lang="en-GB" sz="2800" dirty="0" smtClean="0">
                <a:latin typeface="Calibri" pitchFamily="34" charset="0"/>
              </a:rPr>
            </a:br>
            <a:endParaRPr lang="en-GB" sz="2800" b="0" dirty="0">
              <a:latin typeface="Calibri" pitchFamily="34" charset="0"/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1775" y="1460500"/>
            <a:ext cx="8747125" cy="4648200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None/>
            </a:pPr>
            <a:endParaRPr lang="en-GB" sz="28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endParaRPr lang="en-GB" sz="28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endParaRPr lang="en-GB" sz="2800" dirty="0" smtClean="0">
              <a:latin typeface="Calibri" pitchFamily="34" charset="0"/>
            </a:endParaRPr>
          </a:p>
        </p:txBody>
      </p:sp>
      <p:graphicFrame>
        <p:nvGraphicFramePr>
          <p:cNvPr id="7" name="Chart 6"/>
          <p:cNvGraphicFramePr/>
          <p:nvPr/>
        </p:nvGraphicFramePr>
        <p:xfrm>
          <a:off x="444500" y="1514474"/>
          <a:ext cx="8382000" cy="4873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36563" y="0"/>
            <a:ext cx="4989512" cy="1143000"/>
          </a:xfrm>
        </p:spPr>
        <p:txBody>
          <a:bodyPr/>
          <a:lstStyle/>
          <a:p>
            <a:pPr algn="l"/>
            <a:r>
              <a:rPr lang="en-GB" sz="2800" dirty="0" smtClean="0">
                <a:latin typeface="Calibri" pitchFamily="34" charset="0"/>
              </a:rPr>
              <a:t>Quarterly earnings statistics – key </a:t>
            </a:r>
            <a:r>
              <a:rPr lang="en-GB" sz="2800" dirty="0" smtClean="0">
                <a:latin typeface="Calibri" pitchFamily="34" charset="0"/>
              </a:rPr>
              <a:t>indicators – weekly earnings</a:t>
            </a:r>
            <a:endParaRPr lang="en-GB" sz="2800" b="0" dirty="0">
              <a:latin typeface="Calibri" pitchFamily="34" charset="0"/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400" dirty="0" smtClean="0">
                <a:latin typeface="Calibri" pitchFamily="34" charset="0"/>
              </a:rPr>
              <a:t>Average weekly earnings overall down over the period</a:t>
            </a: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400" dirty="0" smtClean="0">
                <a:latin typeface="Calibri" pitchFamily="34" charset="0"/>
              </a:rPr>
              <a:t>Private sector steadily down during 2008/9 – fluctuating in 2010</a:t>
            </a: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400" dirty="0" smtClean="0">
                <a:latin typeface="Calibri" pitchFamily="34" charset="0"/>
              </a:rPr>
              <a:t>Public sector up in 2008, fluctuated 2009 (excluding pension levy effect), down in 2010 following pay cut</a:t>
            </a: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400" dirty="0" smtClean="0">
                <a:latin typeface="Calibri" pitchFamily="34" charset="0"/>
              </a:rPr>
              <a:t>By size class all fluctuating but no major pattern</a:t>
            </a:r>
            <a:endParaRPr lang="en-GB" sz="24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endParaRPr lang="en-GB" sz="18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endParaRPr lang="en-GB" sz="18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endParaRPr lang="en-GB" sz="18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endParaRPr lang="en-GB" sz="2400" dirty="0" smtClean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endParaRPr lang="en-IE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</p:nvPr>
        </p:nvGraphicFramePr>
        <p:xfrm>
          <a:off x="4887913" y="1798638"/>
          <a:ext cx="3946525" cy="4208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1000" y="6362699"/>
            <a:ext cx="8550275" cy="268289"/>
          </a:xfrm>
        </p:spPr>
        <p:txBody>
          <a:bodyPr/>
          <a:lstStyle/>
          <a:p>
            <a:pPr algn="r"/>
            <a:endParaRPr lang="en-IE" dirty="0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6759575" cy="901700"/>
          </a:xfrm>
        </p:spPr>
        <p:txBody>
          <a:bodyPr/>
          <a:lstStyle/>
          <a:p>
            <a:pPr algn="l"/>
            <a:r>
              <a:rPr lang="en-GB" sz="2800" dirty="0" smtClean="0">
                <a:latin typeface="Calibri" pitchFamily="34" charset="0"/>
              </a:rPr>
              <a:t>Quarterly earnings statistics – key indicators – hourly earnings</a:t>
            </a:r>
            <a:r>
              <a:rPr lang="en-GB" sz="2800" dirty="0" smtClean="0">
                <a:latin typeface="Calibri" pitchFamily="34" charset="0"/>
              </a:rPr>
              <a:t/>
            </a:r>
            <a:br>
              <a:rPr lang="en-GB" sz="2800" dirty="0" smtClean="0">
                <a:latin typeface="Calibri" pitchFamily="34" charset="0"/>
              </a:rPr>
            </a:br>
            <a:endParaRPr lang="en-GB" sz="2800" b="0" dirty="0">
              <a:latin typeface="Calibri" pitchFamily="34" charset="0"/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1775" y="1460500"/>
            <a:ext cx="8747125" cy="4648200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None/>
            </a:pPr>
            <a:endParaRPr lang="en-GB" sz="28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endParaRPr lang="en-GB" sz="28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endParaRPr lang="en-GB" sz="2800" dirty="0" smtClean="0">
              <a:latin typeface="Calibri" pitchFamily="34" charset="0"/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393700" y="1514474"/>
          <a:ext cx="8394700" cy="4860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36563" y="0"/>
            <a:ext cx="4989512" cy="1143000"/>
          </a:xfrm>
        </p:spPr>
        <p:txBody>
          <a:bodyPr/>
          <a:lstStyle/>
          <a:p>
            <a:pPr algn="l"/>
            <a:r>
              <a:rPr lang="en-GB" sz="2800" dirty="0" smtClean="0">
                <a:latin typeface="Calibri" pitchFamily="34" charset="0"/>
              </a:rPr>
              <a:t>Quarterly earnings statistics – key </a:t>
            </a:r>
            <a:r>
              <a:rPr lang="en-GB" sz="2800" dirty="0" smtClean="0">
                <a:latin typeface="Calibri" pitchFamily="34" charset="0"/>
              </a:rPr>
              <a:t>indicators – hourly earnings</a:t>
            </a:r>
            <a:endParaRPr lang="en-GB" sz="2800" b="0" dirty="0">
              <a:latin typeface="Calibri" pitchFamily="34" charset="0"/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400" dirty="0" smtClean="0">
                <a:latin typeface="Calibri" pitchFamily="34" charset="0"/>
              </a:rPr>
              <a:t>Paid hours have been cut most notably in private sector and smaller enterprises</a:t>
            </a: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400" dirty="0" smtClean="0">
                <a:latin typeface="Calibri" pitchFamily="34" charset="0"/>
              </a:rPr>
              <a:t>As such some of cuts in weekly earnings not replicated in hourly earnings</a:t>
            </a: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400" dirty="0" smtClean="0">
                <a:latin typeface="Calibri" pitchFamily="34" charset="0"/>
              </a:rPr>
              <a:t>Most notable shift in hourly earnings in public sector where pay cut shifted level down in 2010</a:t>
            </a:r>
            <a:endParaRPr lang="en-GB" sz="18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endParaRPr lang="en-GB" sz="18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endParaRPr lang="en-GB" sz="18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endParaRPr lang="en-GB" sz="2400" dirty="0" smtClean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endParaRPr lang="en-IE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</p:nvPr>
        </p:nvGraphicFramePr>
        <p:xfrm>
          <a:off x="4887913" y="1798638"/>
          <a:ext cx="3946525" cy="4208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TSIP High Level">
  <a:themeElements>
    <a:clrScheme name="ITSIP High Level 2">
      <a:dk1>
        <a:srgbClr val="000000"/>
      </a:dk1>
      <a:lt1>
        <a:srgbClr val="FFFFFF"/>
      </a:lt1>
      <a:dk2>
        <a:srgbClr val="F8F8F8"/>
      </a:dk2>
      <a:lt2>
        <a:srgbClr val="C0C0C0"/>
      </a:lt2>
      <a:accent1>
        <a:srgbClr val="006699"/>
      </a:accent1>
      <a:accent2>
        <a:srgbClr val="FF6600"/>
      </a:accent2>
      <a:accent3>
        <a:srgbClr val="FFFFFF"/>
      </a:accent3>
      <a:accent4>
        <a:srgbClr val="000000"/>
      </a:accent4>
      <a:accent5>
        <a:srgbClr val="AAB8CA"/>
      </a:accent5>
      <a:accent6>
        <a:srgbClr val="E75C00"/>
      </a:accent6>
      <a:hlink>
        <a:srgbClr val="663399"/>
      </a:hlink>
      <a:folHlink>
        <a:srgbClr val="FF0000"/>
      </a:folHlink>
    </a:clrScheme>
    <a:fontScheme name="ITSIP High Lev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68600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488" tIns="44450" rIns="90488" bIns="44450" numCol="1" anchor="b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IE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solidFill>
          <a:srgbClr val="068600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ITSIP High Level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SIP High Level 2">
        <a:dk1>
          <a:srgbClr val="000000"/>
        </a:dk1>
        <a:lt1>
          <a:srgbClr val="FFFFFF"/>
        </a:lt1>
        <a:dk2>
          <a:srgbClr val="F8F8F8"/>
        </a:dk2>
        <a:lt2>
          <a:srgbClr val="C0C0C0"/>
        </a:lt2>
        <a:accent1>
          <a:srgbClr val="006699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AAB8CA"/>
        </a:accent5>
        <a:accent6>
          <a:srgbClr val="E75C00"/>
        </a:accent6>
        <a:hlink>
          <a:srgbClr val="663399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SIP High Level 3">
        <a:dk1>
          <a:srgbClr val="000000"/>
        </a:dk1>
        <a:lt1>
          <a:srgbClr val="FFFFFF"/>
        </a:lt1>
        <a:dk2>
          <a:srgbClr val="F8F8F8"/>
        </a:dk2>
        <a:lt2>
          <a:srgbClr val="C0C0C0"/>
        </a:lt2>
        <a:accent1>
          <a:srgbClr val="336633"/>
        </a:accent1>
        <a:accent2>
          <a:srgbClr val="336666"/>
        </a:accent2>
        <a:accent3>
          <a:srgbClr val="FFFFFF"/>
        </a:accent3>
        <a:accent4>
          <a:srgbClr val="000000"/>
        </a:accent4>
        <a:accent5>
          <a:srgbClr val="ADB8AD"/>
        </a:accent5>
        <a:accent6>
          <a:srgbClr val="2D5C5C"/>
        </a:accent6>
        <a:hlink>
          <a:srgbClr val="990033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SIP High Level 4">
        <a:dk1>
          <a:srgbClr val="000000"/>
        </a:dk1>
        <a:lt1>
          <a:srgbClr val="FFFFFF"/>
        </a:lt1>
        <a:dk2>
          <a:srgbClr val="F8F8F8"/>
        </a:dk2>
        <a:lt2>
          <a:srgbClr val="C0C0C0"/>
        </a:lt2>
        <a:accent1>
          <a:srgbClr val="CCCC33"/>
        </a:accent1>
        <a:accent2>
          <a:srgbClr val="66CC00"/>
        </a:accent2>
        <a:accent3>
          <a:srgbClr val="FFFFFF"/>
        </a:accent3>
        <a:accent4>
          <a:srgbClr val="000000"/>
        </a:accent4>
        <a:accent5>
          <a:srgbClr val="E2E2AD"/>
        </a:accent5>
        <a:accent6>
          <a:srgbClr val="5CB900"/>
        </a:accent6>
        <a:hlink>
          <a:srgbClr val="0099CC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Designs\ITSIP High Level.pot</Template>
  <TotalTime>6128</TotalTime>
  <Words>644</Words>
  <Application>Microsoft Office PowerPoint</Application>
  <PresentationFormat>On-screen Show (4:3)</PresentationFormat>
  <Paragraphs>89</Paragraphs>
  <Slides>13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ITSIP High Level</vt:lpstr>
      <vt:lpstr>Bitmap Image</vt:lpstr>
      <vt:lpstr>Quarterly Earnings Statistics  </vt:lpstr>
      <vt:lpstr>Outline of Presentation </vt:lpstr>
      <vt:lpstr>Quarterly earnings data collection </vt:lpstr>
      <vt:lpstr>Quarterly earnings data collection contd. </vt:lpstr>
      <vt:lpstr>Quarterly earnings data collection contd.</vt:lpstr>
      <vt:lpstr>Quarterly earnings statistics – key indicators – weekly earnings </vt:lpstr>
      <vt:lpstr>Quarterly earnings statistics – key indicators – weekly earnings</vt:lpstr>
      <vt:lpstr>Quarterly earnings statistics – key indicators – hourly earnings </vt:lpstr>
      <vt:lpstr>Quarterly earnings statistics – key indicators – hourly earnings</vt:lpstr>
      <vt:lpstr>Interpretation issues</vt:lpstr>
      <vt:lpstr>Supplementary analysis</vt:lpstr>
      <vt:lpstr>Supplementary analysis from EHECS </vt:lpstr>
      <vt:lpstr>Supplementary analysis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Strategy 2008-2012 - update and discussion points</dc:title>
  <dc:subject/>
  <dc:creator/>
  <dc:description/>
  <cp:lastModifiedBy>walshk</cp:lastModifiedBy>
  <cp:revision>425</cp:revision>
  <cp:lastPrinted>2006-10-12T14:24:02Z</cp:lastPrinted>
  <dcterms:created xsi:type="dcterms:W3CDTF">2002-09-11T10:46:01Z</dcterms:created>
  <dcterms:modified xsi:type="dcterms:W3CDTF">2011-05-20T10:22:49Z</dcterms:modified>
  <cp:category/>
</cp:coreProperties>
</file>