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294" r:id="rId3"/>
    <p:sldId id="308" r:id="rId4"/>
    <p:sldId id="290" r:id="rId5"/>
    <p:sldId id="306" r:id="rId6"/>
    <p:sldId id="310" r:id="rId7"/>
    <p:sldId id="304" r:id="rId8"/>
    <p:sldId id="341" r:id="rId9"/>
    <p:sldId id="330" r:id="rId10"/>
    <p:sldId id="307" r:id="rId11"/>
    <p:sldId id="329" r:id="rId12"/>
    <p:sldId id="332" r:id="rId13"/>
    <p:sldId id="333" r:id="rId14"/>
    <p:sldId id="313" r:id="rId15"/>
    <p:sldId id="312" r:id="rId16"/>
    <p:sldId id="305" r:id="rId17"/>
    <p:sldId id="340" r:id="rId18"/>
    <p:sldId id="338" r:id="rId19"/>
    <p:sldId id="339" r:id="rId20"/>
    <p:sldId id="257" r:id="rId21"/>
    <p:sldId id="335" r:id="rId22"/>
    <p:sldId id="336" r:id="rId23"/>
    <p:sldId id="342" r:id="rId24"/>
    <p:sldId id="344" r:id="rId25"/>
    <p:sldId id="346" r:id="rId26"/>
    <p:sldId id="343" r:id="rId27"/>
    <p:sldId id="345" r:id="rId28"/>
    <p:sldId id="334" r:id="rId29"/>
    <p:sldId id="347" r:id="rId30"/>
    <p:sldId id="337" r:id="rId31"/>
  </p:sldIdLst>
  <p:sldSz cx="9144000" cy="6858000" type="screen4x3"/>
  <p:notesSz cx="7010400" cy="9296400"/>
  <p:defaultTextStyle>
    <a:defPPr>
      <a:defRPr lang="it-IT"/>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33"/>
    <a:srgbClr val="808080"/>
    <a:srgbClr val="5F5F5F"/>
    <a:srgbClr val="DDDDD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11" autoAdjust="0"/>
    <p:restoredTop sz="94660" autoAdjust="0"/>
  </p:normalViewPr>
  <p:slideViewPr>
    <p:cSldViewPr snapToGrid="0">
      <p:cViewPr>
        <p:scale>
          <a:sx n="75" d="100"/>
          <a:sy n="75" d="100"/>
        </p:scale>
        <p:origin x="-108" y="-72"/>
      </p:cViewPr>
      <p:guideLst>
        <p:guide orient="horz" pos="1134"/>
        <p:guide pos="22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1"/>
            <a:ext cx="3038502" cy="4651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vl1pPr>
          </a:lstStyle>
          <a:p>
            <a:pPr>
              <a:defRPr/>
            </a:pPr>
            <a:endParaRPr lang="it-IT"/>
          </a:p>
        </p:txBody>
      </p:sp>
      <p:sp>
        <p:nvSpPr>
          <p:cNvPr id="44035" name="Rectangle 3"/>
          <p:cNvSpPr>
            <a:spLocks noGrp="1" noChangeArrowheads="1"/>
          </p:cNvSpPr>
          <p:nvPr>
            <p:ph type="dt" sz="quarter" idx="1"/>
          </p:nvPr>
        </p:nvSpPr>
        <p:spPr bwMode="auto">
          <a:xfrm>
            <a:off x="3970244" y="1"/>
            <a:ext cx="3038502" cy="4651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vl1pPr>
          </a:lstStyle>
          <a:p>
            <a:pPr>
              <a:defRPr/>
            </a:pPr>
            <a:endParaRPr lang="it-IT"/>
          </a:p>
        </p:txBody>
      </p:sp>
      <p:sp>
        <p:nvSpPr>
          <p:cNvPr id="44036" name="Rectangle 4"/>
          <p:cNvSpPr>
            <a:spLocks noGrp="1" noChangeArrowheads="1"/>
          </p:cNvSpPr>
          <p:nvPr>
            <p:ph type="ftr" sz="quarter" idx="2"/>
          </p:nvPr>
        </p:nvSpPr>
        <p:spPr bwMode="auto">
          <a:xfrm>
            <a:off x="0" y="8829711"/>
            <a:ext cx="3038502" cy="46519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vl1pPr>
          </a:lstStyle>
          <a:p>
            <a:pPr>
              <a:defRPr/>
            </a:pPr>
            <a:endParaRPr lang="it-IT"/>
          </a:p>
        </p:txBody>
      </p:sp>
      <p:sp>
        <p:nvSpPr>
          <p:cNvPr id="44037" name="Rectangle 5"/>
          <p:cNvSpPr>
            <a:spLocks noGrp="1" noChangeArrowheads="1"/>
          </p:cNvSpPr>
          <p:nvPr>
            <p:ph type="sldNum" sz="quarter" idx="3"/>
          </p:nvPr>
        </p:nvSpPr>
        <p:spPr bwMode="auto">
          <a:xfrm>
            <a:off x="3970244" y="8829711"/>
            <a:ext cx="3038502" cy="46519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ABF23CC8-7D7B-4888-A350-33404E6F6A2F}" type="slidenum">
              <a:rPr lang="it-IT"/>
              <a:pPr>
                <a:defRPr/>
              </a:pPr>
              <a:t>‹#›</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502" cy="465194"/>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970244" y="1"/>
            <a:ext cx="3038502" cy="465194"/>
          </a:xfrm>
          <a:prstGeom prst="rect">
            <a:avLst/>
          </a:prstGeom>
        </p:spPr>
        <p:txBody>
          <a:bodyPr vert="horz" lIns="91440" tIns="45720" rIns="91440" bIns="45720" rtlCol="0"/>
          <a:lstStyle>
            <a:lvl1pPr algn="r">
              <a:defRPr sz="1200"/>
            </a:lvl1pPr>
          </a:lstStyle>
          <a:p>
            <a:fld id="{8A20C743-00FD-45A0-BD03-1A73F7F02A16}" type="datetimeFigureOut">
              <a:rPr lang="en-IE" smtClean="0"/>
              <a:pPr/>
              <a:t>18/11/2011</a:t>
            </a:fld>
            <a:endParaRPr lang="en-IE"/>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701702" y="4415603"/>
            <a:ext cx="5606996" cy="41837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829711"/>
            <a:ext cx="3038502" cy="465193"/>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970244" y="8829711"/>
            <a:ext cx="3038502" cy="465193"/>
          </a:xfrm>
          <a:prstGeom prst="rect">
            <a:avLst/>
          </a:prstGeom>
        </p:spPr>
        <p:txBody>
          <a:bodyPr vert="horz" lIns="91440" tIns="45720" rIns="91440" bIns="45720" rtlCol="0" anchor="b"/>
          <a:lstStyle>
            <a:lvl1pPr algn="r">
              <a:defRPr sz="1200"/>
            </a:lvl1pPr>
          </a:lstStyle>
          <a:p>
            <a:fld id="{1DE8B9DF-BE69-42E2-9E17-7F8A21485E3D}"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D241AE8C-1786-4B12-AAFD-62F9B3A7636C}" type="slidenum">
              <a:rPr lang="it-IT"/>
              <a:pPr>
                <a:defRPr/>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294219D2-B84D-44EB-A8CF-C974FC29AB16}" type="slidenum">
              <a:rPr lang="it-IT"/>
              <a:pPr>
                <a:defRPr/>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533C75A7-2E39-491F-9ED6-52B60FAF1E73}" type="slidenum">
              <a:rPr lang="it-IT"/>
              <a:pPr>
                <a:defRPr/>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215FD110-1A59-4F6E-86F9-7400558C0560}" type="slidenum">
              <a:rPr lang="it-IT"/>
              <a:pPr>
                <a:defRPr/>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5FAE8613-D018-4B08-8567-C7FD7A8DD05D}" type="slidenum">
              <a:rPr lang="it-IT"/>
              <a:pPr>
                <a:defRPr/>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53E35656-61D6-42D3-BF4A-CC19751F0AED}" type="slidenum">
              <a:rPr lang="it-IT"/>
              <a:pPr>
                <a:defRPr/>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9B84B06B-E4D4-438B-8C31-BF649A4BB673}" type="slidenum">
              <a:rPr lang="it-IT"/>
              <a:pPr>
                <a:defRPr/>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66D4E330-E005-4079-98DD-36675F20C3E5}" type="slidenum">
              <a:rPr lang="it-IT"/>
              <a:pPr>
                <a:defRPr/>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99DADD65-7324-449C-BDBD-C6F976BC8803}" type="slidenum">
              <a:rPr lang="it-IT"/>
              <a:pPr>
                <a:defRPr/>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79084C1D-18C1-46CF-9E57-49BAE50E75C2}" type="slidenum">
              <a:rPr lang="it-IT"/>
              <a:pPr>
                <a:defRPr/>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8B68B0D2-43CD-4455-840E-91EDA5A1A342}" type="slidenum">
              <a:rPr lang="it-IT"/>
              <a:pPr>
                <a:defRPr/>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lvl1pPr>
          </a:lstStyle>
          <a:p>
            <a:pPr>
              <a:defRPr/>
            </a:pPr>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smtClean="0"/>
            </a:lvl1pPr>
          </a:lstStyle>
          <a:p>
            <a:pPr>
              <a:defRPr/>
            </a:pP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00E18DB4-5026-4862-8DDD-C2B562CB5DC4}" type="slidenum">
              <a:rPr lang="it-IT"/>
              <a:pPr>
                <a:defRPr/>
              </a:pPr>
              <a:t>‹#›</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cso.ie/px/pxeirestat/Database/eirestat/Trade/Trade_statbank.asp?SP=Trade&amp;Planguage=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3333"/>
        </a:solidFill>
        <a:effectLst/>
      </p:bgPr>
    </p:bg>
    <p:spTree>
      <p:nvGrpSpPr>
        <p:cNvPr id="1" name=""/>
        <p:cNvGrpSpPr/>
        <p:nvPr/>
      </p:nvGrpSpPr>
      <p:grpSpPr>
        <a:xfrm>
          <a:off x="0" y="0"/>
          <a:ext cx="0" cy="0"/>
          <a:chOff x="0" y="0"/>
          <a:chExt cx="0" cy="0"/>
        </a:xfrm>
      </p:grpSpPr>
      <p:sp>
        <p:nvSpPr>
          <p:cNvPr id="2050" name="Line 4"/>
          <p:cNvSpPr>
            <a:spLocks noChangeShapeType="1"/>
          </p:cNvSpPr>
          <p:nvPr/>
        </p:nvSpPr>
        <p:spPr bwMode="auto">
          <a:xfrm>
            <a:off x="1066800" y="838200"/>
            <a:ext cx="8077200" cy="0"/>
          </a:xfrm>
          <a:prstGeom prst="line">
            <a:avLst/>
          </a:prstGeom>
          <a:noFill/>
          <a:ln w="9525">
            <a:solidFill>
              <a:srgbClr val="C0C0C0"/>
            </a:solidFill>
            <a:round/>
            <a:headEnd/>
            <a:tailEnd/>
          </a:ln>
        </p:spPr>
        <p:txBody>
          <a:bodyPr wrap="none" anchor="ctr"/>
          <a:lstStyle/>
          <a:p>
            <a:endParaRPr lang="en-IE"/>
          </a:p>
        </p:txBody>
      </p:sp>
      <p:pic>
        <p:nvPicPr>
          <p:cNvPr id="2051" name="Picture 6" descr="LateraleLogoPerPpt"/>
          <p:cNvPicPr>
            <a:picLocks noChangeAspect="1" noChangeArrowheads="1"/>
          </p:cNvPicPr>
          <p:nvPr/>
        </p:nvPicPr>
        <p:blipFill>
          <a:blip r:embed="rId2">
            <a:lum bright="100000" contrast="100000"/>
            <a:grayscl/>
            <a:biLevel thresh="50000"/>
          </a:blip>
          <a:srcRect l="32469" t="18527" b="6009"/>
          <a:stretch>
            <a:fillRect/>
          </a:stretch>
        </p:blipFill>
        <p:spPr bwMode="auto">
          <a:xfrm>
            <a:off x="-4763" y="0"/>
            <a:ext cx="1619251" cy="6865938"/>
          </a:xfrm>
          <a:prstGeom prst="rect">
            <a:avLst/>
          </a:prstGeom>
          <a:noFill/>
          <a:ln w="9525">
            <a:noFill/>
            <a:miter lim="800000"/>
            <a:headEnd/>
            <a:tailEnd/>
          </a:ln>
        </p:spPr>
      </p:pic>
      <p:sp>
        <p:nvSpPr>
          <p:cNvPr id="2052" name="Line 7"/>
          <p:cNvSpPr>
            <a:spLocks noChangeShapeType="1"/>
          </p:cNvSpPr>
          <p:nvPr/>
        </p:nvSpPr>
        <p:spPr bwMode="auto">
          <a:xfrm>
            <a:off x="0" y="838200"/>
            <a:ext cx="1616075" cy="0"/>
          </a:xfrm>
          <a:prstGeom prst="line">
            <a:avLst/>
          </a:prstGeom>
          <a:noFill/>
          <a:ln w="9525">
            <a:solidFill>
              <a:srgbClr val="993333"/>
            </a:solidFill>
            <a:round/>
            <a:headEnd/>
            <a:tailEnd/>
          </a:ln>
        </p:spPr>
        <p:txBody>
          <a:bodyPr wrap="none" anchor="ctr"/>
          <a:lstStyle/>
          <a:p>
            <a:endParaRPr lang="en-IE"/>
          </a:p>
        </p:txBody>
      </p:sp>
      <p:sp>
        <p:nvSpPr>
          <p:cNvPr id="2054" name="Text Box 9"/>
          <p:cNvSpPr txBox="1">
            <a:spLocks noChangeArrowheads="1"/>
          </p:cNvSpPr>
          <p:nvPr/>
        </p:nvSpPr>
        <p:spPr bwMode="auto">
          <a:xfrm>
            <a:off x="1978025" y="5073650"/>
            <a:ext cx="6583363" cy="1169988"/>
          </a:xfrm>
          <a:prstGeom prst="rect">
            <a:avLst/>
          </a:prstGeom>
          <a:noFill/>
          <a:ln w="9525">
            <a:noFill/>
            <a:miter lim="800000"/>
            <a:headEnd/>
            <a:tailEnd/>
          </a:ln>
        </p:spPr>
        <p:txBody>
          <a:bodyPr lIns="0" tIns="0" rIns="0" bIns="0"/>
          <a:lstStyle/>
          <a:p>
            <a:pPr>
              <a:spcAft>
                <a:spcPts val="800"/>
              </a:spcAft>
            </a:pPr>
            <a:r>
              <a:rPr lang="en-GB" sz="1600" dirty="0" smtClean="0">
                <a:solidFill>
                  <a:srgbClr val="DDDDDD"/>
                </a:solidFill>
              </a:rPr>
              <a:t>Gerry Brady CSO</a:t>
            </a:r>
            <a:endParaRPr lang="en-GB" sz="1600" dirty="0">
              <a:solidFill>
                <a:srgbClr val="DDDDDD"/>
              </a:solidFill>
            </a:endParaRPr>
          </a:p>
          <a:p>
            <a:pPr>
              <a:lnSpc>
                <a:spcPct val="90000"/>
              </a:lnSpc>
              <a:spcBef>
                <a:spcPct val="20000"/>
              </a:spcBef>
              <a:buClr>
                <a:srgbClr val="AC0000"/>
              </a:buClr>
              <a:buFont typeface="Wingdings" pitchFamily="2" charset="2"/>
              <a:buNone/>
            </a:pPr>
            <a:r>
              <a:rPr lang="en-GB" dirty="0">
                <a:solidFill>
                  <a:schemeClr val="bg1"/>
                </a:solidFill>
              </a:rPr>
              <a:t>Meeting of the </a:t>
            </a:r>
            <a:r>
              <a:rPr lang="en-GB" dirty="0" smtClean="0">
                <a:solidFill>
                  <a:schemeClr val="bg1"/>
                </a:solidFill>
              </a:rPr>
              <a:t>Enterprise Statistics Liaison Group</a:t>
            </a:r>
            <a:endParaRPr lang="en-GB" dirty="0">
              <a:solidFill>
                <a:schemeClr val="bg1"/>
              </a:solidFill>
            </a:endParaRPr>
          </a:p>
          <a:p>
            <a:pPr>
              <a:lnSpc>
                <a:spcPct val="90000"/>
              </a:lnSpc>
              <a:spcBef>
                <a:spcPct val="20000"/>
              </a:spcBef>
              <a:buClr>
                <a:srgbClr val="AC0000"/>
              </a:buClr>
              <a:buFont typeface="Wingdings" pitchFamily="2" charset="2"/>
              <a:buNone/>
            </a:pPr>
            <a:endParaRPr lang="en-GB" sz="2000" dirty="0">
              <a:solidFill>
                <a:schemeClr val="bg1"/>
              </a:solidFill>
            </a:endParaRPr>
          </a:p>
        </p:txBody>
      </p:sp>
      <p:sp>
        <p:nvSpPr>
          <p:cNvPr id="2055" name="Text Box 11"/>
          <p:cNvSpPr txBox="1">
            <a:spLocks noChangeArrowheads="1"/>
          </p:cNvSpPr>
          <p:nvPr/>
        </p:nvSpPr>
        <p:spPr bwMode="auto">
          <a:xfrm>
            <a:off x="1978025" y="1079500"/>
            <a:ext cx="6926263" cy="390525"/>
          </a:xfrm>
          <a:prstGeom prst="rect">
            <a:avLst/>
          </a:prstGeom>
          <a:noFill/>
          <a:ln w="9525" algn="ctr">
            <a:noFill/>
            <a:miter lim="800000"/>
            <a:headEnd/>
            <a:tailEnd/>
          </a:ln>
        </p:spPr>
        <p:txBody>
          <a:bodyPr lIns="0" tIns="0" rIns="0" bIns="0">
            <a:spAutoFit/>
          </a:bodyPr>
          <a:lstStyle/>
          <a:p>
            <a:pPr>
              <a:lnSpc>
                <a:spcPct val="80000"/>
              </a:lnSpc>
            </a:pPr>
            <a:r>
              <a:rPr lang="en-GB" sz="3200" dirty="0" smtClean="0">
                <a:solidFill>
                  <a:schemeClr val="bg1"/>
                </a:solidFill>
              </a:rPr>
              <a:t>External Trade in Goods</a:t>
            </a:r>
            <a:endParaRPr lang="en-GB" sz="3200" dirty="0">
              <a:solidFill>
                <a:schemeClr val="bg1"/>
              </a:solidFill>
            </a:endParaRPr>
          </a:p>
        </p:txBody>
      </p:sp>
      <p:sp>
        <p:nvSpPr>
          <p:cNvPr id="2056" name="Text Box 12"/>
          <p:cNvSpPr txBox="1">
            <a:spLocks noChangeArrowheads="1"/>
          </p:cNvSpPr>
          <p:nvPr/>
        </p:nvSpPr>
        <p:spPr bwMode="auto">
          <a:xfrm>
            <a:off x="1978025" y="6569075"/>
            <a:ext cx="4756150" cy="304800"/>
          </a:xfrm>
          <a:prstGeom prst="rect">
            <a:avLst/>
          </a:prstGeom>
          <a:noFill/>
          <a:ln w="9525">
            <a:noFill/>
            <a:miter lim="800000"/>
            <a:headEnd/>
            <a:tailEnd/>
          </a:ln>
        </p:spPr>
        <p:txBody>
          <a:bodyPr lIns="0" tIns="0" rIns="0" bIns="0">
            <a:spAutoFit/>
          </a:bodyPr>
          <a:lstStyle/>
          <a:p>
            <a:pPr eaLnBrk="0" hangingPunct="0"/>
            <a:r>
              <a:rPr lang="en-GB" sz="1000" b="0" dirty="0" smtClean="0">
                <a:solidFill>
                  <a:schemeClr val="bg1"/>
                </a:solidFill>
                <a:ea typeface="ＭＳ Ｐゴシック" pitchFamily="48" charset="-128"/>
              </a:rPr>
              <a:t>November</a:t>
            </a:r>
            <a:r>
              <a:rPr lang="it-IT" sz="1000" b="0" dirty="0" smtClean="0">
                <a:solidFill>
                  <a:schemeClr val="bg1"/>
                </a:solidFill>
                <a:ea typeface="ＭＳ Ｐゴシック" pitchFamily="48" charset="-128"/>
              </a:rPr>
              <a:t> 2011</a:t>
            </a:r>
            <a:endParaRPr lang="it-IT" sz="1000" b="0" dirty="0">
              <a:solidFill>
                <a:schemeClr val="bg1"/>
              </a:solidFill>
              <a:ea typeface="ＭＳ Ｐゴシック" pitchFamily="48" charset="-128"/>
            </a:endParaRPr>
          </a:p>
          <a:p>
            <a:pPr eaLnBrk="0" hangingPunct="0"/>
            <a:endParaRPr lang="it-IT" sz="1000" b="0" dirty="0">
              <a:solidFill>
                <a:schemeClr val="bg1"/>
              </a:solidFill>
              <a:ea typeface="ＭＳ Ｐゴシック" pitchFamily="48" charset="-128"/>
            </a:endParaRPr>
          </a:p>
        </p:txBody>
      </p:sp>
      <p:sp>
        <p:nvSpPr>
          <p:cNvPr id="8" name="Slide Number Placeholder 7"/>
          <p:cNvSpPr>
            <a:spLocks noGrp="1"/>
          </p:cNvSpPr>
          <p:nvPr>
            <p:ph type="sldNum" sz="quarter" idx="12"/>
          </p:nvPr>
        </p:nvSpPr>
        <p:spPr/>
        <p:txBody>
          <a:bodyPr/>
          <a:lstStyle/>
          <a:p>
            <a:pPr>
              <a:defRPr/>
            </a:pPr>
            <a:fld id="{D241AE8C-1786-4B12-AAFD-62F9B3A7636C}" type="slidenum">
              <a:rPr lang="it-IT" smtClean="0"/>
              <a:pPr>
                <a:defRPr/>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4099" name="Rectangle 3"/>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err="1" smtClean="0">
                <a:solidFill>
                  <a:schemeClr val="bg2"/>
                </a:solidFill>
              </a:rPr>
              <a:t>Intrastat</a:t>
            </a:r>
            <a:r>
              <a:rPr lang="en-GB" sz="2000" dirty="0" smtClean="0">
                <a:solidFill>
                  <a:schemeClr val="bg2"/>
                </a:solidFill>
              </a:rPr>
              <a:t> Response Burden</a:t>
            </a:r>
            <a:endParaRPr lang="it-IT" sz="2000" dirty="0">
              <a:solidFill>
                <a:schemeClr val="bg2"/>
              </a:solidFill>
            </a:endParaRPr>
          </a:p>
        </p:txBody>
      </p:sp>
      <p:pic>
        <p:nvPicPr>
          <p:cNvPr id="4100" name="Picture 4"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4101" name="Line 5"/>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4102" name="Text Box 6"/>
          <p:cNvSpPr txBox="1">
            <a:spLocks noChangeArrowheads="1"/>
          </p:cNvSpPr>
          <p:nvPr/>
        </p:nvSpPr>
        <p:spPr bwMode="auto">
          <a:xfrm>
            <a:off x="0" y="4763"/>
            <a:ext cx="1547813" cy="307777"/>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a:solidFill>
                <a:schemeClr val="bg1"/>
              </a:solidFill>
            </a:endParaRPr>
          </a:p>
        </p:txBody>
      </p:sp>
      <p:sp>
        <p:nvSpPr>
          <p:cNvPr id="4104" name="Text Box 8"/>
          <p:cNvSpPr txBox="1">
            <a:spLocks noChangeArrowheads="1"/>
          </p:cNvSpPr>
          <p:nvPr/>
        </p:nvSpPr>
        <p:spPr bwMode="auto">
          <a:xfrm>
            <a:off x="1978025" y="6477000"/>
            <a:ext cx="4756150" cy="152400"/>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endParaRPr lang="it-IT" sz="1000" b="0" dirty="0"/>
          </a:p>
        </p:txBody>
      </p:sp>
      <p:sp>
        <p:nvSpPr>
          <p:cNvPr id="4105" name="Text Box 9"/>
          <p:cNvSpPr txBox="1">
            <a:spLocks noChangeArrowheads="1"/>
          </p:cNvSpPr>
          <p:nvPr/>
        </p:nvSpPr>
        <p:spPr bwMode="auto">
          <a:xfrm>
            <a:off x="1978025" y="1220788"/>
            <a:ext cx="6811963" cy="5021262"/>
          </a:xfrm>
          <a:prstGeom prst="rect">
            <a:avLst/>
          </a:prstGeom>
          <a:noFill/>
          <a:ln w="9525">
            <a:noFill/>
            <a:miter lim="800000"/>
            <a:headEnd/>
            <a:tailEnd/>
          </a:ln>
        </p:spPr>
        <p:txBody>
          <a:bodyPr lIns="0" tIns="0" rIns="0" bIns="0"/>
          <a:lstStyle/>
          <a:p>
            <a:r>
              <a:rPr lang="en-GB" dirty="0" smtClean="0"/>
              <a:t>EU and national strategy aims to reduce the administrative burden on businesses caused by the requirements of public administration. </a:t>
            </a:r>
          </a:p>
          <a:p>
            <a:endParaRPr lang="en-GB" dirty="0" smtClean="0"/>
          </a:p>
          <a:p>
            <a:r>
              <a:rPr lang="en-GB" dirty="0" smtClean="0"/>
              <a:t>The statistical burden accounts for a relatively small part of the total administrative burden in the Member States.</a:t>
            </a:r>
          </a:p>
          <a:p>
            <a:endParaRPr lang="en-GB" dirty="0" smtClean="0"/>
          </a:p>
          <a:p>
            <a:r>
              <a:rPr lang="en-GB" dirty="0" smtClean="0"/>
              <a:t>The </a:t>
            </a:r>
            <a:r>
              <a:rPr lang="en-GB" dirty="0" err="1" smtClean="0"/>
              <a:t>Intrastat</a:t>
            </a:r>
            <a:r>
              <a:rPr lang="en-GB" dirty="0" smtClean="0"/>
              <a:t> reporting burden forms a significant proportion of all statistical reporting obligations on businesses.</a:t>
            </a:r>
            <a:endParaRPr lang="it-IT" b="0" dirty="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10</a:t>
            </a:fld>
            <a:endParaRPr lang="it-IT"/>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4099" name="Rectangle 3"/>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Exclusions</a:t>
            </a:r>
            <a:endParaRPr lang="it-IT" sz="2000" dirty="0">
              <a:solidFill>
                <a:schemeClr val="bg2"/>
              </a:solidFill>
            </a:endParaRPr>
          </a:p>
        </p:txBody>
      </p:sp>
      <p:pic>
        <p:nvPicPr>
          <p:cNvPr id="4100" name="Picture 4"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4101" name="Line 5"/>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4102" name="Text Box 6"/>
          <p:cNvSpPr txBox="1">
            <a:spLocks noChangeArrowheads="1"/>
          </p:cNvSpPr>
          <p:nvPr/>
        </p:nvSpPr>
        <p:spPr bwMode="auto">
          <a:xfrm>
            <a:off x="0" y="4763"/>
            <a:ext cx="1547813" cy="307777"/>
          </a:xfrm>
          <a:prstGeom prst="rect">
            <a:avLst/>
          </a:prstGeom>
          <a:noFill/>
          <a:ln w="9525">
            <a:noFill/>
            <a:miter lim="800000"/>
            <a:headEnd/>
            <a:tailEnd/>
          </a:ln>
        </p:spPr>
        <p:txBody>
          <a:bodyPr lIns="0" tIns="0" rIns="0" bIns="0" anchor="b">
            <a:spAutoFit/>
          </a:bodyPr>
          <a:lstStyle/>
          <a:p>
            <a:pPr eaLnBrk="0" hangingPunct="0"/>
            <a:r>
              <a:rPr lang="en-GB" sz="1000" dirty="0" err="1" smtClean="0">
                <a:solidFill>
                  <a:schemeClr val="bg1"/>
                </a:solidFill>
              </a:rPr>
              <a:t>EnterpriseStatistics</a:t>
            </a:r>
            <a:r>
              <a:rPr lang="en-GB" sz="1000" dirty="0" smtClean="0">
                <a:solidFill>
                  <a:schemeClr val="bg1"/>
                </a:solidFill>
              </a:rPr>
              <a:t> Liaison Group</a:t>
            </a:r>
            <a:endParaRPr lang="it-IT" sz="1000" dirty="0">
              <a:solidFill>
                <a:schemeClr val="bg1"/>
              </a:solidFill>
            </a:endParaRPr>
          </a:p>
        </p:txBody>
      </p:sp>
      <p:sp>
        <p:nvSpPr>
          <p:cNvPr id="4104" name="Text Box 8"/>
          <p:cNvSpPr txBox="1">
            <a:spLocks noChangeArrowheads="1"/>
          </p:cNvSpPr>
          <p:nvPr/>
        </p:nvSpPr>
        <p:spPr bwMode="auto">
          <a:xfrm>
            <a:off x="1978025" y="6477000"/>
            <a:ext cx="4756150" cy="152400"/>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endParaRPr lang="it-IT" sz="1000" b="0" dirty="0"/>
          </a:p>
        </p:txBody>
      </p:sp>
      <p:sp>
        <p:nvSpPr>
          <p:cNvPr id="4105" name="Text Box 9"/>
          <p:cNvSpPr txBox="1">
            <a:spLocks noChangeArrowheads="1"/>
          </p:cNvSpPr>
          <p:nvPr/>
        </p:nvSpPr>
        <p:spPr bwMode="auto">
          <a:xfrm>
            <a:off x="1978025" y="1220788"/>
            <a:ext cx="6811963" cy="5021262"/>
          </a:xfrm>
          <a:prstGeom prst="rect">
            <a:avLst/>
          </a:prstGeom>
          <a:noFill/>
          <a:ln w="9525">
            <a:noFill/>
            <a:miter lim="800000"/>
            <a:headEnd/>
            <a:tailEnd/>
          </a:ln>
        </p:spPr>
        <p:txBody>
          <a:bodyPr lIns="0" tIns="0" rIns="0" bIns="0"/>
          <a:lstStyle/>
          <a:p>
            <a:pPr marL="177800" indent="-177800" algn="just">
              <a:buFont typeface="Wingdings" pitchFamily="2" charset="2"/>
              <a:buChar char="§"/>
            </a:pPr>
            <a:endParaRPr lang="en-GB" dirty="0" smtClean="0"/>
          </a:p>
          <a:p>
            <a:pPr marL="177800" indent="-177800">
              <a:buFont typeface="Wingdings" pitchFamily="2" charset="2"/>
              <a:buChar char="§"/>
            </a:pPr>
            <a:r>
              <a:rPr lang="en-GB" dirty="0" smtClean="0"/>
              <a:t>Services are included in Balance of Payments</a:t>
            </a:r>
          </a:p>
          <a:p>
            <a:pPr marL="177800" indent="-177800" algn="just">
              <a:buFont typeface="Wingdings" pitchFamily="2" charset="2"/>
              <a:buChar char="§"/>
            </a:pPr>
            <a:endParaRPr lang="en-GB" dirty="0" smtClean="0"/>
          </a:p>
          <a:p>
            <a:pPr marL="177800" indent="-177800">
              <a:buFont typeface="Wingdings" pitchFamily="2" charset="2"/>
              <a:buChar char="§"/>
            </a:pPr>
            <a:r>
              <a:rPr lang="en-GB" dirty="0" smtClean="0"/>
              <a:t>Customised software refers to software that is developed to order for a particular client and made to special requirements</a:t>
            </a:r>
          </a:p>
          <a:p>
            <a:pPr marL="177800" indent="-177800" algn="just">
              <a:buFont typeface="Wingdings" pitchFamily="2" charset="2"/>
              <a:buChar char="§"/>
            </a:pPr>
            <a:endParaRPr lang="en-GB" dirty="0" smtClean="0"/>
          </a:p>
          <a:p>
            <a:pPr marL="177800" indent="-177800">
              <a:buFont typeface="Wingdings" pitchFamily="2" charset="2"/>
              <a:buChar char="§"/>
            </a:pPr>
            <a:r>
              <a:rPr lang="en-GB" dirty="0" smtClean="0"/>
              <a:t>Software supplied which does not involve a physical exchange of goods </a:t>
            </a:r>
          </a:p>
          <a:p>
            <a:pPr marL="177800" indent="-177800" algn="just">
              <a:buFont typeface="Wingdings" pitchFamily="2" charset="2"/>
              <a:buChar char="§"/>
            </a:pPr>
            <a:endParaRPr lang="en-GB" dirty="0" smtClean="0"/>
          </a:p>
          <a:p>
            <a:pPr marL="177800" indent="-177800">
              <a:buFont typeface="Wingdings" pitchFamily="2" charset="2"/>
              <a:buChar char="§"/>
            </a:pPr>
            <a:r>
              <a:rPr lang="en-GB" dirty="0" smtClean="0"/>
              <a:t>Software downloaded from the Internet.</a:t>
            </a:r>
          </a:p>
          <a:p>
            <a:pPr algn="just"/>
            <a:endParaRPr lang="en-GB" dirty="0" smtClean="0"/>
          </a:p>
          <a:p>
            <a:pPr algn="just"/>
            <a:endParaRPr lang="en-GB" dirty="0" smtClean="0"/>
          </a:p>
          <a:p>
            <a:pPr algn="just"/>
            <a:endParaRPr lang="en-GB" dirty="0" smtClean="0"/>
          </a:p>
          <a:p>
            <a:pPr algn="just"/>
            <a:endParaRPr lang="en-GB" dirty="0" smtClean="0"/>
          </a:p>
          <a:p>
            <a:pPr algn="just"/>
            <a:endParaRPr lang="en-GB" dirty="0" smtClean="0"/>
          </a:p>
          <a:p>
            <a:pPr algn="just"/>
            <a:endParaRPr lang="en-GB" dirty="0" smtClean="0"/>
          </a:p>
          <a:p>
            <a:pPr algn="just"/>
            <a:endParaRPr lang="it-IT" b="0" dirty="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11</a:t>
            </a:fld>
            <a:endParaRPr lang="it-I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4099" name="Rectangle 3"/>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Information collected</a:t>
            </a:r>
            <a:endParaRPr lang="it-IT" sz="2000" dirty="0">
              <a:solidFill>
                <a:schemeClr val="bg2"/>
              </a:solidFill>
            </a:endParaRPr>
          </a:p>
        </p:txBody>
      </p:sp>
      <p:pic>
        <p:nvPicPr>
          <p:cNvPr id="4100" name="Picture 4"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4101" name="Line 5"/>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4102" name="Text Box 6"/>
          <p:cNvSpPr txBox="1">
            <a:spLocks noChangeArrowheads="1"/>
          </p:cNvSpPr>
          <p:nvPr/>
        </p:nvSpPr>
        <p:spPr bwMode="auto">
          <a:xfrm>
            <a:off x="0" y="4763"/>
            <a:ext cx="1547813" cy="307777"/>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a:solidFill>
                <a:schemeClr val="bg1"/>
              </a:solidFill>
            </a:endParaRPr>
          </a:p>
        </p:txBody>
      </p:sp>
      <p:sp>
        <p:nvSpPr>
          <p:cNvPr id="4104" name="Text Box 8"/>
          <p:cNvSpPr txBox="1">
            <a:spLocks noChangeArrowheads="1"/>
          </p:cNvSpPr>
          <p:nvPr/>
        </p:nvSpPr>
        <p:spPr bwMode="auto">
          <a:xfrm>
            <a:off x="1978025" y="6477000"/>
            <a:ext cx="4756150" cy="152400"/>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endParaRPr lang="it-IT" sz="1000" b="0" dirty="0"/>
          </a:p>
        </p:txBody>
      </p:sp>
      <p:sp>
        <p:nvSpPr>
          <p:cNvPr id="4105" name="Text Box 9"/>
          <p:cNvSpPr txBox="1">
            <a:spLocks noChangeArrowheads="1"/>
          </p:cNvSpPr>
          <p:nvPr/>
        </p:nvSpPr>
        <p:spPr bwMode="auto">
          <a:xfrm>
            <a:off x="1978025" y="1220788"/>
            <a:ext cx="6811963" cy="5021262"/>
          </a:xfrm>
          <a:prstGeom prst="rect">
            <a:avLst/>
          </a:prstGeom>
          <a:noFill/>
          <a:ln w="9525">
            <a:noFill/>
            <a:miter lim="800000"/>
            <a:headEnd/>
            <a:tailEnd/>
          </a:ln>
        </p:spPr>
        <p:txBody>
          <a:bodyPr lIns="0" tIns="0" rIns="0" bIns="0"/>
          <a:lstStyle/>
          <a:p>
            <a:pPr marL="177800" indent="-177800" algn="just">
              <a:buFont typeface="Wingdings" pitchFamily="2" charset="2"/>
              <a:buChar char="§"/>
            </a:pPr>
            <a:r>
              <a:rPr lang="en-GB" dirty="0" smtClean="0"/>
              <a:t>Month</a:t>
            </a:r>
          </a:p>
          <a:p>
            <a:pPr marL="177800" indent="-177800" algn="just">
              <a:buFont typeface="Wingdings" pitchFamily="2" charset="2"/>
              <a:buChar char="§"/>
            </a:pPr>
            <a:r>
              <a:rPr lang="en-GB" dirty="0" smtClean="0"/>
              <a:t>VAT number</a:t>
            </a:r>
          </a:p>
          <a:p>
            <a:pPr marL="177800" indent="-177800" algn="just">
              <a:buFont typeface="Wingdings" pitchFamily="2" charset="2"/>
              <a:buChar char="§"/>
            </a:pPr>
            <a:r>
              <a:rPr lang="en-GB" dirty="0" smtClean="0"/>
              <a:t>CN product code (8 digits)</a:t>
            </a:r>
          </a:p>
          <a:p>
            <a:pPr marL="177800" indent="-177800" algn="just">
              <a:buFont typeface="Wingdings" pitchFamily="2" charset="2"/>
              <a:buChar char="§"/>
            </a:pPr>
            <a:r>
              <a:rPr lang="en-GB" dirty="0" smtClean="0"/>
              <a:t>SITC code (5 digits, derived from CN)</a:t>
            </a:r>
          </a:p>
          <a:p>
            <a:pPr marL="177800" indent="-177800" algn="just">
              <a:buFont typeface="Wingdings" pitchFamily="2" charset="2"/>
              <a:buChar char="§"/>
            </a:pPr>
            <a:r>
              <a:rPr lang="en-GB" dirty="0" smtClean="0"/>
              <a:t>Invoice value</a:t>
            </a:r>
          </a:p>
          <a:p>
            <a:pPr marL="177800" indent="-177800" algn="just">
              <a:buFont typeface="Wingdings" pitchFamily="2" charset="2"/>
              <a:buChar char="§"/>
            </a:pPr>
            <a:r>
              <a:rPr lang="en-GB" dirty="0" smtClean="0"/>
              <a:t>Statistical value</a:t>
            </a:r>
          </a:p>
          <a:p>
            <a:pPr marL="177800" indent="-177800" algn="just">
              <a:buFont typeface="Wingdings" pitchFamily="2" charset="2"/>
              <a:buChar char="§"/>
            </a:pPr>
            <a:r>
              <a:rPr lang="en-GB" dirty="0" smtClean="0"/>
              <a:t>Net mass (kg)</a:t>
            </a:r>
          </a:p>
          <a:p>
            <a:pPr marL="177800" indent="-177800" algn="just">
              <a:buFont typeface="Wingdings" pitchFamily="2" charset="2"/>
              <a:buChar char="§"/>
            </a:pPr>
            <a:r>
              <a:rPr lang="en-GB" dirty="0" smtClean="0"/>
              <a:t>Supplementary unit (number/quantity)</a:t>
            </a:r>
          </a:p>
          <a:p>
            <a:pPr marL="177800" indent="-177800" algn="just">
              <a:buFont typeface="Wingdings" pitchFamily="2" charset="2"/>
              <a:buChar char="§"/>
            </a:pPr>
            <a:r>
              <a:rPr lang="en-GB" dirty="0" smtClean="0"/>
              <a:t>EU / Non-EU</a:t>
            </a:r>
          </a:p>
          <a:p>
            <a:pPr marL="177800" indent="-177800" algn="just">
              <a:buFont typeface="Wingdings" pitchFamily="2" charset="2"/>
              <a:buChar char="§"/>
            </a:pPr>
            <a:r>
              <a:rPr lang="en-GB" dirty="0" smtClean="0"/>
              <a:t>Partner country</a:t>
            </a:r>
          </a:p>
          <a:p>
            <a:pPr marL="177800" indent="-177800" algn="just">
              <a:buFont typeface="Wingdings" pitchFamily="2" charset="2"/>
              <a:buChar char="§"/>
            </a:pPr>
            <a:r>
              <a:rPr lang="en-GB" dirty="0" smtClean="0"/>
              <a:t>Country of consignment</a:t>
            </a:r>
          </a:p>
          <a:p>
            <a:pPr marL="177800" indent="-177800" algn="just">
              <a:buFont typeface="Wingdings" pitchFamily="2" charset="2"/>
              <a:buChar char="§"/>
            </a:pPr>
            <a:r>
              <a:rPr lang="en-GB" dirty="0" smtClean="0"/>
              <a:t>Delivery terms (CIF, FOB etc.)</a:t>
            </a:r>
          </a:p>
          <a:p>
            <a:pPr marL="177800" indent="-177800" algn="just">
              <a:buFont typeface="Wingdings" pitchFamily="2" charset="2"/>
              <a:buChar char="§"/>
            </a:pPr>
            <a:r>
              <a:rPr lang="en-GB" dirty="0" smtClean="0"/>
              <a:t>Nature of transaction (sale, purchase, returns, repairs etc.)</a:t>
            </a:r>
          </a:p>
          <a:p>
            <a:pPr marL="177800" indent="-177800" algn="just">
              <a:buFont typeface="Wingdings" pitchFamily="2" charset="2"/>
              <a:buChar char="§"/>
            </a:pPr>
            <a:r>
              <a:rPr lang="en-GB" dirty="0" smtClean="0"/>
              <a:t>Mode of transport (</a:t>
            </a:r>
            <a:r>
              <a:rPr lang="en-GB" dirty="0" err="1" smtClean="0"/>
              <a:t>Extrastat</a:t>
            </a:r>
            <a:r>
              <a:rPr lang="en-GB" dirty="0" smtClean="0"/>
              <a:t>, sea, air, etc.)</a:t>
            </a:r>
          </a:p>
          <a:p>
            <a:pPr marL="177800" indent="-177800" algn="just">
              <a:buFont typeface="Wingdings" pitchFamily="2" charset="2"/>
              <a:buChar char="§"/>
            </a:pPr>
            <a:r>
              <a:rPr lang="en-GB" dirty="0" smtClean="0"/>
              <a:t>Port of entry/exit (</a:t>
            </a:r>
            <a:r>
              <a:rPr lang="en-GB" dirty="0" err="1" smtClean="0"/>
              <a:t>Extrastat</a:t>
            </a:r>
            <a:r>
              <a:rPr lang="en-GB" dirty="0" smtClean="0"/>
              <a:t>)</a:t>
            </a:r>
          </a:p>
          <a:p>
            <a:pPr marL="177800" indent="-177800" algn="just">
              <a:buFont typeface="Wingdings" pitchFamily="2" charset="2"/>
              <a:buChar char="§"/>
            </a:pPr>
            <a:r>
              <a:rPr lang="en-GB" dirty="0" smtClean="0"/>
              <a:t>Invoice currency (</a:t>
            </a:r>
            <a:r>
              <a:rPr lang="en-GB" dirty="0" err="1" smtClean="0"/>
              <a:t>Extrastat</a:t>
            </a:r>
            <a:r>
              <a:rPr lang="en-GB" dirty="0" smtClean="0"/>
              <a:t>)</a:t>
            </a:r>
          </a:p>
          <a:p>
            <a:pPr marL="177800" indent="-177800" algn="just">
              <a:buFont typeface="Wingdings" pitchFamily="2" charset="2"/>
              <a:buChar char="§"/>
            </a:pPr>
            <a:r>
              <a:rPr lang="en-GB" dirty="0" smtClean="0"/>
              <a:t>Type (imports/exports)</a:t>
            </a:r>
            <a:endParaRPr lang="it-IT" dirty="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12</a:t>
            </a:fld>
            <a:endParaRPr lang="it-IT"/>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4099" name="Rectangle 3"/>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VAT Register Variables</a:t>
            </a:r>
            <a:endParaRPr lang="it-IT" sz="2000" dirty="0">
              <a:solidFill>
                <a:schemeClr val="bg2"/>
              </a:solidFill>
            </a:endParaRPr>
          </a:p>
        </p:txBody>
      </p:sp>
      <p:pic>
        <p:nvPicPr>
          <p:cNvPr id="4100" name="Picture 4"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4101" name="Line 5"/>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4102" name="Text Box 6"/>
          <p:cNvSpPr txBox="1">
            <a:spLocks noChangeArrowheads="1"/>
          </p:cNvSpPr>
          <p:nvPr/>
        </p:nvSpPr>
        <p:spPr bwMode="auto">
          <a:xfrm>
            <a:off x="0" y="4763"/>
            <a:ext cx="1547813" cy="307777"/>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a:solidFill>
                <a:schemeClr val="bg1"/>
              </a:solidFill>
            </a:endParaRPr>
          </a:p>
        </p:txBody>
      </p:sp>
      <p:sp>
        <p:nvSpPr>
          <p:cNvPr id="4104" name="Text Box 8"/>
          <p:cNvSpPr txBox="1">
            <a:spLocks noChangeArrowheads="1"/>
          </p:cNvSpPr>
          <p:nvPr/>
        </p:nvSpPr>
        <p:spPr bwMode="auto">
          <a:xfrm>
            <a:off x="1978025" y="6477000"/>
            <a:ext cx="4756150" cy="152400"/>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endParaRPr lang="it-IT" sz="1000" b="0" dirty="0"/>
          </a:p>
        </p:txBody>
      </p:sp>
      <p:sp>
        <p:nvSpPr>
          <p:cNvPr id="4105" name="Text Box 9"/>
          <p:cNvSpPr txBox="1">
            <a:spLocks noChangeArrowheads="1"/>
          </p:cNvSpPr>
          <p:nvPr/>
        </p:nvSpPr>
        <p:spPr bwMode="auto">
          <a:xfrm>
            <a:off x="1978025" y="1220788"/>
            <a:ext cx="6811963" cy="5021262"/>
          </a:xfrm>
          <a:prstGeom prst="rect">
            <a:avLst/>
          </a:prstGeom>
          <a:noFill/>
          <a:ln w="9525">
            <a:noFill/>
            <a:miter lim="800000"/>
            <a:headEnd/>
            <a:tailEnd/>
          </a:ln>
        </p:spPr>
        <p:txBody>
          <a:bodyPr lIns="0" tIns="0" rIns="0" bIns="0"/>
          <a:lstStyle/>
          <a:p>
            <a:pPr marL="177800" indent="-177800" algn="just">
              <a:buFont typeface="Wingdings" pitchFamily="2" charset="2"/>
              <a:buChar char="§"/>
            </a:pPr>
            <a:r>
              <a:rPr lang="en-GB" dirty="0" smtClean="0"/>
              <a:t>VAT number</a:t>
            </a:r>
          </a:p>
          <a:p>
            <a:pPr marL="177800" indent="-177800" algn="just">
              <a:buFont typeface="Wingdings" pitchFamily="2" charset="2"/>
              <a:buChar char="§"/>
            </a:pPr>
            <a:r>
              <a:rPr lang="en-GB" dirty="0" smtClean="0"/>
              <a:t>ABT company ID</a:t>
            </a:r>
          </a:p>
          <a:p>
            <a:pPr marL="177800" indent="-177800" algn="just">
              <a:buFont typeface="Wingdings" pitchFamily="2" charset="2"/>
              <a:buChar char="§"/>
            </a:pPr>
            <a:r>
              <a:rPr lang="en-GB" dirty="0" smtClean="0"/>
              <a:t>ABT group code</a:t>
            </a:r>
          </a:p>
          <a:p>
            <a:pPr marL="177800" indent="-177800" algn="just">
              <a:buFont typeface="Wingdings" pitchFamily="2" charset="2"/>
              <a:buChar char="§"/>
            </a:pPr>
            <a:r>
              <a:rPr lang="en-GB" dirty="0" smtClean="0"/>
              <a:t>Revenue activity code</a:t>
            </a:r>
          </a:p>
          <a:p>
            <a:pPr marL="177800" indent="-177800" algn="just">
              <a:buFont typeface="Wingdings" pitchFamily="2" charset="2"/>
              <a:buChar char="§"/>
            </a:pPr>
            <a:r>
              <a:rPr lang="en-GB" dirty="0" smtClean="0"/>
              <a:t>Trader name</a:t>
            </a:r>
          </a:p>
          <a:p>
            <a:pPr marL="177800" indent="-177800" algn="just">
              <a:buFont typeface="Wingdings" pitchFamily="2" charset="2"/>
              <a:buChar char="§"/>
            </a:pPr>
            <a:r>
              <a:rPr lang="en-GB" dirty="0" smtClean="0"/>
              <a:t>Address</a:t>
            </a:r>
          </a:p>
          <a:p>
            <a:pPr marL="177800" indent="-177800" algn="just">
              <a:buFont typeface="Wingdings" pitchFamily="2" charset="2"/>
              <a:buChar char="§"/>
            </a:pPr>
            <a:r>
              <a:rPr lang="en-GB" dirty="0" smtClean="0"/>
              <a:t>VAT return requirements</a:t>
            </a:r>
          </a:p>
          <a:p>
            <a:pPr marL="177800" indent="-177800" algn="just">
              <a:buFont typeface="Wingdings" pitchFamily="2" charset="2"/>
              <a:buChar char="§"/>
            </a:pPr>
            <a:r>
              <a:rPr lang="en-GB" dirty="0" smtClean="0"/>
              <a:t>Date company added/cancelled</a:t>
            </a:r>
          </a:p>
          <a:p>
            <a:pPr marL="177800" indent="-177800" algn="just">
              <a:buFont typeface="Wingdings" pitchFamily="2" charset="2"/>
              <a:buChar char="§"/>
            </a:pPr>
            <a:r>
              <a:rPr lang="en-GB" dirty="0" smtClean="0"/>
              <a:t>Return under Group VAT number</a:t>
            </a:r>
            <a:endParaRPr lang="it-IT" dirty="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13</a:t>
            </a:fld>
            <a:endParaRPr lang="it-IT"/>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4099" name="Rectangle 3"/>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Invoice value</a:t>
            </a:r>
            <a:endParaRPr lang="it-IT" sz="2000" dirty="0">
              <a:solidFill>
                <a:schemeClr val="bg2"/>
              </a:solidFill>
            </a:endParaRPr>
          </a:p>
        </p:txBody>
      </p:sp>
      <p:pic>
        <p:nvPicPr>
          <p:cNvPr id="4100" name="Picture 4"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4101" name="Line 5"/>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4102" name="Text Box 6"/>
          <p:cNvSpPr txBox="1">
            <a:spLocks noChangeArrowheads="1"/>
          </p:cNvSpPr>
          <p:nvPr/>
        </p:nvSpPr>
        <p:spPr bwMode="auto">
          <a:xfrm>
            <a:off x="0" y="4763"/>
            <a:ext cx="1547813" cy="307777"/>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a:solidFill>
                <a:schemeClr val="bg1"/>
              </a:solidFill>
            </a:endParaRPr>
          </a:p>
        </p:txBody>
      </p:sp>
      <p:sp>
        <p:nvSpPr>
          <p:cNvPr id="4104" name="Text Box 8"/>
          <p:cNvSpPr txBox="1">
            <a:spLocks noChangeArrowheads="1"/>
          </p:cNvSpPr>
          <p:nvPr/>
        </p:nvSpPr>
        <p:spPr bwMode="auto">
          <a:xfrm>
            <a:off x="1978025" y="6477000"/>
            <a:ext cx="4756150" cy="152400"/>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endParaRPr lang="it-IT" sz="1000" b="0" dirty="0"/>
          </a:p>
        </p:txBody>
      </p:sp>
      <p:sp>
        <p:nvSpPr>
          <p:cNvPr id="4105" name="Text Box 9"/>
          <p:cNvSpPr txBox="1">
            <a:spLocks noChangeArrowheads="1"/>
          </p:cNvSpPr>
          <p:nvPr/>
        </p:nvSpPr>
        <p:spPr bwMode="auto">
          <a:xfrm>
            <a:off x="1978025" y="1220788"/>
            <a:ext cx="6811963" cy="5021262"/>
          </a:xfrm>
          <a:prstGeom prst="rect">
            <a:avLst/>
          </a:prstGeom>
          <a:noFill/>
          <a:ln w="9525">
            <a:noFill/>
            <a:miter lim="800000"/>
            <a:headEnd/>
            <a:tailEnd/>
          </a:ln>
        </p:spPr>
        <p:txBody>
          <a:bodyPr lIns="0" tIns="0" rIns="0" bIns="0"/>
          <a:lstStyle/>
          <a:p>
            <a:pPr>
              <a:spcAft>
                <a:spcPct val="20000"/>
              </a:spcAft>
            </a:pPr>
            <a:r>
              <a:rPr lang="en-US" dirty="0" smtClean="0"/>
              <a:t>Invoiced amount is the value of the goods indicated on the invoice. </a:t>
            </a:r>
          </a:p>
          <a:p>
            <a:pPr>
              <a:spcAft>
                <a:spcPct val="20000"/>
              </a:spcAft>
            </a:pPr>
            <a:endParaRPr lang="en-US" dirty="0" smtClean="0"/>
          </a:p>
          <a:p>
            <a:pPr>
              <a:spcAft>
                <a:spcPct val="20000"/>
              </a:spcAft>
            </a:pPr>
            <a:r>
              <a:rPr lang="en-US" dirty="0" smtClean="0"/>
              <a:t>Transport and insurance costs which are part of the contract price should be included. </a:t>
            </a:r>
          </a:p>
          <a:p>
            <a:pPr>
              <a:spcAft>
                <a:spcPct val="20000"/>
              </a:spcAft>
            </a:pPr>
            <a:endParaRPr lang="en-US" dirty="0" smtClean="0"/>
          </a:p>
          <a:p>
            <a:pPr>
              <a:spcAft>
                <a:spcPct val="20000"/>
              </a:spcAft>
            </a:pPr>
            <a:r>
              <a:rPr lang="en-US" dirty="0" smtClean="0"/>
              <a:t>VAT and Excise duties </a:t>
            </a:r>
            <a:r>
              <a:rPr lang="en-GB" dirty="0" smtClean="0"/>
              <a:t>(on alcohol, tobacco and hydrocarbon oils) should be excluded</a:t>
            </a:r>
            <a:r>
              <a:rPr lang="en-US" dirty="0" smtClean="0"/>
              <a:t>. </a:t>
            </a:r>
          </a:p>
          <a:p>
            <a:endParaRPr lang="en-US" b="0" dirty="0" smtClean="0"/>
          </a:p>
          <a:p>
            <a:pPr lvl="0"/>
            <a:r>
              <a:rPr lang="en-US" i="1" dirty="0" smtClean="0"/>
              <a:t>Currency conversion</a:t>
            </a:r>
            <a:r>
              <a:rPr lang="en-US" dirty="0" smtClean="0"/>
              <a:t> shall be made if the value is stated in a foreign currency. </a:t>
            </a:r>
          </a:p>
          <a:p>
            <a:pPr algn="just"/>
            <a:endParaRPr lang="it-IT" b="0" dirty="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14</a:t>
            </a:fld>
            <a:endParaRPr lang="it-IT"/>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4099" name="Rectangle 3"/>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Statistical Value</a:t>
            </a:r>
            <a:endParaRPr lang="it-IT" sz="2000" dirty="0">
              <a:solidFill>
                <a:schemeClr val="bg2"/>
              </a:solidFill>
            </a:endParaRPr>
          </a:p>
        </p:txBody>
      </p:sp>
      <p:pic>
        <p:nvPicPr>
          <p:cNvPr id="4100" name="Picture 4"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4101" name="Line 5"/>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4102" name="Text Box 6"/>
          <p:cNvSpPr txBox="1">
            <a:spLocks noChangeArrowheads="1"/>
          </p:cNvSpPr>
          <p:nvPr/>
        </p:nvSpPr>
        <p:spPr bwMode="auto">
          <a:xfrm>
            <a:off x="0" y="4763"/>
            <a:ext cx="1547813" cy="307777"/>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a:solidFill>
                <a:schemeClr val="bg1"/>
              </a:solidFill>
            </a:endParaRPr>
          </a:p>
        </p:txBody>
      </p:sp>
      <p:sp>
        <p:nvSpPr>
          <p:cNvPr id="4104" name="Text Box 8"/>
          <p:cNvSpPr txBox="1">
            <a:spLocks noChangeArrowheads="1"/>
          </p:cNvSpPr>
          <p:nvPr/>
        </p:nvSpPr>
        <p:spPr bwMode="auto">
          <a:xfrm>
            <a:off x="1978025" y="6477000"/>
            <a:ext cx="4756150" cy="152400"/>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endParaRPr lang="it-IT" sz="1000" b="0" dirty="0"/>
          </a:p>
        </p:txBody>
      </p:sp>
      <p:sp>
        <p:nvSpPr>
          <p:cNvPr id="4105" name="Text Box 9"/>
          <p:cNvSpPr txBox="1">
            <a:spLocks noChangeArrowheads="1"/>
          </p:cNvSpPr>
          <p:nvPr/>
        </p:nvSpPr>
        <p:spPr bwMode="auto">
          <a:xfrm>
            <a:off x="1978025" y="1220788"/>
            <a:ext cx="6811963" cy="5021262"/>
          </a:xfrm>
          <a:prstGeom prst="rect">
            <a:avLst/>
          </a:prstGeom>
          <a:noFill/>
          <a:ln w="9525">
            <a:noFill/>
            <a:miter lim="800000"/>
            <a:headEnd/>
            <a:tailEnd/>
          </a:ln>
        </p:spPr>
        <p:txBody>
          <a:bodyPr lIns="0" tIns="0" rIns="0" bIns="0"/>
          <a:lstStyle/>
          <a:p>
            <a:r>
              <a:rPr lang="en-GB" dirty="0" smtClean="0"/>
              <a:t>Statistical value, delivery terms and mode of transport are required only from traders with imports of over €5m or exports of over €34m.</a:t>
            </a:r>
          </a:p>
          <a:p>
            <a:endParaRPr lang="en-GB" dirty="0" smtClean="0"/>
          </a:p>
          <a:p>
            <a:r>
              <a:rPr lang="en-GB" dirty="0" smtClean="0"/>
              <a:t>The statistical value for exports shall be a FOB-type value (free on board) which means the value of the goods as they leave the territory of the Member State reporting the dispatch. </a:t>
            </a:r>
          </a:p>
          <a:p>
            <a:pPr lvl="0"/>
            <a:endParaRPr lang="en-GB" dirty="0" smtClean="0"/>
          </a:p>
          <a:p>
            <a:pPr lvl="0"/>
            <a:r>
              <a:rPr lang="en-GB" dirty="0" smtClean="0"/>
              <a:t>The statistical value for imports shall be a CIF-type value (cost, insurance, freight). This means the value of the goods when they enter the territory of the Member State reporting the arrival.</a:t>
            </a:r>
            <a:endParaRPr lang="en-IE" dirty="0" smtClean="0"/>
          </a:p>
          <a:p>
            <a:pPr algn="just"/>
            <a:endParaRPr lang="it-IT" b="0" dirty="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15</a:t>
            </a:fld>
            <a:endParaRPr lang="it-IT"/>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4099" name="Rectangle 3"/>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Number of CN Codes</a:t>
            </a:r>
            <a:endParaRPr lang="it-IT" sz="2000" dirty="0">
              <a:solidFill>
                <a:schemeClr val="bg2"/>
              </a:solidFill>
            </a:endParaRPr>
          </a:p>
        </p:txBody>
      </p:sp>
      <p:pic>
        <p:nvPicPr>
          <p:cNvPr id="4100" name="Picture 4"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4101" name="Line 5"/>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4102" name="Text Box 6"/>
          <p:cNvSpPr txBox="1">
            <a:spLocks noChangeArrowheads="1"/>
          </p:cNvSpPr>
          <p:nvPr/>
        </p:nvSpPr>
        <p:spPr bwMode="auto">
          <a:xfrm>
            <a:off x="0" y="4763"/>
            <a:ext cx="1547813" cy="307777"/>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a:solidFill>
                <a:schemeClr val="bg1"/>
              </a:solidFill>
            </a:endParaRPr>
          </a:p>
        </p:txBody>
      </p:sp>
      <p:sp>
        <p:nvSpPr>
          <p:cNvPr id="4104" name="Text Box 8"/>
          <p:cNvSpPr txBox="1">
            <a:spLocks noChangeArrowheads="1"/>
          </p:cNvSpPr>
          <p:nvPr/>
        </p:nvSpPr>
        <p:spPr bwMode="auto">
          <a:xfrm>
            <a:off x="1978025" y="6477000"/>
            <a:ext cx="4756150" cy="152400"/>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endParaRPr lang="it-IT" sz="1000" b="0" dirty="0"/>
          </a:p>
        </p:txBody>
      </p:sp>
      <p:sp>
        <p:nvSpPr>
          <p:cNvPr id="4105" name="Text Box 9"/>
          <p:cNvSpPr txBox="1">
            <a:spLocks noChangeArrowheads="1"/>
          </p:cNvSpPr>
          <p:nvPr/>
        </p:nvSpPr>
        <p:spPr bwMode="auto">
          <a:xfrm>
            <a:off x="1978025" y="1220788"/>
            <a:ext cx="6811963" cy="5021262"/>
          </a:xfrm>
          <a:prstGeom prst="rect">
            <a:avLst/>
          </a:prstGeom>
          <a:noFill/>
          <a:ln w="9525">
            <a:noFill/>
            <a:miter lim="800000"/>
            <a:headEnd/>
            <a:tailEnd/>
          </a:ln>
        </p:spPr>
        <p:txBody>
          <a:bodyPr lIns="0" tIns="0" rIns="0" bIns="0"/>
          <a:lstStyle/>
          <a:p>
            <a:pPr>
              <a:spcAft>
                <a:spcPct val="20000"/>
              </a:spcAft>
            </a:pPr>
            <a:endParaRPr lang="en-GB" dirty="0">
              <a:solidFill>
                <a:srgbClr val="993333"/>
              </a:solidFill>
            </a:endParaRPr>
          </a:p>
          <a:p>
            <a:pPr algn="just"/>
            <a:endParaRPr lang="en-GB" b="0" dirty="0"/>
          </a:p>
          <a:p>
            <a:pPr algn="just">
              <a:spcAft>
                <a:spcPct val="20000"/>
              </a:spcAft>
            </a:pPr>
            <a:endParaRPr lang="it-IT" b="0" dirty="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16</a:t>
            </a:fld>
            <a:endParaRPr lang="it-IT"/>
          </a:p>
        </p:txBody>
      </p:sp>
      <p:graphicFrame>
        <p:nvGraphicFramePr>
          <p:cNvPr id="10" name="Table 9"/>
          <p:cNvGraphicFramePr>
            <a:graphicFrameLocks noGrp="1"/>
          </p:cNvGraphicFramePr>
          <p:nvPr/>
        </p:nvGraphicFramePr>
        <p:xfrm>
          <a:off x="2324100" y="1130302"/>
          <a:ext cx="5753100" cy="5184000"/>
        </p:xfrm>
        <a:graphic>
          <a:graphicData uri="http://schemas.openxmlformats.org/drawingml/2006/table">
            <a:tbl>
              <a:tblPr firstRow="1" bandRow="1">
                <a:tableStyleId>{5C22544A-7EE6-4342-B048-85BDC9FD1C3A}</a:tableStyleId>
              </a:tblPr>
              <a:tblGrid>
                <a:gridCol w="725491"/>
                <a:gridCol w="963609"/>
                <a:gridCol w="965200"/>
                <a:gridCol w="711200"/>
                <a:gridCol w="977900"/>
                <a:gridCol w="1409700"/>
              </a:tblGrid>
              <a:tr h="432000">
                <a:tc>
                  <a:txBody>
                    <a:bodyPr/>
                    <a:lstStyle/>
                    <a:p>
                      <a:pPr algn="ctr">
                        <a:spcBef>
                          <a:spcPts val="300"/>
                        </a:spcBef>
                        <a:spcAft>
                          <a:spcPts val="300"/>
                        </a:spcAft>
                      </a:pPr>
                      <a:r>
                        <a:rPr lang="en-GB" sz="1400" b="1" dirty="0">
                          <a:solidFill>
                            <a:schemeClr val="tx1"/>
                          </a:solidFill>
                          <a:latin typeface="Calibri" pitchFamily="34" charset="0"/>
                          <a:ea typeface="Times New Roman"/>
                          <a:cs typeface="Times New Roman"/>
                        </a:rPr>
                        <a:t>Year</a:t>
                      </a:r>
                      <a:endParaRPr lang="en-IE" sz="1400" b="1" dirty="0">
                        <a:solidFill>
                          <a:schemeClr val="tx1"/>
                        </a:solidFill>
                        <a:latin typeface="Calibri" pitchFamily="34" charset="0"/>
                        <a:ea typeface="Times New Roman"/>
                        <a:cs typeface="Times New Roman"/>
                      </a:endParaRPr>
                    </a:p>
                  </a:txBody>
                  <a:tcPr marL="19050" marR="19050" marT="0" marB="0" anchor="ctr"/>
                </a:tc>
                <a:tc>
                  <a:txBody>
                    <a:bodyPr/>
                    <a:lstStyle/>
                    <a:p>
                      <a:pPr algn="ctr">
                        <a:spcAft>
                          <a:spcPts val="0"/>
                        </a:spcAft>
                      </a:pPr>
                      <a:r>
                        <a:rPr lang="en-US" sz="1400" b="1" dirty="0">
                          <a:solidFill>
                            <a:srgbClr val="FF0000"/>
                          </a:solidFill>
                          <a:latin typeface="Calibri" pitchFamily="34" charset="0"/>
                          <a:ea typeface="Arial Unicode MS"/>
                          <a:cs typeface="Times New Roman"/>
                        </a:rPr>
                        <a:t>Creations</a:t>
                      </a:r>
                      <a:endParaRPr lang="en-IE" sz="1400" b="1" dirty="0">
                        <a:solidFill>
                          <a:srgbClr val="FF0000"/>
                        </a:solidFill>
                        <a:latin typeface="Calibri" pitchFamily="34" charset="0"/>
                        <a:ea typeface="Times New Roman"/>
                        <a:cs typeface="Times New Roman"/>
                      </a:endParaRPr>
                    </a:p>
                  </a:txBody>
                  <a:tcPr marL="19050" marR="19050" marT="0" marB="0" anchor="ctr"/>
                </a:tc>
                <a:tc>
                  <a:txBody>
                    <a:bodyPr/>
                    <a:lstStyle/>
                    <a:p>
                      <a:pPr algn="ctr">
                        <a:spcAft>
                          <a:spcPts val="0"/>
                        </a:spcAft>
                      </a:pPr>
                      <a:r>
                        <a:rPr lang="en-US" sz="1400" b="1" dirty="0">
                          <a:solidFill>
                            <a:srgbClr val="FF0000"/>
                          </a:solidFill>
                          <a:latin typeface="Calibri" pitchFamily="34" charset="0"/>
                          <a:ea typeface="Arial Unicode MS"/>
                          <a:cs typeface="Times New Roman"/>
                        </a:rPr>
                        <a:t>Deletions</a:t>
                      </a:r>
                      <a:endParaRPr lang="en-IE" sz="1400" b="1" dirty="0">
                        <a:solidFill>
                          <a:srgbClr val="FF0000"/>
                        </a:solidFill>
                        <a:latin typeface="Calibri" pitchFamily="34" charset="0"/>
                        <a:ea typeface="Times New Roman"/>
                        <a:cs typeface="Times New Roman"/>
                      </a:endParaRPr>
                    </a:p>
                  </a:txBody>
                  <a:tcPr marL="19050" marR="19050" marT="0" marB="0" anchor="ctr"/>
                </a:tc>
                <a:tc>
                  <a:txBody>
                    <a:bodyPr/>
                    <a:lstStyle/>
                    <a:p>
                      <a:pPr algn="ctr">
                        <a:spcAft>
                          <a:spcPts val="0"/>
                        </a:spcAft>
                      </a:pPr>
                      <a:r>
                        <a:rPr lang="en-US" sz="1400" b="1" dirty="0">
                          <a:solidFill>
                            <a:srgbClr val="FF0000"/>
                          </a:solidFill>
                          <a:latin typeface="Calibri" pitchFamily="34" charset="0"/>
                          <a:ea typeface="Arial Unicode MS"/>
                          <a:cs typeface="Times New Roman"/>
                        </a:rPr>
                        <a:t>Total</a:t>
                      </a:r>
                      <a:endParaRPr lang="en-IE" sz="1400" b="1" dirty="0">
                        <a:solidFill>
                          <a:srgbClr val="FF0000"/>
                        </a:solidFill>
                        <a:latin typeface="Calibri" pitchFamily="34" charset="0"/>
                        <a:ea typeface="Times New Roman"/>
                        <a:cs typeface="Times New Roman"/>
                      </a:endParaRPr>
                    </a:p>
                  </a:txBody>
                  <a:tcPr marL="19050" marR="19050" marT="0" marB="0" anchor="ctr"/>
                </a:tc>
                <a:tc>
                  <a:txBody>
                    <a:bodyPr/>
                    <a:lstStyle/>
                    <a:p>
                      <a:pPr algn="ctr">
                        <a:spcAft>
                          <a:spcPts val="0"/>
                        </a:spcAft>
                      </a:pPr>
                      <a:r>
                        <a:rPr lang="en-US" sz="1400" b="1" dirty="0">
                          <a:solidFill>
                            <a:srgbClr val="FF0000"/>
                          </a:solidFill>
                          <a:latin typeface="Calibri" pitchFamily="34" charset="0"/>
                          <a:ea typeface="Arial Unicode MS"/>
                          <a:cs typeface="Times New Roman"/>
                        </a:rPr>
                        <a:t>Evolution</a:t>
                      </a:r>
                      <a:endParaRPr lang="en-IE" sz="1400" b="1" dirty="0">
                        <a:solidFill>
                          <a:srgbClr val="FF0000"/>
                        </a:solidFill>
                        <a:latin typeface="Calibri" pitchFamily="34" charset="0"/>
                        <a:ea typeface="Times New Roman"/>
                        <a:cs typeface="Times New Roman"/>
                      </a:endParaRPr>
                    </a:p>
                  </a:txBody>
                  <a:tcPr marL="19050" marR="19050" marT="0" marB="0" anchor="ctr"/>
                </a:tc>
                <a:tc>
                  <a:txBody>
                    <a:bodyPr/>
                    <a:lstStyle/>
                    <a:p>
                      <a:pPr algn="ctr">
                        <a:spcAft>
                          <a:spcPts val="0"/>
                        </a:spcAft>
                      </a:pPr>
                      <a:r>
                        <a:rPr lang="en-US" sz="1400" b="1" dirty="0">
                          <a:solidFill>
                            <a:srgbClr val="FF0000"/>
                          </a:solidFill>
                          <a:latin typeface="Calibri" pitchFamily="34" charset="0"/>
                          <a:ea typeface="Arial Unicode MS"/>
                          <a:cs typeface="Times New Roman"/>
                        </a:rPr>
                        <a:t>CN Codes</a:t>
                      </a:r>
                      <a:endParaRPr lang="en-IE" sz="1400" b="1" dirty="0">
                        <a:solidFill>
                          <a:srgbClr val="FF0000"/>
                        </a:solidFill>
                        <a:latin typeface="Calibri" pitchFamily="34" charset="0"/>
                        <a:ea typeface="Times New Roman"/>
                        <a:cs typeface="Times New Roman"/>
                      </a:endParaRPr>
                    </a:p>
                  </a:txBody>
                  <a:tcPr marL="19050" marR="19050" marT="0" marB="0" anchor="ctr"/>
                </a:tc>
              </a:tr>
              <a:tr h="432000">
                <a:tc>
                  <a:txBody>
                    <a:bodyPr/>
                    <a:lstStyle/>
                    <a:p>
                      <a:pPr algn="ctr">
                        <a:spcAft>
                          <a:spcPts val="0"/>
                        </a:spcAft>
                      </a:pPr>
                      <a:r>
                        <a:rPr lang="en-US" sz="1400" dirty="0">
                          <a:latin typeface="Calibri" pitchFamily="34" charset="0"/>
                          <a:ea typeface="Times New Roman"/>
                          <a:cs typeface="Times New Roman"/>
                        </a:rPr>
                        <a:t>2002</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780</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654</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1434</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126</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10400</a:t>
                      </a:r>
                      <a:endParaRPr lang="en-IE" sz="1400" dirty="0">
                        <a:latin typeface="Calibri" pitchFamily="34" charset="0"/>
                        <a:ea typeface="Times New Roman"/>
                        <a:cs typeface="Times New Roman"/>
                      </a:endParaRPr>
                    </a:p>
                  </a:txBody>
                  <a:tcPr marL="18000" marR="18000" marT="0" marB="0" anchor="ctr"/>
                </a:tc>
              </a:tr>
              <a:tr h="432000">
                <a:tc>
                  <a:txBody>
                    <a:bodyPr/>
                    <a:lstStyle/>
                    <a:p>
                      <a:pPr algn="ctr">
                        <a:spcAft>
                          <a:spcPts val="0"/>
                        </a:spcAft>
                      </a:pPr>
                      <a:r>
                        <a:rPr lang="en-US" sz="1400" dirty="0">
                          <a:latin typeface="Calibri" pitchFamily="34" charset="0"/>
                          <a:ea typeface="Times New Roman"/>
                          <a:cs typeface="Times New Roman"/>
                        </a:rPr>
                        <a:t>2003</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Times New Roman"/>
                          <a:cs typeface="Times New Roman"/>
                        </a:rPr>
                        <a:t>19</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15</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34</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4</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10404</a:t>
                      </a:r>
                      <a:endParaRPr lang="en-IE" sz="1400" dirty="0">
                        <a:latin typeface="Calibri" pitchFamily="34" charset="0"/>
                        <a:ea typeface="Times New Roman"/>
                        <a:cs typeface="Times New Roman"/>
                      </a:endParaRPr>
                    </a:p>
                  </a:txBody>
                  <a:tcPr marL="18000" marR="18000" marT="0" marB="0" anchor="ctr"/>
                </a:tc>
              </a:tr>
              <a:tr h="432000">
                <a:tc>
                  <a:txBody>
                    <a:bodyPr/>
                    <a:lstStyle/>
                    <a:p>
                      <a:pPr algn="ctr">
                        <a:spcAft>
                          <a:spcPts val="0"/>
                        </a:spcAft>
                      </a:pPr>
                      <a:r>
                        <a:rPr lang="en-US" sz="1400" dirty="0">
                          <a:latin typeface="Calibri" pitchFamily="34" charset="0"/>
                          <a:ea typeface="Times New Roman"/>
                          <a:cs typeface="Times New Roman"/>
                        </a:rPr>
                        <a:t>2004</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273</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503</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776</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-230</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10174</a:t>
                      </a:r>
                      <a:endParaRPr lang="en-IE" sz="1400" dirty="0">
                        <a:latin typeface="Calibri" pitchFamily="34" charset="0"/>
                        <a:ea typeface="Times New Roman"/>
                        <a:cs typeface="Times New Roman"/>
                      </a:endParaRPr>
                    </a:p>
                  </a:txBody>
                  <a:tcPr marL="18000" marR="18000" marT="0" marB="0" anchor="ctr"/>
                </a:tc>
              </a:tr>
              <a:tr h="432000">
                <a:tc>
                  <a:txBody>
                    <a:bodyPr/>
                    <a:lstStyle/>
                    <a:p>
                      <a:pPr algn="ctr">
                        <a:spcAft>
                          <a:spcPts val="0"/>
                        </a:spcAft>
                      </a:pPr>
                      <a:r>
                        <a:rPr lang="en-US" sz="1400" dirty="0">
                          <a:latin typeface="Calibri" pitchFamily="34" charset="0"/>
                          <a:ea typeface="Times New Roman"/>
                          <a:cs typeface="Times New Roman"/>
                        </a:rPr>
                        <a:t>2005</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Times New Roman"/>
                          <a:cs typeface="Times New Roman"/>
                        </a:rPr>
                        <a:t>97</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175</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272</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-78</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10096</a:t>
                      </a:r>
                      <a:endParaRPr lang="en-IE" sz="1400" dirty="0">
                        <a:latin typeface="Calibri" pitchFamily="34" charset="0"/>
                        <a:ea typeface="Times New Roman"/>
                        <a:cs typeface="Times New Roman"/>
                      </a:endParaRPr>
                    </a:p>
                  </a:txBody>
                  <a:tcPr marL="18000" marR="18000" marT="0" marB="0" anchor="ctr"/>
                </a:tc>
              </a:tr>
              <a:tr h="432000">
                <a:tc>
                  <a:txBody>
                    <a:bodyPr/>
                    <a:lstStyle/>
                    <a:p>
                      <a:pPr algn="ctr">
                        <a:spcAft>
                          <a:spcPts val="0"/>
                        </a:spcAft>
                      </a:pPr>
                      <a:r>
                        <a:rPr lang="en-GB" sz="1400" dirty="0">
                          <a:latin typeface="Calibri" pitchFamily="34" charset="0"/>
                          <a:ea typeface="Times New Roman"/>
                          <a:cs typeface="Times New Roman"/>
                        </a:rPr>
                        <a:t>200</a:t>
                      </a:r>
                      <a:r>
                        <a:rPr lang="en-US" sz="1400" dirty="0">
                          <a:latin typeface="Calibri" pitchFamily="34" charset="0"/>
                          <a:ea typeface="Times New Roman"/>
                          <a:cs typeface="Times New Roman"/>
                        </a:rPr>
                        <a:t>6</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486</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Times New Roman"/>
                          <a:cs typeface="Times New Roman"/>
                        </a:rPr>
                        <a:t>740</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Times New Roman"/>
                          <a:cs typeface="Times New Roman"/>
                        </a:rPr>
                        <a:t>1226</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Times New Roman"/>
                          <a:cs typeface="Times New Roman"/>
                        </a:rPr>
                        <a:t>-254</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Times New Roman"/>
                          <a:cs typeface="Times New Roman"/>
                        </a:rPr>
                        <a:t>9842</a:t>
                      </a:r>
                      <a:endParaRPr lang="en-IE" sz="1400" dirty="0">
                        <a:latin typeface="Calibri" pitchFamily="34" charset="0"/>
                        <a:ea typeface="Times New Roman"/>
                        <a:cs typeface="Times New Roman"/>
                      </a:endParaRPr>
                    </a:p>
                  </a:txBody>
                  <a:tcPr marL="18000" marR="18000" marT="0" marB="0" anchor="ctr"/>
                </a:tc>
              </a:tr>
              <a:tr h="432000">
                <a:tc>
                  <a:txBody>
                    <a:bodyPr/>
                    <a:lstStyle/>
                    <a:p>
                      <a:pPr algn="ctr">
                        <a:spcAft>
                          <a:spcPts val="0"/>
                        </a:spcAft>
                      </a:pPr>
                      <a:r>
                        <a:rPr lang="en-GB" sz="1400" dirty="0">
                          <a:latin typeface="Calibri" pitchFamily="34" charset="0"/>
                          <a:ea typeface="Times New Roman"/>
                          <a:cs typeface="Times New Roman"/>
                        </a:rPr>
                        <a:t>2007</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GB" sz="1400" dirty="0">
                          <a:latin typeface="Calibri" pitchFamily="34" charset="0"/>
                          <a:ea typeface="Arial Unicode MS"/>
                          <a:cs typeface="Times New Roman"/>
                        </a:rPr>
                        <a:t>917</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smtClean="0">
                          <a:latin typeface="Calibri" pitchFamily="34" charset="0"/>
                          <a:ea typeface="Arial Unicode MS"/>
                          <a:cs typeface="Times New Roman"/>
                        </a:rPr>
                        <a:t>1039</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1956</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Arial Unicode MS"/>
                          <a:cs typeface="Times New Roman"/>
                        </a:rPr>
                        <a:t>-122</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GB" sz="1400" dirty="0">
                          <a:latin typeface="Calibri" pitchFamily="34" charset="0"/>
                          <a:ea typeface="Arial Unicode MS"/>
                          <a:cs typeface="Times New Roman"/>
                        </a:rPr>
                        <a:t>9720</a:t>
                      </a:r>
                      <a:endParaRPr lang="en-IE" sz="1400" dirty="0">
                        <a:latin typeface="Calibri" pitchFamily="34" charset="0"/>
                        <a:ea typeface="Times New Roman"/>
                        <a:cs typeface="Times New Roman"/>
                      </a:endParaRPr>
                    </a:p>
                  </a:txBody>
                  <a:tcPr marL="18000" marR="18000" marT="0" marB="0" anchor="ctr"/>
                </a:tc>
              </a:tr>
              <a:tr h="432000">
                <a:tc>
                  <a:txBody>
                    <a:bodyPr/>
                    <a:lstStyle/>
                    <a:p>
                      <a:pPr algn="ctr">
                        <a:spcAft>
                          <a:spcPts val="0"/>
                        </a:spcAft>
                      </a:pPr>
                      <a:r>
                        <a:rPr lang="en-GB" sz="1400" dirty="0">
                          <a:latin typeface="Calibri" pitchFamily="34" charset="0"/>
                          <a:ea typeface="Times New Roman"/>
                          <a:cs typeface="Times New Roman"/>
                        </a:rPr>
                        <a:t>2008</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Times New Roman"/>
                          <a:cs typeface="Times New Roman"/>
                        </a:rPr>
                        <a:t>75</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Times New Roman"/>
                          <a:cs typeface="Times New Roman"/>
                        </a:rPr>
                        <a:t>96</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Times New Roman"/>
                          <a:cs typeface="Times New Roman"/>
                        </a:rPr>
                        <a:t>171</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Times New Roman"/>
                          <a:cs typeface="Times New Roman"/>
                        </a:rPr>
                        <a:t>-21</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US" sz="1400" dirty="0">
                          <a:latin typeface="Calibri" pitchFamily="34" charset="0"/>
                          <a:ea typeface="Times New Roman"/>
                          <a:cs typeface="Times New Roman"/>
                        </a:rPr>
                        <a:t>9699</a:t>
                      </a:r>
                      <a:endParaRPr lang="en-IE" sz="1400" dirty="0">
                        <a:latin typeface="Calibri" pitchFamily="34" charset="0"/>
                        <a:ea typeface="Times New Roman"/>
                        <a:cs typeface="Times New Roman"/>
                      </a:endParaRPr>
                    </a:p>
                  </a:txBody>
                  <a:tcPr marL="18000" marR="18000" marT="0" marB="0" anchor="ctr"/>
                </a:tc>
              </a:tr>
              <a:tr h="432000">
                <a:tc>
                  <a:txBody>
                    <a:bodyPr/>
                    <a:lstStyle/>
                    <a:p>
                      <a:pPr algn="ctr">
                        <a:spcAft>
                          <a:spcPts val="0"/>
                        </a:spcAft>
                      </a:pPr>
                      <a:r>
                        <a:rPr lang="en-IE" sz="1400" dirty="0" smtClean="0">
                          <a:latin typeface="Calibri" pitchFamily="34" charset="0"/>
                          <a:ea typeface="Times New Roman"/>
                          <a:cs typeface="Times New Roman"/>
                        </a:rPr>
                        <a:t>2009</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127</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257</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384</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-130</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9569</a:t>
                      </a:r>
                      <a:endParaRPr lang="en-IE" sz="1400" dirty="0">
                        <a:latin typeface="Calibri" pitchFamily="34" charset="0"/>
                        <a:ea typeface="Times New Roman"/>
                        <a:cs typeface="Times New Roman"/>
                      </a:endParaRPr>
                    </a:p>
                  </a:txBody>
                  <a:tcPr marL="18000" marR="18000" marT="0" marB="0" anchor="ctr"/>
                </a:tc>
              </a:tr>
              <a:tr h="432000">
                <a:tc>
                  <a:txBody>
                    <a:bodyPr/>
                    <a:lstStyle/>
                    <a:p>
                      <a:pPr algn="ctr">
                        <a:spcAft>
                          <a:spcPts val="0"/>
                        </a:spcAft>
                      </a:pPr>
                      <a:r>
                        <a:rPr lang="en-IE" sz="1400" dirty="0" smtClean="0">
                          <a:latin typeface="Calibri" pitchFamily="34" charset="0"/>
                          <a:ea typeface="Times New Roman"/>
                          <a:cs typeface="Times New Roman"/>
                        </a:rPr>
                        <a:t>2010</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180</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306</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486</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-126</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9443</a:t>
                      </a:r>
                      <a:endParaRPr lang="en-IE" sz="1400" dirty="0">
                        <a:latin typeface="Calibri" pitchFamily="34" charset="0"/>
                        <a:ea typeface="Times New Roman"/>
                        <a:cs typeface="Times New Roman"/>
                      </a:endParaRPr>
                    </a:p>
                  </a:txBody>
                  <a:tcPr marL="18000" marR="18000" marT="0" marB="0" anchor="ctr"/>
                </a:tc>
              </a:tr>
              <a:tr h="432000">
                <a:tc>
                  <a:txBody>
                    <a:bodyPr/>
                    <a:lstStyle/>
                    <a:p>
                      <a:pPr algn="ctr">
                        <a:spcAft>
                          <a:spcPts val="0"/>
                        </a:spcAft>
                      </a:pPr>
                      <a:r>
                        <a:rPr lang="en-IE" sz="1400" dirty="0" smtClean="0">
                          <a:latin typeface="Calibri" pitchFamily="34" charset="0"/>
                          <a:ea typeface="Times New Roman"/>
                          <a:cs typeface="Times New Roman"/>
                        </a:rPr>
                        <a:t>2011</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132</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281</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413</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-149</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9294</a:t>
                      </a:r>
                      <a:endParaRPr lang="en-IE" sz="1400" dirty="0">
                        <a:latin typeface="Calibri" pitchFamily="34" charset="0"/>
                        <a:ea typeface="Times New Roman"/>
                        <a:cs typeface="Times New Roman"/>
                      </a:endParaRPr>
                    </a:p>
                  </a:txBody>
                  <a:tcPr marL="18000" marR="18000" marT="0" marB="0" anchor="ctr"/>
                </a:tc>
              </a:tr>
              <a:tr h="432000">
                <a:tc>
                  <a:txBody>
                    <a:bodyPr/>
                    <a:lstStyle/>
                    <a:p>
                      <a:pPr algn="ctr">
                        <a:spcAft>
                          <a:spcPts val="0"/>
                        </a:spcAft>
                      </a:pPr>
                      <a:r>
                        <a:rPr lang="en-IE" sz="1400" dirty="0" smtClean="0">
                          <a:latin typeface="Calibri" pitchFamily="34" charset="0"/>
                          <a:ea typeface="Times New Roman"/>
                          <a:cs typeface="Times New Roman"/>
                        </a:rPr>
                        <a:t>2012</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907</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818</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1,725</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89</a:t>
                      </a:r>
                      <a:endParaRPr lang="en-IE" sz="1400" dirty="0">
                        <a:latin typeface="Calibri" pitchFamily="34" charset="0"/>
                        <a:ea typeface="Times New Roman"/>
                        <a:cs typeface="Times New Roman"/>
                      </a:endParaRPr>
                    </a:p>
                  </a:txBody>
                  <a:tcPr marL="18000" marR="18000" marT="0" marB="0" anchor="ctr"/>
                </a:tc>
                <a:tc>
                  <a:txBody>
                    <a:bodyPr/>
                    <a:lstStyle/>
                    <a:p>
                      <a:pPr algn="r">
                        <a:spcAft>
                          <a:spcPts val="0"/>
                        </a:spcAft>
                      </a:pPr>
                      <a:r>
                        <a:rPr lang="en-IE" sz="1400" dirty="0" smtClean="0">
                          <a:latin typeface="Calibri" pitchFamily="34" charset="0"/>
                          <a:ea typeface="Times New Roman"/>
                          <a:cs typeface="Times New Roman"/>
                        </a:rPr>
                        <a:t>9383</a:t>
                      </a:r>
                      <a:endParaRPr lang="en-IE" sz="1400" dirty="0">
                        <a:latin typeface="Calibri" pitchFamily="34" charset="0"/>
                        <a:ea typeface="Times New Roman"/>
                        <a:cs typeface="Times New Roman"/>
                      </a:endParaRPr>
                    </a:p>
                  </a:txBody>
                  <a:tcPr marL="18000" marR="18000" marT="0" marB="0" anchor="ct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4"/>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5123" name="Rectangle 5"/>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Data Editing</a:t>
            </a:r>
            <a:endParaRPr lang="en-GB" sz="2000" dirty="0">
              <a:solidFill>
                <a:schemeClr val="bg2"/>
              </a:solidFill>
            </a:endParaRPr>
          </a:p>
        </p:txBody>
      </p:sp>
      <p:pic>
        <p:nvPicPr>
          <p:cNvPr id="5124" name="Picture 6"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5125" name="Line 7"/>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5126" name="Text Box 8"/>
          <p:cNvSpPr txBox="1">
            <a:spLocks noChangeArrowheads="1"/>
          </p:cNvSpPr>
          <p:nvPr/>
        </p:nvSpPr>
        <p:spPr bwMode="auto">
          <a:xfrm>
            <a:off x="0" y="4763"/>
            <a:ext cx="1547813" cy="461665"/>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smtClean="0">
              <a:solidFill>
                <a:schemeClr val="bg1"/>
              </a:solidFill>
            </a:endParaRPr>
          </a:p>
          <a:p>
            <a:pPr algn="r" eaLnBrk="0" hangingPunct="0"/>
            <a:endParaRPr lang="it-IT" sz="1000" dirty="0">
              <a:solidFill>
                <a:schemeClr val="bg1"/>
              </a:solidFill>
            </a:endParaRPr>
          </a:p>
        </p:txBody>
      </p:sp>
      <p:sp>
        <p:nvSpPr>
          <p:cNvPr id="5128" name="Text Box 10"/>
          <p:cNvSpPr txBox="1">
            <a:spLocks noChangeArrowheads="1"/>
          </p:cNvSpPr>
          <p:nvPr/>
        </p:nvSpPr>
        <p:spPr bwMode="auto">
          <a:xfrm>
            <a:off x="1978025" y="6477000"/>
            <a:ext cx="4756150" cy="307777"/>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p>
          <a:p>
            <a:pPr eaLnBrk="0" hangingPunct="0"/>
            <a:endParaRPr lang="it-IT" sz="1000" b="0" dirty="0"/>
          </a:p>
        </p:txBody>
      </p:sp>
      <p:sp>
        <p:nvSpPr>
          <p:cNvPr id="5129" name="Text Box 11"/>
          <p:cNvSpPr txBox="1">
            <a:spLocks noChangeArrowheads="1"/>
          </p:cNvSpPr>
          <p:nvPr/>
        </p:nvSpPr>
        <p:spPr bwMode="auto">
          <a:xfrm>
            <a:off x="1978025" y="1258888"/>
            <a:ext cx="6621463" cy="4983162"/>
          </a:xfrm>
          <a:prstGeom prst="rect">
            <a:avLst/>
          </a:prstGeom>
          <a:noFill/>
          <a:ln w="9525">
            <a:noFill/>
            <a:miter lim="800000"/>
            <a:headEnd/>
            <a:tailEnd/>
          </a:ln>
        </p:spPr>
        <p:txBody>
          <a:bodyPr lIns="0" tIns="0" rIns="0" bIns="0"/>
          <a:lstStyle/>
          <a:p>
            <a:pPr lvl="0"/>
            <a:r>
              <a:rPr lang="en-GB" dirty="0" smtClean="0"/>
              <a:t>Prior to 2011 VIMA were responsible for a large amount of micro data editing. The CSO provided VIMA with guideline CN unit values to assist in this work.</a:t>
            </a:r>
          </a:p>
          <a:p>
            <a:pPr lvl="0"/>
            <a:endParaRPr lang="en-GB" dirty="0" smtClean="0"/>
          </a:p>
          <a:p>
            <a:pPr lvl="0"/>
            <a:r>
              <a:rPr lang="en-GB" dirty="0" smtClean="0"/>
              <a:t>In January 2011 the CSO took over primary responsibility for all editing of the data not validated by the Trader (VIMA still undertake some initial editing e.g. valid CN code etc.).</a:t>
            </a:r>
          </a:p>
          <a:p>
            <a:pPr lvl="0"/>
            <a:endParaRPr lang="en-GB" dirty="0" smtClean="0"/>
          </a:p>
          <a:p>
            <a:pPr lvl="0"/>
            <a:r>
              <a:rPr lang="en-GB" dirty="0" smtClean="0"/>
              <a:t>VIMA now focus their queries on the quality of the large traders data and on unusual transactions. They only amend data if the trader provides corrections.</a:t>
            </a:r>
          </a:p>
          <a:p>
            <a:pPr lvl="0"/>
            <a:endParaRPr lang="en-GB" dirty="0" smtClean="0"/>
          </a:p>
          <a:p>
            <a:pPr lvl="0"/>
            <a:r>
              <a:rPr lang="en-GB" dirty="0" smtClean="0"/>
              <a:t>Much of the CSO editing is focused on amending the net mass and supplementary values in cases where the unit values are extremely high or low.</a:t>
            </a:r>
          </a:p>
          <a:p>
            <a:pPr lvl="0"/>
            <a:endParaRPr lang="en-GB" b="0" dirty="0" smtClean="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17</a:t>
            </a:fld>
            <a:endParaRPr lang="it-I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4"/>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5123" name="Rectangle 5"/>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Volume and Price Indices</a:t>
            </a:r>
            <a:endParaRPr lang="en-GB" sz="2000" dirty="0">
              <a:solidFill>
                <a:schemeClr val="bg2"/>
              </a:solidFill>
            </a:endParaRPr>
          </a:p>
        </p:txBody>
      </p:sp>
      <p:pic>
        <p:nvPicPr>
          <p:cNvPr id="5124" name="Picture 6"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5125" name="Line 7"/>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5126" name="Text Box 8"/>
          <p:cNvSpPr txBox="1">
            <a:spLocks noChangeArrowheads="1"/>
          </p:cNvSpPr>
          <p:nvPr/>
        </p:nvSpPr>
        <p:spPr bwMode="auto">
          <a:xfrm>
            <a:off x="0" y="4763"/>
            <a:ext cx="1547813" cy="461665"/>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smtClean="0">
              <a:solidFill>
                <a:schemeClr val="bg1"/>
              </a:solidFill>
            </a:endParaRPr>
          </a:p>
          <a:p>
            <a:pPr algn="r" eaLnBrk="0" hangingPunct="0"/>
            <a:endParaRPr lang="it-IT" sz="1000" dirty="0">
              <a:solidFill>
                <a:schemeClr val="bg1"/>
              </a:solidFill>
            </a:endParaRPr>
          </a:p>
        </p:txBody>
      </p:sp>
      <p:sp>
        <p:nvSpPr>
          <p:cNvPr id="5128" name="Text Box 10"/>
          <p:cNvSpPr txBox="1">
            <a:spLocks noChangeArrowheads="1"/>
          </p:cNvSpPr>
          <p:nvPr/>
        </p:nvSpPr>
        <p:spPr bwMode="auto">
          <a:xfrm>
            <a:off x="1978025" y="6477000"/>
            <a:ext cx="4756150" cy="307777"/>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p>
          <a:p>
            <a:pPr eaLnBrk="0" hangingPunct="0"/>
            <a:endParaRPr lang="it-IT" sz="1000" b="0" dirty="0"/>
          </a:p>
        </p:txBody>
      </p:sp>
      <p:sp>
        <p:nvSpPr>
          <p:cNvPr id="5129" name="Text Box 11"/>
          <p:cNvSpPr txBox="1">
            <a:spLocks noChangeArrowheads="1"/>
          </p:cNvSpPr>
          <p:nvPr/>
        </p:nvSpPr>
        <p:spPr bwMode="auto">
          <a:xfrm>
            <a:off x="1978025" y="1258888"/>
            <a:ext cx="6621463" cy="4983162"/>
          </a:xfrm>
          <a:prstGeom prst="rect">
            <a:avLst/>
          </a:prstGeom>
          <a:noFill/>
          <a:ln w="9525">
            <a:noFill/>
            <a:miter lim="800000"/>
            <a:headEnd/>
            <a:tailEnd/>
          </a:ln>
        </p:spPr>
        <p:txBody>
          <a:bodyPr lIns="0" tIns="0" rIns="0" bIns="0"/>
          <a:lstStyle/>
          <a:p>
            <a:pPr lvl="0"/>
            <a:r>
              <a:rPr lang="en-GB" dirty="0" smtClean="0">
                <a:solidFill>
                  <a:srgbClr val="993333"/>
                </a:solidFill>
              </a:rPr>
              <a:t>Calculation methodology</a:t>
            </a:r>
          </a:p>
          <a:p>
            <a:pPr lvl="0"/>
            <a:endParaRPr lang="en-GB" dirty="0" smtClean="0"/>
          </a:p>
          <a:p>
            <a:pPr lvl="0"/>
            <a:r>
              <a:rPr lang="en-GB" dirty="0" smtClean="0"/>
              <a:t>The monthly price (unit value) index measures monthly price trends relative to the annual levels in the preceding year using value weights relating to that year’s trade (</a:t>
            </a:r>
            <a:r>
              <a:rPr lang="en-GB" dirty="0" err="1" smtClean="0"/>
              <a:t>Laspeyres</a:t>
            </a:r>
            <a:r>
              <a:rPr lang="en-GB" dirty="0" smtClean="0"/>
              <a:t> index).</a:t>
            </a:r>
          </a:p>
          <a:p>
            <a:pPr lvl="0"/>
            <a:endParaRPr lang="en-GB" dirty="0" smtClean="0"/>
          </a:p>
          <a:p>
            <a:pPr lvl="0"/>
            <a:r>
              <a:rPr lang="en-GB" dirty="0" smtClean="0"/>
              <a:t>The annual index is compiled using value weights for both the current and previous year (Fisher index) to allow for changes in the structure of external trade.</a:t>
            </a:r>
          </a:p>
          <a:p>
            <a:pPr lvl="0"/>
            <a:endParaRPr lang="en-GB" dirty="0" smtClean="0"/>
          </a:p>
          <a:p>
            <a:pPr lvl="0"/>
            <a:r>
              <a:rPr lang="en-GB" dirty="0" smtClean="0">
                <a:solidFill>
                  <a:srgbClr val="993333"/>
                </a:solidFill>
              </a:rPr>
              <a:t>Difficulties</a:t>
            </a:r>
          </a:p>
          <a:p>
            <a:pPr lvl="0"/>
            <a:endParaRPr lang="en-GB" dirty="0" smtClean="0"/>
          </a:p>
          <a:p>
            <a:pPr lvl="0"/>
            <a:r>
              <a:rPr lang="en-GB" dirty="0" smtClean="0"/>
              <a:t>Wide variations in unit prices both within a CN and within related CNs.</a:t>
            </a:r>
          </a:p>
          <a:p>
            <a:pPr lvl="0"/>
            <a:endParaRPr lang="en-GB" b="0" dirty="0" smtClean="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18</a:t>
            </a:fld>
            <a:endParaRPr lang="it-IT"/>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4"/>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5123" name="Rectangle 5"/>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Consistency of Goods Data across CSO</a:t>
            </a:r>
            <a:endParaRPr lang="en-GB" sz="2000" dirty="0">
              <a:solidFill>
                <a:schemeClr val="bg2"/>
              </a:solidFill>
            </a:endParaRPr>
          </a:p>
        </p:txBody>
      </p:sp>
      <p:pic>
        <p:nvPicPr>
          <p:cNvPr id="5124" name="Picture 6"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5125" name="Line 7"/>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5126" name="Text Box 8"/>
          <p:cNvSpPr txBox="1">
            <a:spLocks noChangeArrowheads="1"/>
          </p:cNvSpPr>
          <p:nvPr/>
        </p:nvSpPr>
        <p:spPr bwMode="auto">
          <a:xfrm>
            <a:off x="0" y="4763"/>
            <a:ext cx="1547813" cy="461665"/>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smtClean="0">
              <a:solidFill>
                <a:schemeClr val="bg1"/>
              </a:solidFill>
            </a:endParaRPr>
          </a:p>
          <a:p>
            <a:pPr algn="r" eaLnBrk="0" hangingPunct="0"/>
            <a:endParaRPr lang="it-IT" sz="1000" dirty="0">
              <a:solidFill>
                <a:schemeClr val="bg1"/>
              </a:solidFill>
            </a:endParaRPr>
          </a:p>
        </p:txBody>
      </p:sp>
      <p:sp>
        <p:nvSpPr>
          <p:cNvPr id="5128" name="Text Box 10"/>
          <p:cNvSpPr txBox="1">
            <a:spLocks noChangeArrowheads="1"/>
          </p:cNvSpPr>
          <p:nvPr/>
        </p:nvSpPr>
        <p:spPr bwMode="auto">
          <a:xfrm>
            <a:off x="1978025" y="6477000"/>
            <a:ext cx="4756150" cy="307777"/>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p>
          <a:p>
            <a:pPr eaLnBrk="0" hangingPunct="0"/>
            <a:endParaRPr lang="it-IT" sz="1000" b="0" dirty="0"/>
          </a:p>
        </p:txBody>
      </p:sp>
      <p:sp>
        <p:nvSpPr>
          <p:cNvPr id="5129" name="Text Box 11"/>
          <p:cNvSpPr txBox="1">
            <a:spLocks noChangeArrowheads="1"/>
          </p:cNvSpPr>
          <p:nvPr/>
        </p:nvSpPr>
        <p:spPr bwMode="auto">
          <a:xfrm>
            <a:off x="1978025" y="1258888"/>
            <a:ext cx="6621463" cy="4983162"/>
          </a:xfrm>
          <a:prstGeom prst="rect">
            <a:avLst/>
          </a:prstGeom>
          <a:noFill/>
          <a:ln w="9525">
            <a:noFill/>
            <a:miter lim="800000"/>
            <a:headEnd/>
            <a:tailEnd/>
          </a:ln>
        </p:spPr>
        <p:txBody>
          <a:bodyPr lIns="0" tIns="0" rIns="0" bIns="0"/>
          <a:lstStyle/>
          <a:p>
            <a:pPr lvl="0"/>
            <a:r>
              <a:rPr lang="en-GB" dirty="0" smtClean="0"/>
              <a:t>A Large Cases Unit was established in 2010 to ensure that the various CSO Divisions used consistent data for the very large enterprises.</a:t>
            </a:r>
          </a:p>
          <a:p>
            <a:pPr lvl="0"/>
            <a:endParaRPr lang="en-GB" dirty="0" smtClean="0"/>
          </a:p>
          <a:p>
            <a:pPr lvl="0"/>
            <a:r>
              <a:rPr lang="en-GB" dirty="0" smtClean="0"/>
              <a:t>There are quarterly meetings held and some adjustments are made to the returns from VIMA for a small number of very large enterprises to align the data with Balance of Payments data for trade in goods.</a:t>
            </a:r>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19</a:t>
            </a:fld>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2"/>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3075" name="Rectangle 3"/>
          <p:cNvSpPr>
            <a:spLocks noChangeArrowheads="1"/>
          </p:cNvSpPr>
          <p:nvPr/>
        </p:nvSpPr>
        <p:spPr bwMode="auto">
          <a:xfrm>
            <a:off x="1685925" y="323850"/>
            <a:ext cx="7256463" cy="428625"/>
          </a:xfrm>
          <a:prstGeom prst="rect">
            <a:avLst/>
          </a:prstGeom>
          <a:noFill/>
          <a:ln w="9525">
            <a:noFill/>
            <a:miter lim="800000"/>
            <a:headEnd/>
            <a:tailEnd/>
          </a:ln>
        </p:spPr>
        <p:txBody>
          <a:bodyPr lIns="0" tIns="0" rIns="0" bIns="0" anchor="ctr"/>
          <a:lstStyle/>
          <a:p>
            <a:r>
              <a:rPr lang="en-GB" sz="2000" dirty="0" smtClean="0">
                <a:solidFill>
                  <a:schemeClr val="bg2"/>
                </a:solidFill>
              </a:rPr>
              <a:t>Origin of External Trade statistics</a:t>
            </a:r>
            <a:endParaRPr lang="en-GB" sz="2000" dirty="0">
              <a:solidFill>
                <a:schemeClr val="bg2"/>
              </a:solidFill>
            </a:endParaRPr>
          </a:p>
        </p:txBody>
      </p:sp>
      <p:pic>
        <p:nvPicPr>
          <p:cNvPr id="3076" name="Picture 4"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3077" name="Line 5"/>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3078" name="Text Box 6"/>
          <p:cNvSpPr txBox="1">
            <a:spLocks noChangeArrowheads="1"/>
          </p:cNvSpPr>
          <p:nvPr/>
        </p:nvSpPr>
        <p:spPr bwMode="auto">
          <a:xfrm>
            <a:off x="0" y="4763"/>
            <a:ext cx="1547813" cy="307777"/>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a:solidFill>
                <a:schemeClr val="bg1"/>
              </a:solidFill>
            </a:endParaRPr>
          </a:p>
        </p:txBody>
      </p:sp>
      <p:sp>
        <p:nvSpPr>
          <p:cNvPr id="3080" name="Text Box 8"/>
          <p:cNvSpPr txBox="1">
            <a:spLocks noChangeArrowheads="1"/>
          </p:cNvSpPr>
          <p:nvPr/>
        </p:nvSpPr>
        <p:spPr bwMode="auto">
          <a:xfrm>
            <a:off x="1978025" y="6477000"/>
            <a:ext cx="4756150" cy="152400"/>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endParaRPr lang="it-IT" sz="1000" b="0" dirty="0"/>
          </a:p>
        </p:txBody>
      </p:sp>
      <p:sp>
        <p:nvSpPr>
          <p:cNvPr id="3081" name="Text Box 9"/>
          <p:cNvSpPr txBox="1">
            <a:spLocks noChangeArrowheads="1"/>
          </p:cNvSpPr>
          <p:nvPr/>
        </p:nvSpPr>
        <p:spPr bwMode="auto">
          <a:xfrm>
            <a:off x="1978025" y="1220788"/>
            <a:ext cx="6811963" cy="5021262"/>
          </a:xfrm>
          <a:prstGeom prst="rect">
            <a:avLst/>
          </a:prstGeom>
          <a:noFill/>
          <a:ln w="9525">
            <a:noFill/>
            <a:miter lim="800000"/>
            <a:headEnd/>
            <a:tailEnd/>
          </a:ln>
        </p:spPr>
        <p:txBody>
          <a:bodyPr lIns="0" tIns="0" rIns="0" bIns="0"/>
          <a:lstStyle/>
          <a:p>
            <a:pPr algn="just"/>
            <a:r>
              <a:rPr lang="en-GB" dirty="0" smtClean="0">
                <a:solidFill>
                  <a:srgbClr val="C00000"/>
                </a:solidFill>
              </a:rPr>
              <a:t>Customs declarations </a:t>
            </a:r>
            <a:r>
              <a:rPr lang="en-GB" dirty="0" smtClean="0"/>
              <a:t>are used for statistical purposes as the basic data source for trade with </a:t>
            </a:r>
            <a:r>
              <a:rPr lang="en-GB" dirty="0" smtClean="0">
                <a:solidFill>
                  <a:srgbClr val="C00000"/>
                </a:solidFill>
              </a:rPr>
              <a:t>Non-EU Member States</a:t>
            </a:r>
            <a:r>
              <a:rPr lang="en-GB" dirty="0" smtClean="0"/>
              <a:t>. They provide detailed information on exports and imports of goods with a product and geographical breakdown.</a:t>
            </a:r>
          </a:p>
          <a:p>
            <a:pPr algn="just"/>
            <a:endParaRPr lang="en-GB" dirty="0" smtClean="0"/>
          </a:p>
          <a:p>
            <a:pPr algn="just"/>
            <a:r>
              <a:rPr lang="en-GB" dirty="0" smtClean="0"/>
              <a:t>The advent of the Single Market on 1 January 1993, with its removal of customs formalities between </a:t>
            </a:r>
            <a:r>
              <a:rPr lang="en-GB" dirty="0" smtClean="0">
                <a:solidFill>
                  <a:srgbClr val="C00000"/>
                </a:solidFill>
              </a:rPr>
              <a:t>Member States </a:t>
            </a:r>
            <a:r>
              <a:rPr lang="en-GB" dirty="0" smtClean="0"/>
              <a:t>required the establishment of a new data collections system called </a:t>
            </a:r>
            <a:r>
              <a:rPr lang="en-GB" dirty="0" err="1" smtClean="0">
                <a:solidFill>
                  <a:srgbClr val="C00000"/>
                </a:solidFill>
              </a:rPr>
              <a:t>Intrastat</a:t>
            </a:r>
            <a:r>
              <a:rPr lang="en-GB" dirty="0" smtClean="0"/>
              <a:t>.</a:t>
            </a:r>
            <a:endParaRPr lang="en-GB" b="0" dirty="0" smtClean="0"/>
          </a:p>
          <a:p>
            <a:pPr algn="just"/>
            <a:endParaRPr lang="en-GB" dirty="0" smtClean="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2</a:t>
            </a:fld>
            <a:endParaRPr lang="it-IT"/>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4"/>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5123" name="Rectangle 5"/>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pPr lvl="0"/>
            <a:r>
              <a:rPr lang="en-GB" sz="2000" dirty="0" smtClean="0">
                <a:solidFill>
                  <a:srgbClr val="808080"/>
                </a:solidFill>
              </a:rPr>
              <a:t>Monthly Trade release</a:t>
            </a:r>
          </a:p>
        </p:txBody>
      </p:sp>
      <p:pic>
        <p:nvPicPr>
          <p:cNvPr id="5124" name="Picture 6"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5125" name="Line 7"/>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5126" name="Text Box 8"/>
          <p:cNvSpPr txBox="1">
            <a:spLocks noChangeArrowheads="1"/>
          </p:cNvSpPr>
          <p:nvPr/>
        </p:nvSpPr>
        <p:spPr bwMode="auto">
          <a:xfrm>
            <a:off x="0" y="4763"/>
            <a:ext cx="1547813" cy="461665"/>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smtClean="0">
              <a:solidFill>
                <a:schemeClr val="bg1"/>
              </a:solidFill>
            </a:endParaRPr>
          </a:p>
          <a:p>
            <a:pPr algn="r" eaLnBrk="0" hangingPunct="0"/>
            <a:endParaRPr lang="it-IT" sz="1000" dirty="0">
              <a:solidFill>
                <a:schemeClr val="bg1"/>
              </a:solidFill>
            </a:endParaRPr>
          </a:p>
        </p:txBody>
      </p:sp>
      <p:sp>
        <p:nvSpPr>
          <p:cNvPr id="5128" name="Text Box 10"/>
          <p:cNvSpPr txBox="1">
            <a:spLocks noChangeArrowheads="1"/>
          </p:cNvSpPr>
          <p:nvPr/>
        </p:nvSpPr>
        <p:spPr bwMode="auto">
          <a:xfrm>
            <a:off x="1978025" y="6477000"/>
            <a:ext cx="4756150" cy="307777"/>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p>
          <a:p>
            <a:pPr eaLnBrk="0" hangingPunct="0"/>
            <a:endParaRPr lang="it-IT" sz="1000" b="0" dirty="0"/>
          </a:p>
        </p:txBody>
      </p:sp>
      <p:sp>
        <p:nvSpPr>
          <p:cNvPr id="5129" name="Text Box 11"/>
          <p:cNvSpPr txBox="1">
            <a:spLocks noChangeArrowheads="1"/>
          </p:cNvSpPr>
          <p:nvPr/>
        </p:nvSpPr>
        <p:spPr bwMode="auto">
          <a:xfrm>
            <a:off x="1978025" y="1258888"/>
            <a:ext cx="6621463" cy="4983162"/>
          </a:xfrm>
          <a:prstGeom prst="rect">
            <a:avLst/>
          </a:prstGeom>
          <a:noFill/>
          <a:ln w="9525">
            <a:noFill/>
            <a:miter lim="800000"/>
            <a:headEnd/>
            <a:tailEnd/>
          </a:ln>
        </p:spPr>
        <p:txBody>
          <a:bodyPr lIns="0" tIns="0" rIns="0" bIns="0"/>
          <a:lstStyle/>
          <a:p>
            <a:pPr marL="177800" lvl="0" indent="-177800"/>
            <a:r>
              <a:rPr lang="en-GB" dirty="0" smtClean="0"/>
              <a:t>Issues 7 weeks after reference month</a:t>
            </a:r>
          </a:p>
          <a:p>
            <a:pPr marL="177800" lvl="0" indent="-177800">
              <a:buFont typeface="Wingdings" pitchFamily="2" charset="2"/>
              <a:buChar char="§"/>
            </a:pPr>
            <a:endParaRPr lang="en-GB" dirty="0" smtClean="0"/>
          </a:p>
          <a:p>
            <a:pPr marL="177800" lvl="0" indent="-177800">
              <a:buFont typeface="Wingdings" pitchFamily="2" charset="2"/>
              <a:buChar char="§"/>
            </a:pPr>
            <a:r>
              <a:rPr lang="en-GB" dirty="0" smtClean="0"/>
              <a:t>Value of trade</a:t>
            </a:r>
          </a:p>
          <a:p>
            <a:pPr marL="177800" lvl="0" indent="-177800">
              <a:buFont typeface="Wingdings" pitchFamily="2" charset="2"/>
              <a:buChar char="§"/>
            </a:pPr>
            <a:r>
              <a:rPr lang="en-GB" dirty="0" smtClean="0"/>
              <a:t>Volume and Price indices</a:t>
            </a:r>
          </a:p>
          <a:p>
            <a:pPr marL="177800" lvl="0" indent="-177800">
              <a:buFont typeface="Wingdings" pitchFamily="2" charset="2"/>
              <a:buChar char="§"/>
            </a:pPr>
            <a:r>
              <a:rPr lang="en-GB" dirty="0" smtClean="0"/>
              <a:t>Terms of trade</a:t>
            </a:r>
          </a:p>
          <a:p>
            <a:pPr marL="177800" lvl="0" indent="-177800">
              <a:buFont typeface="Wingdings" pitchFamily="2" charset="2"/>
              <a:buChar char="§"/>
            </a:pPr>
            <a:r>
              <a:rPr lang="en-GB" dirty="0" smtClean="0"/>
              <a:t>Seasonally adjusted series</a:t>
            </a:r>
          </a:p>
          <a:p>
            <a:pPr marL="177800" lvl="0" indent="-177800">
              <a:buFont typeface="Wingdings" pitchFamily="2" charset="2"/>
              <a:buChar char="§"/>
            </a:pPr>
            <a:r>
              <a:rPr lang="en-GB" dirty="0" smtClean="0"/>
              <a:t>Value by SITC division</a:t>
            </a:r>
          </a:p>
          <a:p>
            <a:pPr marL="177800" lvl="0" indent="-177800">
              <a:buFont typeface="Wingdings" pitchFamily="2" charset="2"/>
              <a:buChar char="§"/>
            </a:pPr>
            <a:r>
              <a:rPr lang="en-GB" dirty="0" smtClean="0"/>
              <a:t>Value by partner country</a:t>
            </a:r>
          </a:p>
          <a:p>
            <a:pPr marL="177800" lvl="0" indent="-177800">
              <a:buFont typeface="Wingdings" pitchFamily="2" charset="2"/>
              <a:buChar char="§"/>
            </a:pPr>
            <a:r>
              <a:rPr lang="en-GB" dirty="0" smtClean="0"/>
              <a:t>Value by partner country and SITC Section</a:t>
            </a:r>
          </a:p>
          <a:p>
            <a:pPr lvl="0"/>
            <a:endParaRPr lang="en-GB" b="0" dirty="0" smtClean="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20</a:t>
            </a:fld>
            <a:endParaRPr lang="it-IT"/>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4"/>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5123" name="Rectangle 5"/>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pPr lvl="0"/>
            <a:r>
              <a:rPr lang="en-GB" sz="2000" dirty="0" smtClean="0">
                <a:solidFill>
                  <a:srgbClr val="808080"/>
                </a:solidFill>
              </a:rPr>
              <a:t>Detailed monthly Trade publication</a:t>
            </a:r>
          </a:p>
        </p:txBody>
      </p:sp>
      <p:pic>
        <p:nvPicPr>
          <p:cNvPr id="5124" name="Picture 6"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5125" name="Line 7"/>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5126" name="Text Box 8"/>
          <p:cNvSpPr txBox="1">
            <a:spLocks noChangeArrowheads="1"/>
          </p:cNvSpPr>
          <p:nvPr/>
        </p:nvSpPr>
        <p:spPr bwMode="auto">
          <a:xfrm>
            <a:off x="0" y="4763"/>
            <a:ext cx="1547813" cy="461665"/>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smtClean="0">
              <a:solidFill>
                <a:schemeClr val="bg1"/>
              </a:solidFill>
            </a:endParaRPr>
          </a:p>
          <a:p>
            <a:pPr algn="r" eaLnBrk="0" hangingPunct="0"/>
            <a:endParaRPr lang="it-IT" sz="1000" dirty="0">
              <a:solidFill>
                <a:schemeClr val="bg1"/>
              </a:solidFill>
            </a:endParaRPr>
          </a:p>
        </p:txBody>
      </p:sp>
      <p:sp>
        <p:nvSpPr>
          <p:cNvPr id="5128" name="Text Box 10"/>
          <p:cNvSpPr txBox="1">
            <a:spLocks noChangeArrowheads="1"/>
          </p:cNvSpPr>
          <p:nvPr/>
        </p:nvSpPr>
        <p:spPr bwMode="auto">
          <a:xfrm>
            <a:off x="1978025" y="6477000"/>
            <a:ext cx="4756150" cy="307777"/>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p>
          <a:p>
            <a:pPr eaLnBrk="0" hangingPunct="0"/>
            <a:endParaRPr lang="it-IT" sz="1000" b="0" dirty="0"/>
          </a:p>
        </p:txBody>
      </p:sp>
      <p:sp>
        <p:nvSpPr>
          <p:cNvPr id="5129" name="Text Box 11"/>
          <p:cNvSpPr txBox="1">
            <a:spLocks noChangeArrowheads="1"/>
          </p:cNvSpPr>
          <p:nvPr/>
        </p:nvSpPr>
        <p:spPr bwMode="auto">
          <a:xfrm>
            <a:off x="1978025" y="1258888"/>
            <a:ext cx="6621463" cy="4983162"/>
          </a:xfrm>
          <a:prstGeom prst="rect">
            <a:avLst/>
          </a:prstGeom>
          <a:noFill/>
          <a:ln w="9525">
            <a:noFill/>
            <a:miter lim="800000"/>
            <a:headEnd/>
            <a:tailEnd/>
          </a:ln>
        </p:spPr>
        <p:txBody>
          <a:bodyPr lIns="0" tIns="0" rIns="0" bIns="0"/>
          <a:lstStyle/>
          <a:p>
            <a:pPr marL="177800" lvl="0" indent="-177800">
              <a:buFont typeface="Wingdings" pitchFamily="2" charset="2"/>
              <a:buChar char="§"/>
            </a:pPr>
            <a:r>
              <a:rPr lang="en-GB" dirty="0" smtClean="0"/>
              <a:t>Table 1    Summary of trade, € and Indices</a:t>
            </a:r>
          </a:p>
          <a:p>
            <a:pPr marL="177800" lvl="0" indent="-177800">
              <a:buFont typeface="Wingdings" pitchFamily="2" charset="2"/>
              <a:buChar char="§"/>
            </a:pPr>
            <a:r>
              <a:rPr lang="en-GB" dirty="0" smtClean="0"/>
              <a:t>Table 2    Seasonally adjusted series, € and Indices</a:t>
            </a:r>
          </a:p>
          <a:p>
            <a:pPr marL="177800" lvl="0" indent="-177800">
              <a:buFont typeface="Wingdings" pitchFamily="2" charset="2"/>
              <a:buChar char="§"/>
            </a:pPr>
            <a:r>
              <a:rPr lang="en-GB" dirty="0" smtClean="0"/>
              <a:t>Table 3    Imports by Main use, € and %</a:t>
            </a:r>
          </a:p>
          <a:p>
            <a:pPr marL="177800" lvl="0" indent="-177800">
              <a:buFont typeface="Wingdings" pitchFamily="2" charset="2"/>
              <a:buChar char="§"/>
            </a:pPr>
            <a:r>
              <a:rPr lang="en-GB" dirty="0" smtClean="0"/>
              <a:t>Table 4    Imports by Main use and Area of origin, €</a:t>
            </a:r>
          </a:p>
          <a:p>
            <a:pPr marL="177800" lvl="0" indent="-177800">
              <a:buFont typeface="Wingdings" pitchFamily="2" charset="2"/>
              <a:buChar char="§"/>
            </a:pPr>
            <a:r>
              <a:rPr lang="en-GB" dirty="0" smtClean="0"/>
              <a:t>Table 5    Exports by Industrial origin, € and %</a:t>
            </a:r>
          </a:p>
          <a:p>
            <a:pPr marL="177800" lvl="0" indent="-177800">
              <a:buFont typeface="Wingdings" pitchFamily="2" charset="2"/>
              <a:buChar char="§"/>
            </a:pPr>
            <a:r>
              <a:rPr lang="en-GB" dirty="0" smtClean="0"/>
              <a:t>Table 6    Exports by Industrial origin &amp; Destination, €</a:t>
            </a:r>
          </a:p>
          <a:p>
            <a:pPr marL="177800" lvl="0" indent="-177800">
              <a:buFont typeface="Wingdings" pitchFamily="2" charset="2"/>
              <a:buChar char="§"/>
            </a:pPr>
            <a:r>
              <a:rPr lang="en-GB" dirty="0" smtClean="0"/>
              <a:t>Table 7    Trade by Area, €</a:t>
            </a:r>
          </a:p>
          <a:p>
            <a:pPr marL="177800" lvl="0" indent="-177800">
              <a:buFont typeface="Wingdings" pitchFamily="2" charset="2"/>
              <a:buChar char="§"/>
            </a:pPr>
            <a:r>
              <a:rPr lang="en-GB" dirty="0" smtClean="0"/>
              <a:t>Table 8    Trade by Area: % distribution</a:t>
            </a:r>
          </a:p>
          <a:p>
            <a:pPr marL="177800" lvl="0" indent="-177800">
              <a:buFont typeface="Wingdings" pitchFamily="2" charset="2"/>
              <a:buChar char="§"/>
            </a:pPr>
            <a:r>
              <a:rPr lang="en-GB" dirty="0" smtClean="0"/>
              <a:t>Table 9    Trade by country, €</a:t>
            </a:r>
          </a:p>
          <a:p>
            <a:pPr marL="177800" lvl="0" indent="-177800">
              <a:buFont typeface="Wingdings" pitchFamily="2" charset="2"/>
              <a:buChar char="§"/>
            </a:pPr>
            <a:r>
              <a:rPr lang="en-GB" dirty="0" smtClean="0"/>
              <a:t>Table 10  Trade by SITC Section and Division, €</a:t>
            </a:r>
          </a:p>
          <a:p>
            <a:pPr marL="177800" lvl="0" indent="-177800">
              <a:buFont typeface="Wingdings" pitchFamily="2" charset="2"/>
              <a:buChar char="§"/>
            </a:pPr>
            <a:r>
              <a:rPr lang="en-GB" dirty="0" smtClean="0"/>
              <a:t>Table 11  Trade by Division and Country, €</a:t>
            </a:r>
          </a:p>
          <a:p>
            <a:pPr marL="177800" lvl="0" indent="-177800">
              <a:buFont typeface="Wingdings" pitchFamily="2" charset="2"/>
              <a:buChar char="§"/>
            </a:pPr>
            <a:r>
              <a:rPr lang="en-GB" dirty="0" smtClean="0"/>
              <a:t>Table 12  Trade by Country and Division, €</a:t>
            </a:r>
          </a:p>
          <a:p>
            <a:pPr marL="177800" lvl="0" indent="-177800">
              <a:buFont typeface="Wingdings" pitchFamily="2" charset="2"/>
              <a:buChar char="§"/>
            </a:pPr>
            <a:r>
              <a:rPr lang="en-GB" dirty="0" smtClean="0"/>
              <a:t>Table 13   Imports by 5-digit SITC &amp; Country, € &amp; Tonnes</a:t>
            </a:r>
          </a:p>
          <a:p>
            <a:pPr marL="177800" lvl="0" indent="-177800">
              <a:buFont typeface="Wingdings" pitchFamily="2" charset="2"/>
              <a:buChar char="§"/>
            </a:pPr>
            <a:r>
              <a:rPr lang="en-GB" dirty="0" smtClean="0"/>
              <a:t>Table 14   Exports by 5-digit SITC &amp; Country, € &amp; Tonnes</a:t>
            </a:r>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21</a:t>
            </a:fld>
            <a:endParaRPr lang="it-IT"/>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4"/>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5123" name="Rectangle 5"/>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Trade Helpdesk and </a:t>
            </a:r>
            <a:r>
              <a:rPr lang="en-GB" sz="2000" dirty="0" err="1" smtClean="0">
                <a:solidFill>
                  <a:schemeClr val="bg2"/>
                </a:solidFill>
              </a:rPr>
              <a:t>Statbank</a:t>
            </a:r>
            <a:endParaRPr lang="en-GB" sz="2000" dirty="0">
              <a:solidFill>
                <a:schemeClr val="bg2"/>
              </a:solidFill>
            </a:endParaRPr>
          </a:p>
        </p:txBody>
      </p:sp>
      <p:pic>
        <p:nvPicPr>
          <p:cNvPr id="5124" name="Picture 6"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5125" name="Line 7"/>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5126" name="Text Box 8"/>
          <p:cNvSpPr txBox="1">
            <a:spLocks noChangeArrowheads="1"/>
          </p:cNvSpPr>
          <p:nvPr/>
        </p:nvSpPr>
        <p:spPr bwMode="auto">
          <a:xfrm>
            <a:off x="0" y="4763"/>
            <a:ext cx="1547813" cy="461665"/>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smtClean="0">
              <a:solidFill>
                <a:schemeClr val="bg1"/>
              </a:solidFill>
            </a:endParaRPr>
          </a:p>
          <a:p>
            <a:pPr algn="r" eaLnBrk="0" hangingPunct="0"/>
            <a:endParaRPr lang="it-IT" sz="1000" dirty="0">
              <a:solidFill>
                <a:schemeClr val="bg1"/>
              </a:solidFill>
            </a:endParaRPr>
          </a:p>
        </p:txBody>
      </p:sp>
      <p:sp>
        <p:nvSpPr>
          <p:cNvPr id="5128" name="Text Box 10"/>
          <p:cNvSpPr txBox="1">
            <a:spLocks noChangeArrowheads="1"/>
          </p:cNvSpPr>
          <p:nvPr/>
        </p:nvSpPr>
        <p:spPr bwMode="auto">
          <a:xfrm>
            <a:off x="1978025" y="6477000"/>
            <a:ext cx="4756150" cy="307777"/>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p>
          <a:p>
            <a:pPr eaLnBrk="0" hangingPunct="0"/>
            <a:endParaRPr lang="it-IT" sz="1000" b="0" dirty="0"/>
          </a:p>
        </p:txBody>
      </p:sp>
      <p:sp>
        <p:nvSpPr>
          <p:cNvPr id="5129" name="Text Box 11"/>
          <p:cNvSpPr txBox="1">
            <a:spLocks noChangeArrowheads="1"/>
          </p:cNvSpPr>
          <p:nvPr/>
        </p:nvSpPr>
        <p:spPr bwMode="auto">
          <a:xfrm>
            <a:off x="1978025" y="1258888"/>
            <a:ext cx="6621463" cy="4983162"/>
          </a:xfrm>
          <a:prstGeom prst="rect">
            <a:avLst/>
          </a:prstGeom>
          <a:noFill/>
          <a:ln w="9525">
            <a:noFill/>
            <a:miter lim="800000"/>
            <a:headEnd/>
            <a:tailEnd/>
          </a:ln>
        </p:spPr>
        <p:txBody>
          <a:bodyPr lIns="0" tIns="0" rIns="0" bIns="0"/>
          <a:lstStyle/>
          <a:p>
            <a:pPr lvl="0"/>
            <a:r>
              <a:rPr lang="en-GB" dirty="0" smtClean="0"/>
              <a:t>The CSO data bank contains a large amount of trade data, </a:t>
            </a:r>
          </a:p>
          <a:p>
            <a:pPr lvl="0"/>
            <a:endParaRPr lang="en-GB" sz="1000" dirty="0" smtClean="0">
              <a:solidFill>
                <a:srgbClr val="0070C0"/>
              </a:solidFill>
              <a:hlinkClick r:id="rId3"/>
            </a:endParaRPr>
          </a:p>
          <a:p>
            <a:pPr lvl="0"/>
            <a:endParaRPr lang="en-GB" sz="1000" dirty="0" smtClean="0">
              <a:solidFill>
                <a:srgbClr val="0070C0"/>
              </a:solidFill>
              <a:hlinkClick r:id="rId3"/>
            </a:endParaRPr>
          </a:p>
          <a:p>
            <a:pPr lvl="0"/>
            <a:r>
              <a:rPr lang="en-GB" sz="1050" dirty="0" smtClean="0">
                <a:solidFill>
                  <a:srgbClr val="0070C0"/>
                </a:solidFill>
                <a:hlinkClick r:id="rId3"/>
              </a:rPr>
              <a:t>http://www.cso.ie/px/pxeirestat/Database/eirestat/Trade/Trade_statbank.asp?SP=Trade&amp;Planguage=0</a:t>
            </a:r>
            <a:endParaRPr lang="en-GB" sz="1050" dirty="0" smtClean="0">
              <a:solidFill>
                <a:srgbClr val="0070C0"/>
              </a:solidFill>
            </a:endParaRPr>
          </a:p>
          <a:p>
            <a:pPr lvl="0"/>
            <a:endParaRPr lang="en-GB" b="0" dirty="0" smtClean="0"/>
          </a:p>
          <a:p>
            <a:pPr lvl="0"/>
            <a:r>
              <a:rPr lang="en-GB" b="0" dirty="0" smtClean="0"/>
              <a:t>The Trade Helpdesk provides a special queries facility.</a:t>
            </a:r>
          </a:p>
          <a:p>
            <a:pPr lvl="0"/>
            <a:endParaRPr lang="en-GB" b="0" dirty="0" smtClean="0"/>
          </a:p>
          <a:p>
            <a:pPr lvl="0"/>
            <a:endParaRPr lang="en-GB" b="0" dirty="0" smtClean="0"/>
          </a:p>
          <a:p>
            <a:pPr lvl="0"/>
            <a:endParaRPr lang="en-GB" b="0" dirty="0" smtClean="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22</a:t>
            </a:fld>
            <a:endParaRPr lang="it-IT"/>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4"/>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5123" name="Rectangle 5"/>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Goods and Services in 2010</a:t>
            </a:r>
            <a:endParaRPr lang="en-GB" sz="2000" dirty="0">
              <a:solidFill>
                <a:schemeClr val="bg2"/>
              </a:solidFill>
            </a:endParaRPr>
          </a:p>
        </p:txBody>
      </p:sp>
      <p:pic>
        <p:nvPicPr>
          <p:cNvPr id="5124" name="Picture 6"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5125" name="Line 7"/>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5126" name="Text Box 8"/>
          <p:cNvSpPr txBox="1">
            <a:spLocks noChangeArrowheads="1"/>
          </p:cNvSpPr>
          <p:nvPr/>
        </p:nvSpPr>
        <p:spPr bwMode="auto">
          <a:xfrm>
            <a:off x="0" y="4763"/>
            <a:ext cx="1547813" cy="461665"/>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smtClean="0">
              <a:solidFill>
                <a:schemeClr val="bg1"/>
              </a:solidFill>
            </a:endParaRPr>
          </a:p>
          <a:p>
            <a:pPr algn="r" eaLnBrk="0" hangingPunct="0"/>
            <a:endParaRPr lang="it-IT" sz="1000" dirty="0">
              <a:solidFill>
                <a:schemeClr val="bg1"/>
              </a:solidFill>
            </a:endParaRPr>
          </a:p>
        </p:txBody>
      </p:sp>
      <p:sp>
        <p:nvSpPr>
          <p:cNvPr id="5128" name="Text Box 10"/>
          <p:cNvSpPr txBox="1">
            <a:spLocks noChangeArrowheads="1"/>
          </p:cNvSpPr>
          <p:nvPr/>
        </p:nvSpPr>
        <p:spPr bwMode="auto">
          <a:xfrm>
            <a:off x="1978025" y="6477000"/>
            <a:ext cx="4756150" cy="307777"/>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p>
          <a:p>
            <a:pPr eaLnBrk="0" hangingPunct="0"/>
            <a:endParaRPr lang="it-IT" sz="1000" b="0" dirty="0"/>
          </a:p>
        </p:txBody>
      </p:sp>
      <p:sp>
        <p:nvSpPr>
          <p:cNvPr id="5129" name="Text Box 11"/>
          <p:cNvSpPr txBox="1">
            <a:spLocks noChangeArrowheads="1"/>
          </p:cNvSpPr>
          <p:nvPr/>
        </p:nvSpPr>
        <p:spPr bwMode="auto">
          <a:xfrm>
            <a:off x="1978025" y="1258888"/>
            <a:ext cx="6621463" cy="4983162"/>
          </a:xfrm>
          <a:prstGeom prst="rect">
            <a:avLst/>
          </a:prstGeom>
          <a:noFill/>
          <a:ln w="9525">
            <a:noFill/>
            <a:miter lim="800000"/>
            <a:headEnd/>
            <a:tailEnd/>
          </a:ln>
        </p:spPr>
        <p:txBody>
          <a:bodyPr lIns="0" tIns="0" rIns="0" bIns="0"/>
          <a:lstStyle/>
          <a:p>
            <a:pPr lvl="0"/>
            <a:r>
              <a:rPr lang="en-GB" dirty="0" smtClean="0">
                <a:solidFill>
                  <a:srgbClr val="993333"/>
                </a:solidFill>
              </a:rPr>
              <a:t>Value of Trade in Goods and Services 2010</a:t>
            </a:r>
          </a:p>
          <a:p>
            <a:pPr lvl="0"/>
            <a:endParaRPr lang="en-GB" dirty="0" smtClean="0">
              <a:solidFill>
                <a:srgbClr val="993333"/>
              </a:solidFill>
            </a:endParaRPr>
          </a:p>
          <a:p>
            <a:pPr lvl="0"/>
            <a:r>
              <a:rPr lang="en-GB" dirty="0" smtClean="0">
                <a:solidFill>
                  <a:srgbClr val="993333"/>
                </a:solidFill>
              </a:rPr>
              <a:t>			     €billion</a:t>
            </a:r>
          </a:p>
          <a:p>
            <a:pPr lvl="0"/>
            <a:endParaRPr lang="en-GB" b="0" dirty="0" smtClean="0"/>
          </a:p>
          <a:p>
            <a:pPr lvl="0"/>
            <a:endParaRPr lang="en-GB" b="0" dirty="0" smtClean="0"/>
          </a:p>
          <a:p>
            <a:pPr lvl="0"/>
            <a:endParaRPr lang="en-GB" b="0" dirty="0" smtClean="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23</a:t>
            </a:fld>
            <a:endParaRPr lang="it-IT"/>
          </a:p>
        </p:txBody>
      </p:sp>
      <p:graphicFrame>
        <p:nvGraphicFramePr>
          <p:cNvPr id="10" name="Table 9"/>
          <p:cNvGraphicFramePr>
            <a:graphicFrameLocks noGrp="1"/>
          </p:cNvGraphicFramePr>
          <p:nvPr/>
        </p:nvGraphicFramePr>
        <p:xfrm>
          <a:off x="2197101" y="2158999"/>
          <a:ext cx="3632199" cy="1574799"/>
        </p:xfrm>
        <a:graphic>
          <a:graphicData uri="http://schemas.openxmlformats.org/drawingml/2006/table">
            <a:tbl>
              <a:tblPr firstRow="1" bandRow="1">
                <a:tableStyleId>{5C22544A-7EE6-4342-B048-85BDC9FD1C3A}</a:tableStyleId>
              </a:tblPr>
              <a:tblGrid>
                <a:gridCol w="1206499"/>
                <a:gridCol w="1041400"/>
                <a:gridCol w="1384300"/>
              </a:tblGrid>
              <a:tr h="524933">
                <a:tc>
                  <a:txBody>
                    <a:bodyPr/>
                    <a:lstStyle/>
                    <a:p>
                      <a:r>
                        <a:rPr lang="en-IE" b="1" dirty="0" smtClean="0">
                          <a:solidFill>
                            <a:schemeClr val="tx1"/>
                          </a:solidFill>
                        </a:rPr>
                        <a:t>Type</a:t>
                      </a:r>
                      <a:endParaRPr lang="en-IE" b="1" dirty="0">
                        <a:solidFill>
                          <a:schemeClr val="tx1"/>
                        </a:solidFill>
                      </a:endParaRPr>
                    </a:p>
                  </a:txBody>
                  <a:tcPr/>
                </a:tc>
                <a:tc>
                  <a:txBody>
                    <a:bodyPr/>
                    <a:lstStyle/>
                    <a:p>
                      <a:pPr algn="ctr"/>
                      <a:r>
                        <a:rPr lang="en-IE" b="1" dirty="0" smtClean="0">
                          <a:solidFill>
                            <a:srgbClr val="FF0000"/>
                          </a:solidFill>
                        </a:rPr>
                        <a:t>Exports</a:t>
                      </a:r>
                      <a:endParaRPr lang="en-IE" b="1" dirty="0">
                        <a:solidFill>
                          <a:srgbClr val="FF0000"/>
                        </a:solidFill>
                      </a:endParaRPr>
                    </a:p>
                  </a:txBody>
                  <a:tcPr/>
                </a:tc>
                <a:tc>
                  <a:txBody>
                    <a:bodyPr/>
                    <a:lstStyle/>
                    <a:p>
                      <a:pPr algn="ctr"/>
                      <a:r>
                        <a:rPr lang="en-IE" b="1" dirty="0" smtClean="0">
                          <a:solidFill>
                            <a:srgbClr val="FF0000"/>
                          </a:solidFill>
                        </a:rPr>
                        <a:t>Imports</a:t>
                      </a:r>
                      <a:endParaRPr lang="en-IE" b="1" dirty="0">
                        <a:solidFill>
                          <a:srgbClr val="FF0000"/>
                        </a:solidFill>
                      </a:endParaRPr>
                    </a:p>
                  </a:txBody>
                  <a:tcPr/>
                </a:tc>
              </a:tr>
              <a:tr h="524933">
                <a:tc>
                  <a:txBody>
                    <a:bodyPr/>
                    <a:lstStyle/>
                    <a:p>
                      <a:r>
                        <a:rPr lang="en-IE" sz="1800" b="1" dirty="0" smtClean="0"/>
                        <a:t>Goods</a:t>
                      </a:r>
                      <a:endParaRPr lang="en-IE" sz="1800" b="1" dirty="0"/>
                    </a:p>
                  </a:txBody>
                  <a:tcPr/>
                </a:tc>
                <a:tc>
                  <a:txBody>
                    <a:bodyPr/>
                    <a:lstStyle/>
                    <a:p>
                      <a:pPr algn="ctr"/>
                      <a:r>
                        <a:rPr lang="en-IE" sz="1800" b="1" dirty="0" smtClean="0"/>
                        <a:t>€89.2b</a:t>
                      </a:r>
                      <a:endParaRPr lang="en-IE" sz="1800" b="1" dirty="0"/>
                    </a:p>
                  </a:txBody>
                  <a:tcPr/>
                </a:tc>
                <a:tc>
                  <a:txBody>
                    <a:bodyPr/>
                    <a:lstStyle/>
                    <a:p>
                      <a:pPr algn="ctr"/>
                      <a:r>
                        <a:rPr lang="en-IE" sz="1800" b="1" dirty="0" smtClean="0"/>
                        <a:t>€45.8b</a:t>
                      </a:r>
                      <a:endParaRPr lang="en-IE" sz="1800" b="1" dirty="0"/>
                    </a:p>
                  </a:txBody>
                  <a:tcPr/>
                </a:tc>
              </a:tr>
              <a:tr h="524933">
                <a:tc>
                  <a:txBody>
                    <a:bodyPr/>
                    <a:lstStyle/>
                    <a:p>
                      <a:r>
                        <a:rPr lang="en-IE" sz="1800" b="1" dirty="0" smtClean="0"/>
                        <a:t>Services</a:t>
                      </a:r>
                      <a:endParaRPr lang="en-IE" sz="1800" b="1" dirty="0"/>
                    </a:p>
                  </a:txBody>
                  <a:tcPr/>
                </a:tc>
                <a:tc>
                  <a:txBody>
                    <a:bodyPr/>
                    <a:lstStyle/>
                    <a:p>
                      <a:pPr algn="ctr"/>
                      <a:r>
                        <a:rPr lang="en-IE" sz="1800" b="1" dirty="0" smtClean="0"/>
                        <a:t>€73.8b</a:t>
                      </a:r>
                      <a:endParaRPr lang="en-IE" sz="1800" b="1" dirty="0"/>
                    </a:p>
                  </a:txBody>
                  <a:tcPr/>
                </a:tc>
                <a:tc>
                  <a:txBody>
                    <a:bodyPr/>
                    <a:lstStyle/>
                    <a:p>
                      <a:pPr algn="ctr"/>
                      <a:r>
                        <a:rPr lang="en-IE" sz="1800" b="1" dirty="0" smtClean="0"/>
                        <a:t>€80.9b</a:t>
                      </a:r>
                      <a:endParaRPr lang="en-IE" sz="1800" b="1" dirty="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4"/>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5123" name="Rectangle 5"/>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Total Goods Trade 2010</a:t>
            </a:r>
            <a:endParaRPr lang="en-GB" sz="2000" dirty="0">
              <a:solidFill>
                <a:srgbClr val="FF0000"/>
              </a:solidFill>
            </a:endParaRPr>
          </a:p>
        </p:txBody>
      </p:sp>
      <p:pic>
        <p:nvPicPr>
          <p:cNvPr id="5124" name="Picture 6"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5125" name="Line 7"/>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5126" name="Text Box 8"/>
          <p:cNvSpPr txBox="1">
            <a:spLocks noChangeArrowheads="1"/>
          </p:cNvSpPr>
          <p:nvPr/>
        </p:nvSpPr>
        <p:spPr bwMode="auto">
          <a:xfrm>
            <a:off x="0" y="4763"/>
            <a:ext cx="1547813" cy="461665"/>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smtClean="0">
              <a:solidFill>
                <a:schemeClr val="bg1"/>
              </a:solidFill>
            </a:endParaRPr>
          </a:p>
          <a:p>
            <a:pPr algn="r" eaLnBrk="0" hangingPunct="0"/>
            <a:endParaRPr lang="it-IT" sz="1000" dirty="0">
              <a:solidFill>
                <a:schemeClr val="bg1"/>
              </a:solidFill>
            </a:endParaRPr>
          </a:p>
        </p:txBody>
      </p:sp>
      <p:sp>
        <p:nvSpPr>
          <p:cNvPr id="5128" name="Text Box 10"/>
          <p:cNvSpPr txBox="1">
            <a:spLocks noChangeArrowheads="1"/>
          </p:cNvSpPr>
          <p:nvPr/>
        </p:nvSpPr>
        <p:spPr bwMode="auto">
          <a:xfrm>
            <a:off x="1978025" y="6477000"/>
            <a:ext cx="4756150" cy="307777"/>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p>
          <a:p>
            <a:pPr eaLnBrk="0" hangingPunct="0"/>
            <a:endParaRPr lang="it-IT" sz="1000" b="0" dirty="0"/>
          </a:p>
        </p:txBody>
      </p:sp>
      <p:sp>
        <p:nvSpPr>
          <p:cNvPr id="5129" name="Text Box 11"/>
          <p:cNvSpPr txBox="1">
            <a:spLocks noChangeArrowheads="1"/>
          </p:cNvSpPr>
          <p:nvPr/>
        </p:nvSpPr>
        <p:spPr bwMode="auto">
          <a:xfrm>
            <a:off x="1978025" y="1258888"/>
            <a:ext cx="6621463" cy="4983162"/>
          </a:xfrm>
          <a:prstGeom prst="rect">
            <a:avLst/>
          </a:prstGeom>
          <a:noFill/>
          <a:ln w="9525">
            <a:noFill/>
            <a:miter lim="800000"/>
            <a:headEnd/>
            <a:tailEnd/>
          </a:ln>
        </p:spPr>
        <p:txBody>
          <a:bodyPr lIns="0" tIns="0" rIns="0" bIns="0"/>
          <a:lstStyle/>
          <a:p>
            <a:pPr lvl="0"/>
            <a:r>
              <a:rPr lang="en-GB" dirty="0" smtClean="0">
                <a:solidFill>
                  <a:srgbClr val="993333"/>
                </a:solidFill>
              </a:rPr>
              <a:t>Value of Total Goods Trade 2010</a:t>
            </a:r>
          </a:p>
          <a:p>
            <a:pPr lvl="0"/>
            <a:r>
              <a:rPr lang="en-GB" dirty="0" smtClean="0">
                <a:solidFill>
                  <a:srgbClr val="993333"/>
                </a:solidFill>
              </a:rPr>
              <a:t>VAT number value size class</a:t>
            </a:r>
          </a:p>
          <a:p>
            <a:pPr lvl="0"/>
            <a:endParaRPr lang="en-GB" dirty="0" smtClean="0">
              <a:solidFill>
                <a:srgbClr val="993333"/>
              </a:solidFill>
            </a:endParaRPr>
          </a:p>
          <a:p>
            <a:pPr lvl="0"/>
            <a:endParaRPr lang="en-GB" b="0" dirty="0" smtClean="0"/>
          </a:p>
          <a:p>
            <a:pPr lvl="0"/>
            <a:endParaRPr lang="en-GB" b="0" dirty="0" smtClean="0"/>
          </a:p>
          <a:p>
            <a:pPr lvl="0"/>
            <a:endParaRPr lang="en-GB" b="0" dirty="0" smtClean="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24</a:t>
            </a:fld>
            <a:endParaRPr lang="it-IT"/>
          </a:p>
        </p:txBody>
      </p:sp>
      <p:graphicFrame>
        <p:nvGraphicFramePr>
          <p:cNvPr id="10" name="Table 9"/>
          <p:cNvGraphicFramePr>
            <a:graphicFrameLocks noGrp="1"/>
          </p:cNvGraphicFramePr>
          <p:nvPr/>
        </p:nvGraphicFramePr>
        <p:xfrm>
          <a:off x="2146300" y="2158999"/>
          <a:ext cx="6375400" cy="3264745"/>
        </p:xfrm>
        <a:graphic>
          <a:graphicData uri="http://schemas.openxmlformats.org/drawingml/2006/table">
            <a:tbl>
              <a:tblPr firstRow="1" bandRow="1">
                <a:tableStyleId>{5C22544A-7EE6-4342-B048-85BDC9FD1C3A}</a:tableStyleId>
              </a:tblPr>
              <a:tblGrid>
                <a:gridCol w="1295400"/>
                <a:gridCol w="1193800"/>
                <a:gridCol w="1333500"/>
                <a:gridCol w="1231900"/>
                <a:gridCol w="1320800"/>
              </a:tblGrid>
              <a:tr h="524933">
                <a:tc>
                  <a:txBody>
                    <a:bodyPr/>
                    <a:lstStyle/>
                    <a:p>
                      <a:r>
                        <a:rPr lang="en-IE" sz="1800" b="1" dirty="0" smtClean="0">
                          <a:solidFill>
                            <a:schemeClr val="tx1"/>
                          </a:solidFill>
                        </a:rPr>
                        <a:t>Class</a:t>
                      </a:r>
                      <a:endParaRPr lang="en-IE" sz="1800" b="1" dirty="0">
                        <a:solidFill>
                          <a:schemeClr val="tx1"/>
                        </a:solidFill>
                      </a:endParaRPr>
                    </a:p>
                  </a:txBody>
                  <a:tcPr/>
                </a:tc>
                <a:tc>
                  <a:txBody>
                    <a:bodyPr/>
                    <a:lstStyle/>
                    <a:p>
                      <a:pPr algn="r"/>
                      <a:r>
                        <a:rPr lang="en-IE" sz="1800" b="1" dirty="0" smtClean="0">
                          <a:solidFill>
                            <a:srgbClr val="FF0000"/>
                          </a:solidFill>
                        </a:rPr>
                        <a:t>Vat</a:t>
                      </a:r>
                      <a:r>
                        <a:rPr lang="en-IE" sz="1800" b="1" baseline="0" dirty="0" smtClean="0">
                          <a:solidFill>
                            <a:srgbClr val="FF0000"/>
                          </a:solidFill>
                        </a:rPr>
                        <a:t> number</a:t>
                      </a:r>
                      <a:r>
                        <a:rPr lang="en-IE" sz="1800" b="1" dirty="0" smtClean="0">
                          <a:solidFill>
                            <a:srgbClr val="FF0000"/>
                          </a:solidFill>
                        </a:rPr>
                        <a:t>s</a:t>
                      </a:r>
                      <a:endParaRPr lang="en-IE" sz="1800" b="1" dirty="0">
                        <a:solidFill>
                          <a:srgbClr val="FF0000"/>
                        </a:solidFill>
                      </a:endParaRPr>
                    </a:p>
                  </a:txBody>
                  <a:tcPr/>
                </a:tc>
                <a:tc>
                  <a:txBody>
                    <a:bodyPr/>
                    <a:lstStyle/>
                    <a:p>
                      <a:pPr algn="r"/>
                      <a:r>
                        <a:rPr lang="en-IE" sz="1800" b="1" dirty="0" smtClean="0">
                          <a:solidFill>
                            <a:srgbClr val="FF0000"/>
                          </a:solidFill>
                        </a:rPr>
                        <a:t>Exports</a:t>
                      </a:r>
                      <a:endParaRPr lang="en-IE" sz="1800" b="1" dirty="0">
                        <a:solidFill>
                          <a:srgbClr val="FF0000"/>
                        </a:solidFill>
                      </a:endParaRPr>
                    </a:p>
                  </a:txBody>
                  <a:tcPr/>
                </a:tc>
                <a:tc>
                  <a:txBody>
                    <a:bodyPr/>
                    <a:lstStyle/>
                    <a:p>
                      <a:pPr algn="r"/>
                      <a:r>
                        <a:rPr lang="en-IE" sz="1800" b="1" dirty="0" smtClean="0">
                          <a:solidFill>
                            <a:srgbClr val="FF0000"/>
                          </a:solidFill>
                        </a:rPr>
                        <a:t>Vat</a:t>
                      </a:r>
                      <a:r>
                        <a:rPr lang="en-IE" sz="1800" b="1" baseline="0" dirty="0" smtClean="0">
                          <a:solidFill>
                            <a:srgbClr val="FF0000"/>
                          </a:solidFill>
                        </a:rPr>
                        <a:t> number</a:t>
                      </a:r>
                      <a:r>
                        <a:rPr lang="en-IE" sz="1800" b="1" dirty="0" smtClean="0">
                          <a:solidFill>
                            <a:srgbClr val="FF0000"/>
                          </a:solidFill>
                        </a:rPr>
                        <a:t>s</a:t>
                      </a:r>
                      <a:endParaRPr lang="en-IE" sz="1800" b="1" dirty="0">
                        <a:solidFill>
                          <a:srgbClr val="FF0000"/>
                        </a:solidFill>
                      </a:endParaRPr>
                    </a:p>
                  </a:txBody>
                  <a:tcPr/>
                </a:tc>
                <a:tc>
                  <a:txBody>
                    <a:bodyPr/>
                    <a:lstStyle/>
                    <a:p>
                      <a:pPr algn="r"/>
                      <a:r>
                        <a:rPr lang="en-IE" sz="1800" b="1" dirty="0" smtClean="0">
                          <a:solidFill>
                            <a:srgbClr val="FF0000"/>
                          </a:solidFill>
                        </a:rPr>
                        <a:t>Imports</a:t>
                      </a:r>
                      <a:endParaRPr lang="en-IE" sz="1800" b="1" dirty="0">
                        <a:solidFill>
                          <a:srgbClr val="FF0000"/>
                        </a:solidFill>
                      </a:endParaRPr>
                    </a:p>
                  </a:txBody>
                  <a:tcPr/>
                </a:tc>
              </a:tr>
              <a:tr h="524933">
                <a:tc>
                  <a:txBody>
                    <a:bodyPr/>
                    <a:lstStyle/>
                    <a:p>
                      <a:r>
                        <a:rPr lang="en-IE" sz="1800" b="1" baseline="0" dirty="0" smtClean="0"/>
                        <a:t>&lt;€100,000</a:t>
                      </a:r>
                      <a:endParaRPr lang="en-IE" sz="1800" b="1" dirty="0"/>
                    </a:p>
                  </a:txBody>
                  <a:tcPr/>
                </a:tc>
                <a:tc>
                  <a:txBody>
                    <a:bodyPr/>
                    <a:lstStyle/>
                    <a:p>
                      <a:pPr algn="r"/>
                      <a:r>
                        <a:rPr lang="en-IE" sz="1800" b="1" dirty="0" smtClean="0"/>
                        <a:t>17,384</a:t>
                      </a:r>
                      <a:endParaRPr lang="en-IE" sz="1800" b="1" dirty="0"/>
                    </a:p>
                  </a:txBody>
                  <a:tcPr/>
                </a:tc>
                <a:tc>
                  <a:txBody>
                    <a:bodyPr/>
                    <a:lstStyle/>
                    <a:p>
                      <a:pPr algn="r"/>
                      <a:r>
                        <a:rPr lang="en-IE" sz="1800" b="1" dirty="0" smtClean="0"/>
                        <a:t>€196m</a:t>
                      </a:r>
                      <a:endParaRPr lang="en-IE" sz="1800" b="1" dirty="0"/>
                    </a:p>
                  </a:txBody>
                  <a:tcPr/>
                </a:tc>
                <a:tc>
                  <a:txBody>
                    <a:bodyPr/>
                    <a:lstStyle/>
                    <a:p>
                      <a:pPr algn="r"/>
                      <a:r>
                        <a:rPr lang="en-IE" sz="1800" b="1" dirty="0" smtClean="0"/>
                        <a:t>47,332</a:t>
                      </a:r>
                      <a:endParaRPr lang="en-IE" sz="1800" b="1" dirty="0"/>
                    </a:p>
                  </a:txBody>
                  <a:tcPr/>
                </a:tc>
                <a:tc>
                  <a:txBody>
                    <a:bodyPr/>
                    <a:lstStyle/>
                    <a:p>
                      <a:pPr algn="r"/>
                      <a:r>
                        <a:rPr lang="en-IE" sz="1800" b="1" dirty="0" smtClean="0"/>
                        <a:t>€583m</a:t>
                      </a:r>
                      <a:endParaRPr lang="en-IE" sz="1800" b="1" dirty="0"/>
                    </a:p>
                  </a:txBody>
                  <a:tcPr/>
                </a:tc>
              </a:tr>
              <a:tr h="524933">
                <a:tc>
                  <a:txBody>
                    <a:bodyPr/>
                    <a:lstStyle/>
                    <a:p>
                      <a:r>
                        <a:rPr lang="en-IE" sz="1800" b="1" baseline="0" dirty="0" smtClean="0"/>
                        <a:t>&lt; €1m</a:t>
                      </a:r>
                      <a:endParaRPr lang="en-IE" sz="1800" b="1" dirty="0"/>
                    </a:p>
                  </a:txBody>
                  <a:tcPr/>
                </a:tc>
                <a:tc>
                  <a:txBody>
                    <a:bodyPr/>
                    <a:lstStyle/>
                    <a:p>
                      <a:pPr algn="r"/>
                      <a:r>
                        <a:rPr lang="en-IE" sz="1800" b="1" dirty="0" smtClean="0"/>
                        <a:t>2,783</a:t>
                      </a:r>
                      <a:endParaRPr lang="en-IE" sz="1800" b="1" dirty="0"/>
                    </a:p>
                  </a:txBody>
                  <a:tcPr/>
                </a:tc>
                <a:tc>
                  <a:txBody>
                    <a:bodyPr/>
                    <a:lstStyle/>
                    <a:p>
                      <a:pPr algn="r"/>
                      <a:r>
                        <a:rPr lang="en-IE" sz="1800" b="1" dirty="0" smtClean="0"/>
                        <a:t>€872m</a:t>
                      </a:r>
                      <a:endParaRPr lang="en-IE" sz="1800" b="1" dirty="0"/>
                    </a:p>
                  </a:txBody>
                  <a:tcPr/>
                </a:tc>
                <a:tc>
                  <a:txBody>
                    <a:bodyPr/>
                    <a:lstStyle/>
                    <a:p>
                      <a:pPr algn="r"/>
                      <a:r>
                        <a:rPr lang="en-IE" sz="1800" b="1" dirty="0" smtClean="0"/>
                        <a:t>7,187</a:t>
                      </a:r>
                      <a:endParaRPr lang="en-IE" sz="1800" b="1"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IE" sz="1800" b="1" dirty="0" smtClean="0"/>
                        <a:t>€2,285m</a:t>
                      </a:r>
                    </a:p>
                  </a:txBody>
                  <a:tcPr/>
                </a:tc>
              </a:tr>
              <a:tr h="5249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800" b="1" baseline="0" dirty="0" smtClean="0"/>
                        <a:t>&lt; €100m</a:t>
                      </a:r>
                      <a:endParaRPr lang="en-IE" sz="1800" b="1" dirty="0" smtClean="0"/>
                    </a:p>
                  </a:txBody>
                  <a:tcPr/>
                </a:tc>
                <a:tc>
                  <a:txBody>
                    <a:bodyPr/>
                    <a:lstStyle/>
                    <a:p>
                      <a:pPr algn="r"/>
                      <a:r>
                        <a:rPr lang="en-IE" sz="1800" b="1" dirty="0" smtClean="0"/>
                        <a:t>1,378</a:t>
                      </a:r>
                      <a:endParaRPr lang="en-IE" sz="1800" b="1" dirty="0"/>
                    </a:p>
                  </a:txBody>
                  <a:tcPr/>
                </a:tc>
                <a:tc>
                  <a:txBody>
                    <a:bodyPr/>
                    <a:lstStyle/>
                    <a:p>
                      <a:pPr algn="r"/>
                      <a:r>
                        <a:rPr lang="en-IE" sz="1800" b="1" dirty="0" smtClean="0"/>
                        <a:t>€14,399m</a:t>
                      </a:r>
                      <a:endParaRPr lang="en-IE" sz="1800" b="1" dirty="0"/>
                    </a:p>
                  </a:txBody>
                  <a:tcPr/>
                </a:tc>
                <a:tc>
                  <a:txBody>
                    <a:bodyPr/>
                    <a:lstStyle/>
                    <a:p>
                      <a:pPr algn="r"/>
                      <a:r>
                        <a:rPr lang="en-IE" sz="1800" b="1" dirty="0" smtClean="0"/>
                        <a:t>2,886</a:t>
                      </a:r>
                      <a:endParaRPr lang="en-IE" sz="1800" b="1"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IE" sz="1800" b="1" dirty="0" smtClean="0"/>
                        <a:t>€21,979m</a:t>
                      </a:r>
                    </a:p>
                  </a:txBody>
                  <a:tcPr/>
                </a:tc>
              </a:tr>
              <a:tr h="524933">
                <a:tc>
                  <a:txBody>
                    <a:bodyPr/>
                    <a:lstStyle/>
                    <a:p>
                      <a:r>
                        <a:rPr lang="en-IE" sz="1800" b="1" dirty="0" smtClean="0"/>
                        <a:t>€100m +</a:t>
                      </a:r>
                      <a:endParaRPr lang="en-IE" sz="1800" b="1" dirty="0"/>
                    </a:p>
                  </a:txBody>
                  <a:tcPr/>
                </a:tc>
                <a:tc>
                  <a:txBody>
                    <a:bodyPr/>
                    <a:lstStyle/>
                    <a:p>
                      <a:pPr algn="r"/>
                      <a:r>
                        <a:rPr lang="en-IE" sz="1800" b="1" dirty="0" smtClean="0"/>
                        <a:t>116</a:t>
                      </a:r>
                      <a:endParaRPr lang="en-IE" sz="1800" b="1" dirty="0"/>
                    </a:p>
                  </a:txBody>
                  <a:tcPr/>
                </a:tc>
                <a:tc>
                  <a:txBody>
                    <a:bodyPr/>
                    <a:lstStyle/>
                    <a:p>
                      <a:pPr algn="r"/>
                      <a:r>
                        <a:rPr lang="en-IE" sz="1800" b="1" dirty="0" smtClean="0"/>
                        <a:t>€72,765m</a:t>
                      </a:r>
                      <a:endParaRPr lang="en-IE" sz="1800" b="1" dirty="0"/>
                    </a:p>
                  </a:txBody>
                  <a:tcPr/>
                </a:tc>
                <a:tc>
                  <a:txBody>
                    <a:bodyPr/>
                    <a:lstStyle/>
                    <a:p>
                      <a:pPr algn="r"/>
                      <a:r>
                        <a:rPr lang="en-IE" sz="1800" b="1" dirty="0" smtClean="0"/>
                        <a:t>64</a:t>
                      </a:r>
                      <a:endParaRPr lang="en-IE" sz="1800" b="1"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IE" sz="1800" b="1" dirty="0" smtClean="0"/>
                        <a:t>€19,590m</a:t>
                      </a:r>
                    </a:p>
                  </a:txBody>
                  <a:tcPr/>
                </a:tc>
              </a:tr>
              <a:tr h="524933">
                <a:tc>
                  <a:txBody>
                    <a:bodyPr/>
                    <a:lstStyle/>
                    <a:p>
                      <a:r>
                        <a:rPr lang="en-IE" sz="1800" b="1" dirty="0" smtClean="0"/>
                        <a:t>Total</a:t>
                      </a:r>
                      <a:endParaRPr lang="en-IE" sz="1800" b="1" dirty="0"/>
                    </a:p>
                  </a:txBody>
                  <a:tcPr/>
                </a:tc>
                <a:tc>
                  <a:txBody>
                    <a:bodyPr/>
                    <a:lstStyle/>
                    <a:p>
                      <a:pPr algn="r"/>
                      <a:r>
                        <a:rPr lang="en-IE" sz="1800" b="1" dirty="0" smtClean="0"/>
                        <a:t>21,661</a:t>
                      </a:r>
                      <a:endParaRPr lang="en-IE" sz="1800" b="1" dirty="0"/>
                    </a:p>
                  </a:txBody>
                  <a:tcPr/>
                </a:tc>
                <a:tc>
                  <a:txBody>
                    <a:bodyPr/>
                    <a:lstStyle/>
                    <a:p>
                      <a:pPr algn="r"/>
                      <a:r>
                        <a:rPr lang="en-IE" sz="1800" b="1" dirty="0" smtClean="0"/>
                        <a:t>€88,232m</a:t>
                      </a:r>
                      <a:endParaRPr lang="en-IE" sz="1800" b="1" dirty="0"/>
                    </a:p>
                  </a:txBody>
                  <a:tcPr/>
                </a:tc>
                <a:tc>
                  <a:txBody>
                    <a:bodyPr/>
                    <a:lstStyle/>
                    <a:p>
                      <a:pPr algn="r"/>
                      <a:r>
                        <a:rPr lang="en-IE" sz="1800" b="1" dirty="0" smtClean="0"/>
                        <a:t>57,469</a:t>
                      </a:r>
                      <a:endParaRPr lang="en-IE" sz="1800" b="1"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IE" sz="1800" b="1" dirty="0" smtClean="0"/>
                        <a:t>€44,437m</a:t>
                      </a:r>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4"/>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5123" name="Rectangle 5"/>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Intra-EU Goods Trade 2010</a:t>
            </a:r>
            <a:endParaRPr lang="en-GB" sz="2000" dirty="0">
              <a:solidFill>
                <a:schemeClr val="bg2"/>
              </a:solidFill>
            </a:endParaRPr>
          </a:p>
        </p:txBody>
      </p:sp>
      <p:pic>
        <p:nvPicPr>
          <p:cNvPr id="5124" name="Picture 6"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5125" name="Line 7"/>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5126" name="Text Box 8"/>
          <p:cNvSpPr txBox="1">
            <a:spLocks noChangeArrowheads="1"/>
          </p:cNvSpPr>
          <p:nvPr/>
        </p:nvSpPr>
        <p:spPr bwMode="auto">
          <a:xfrm>
            <a:off x="0" y="4763"/>
            <a:ext cx="1547813" cy="461665"/>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smtClean="0">
              <a:solidFill>
                <a:schemeClr val="bg1"/>
              </a:solidFill>
            </a:endParaRPr>
          </a:p>
          <a:p>
            <a:pPr algn="r" eaLnBrk="0" hangingPunct="0"/>
            <a:endParaRPr lang="it-IT" sz="1000" dirty="0">
              <a:solidFill>
                <a:schemeClr val="bg1"/>
              </a:solidFill>
            </a:endParaRPr>
          </a:p>
        </p:txBody>
      </p:sp>
      <p:sp>
        <p:nvSpPr>
          <p:cNvPr id="5128" name="Text Box 10"/>
          <p:cNvSpPr txBox="1">
            <a:spLocks noChangeArrowheads="1"/>
          </p:cNvSpPr>
          <p:nvPr/>
        </p:nvSpPr>
        <p:spPr bwMode="auto">
          <a:xfrm>
            <a:off x="1978025" y="6477000"/>
            <a:ext cx="4756150" cy="307777"/>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p>
          <a:p>
            <a:pPr eaLnBrk="0" hangingPunct="0"/>
            <a:endParaRPr lang="it-IT" sz="1000" b="0" dirty="0"/>
          </a:p>
        </p:txBody>
      </p:sp>
      <p:sp>
        <p:nvSpPr>
          <p:cNvPr id="5129" name="Text Box 11"/>
          <p:cNvSpPr txBox="1">
            <a:spLocks noChangeArrowheads="1"/>
          </p:cNvSpPr>
          <p:nvPr/>
        </p:nvSpPr>
        <p:spPr bwMode="auto">
          <a:xfrm>
            <a:off x="1978025" y="1258888"/>
            <a:ext cx="6621463" cy="4983162"/>
          </a:xfrm>
          <a:prstGeom prst="rect">
            <a:avLst/>
          </a:prstGeom>
          <a:noFill/>
          <a:ln w="9525">
            <a:noFill/>
            <a:miter lim="800000"/>
            <a:headEnd/>
            <a:tailEnd/>
          </a:ln>
        </p:spPr>
        <p:txBody>
          <a:bodyPr lIns="0" tIns="0" rIns="0" bIns="0"/>
          <a:lstStyle/>
          <a:p>
            <a:pPr lvl="0"/>
            <a:r>
              <a:rPr lang="en-GB" dirty="0" smtClean="0">
                <a:solidFill>
                  <a:srgbClr val="993333"/>
                </a:solidFill>
              </a:rPr>
              <a:t>Value of Intra-EU Goods Trade 2010 (excludes estimates)</a:t>
            </a:r>
          </a:p>
          <a:p>
            <a:pPr lvl="0"/>
            <a:r>
              <a:rPr lang="en-GB" dirty="0" smtClean="0">
                <a:solidFill>
                  <a:srgbClr val="993333"/>
                </a:solidFill>
              </a:rPr>
              <a:t>VAT number value size class</a:t>
            </a:r>
          </a:p>
          <a:p>
            <a:pPr lvl="0"/>
            <a:endParaRPr lang="en-GB" dirty="0" smtClean="0">
              <a:solidFill>
                <a:srgbClr val="993333"/>
              </a:solidFill>
            </a:endParaRPr>
          </a:p>
          <a:p>
            <a:pPr lvl="0"/>
            <a:endParaRPr lang="en-GB" b="0" dirty="0" smtClean="0"/>
          </a:p>
          <a:p>
            <a:pPr lvl="0"/>
            <a:endParaRPr lang="en-GB" b="0" dirty="0" smtClean="0"/>
          </a:p>
          <a:p>
            <a:pPr lvl="0"/>
            <a:endParaRPr lang="en-GB" b="0" dirty="0" smtClean="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25</a:t>
            </a:fld>
            <a:endParaRPr lang="it-IT"/>
          </a:p>
        </p:txBody>
      </p:sp>
      <p:graphicFrame>
        <p:nvGraphicFramePr>
          <p:cNvPr id="10" name="Table 9"/>
          <p:cNvGraphicFramePr>
            <a:graphicFrameLocks noGrp="1"/>
          </p:cNvGraphicFramePr>
          <p:nvPr/>
        </p:nvGraphicFramePr>
        <p:xfrm>
          <a:off x="2146300" y="2158999"/>
          <a:ext cx="6375400" cy="3789678"/>
        </p:xfrm>
        <a:graphic>
          <a:graphicData uri="http://schemas.openxmlformats.org/drawingml/2006/table">
            <a:tbl>
              <a:tblPr firstRow="1" bandRow="1">
                <a:tableStyleId>{5C22544A-7EE6-4342-B048-85BDC9FD1C3A}</a:tableStyleId>
              </a:tblPr>
              <a:tblGrid>
                <a:gridCol w="1295400"/>
                <a:gridCol w="1193800"/>
                <a:gridCol w="1333500"/>
                <a:gridCol w="1231900"/>
                <a:gridCol w="1320800"/>
              </a:tblGrid>
              <a:tr h="524933">
                <a:tc>
                  <a:txBody>
                    <a:bodyPr/>
                    <a:lstStyle/>
                    <a:p>
                      <a:endParaRPr lang="en-IE" sz="1800" b="1" dirty="0">
                        <a:solidFill>
                          <a:schemeClr val="tx1"/>
                        </a:solidFill>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E" sz="1800" b="1" dirty="0" smtClean="0">
                          <a:solidFill>
                            <a:srgbClr val="FF0000"/>
                          </a:solidFill>
                        </a:rPr>
                        <a:t>Exports</a:t>
                      </a:r>
                    </a:p>
                  </a:txBody>
                  <a:tcPr/>
                </a:tc>
                <a:tc hMerge="1">
                  <a:txBody>
                    <a:bodyPr/>
                    <a:lstStyle/>
                    <a:p>
                      <a:pPr algn="ctr"/>
                      <a:endParaRPr lang="en-IE" sz="1800" b="1" dirty="0">
                        <a:solidFill>
                          <a:schemeClr val="tx1"/>
                        </a:solidFill>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E" sz="1800" b="1" dirty="0" smtClean="0">
                          <a:solidFill>
                            <a:srgbClr val="FF0000"/>
                          </a:solidFill>
                        </a:rPr>
                        <a:t>Imports</a:t>
                      </a:r>
                    </a:p>
                  </a:txBody>
                  <a:tcPr/>
                </a:tc>
                <a:tc hMerge="1">
                  <a:txBody>
                    <a:bodyPr/>
                    <a:lstStyle/>
                    <a:p>
                      <a:pPr algn="ctr"/>
                      <a:endParaRPr lang="en-IE" sz="1800" b="1" dirty="0">
                        <a:solidFill>
                          <a:schemeClr val="tx1"/>
                        </a:solidFill>
                      </a:endParaRPr>
                    </a:p>
                  </a:txBody>
                  <a:tcPr/>
                </a:tc>
              </a:tr>
              <a:tr h="524933">
                <a:tc>
                  <a:txBody>
                    <a:bodyPr/>
                    <a:lstStyle/>
                    <a:p>
                      <a:r>
                        <a:rPr lang="en-IE" sz="1800" b="1" dirty="0" smtClean="0">
                          <a:solidFill>
                            <a:schemeClr val="tx1"/>
                          </a:solidFill>
                        </a:rPr>
                        <a:t>Class</a:t>
                      </a:r>
                      <a:endParaRPr lang="en-IE" sz="1800" b="1" dirty="0">
                        <a:solidFill>
                          <a:schemeClr val="tx1"/>
                        </a:solidFill>
                      </a:endParaRPr>
                    </a:p>
                  </a:txBody>
                  <a:tcPr/>
                </a:tc>
                <a:tc>
                  <a:txBody>
                    <a:bodyPr/>
                    <a:lstStyle/>
                    <a:p>
                      <a:pPr algn="r"/>
                      <a:r>
                        <a:rPr lang="en-IE" sz="1800" b="1" dirty="0" smtClean="0">
                          <a:solidFill>
                            <a:schemeClr val="tx1"/>
                          </a:solidFill>
                        </a:rPr>
                        <a:t>Vat</a:t>
                      </a:r>
                      <a:r>
                        <a:rPr lang="en-IE" sz="1800" b="1" baseline="0" dirty="0" smtClean="0">
                          <a:solidFill>
                            <a:schemeClr val="tx1"/>
                          </a:solidFill>
                        </a:rPr>
                        <a:t> number</a:t>
                      </a:r>
                      <a:r>
                        <a:rPr lang="en-IE" sz="1800" b="1" dirty="0" smtClean="0">
                          <a:solidFill>
                            <a:schemeClr val="tx1"/>
                          </a:solidFill>
                        </a:rPr>
                        <a:t>s</a:t>
                      </a:r>
                      <a:endParaRPr lang="en-IE" sz="1800" b="1" dirty="0">
                        <a:solidFill>
                          <a:schemeClr val="tx1"/>
                        </a:solidFill>
                      </a:endParaRPr>
                    </a:p>
                  </a:txBody>
                  <a:tcPr/>
                </a:tc>
                <a:tc>
                  <a:txBody>
                    <a:bodyPr/>
                    <a:lstStyle/>
                    <a:p>
                      <a:pPr algn="r"/>
                      <a:r>
                        <a:rPr lang="en-IE" sz="1800" b="1" dirty="0" smtClean="0">
                          <a:solidFill>
                            <a:schemeClr val="tx1"/>
                          </a:solidFill>
                        </a:rPr>
                        <a:t>€m</a:t>
                      </a:r>
                      <a:endParaRPr lang="en-IE" sz="1800" b="1" dirty="0">
                        <a:solidFill>
                          <a:schemeClr val="tx1"/>
                        </a:solidFill>
                      </a:endParaRPr>
                    </a:p>
                  </a:txBody>
                  <a:tcPr/>
                </a:tc>
                <a:tc>
                  <a:txBody>
                    <a:bodyPr/>
                    <a:lstStyle/>
                    <a:p>
                      <a:pPr algn="r"/>
                      <a:r>
                        <a:rPr lang="en-IE" sz="1800" b="1" dirty="0" smtClean="0">
                          <a:solidFill>
                            <a:schemeClr val="tx1"/>
                          </a:solidFill>
                        </a:rPr>
                        <a:t>Vat</a:t>
                      </a:r>
                      <a:r>
                        <a:rPr lang="en-IE" sz="1800" b="1" baseline="0" dirty="0" smtClean="0">
                          <a:solidFill>
                            <a:schemeClr val="tx1"/>
                          </a:solidFill>
                        </a:rPr>
                        <a:t> number</a:t>
                      </a:r>
                      <a:r>
                        <a:rPr lang="en-IE" sz="1800" b="1" dirty="0" smtClean="0">
                          <a:solidFill>
                            <a:schemeClr val="tx1"/>
                          </a:solidFill>
                        </a:rPr>
                        <a:t>s</a:t>
                      </a:r>
                      <a:endParaRPr lang="en-IE" sz="1800" b="1" dirty="0">
                        <a:solidFill>
                          <a:schemeClr val="tx1"/>
                        </a:solidFill>
                      </a:endParaRPr>
                    </a:p>
                  </a:txBody>
                  <a:tcPr/>
                </a:tc>
                <a:tc>
                  <a:txBody>
                    <a:bodyPr/>
                    <a:lstStyle/>
                    <a:p>
                      <a:pPr algn="r"/>
                      <a:r>
                        <a:rPr lang="en-IE" sz="1800" b="1" dirty="0" smtClean="0">
                          <a:solidFill>
                            <a:schemeClr val="tx1"/>
                          </a:solidFill>
                        </a:rPr>
                        <a:t>€m</a:t>
                      </a:r>
                      <a:endParaRPr lang="en-IE" sz="1800" b="1" dirty="0">
                        <a:solidFill>
                          <a:schemeClr val="tx1"/>
                        </a:solidFill>
                      </a:endParaRPr>
                    </a:p>
                  </a:txBody>
                  <a:tcPr/>
                </a:tc>
              </a:tr>
              <a:tr h="524933">
                <a:tc>
                  <a:txBody>
                    <a:bodyPr/>
                    <a:lstStyle/>
                    <a:p>
                      <a:r>
                        <a:rPr lang="en-IE" sz="1800" b="1" baseline="0" dirty="0" smtClean="0"/>
                        <a:t>&lt;€100,000</a:t>
                      </a:r>
                      <a:endParaRPr lang="en-IE" sz="1800" b="1" dirty="0"/>
                    </a:p>
                  </a:txBody>
                  <a:tcPr/>
                </a:tc>
                <a:tc>
                  <a:txBody>
                    <a:bodyPr/>
                    <a:lstStyle/>
                    <a:p>
                      <a:pPr algn="r"/>
                      <a:r>
                        <a:rPr lang="en-IE" b="1" dirty="0" smtClean="0"/>
                        <a:t>101</a:t>
                      </a:r>
                      <a:endParaRPr lang="en-IE" b="1" dirty="0"/>
                    </a:p>
                  </a:txBody>
                  <a:tcPr/>
                </a:tc>
                <a:tc>
                  <a:txBody>
                    <a:bodyPr/>
                    <a:lstStyle/>
                    <a:p>
                      <a:pPr algn="r"/>
                      <a:r>
                        <a:rPr lang="en-IE" sz="1800" b="1" dirty="0" smtClean="0"/>
                        <a:t>€4m</a:t>
                      </a:r>
                      <a:endParaRPr lang="en-IE" sz="1800" b="1" dirty="0"/>
                    </a:p>
                  </a:txBody>
                  <a:tcPr/>
                </a:tc>
                <a:tc>
                  <a:txBody>
                    <a:bodyPr/>
                    <a:lstStyle/>
                    <a:p>
                      <a:pPr algn="r"/>
                      <a:r>
                        <a:rPr lang="en-IE" b="1" dirty="0" smtClean="0"/>
                        <a:t>875</a:t>
                      </a:r>
                      <a:endParaRPr lang="en-IE" b="1" dirty="0"/>
                    </a:p>
                  </a:txBody>
                  <a:tcPr/>
                </a:tc>
                <a:tc>
                  <a:txBody>
                    <a:bodyPr/>
                    <a:lstStyle/>
                    <a:p>
                      <a:pPr algn="r"/>
                      <a:r>
                        <a:rPr lang="en-IE" sz="1800" b="1" dirty="0" smtClean="0"/>
                        <a:t>€41m</a:t>
                      </a:r>
                      <a:endParaRPr lang="en-IE" sz="1800" b="1" dirty="0"/>
                    </a:p>
                  </a:txBody>
                  <a:tcPr/>
                </a:tc>
              </a:tr>
              <a:tr h="524933">
                <a:tc>
                  <a:txBody>
                    <a:bodyPr/>
                    <a:lstStyle/>
                    <a:p>
                      <a:r>
                        <a:rPr lang="en-IE" sz="1800" b="1" baseline="0" dirty="0" smtClean="0"/>
                        <a:t>&lt; €1m</a:t>
                      </a:r>
                      <a:endParaRPr lang="en-IE" sz="1800" b="1" dirty="0"/>
                    </a:p>
                  </a:txBody>
                  <a:tcPr/>
                </a:tc>
                <a:tc>
                  <a:txBody>
                    <a:bodyPr/>
                    <a:lstStyle/>
                    <a:p>
                      <a:pPr algn="r"/>
                      <a:r>
                        <a:rPr lang="en-IE" b="1" dirty="0" smtClean="0"/>
                        <a:t>563</a:t>
                      </a:r>
                      <a:endParaRPr lang="en-IE" b="1" dirty="0"/>
                    </a:p>
                  </a:txBody>
                  <a:tcPr/>
                </a:tc>
                <a:tc>
                  <a:txBody>
                    <a:bodyPr/>
                    <a:lstStyle/>
                    <a:p>
                      <a:pPr algn="r"/>
                      <a:r>
                        <a:rPr lang="en-IE" sz="1800" b="1" dirty="0" smtClean="0"/>
                        <a:t>€290m</a:t>
                      </a:r>
                      <a:endParaRPr lang="en-IE" sz="1800" b="1" dirty="0"/>
                    </a:p>
                  </a:txBody>
                  <a:tcPr/>
                </a:tc>
                <a:tc>
                  <a:txBody>
                    <a:bodyPr/>
                    <a:lstStyle/>
                    <a:p>
                      <a:pPr algn="r"/>
                      <a:r>
                        <a:rPr lang="en-IE" b="1" dirty="0" smtClean="0"/>
                        <a:t>3,758</a:t>
                      </a:r>
                      <a:endParaRPr lang="en-IE" b="1"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IE" sz="1800" b="1" dirty="0" smtClean="0"/>
                        <a:t>€1,531m</a:t>
                      </a:r>
                    </a:p>
                  </a:txBody>
                  <a:tcPr/>
                </a:tc>
              </a:tr>
              <a:tr h="5249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800" b="1" baseline="0" dirty="0" smtClean="0"/>
                        <a:t>&lt; €100m</a:t>
                      </a:r>
                      <a:endParaRPr lang="en-IE" sz="1800" b="1" dirty="0" smtClean="0"/>
                    </a:p>
                  </a:txBody>
                  <a:tcPr/>
                </a:tc>
                <a:tc>
                  <a:txBody>
                    <a:bodyPr/>
                    <a:lstStyle/>
                    <a:p>
                      <a:pPr algn="r"/>
                      <a:r>
                        <a:rPr lang="en-IE" b="1" dirty="0" smtClean="0"/>
                        <a:t>1,169</a:t>
                      </a:r>
                      <a:endParaRPr lang="en-IE" b="1" dirty="0"/>
                    </a:p>
                  </a:txBody>
                  <a:tcPr/>
                </a:tc>
                <a:tc>
                  <a:txBody>
                    <a:bodyPr/>
                    <a:lstStyle/>
                    <a:p>
                      <a:pPr algn="r"/>
                      <a:r>
                        <a:rPr lang="en-IE" sz="1800" b="1" dirty="0" smtClean="0"/>
                        <a:t>€12,534m</a:t>
                      </a:r>
                      <a:endParaRPr lang="en-IE" sz="1800" b="1" dirty="0"/>
                    </a:p>
                  </a:txBody>
                  <a:tcPr/>
                </a:tc>
                <a:tc>
                  <a:txBody>
                    <a:bodyPr/>
                    <a:lstStyle/>
                    <a:p>
                      <a:pPr algn="r"/>
                      <a:r>
                        <a:rPr lang="en-IE" b="1" dirty="0" smtClean="0"/>
                        <a:t>2,405</a:t>
                      </a:r>
                      <a:endParaRPr lang="en-IE" b="1"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IE" sz="1800" b="1" dirty="0" smtClean="0"/>
                        <a:t>€17,331m</a:t>
                      </a:r>
                    </a:p>
                  </a:txBody>
                  <a:tcPr/>
                </a:tc>
              </a:tr>
              <a:tr h="524933">
                <a:tc>
                  <a:txBody>
                    <a:bodyPr/>
                    <a:lstStyle/>
                    <a:p>
                      <a:r>
                        <a:rPr lang="en-IE" sz="1800" b="1" dirty="0" smtClean="0"/>
                        <a:t>€100m +</a:t>
                      </a:r>
                      <a:endParaRPr lang="en-IE" sz="1800" b="1" dirty="0"/>
                    </a:p>
                  </a:txBody>
                  <a:tcPr/>
                </a:tc>
                <a:tc>
                  <a:txBody>
                    <a:bodyPr/>
                    <a:lstStyle/>
                    <a:p>
                      <a:pPr algn="r"/>
                      <a:r>
                        <a:rPr lang="en-IE" b="1" dirty="0" smtClean="0"/>
                        <a:t>72</a:t>
                      </a:r>
                      <a:endParaRPr lang="en-IE" b="1" dirty="0"/>
                    </a:p>
                  </a:txBody>
                  <a:tcPr/>
                </a:tc>
                <a:tc>
                  <a:txBody>
                    <a:bodyPr/>
                    <a:lstStyle/>
                    <a:p>
                      <a:pPr algn="r"/>
                      <a:r>
                        <a:rPr lang="en-IE" sz="1800" b="1" dirty="0" smtClean="0"/>
                        <a:t>€36,999m</a:t>
                      </a:r>
                      <a:endParaRPr lang="en-IE" sz="1800" b="1" dirty="0"/>
                    </a:p>
                  </a:txBody>
                  <a:tcPr/>
                </a:tc>
                <a:tc>
                  <a:txBody>
                    <a:bodyPr/>
                    <a:lstStyle/>
                    <a:p>
                      <a:pPr algn="r"/>
                      <a:r>
                        <a:rPr lang="en-IE" b="1" dirty="0" smtClean="0"/>
                        <a:t>37</a:t>
                      </a:r>
                      <a:endParaRPr lang="en-IE" b="1"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IE" sz="1800" b="1" dirty="0" smtClean="0"/>
                        <a:t>€9,509m</a:t>
                      </a:r>
                    </a:p>
                  </a:txBody>
                  <a:tcPr/>
                </a:tc>
              </a:tr>
              <a:tr h="524933">
                <a:tc>
                  <a:txBody>
                    <a:bodyPr/>
                    <a:lstStyle/>
                    <a:p>
                      <a:r>
                        <a:rPr lang="en-IE" sz="1800" b="1" dirty="0" smtClean="0"/>
                        <a:t>Total</a:t>
                      </a:r>
                      <a:endParaRPr lang="en-IE" sz="1800" b="1" dirty="0"/>
                    </a:p>
                  </a:txBody>
                  <a:tcPr/>
                </a:tc>
                <a:tc>
                  <a:txBody>
                    <a:bodyPr/>
                    <a:lstStyle/>
                    <a:p>
                      <a:pPr algn="r"/>
                      <a:r>
                        <a:rPr lang="en-IE" b="1" dirty="0" smtClean="0"/>
                        <a:t>1,905</a:t>
                      </a:r>
                      <a:endParaRPr lang="en-IE" b="1" dirty="0"/>
                    </a:p>
                  </a:txBody>
                  <a:tcPr/>
                </a:tc>
                <a:tc>
                  <a:txBody>
                    <a:bodyPr/>
                    <a:lstStyle/>
                    <a:p>
                      <a:pPr algn="r"/>
                      <a:r>
                        <a:rPr lang="en-IE" sz="1800" b="1" dirty="0" smtClean="0"/>
                        <a:t>€49,827m</a:t>
                      </a:r>
                      <a:endParaRPr lang="en-IE" sz="1800" b="1" dirty="0"/>
                    </a:p>
                  </a:txBody>
                  <a:tcPr/>
                </a:tc>
                <a:tc>
                  <a:txBody>
                    <a:bodyPr/>
                    <a:lstStyle/>
                    <a:p>
                      <a:pPr algn="r"/>
                      <a:r>
                        <a:rPr lang="en-IE" b="1" dirty="0" smtClean="0"/>
                        <a:t>7,075</a:t>
                      </a:r>
                      <a:endParaRPr lang="en-IE" b="1"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IE" sz="1800" b="1" dirty="0" smtClean="0"/>
                        <a:t>€28,412m</a:t>
                      </a:r>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4"/>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5123" name="Rectangle 5"/>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Exports 2010: VAT numbers and Value</a:t>
            </a:r>
            <a:endParaRPr lang="en-GB" sz="2000" dirty="0">
              <a:solidFill>
                <a:schemeClr val="bg2"/>
              </a:solidFill>
            </a:endParaRPr>
          </a:p>
        </p:txBody>
      </p:sp>
      <p:pic>
        <p:nvPicPr>
          <p:cNvPr id="5124" name="Picture 6"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5125" name="Line 7"/>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5126" name="Text Box 8"/>
          <p:cNvSpPr txBox="1">
            <a:spLocks noChangeArrowheads="1"/>
          </p:cNvSpPr>
          <p:nvPr/>
        </p:nvSpPr>
        <p:spPr bwMode="auto">
          <a:xfrm>
            <a:off x="0" y="4763"/>
            <a:ext cx="1547813" cy="461665"/>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smtClean="0">
              <a:solidFill>
                <a:schemeClr val="bg1"/>
              </a:solidFill>
            </a:endParaRPr>
          </a:p>
          <a:p>
            <a:pPr algn="r" eaLnBrk="0" hangingPunct="0"/>
            <a:endParaRPr lang="it-IT" sz="1000" dirty="0">
              <a:solidFill>
                <a:schemeClr val="bg1"/>
              </a:solidFill>
            </a:endParaRPr>
          </a:p>
        </p:txBody>
      </p:sp>
      <p:sp>
        <p:nvSpPr>
          <p:cNvPr id="5128" name="Text Box 10"/>
          <p:cNvSpPr txBox="1">
            <a:spLocks noChangeArrowheads="1"/>
          </p:cNvSpPr>
          <p:nvPr/>
        </p:nvSpPr>
        <p:spPr bwMode="auto">
          <a:xfrm>
            <a:off x="1978025" y="6477000"/>
            <a:ext cx="4756150" cy="307777"/>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p>
          <a:p>
            <a:pPr eaLnBrk="0" hangingPunct="0"/>
            <a:endParaRPr lang="it-IT" sz="1000" b="0" dirty="0"/>
          </a:p>
        </p:txBody>
      </p:sp>
      <p:sp>
        <p:nvSpPr>
          <p:cNvPr id="5129" name="Text Box 11"/>
          <p:cNvSpPr txBox="1">
            <a:spLocks noChangeArrowheads="1"/>
          </p:cNvSpPr>
          <p:nvPr/>
        </p:nvSpPr>
        <p:spPr bwMode="auto">
          <a:xfrm>
            <a:off x="1978025" y="1258888"/>
            <a:ext cx="6621463" cy="4983162"/>
          </a:xfrm>
          <a:prstGeom prst="rect">
            <a:avLst/>
          </a:prstGeom>
          <a:noFill/>
          <a:ln w="9525">
            <a:noFill/>
            <a:miter lim="800000"/>
            <a:headEnd/>
            <a:tailEnd/>
          </a:ln>
        </p:spPr>
        <p:txBody>
          <a:bodyPr lIns="0" tIns="0" rIns="0" bIns="0"/>
          <a:lstStyle/>
          <a:p>
            <a:pPr lvl="0"/>
            <a:endParaRPr lang="en-GB" dirty="0" smtClean="0">
              <a:solidFill>
                <a:srgbClr val="993333"/>
              </a:solidFill>
            </a:endParaRPr>
          </a:p>
          <a:p>
            <a:pPr lvl="0"/>
            <a:endParaRPr lang="en-GB" b="0" dirty="0" smtClean="0"/>
          </a:p>
          <a:p>
            <a:pPr lvl="0"/>
            <a:endParaRPr lang="en-GB" b="0" dirty="0" smtClean="0"/>
          </a:p>
          <a:p>
            <a:pPr lvl="0"/>
            <a:endParaRPr lang="en-GB" b="0" dirty="0" smtClean="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26</a:t>
            </a:fld>
            <a:endParaRPr lang="it-IT"/>
          </a:p>
        </p:txBody>
      </p:sp>
      <p:graphicFrame>
        <p:nvGraphicFramePr>
          <p:cNvPr id="10" name="Table 9"/>
          <p:cNvGraphicFramePr>
            <a:graphicFrameLocks noGrp="1"/>
          </p:cNvGraphicFramePr>
          <p:nvPr/>
        </p:nvGraphicFramePr>
        <p:xfrm>
          <a:off x="2489201" y="1206501"/>
          <a:ext cx="4978399" cy="3964940"/>
        </p:xfrm>
        <a:graphic>
          <a:graphicData uri="http://schemas.openxmlformats.org/drawingml/2006/table">
            <a:tbl>
              <a:tblPr firstRow="1" bandRow="1">
                <a:tableStyleId>{5C22544A-7EE6-4342-B048-85BDC9FD1C3A}</a:tableStyleId>
              </a:tblPr>
              <a:tblGrid>
                <a:gridCol w="1701799"/>
                <a:gridCol w="1066800"/>
                <a:gridCol w="1079500"/>
                <a:gridCol w="1130300"/>
              </a:tblGrid>
              <a:tr h="495299">
                <a:tc>
                  <a:txBody>
                    <a:bodyPr/>
                    <a:lstStyle/>
                    <a:p>
                      <a:r>
                        <a:rPr lang="en-IE" sz="1600" b="1" dirty="0" smtClean="0">
                          <a:solidFill>
                            <a:schemeClr val="tx1"/>
                          </a:solidFill>
                        </a:rPr>
                        <a:t>Class</a:t>
                      </a:r>
                      <a:endParaRPr lang="en-IE" sz="1600" b="1" dirty="0">
                        <a:solidFill>
                          <a:schemeClr val="tx1"/>
                        </a:solidFill>
                      </a:endParaRPr>
                    </a:p>
                  </a:txBody>
                  <a:tcPr/>
                </a:tc>
                <a:tc>
                  <a:txBody>
                    <a:bodyPr/>
                    <a:lstStyle/>
                    <a:p>
                      <a:pPr algn="r"/>
                      <a:r>
                        <a:rPr lang="en-IE" sz="1600" b="1" dirty="0" smtClean="0">
                          <a:solidFill>
                            <a:srgbClr val="FF0000"/>
                          </a:solidFill>
                        </a:rPr>
                        <a:t>Vat</a:t>
                      </a:r>
                      <a:r>
                        <a:rPr lang="en-IE" sz="1600" b="1" baseline="0" dirty="0" smtClean="0">
                          <a:solidFill>
                            <a:srgbClr val="FF0000"/>
                          </a:solidFill>
                        </a:rPr>
                        <a:t> number</a:t>
                      </a:r>
                      <a:r>
                        <a:rPr lang="en-IE" sz="1600" b="1" dirty="0" smtClean="0">
                          <a:solidFill>
                            <a:srgbClr val="FF0000"/>
                          </a:solidFill>
                        </a:rPr>
                        <a:t>s</a:t>
                      </a:r>
                      <a:endParaRPr lang="en-IE" sz="1600" b="1" dirty="0">
                        <a:solidFill>
                          <a:srgbClr val="FF0000"/>
                        </a:solidFill>
                      </a:endParaRPr>
                    </a:p>
                  </a:txBody>
                  <a:tcPr/>
                </a:tc>
                <a:tc>
                  <a:txBody>
                    <a:bodyPr/>
                    <a:lstStyle/>
                    <a:p>
                      <a:pPr algn="r"/>
                      <a:r>
                        <a:rPr lang="en-IE" sz="1600" b="1" dirty="0" smtClean="0">
                          <a:solidFill>
                            <a:srgbClr val="FF0000"/>
                          </a:solidFill>
                        </a:rPr>
                        <a:t>Exports €million</a:t>
                      </a:r>
                      <a:endParaRPr lang="en-IE" sz="1600" b="1" dirty="0">
                        <a:solidFill>
                          <a:srgbClr val="FF0000"/>
                        </a:solidFill>
                      </a:endParaRPr>
                    </a:p>
                  </a:txBody>
                  <a:tcPr/>
                </a:tc>
                <a:tc>
                  <a:txBody>
                    <a:bodyPr/>
                    <a:lstStyle/>
                    <a:p>
                      <a:pPr algn="r"/>
                      <a:r>
                        <a:rPr lang="en-IE" sz="1600" b="1" dirty="0" smtClean="0">
                          <a:solidFill>
                            <a:srgbClr val="FF0000"/>
                          </a:solidFill>
                        </a:rPr>
                        <a:t>Value per trader</a:t>
                      </a:r>
                      <a:endParaRPr lang="en-IE" sz="1600" b="1" dirty="0">
                        <a:solidFill>
                          <a:srgbClr val="FF0000"/>
                        </a:solidFill>
                      </a:endParaRPr>
                    </a:p>
                  </a:txBody>
                  <a:tcPr/>
                </a:tc>
              </a:tr>
              <a:tr h="431800">
                <a:tc>
                  <a:txBody>
                    <a:bodyPr/>
                    <a:lstStyle/>
                    <a:p>
                      <a:r>
                        <a:rPr lang="en-IE" sz="1800" b="1" baseline="0" dirty="0" smtClean="0"/>
                        <a:t>USA</a:t>
                      </a:r>
                      <a:endParaRPr lang="en-IE" sz="1800" b="1" dirty="0"/>
                    </a:p>
                  </a:txBody>
                  <a:tcPr/>
                </a:tc>
                <a:tc>
                  <a:txBody>
                    <a:bodyPr/>
                    <a:lstStyle/>
                    <a:p>
                      <a:pPr algn="r"/>
                      <a:r>
                        <a:rPr lang="en-IE" sz="1800" b="1" dirty="0" smtClean="0"/>
                        <a:t>1,796</a:t>
                      </a:r>
                      <a:endParaRPr lang="en-IE" sz="1800" b="1" dirty="0"/>
                    </a:p>
                  </a:txBody>
                  <a:tcPr/>
                </a:tc>
                <a:tc>
                  <a:txBody>
                    <a:bodyPr/>
                    <a:lstStyle/>
                    <a:p>
                      <a:pPr algn="r"/>
                      <a:r>
                        <a:rPr lang="en-IE" sz="1800" b="1" dirty="0" smtClean="0"/>
                        <a:t>20,761</a:t>
                      </a:r>
                      <a:endParaRPr lang="en-IE" sz="1800" b="1" dirty="0"/>
                    </a:p>
                  </a:txBody>
                  <a:tcPr/>
                </a:tc>
                <a:tc>
                  <a:txBody>
                    <a:bodyPr/>
                    <a:lstStyle/>
                    <a:p>
                      <a:pPr algn="r"/>
                      <a:r>
                        <a:rPr lang="en-IE" sz="1800" b="1" dirty="0" smtClean="0"/>
                        <a:t>€11.6m</a:t>
                      </a:r>
                      <a:endParaRPr lang="en-IE" sz="1800" b="1" dirty="0"/>
                    </a:p>
                  </a:txBody>
                  <a:tcPr/>
                </a:tc>
              </a:tr>
              <a:tr h="393700">
                <a:tc>
                  <a:txBody>
                    <a:bodyPr/>
                    <a:lstStyle/>
                    <a:p>
                      <a:r>
                        <a:rPr lang="en-IE" sz="1800" b="1" baseline="0" dirty="0" smtClean="0"/>
                        <a:t>Great Britain</a:t>
                      </a:r>
                      <a:endParaRPr lang="en-IE" sz="1800" b="1" dirty="0"/>
                    </a:p>
                  </a:txBody>
                  <a:tcPr/>
                </a:tc>
                <a:tc>
                  <a:txBody>
                    <a:bodyPr/>
                    <a:lstStyle/>
                    <a:p>
                      <a:pPr algn="r"/>
                      <a:r>
                        <a:rPr lang="en-IE" sz="1800" b="1" dirty="0" smtClean="0"/>
                        <a:t>1,611</a:t>
                      </a:r>
                      <a:endParaRPr lang="en-IE" sz="1800" b="1" dirty="0"/>
                    </a:p>
                  </a:txBody>
                  <a:tcPr/>
                </a:tc>
                <a:tc>
                  <a:txBody>
                    <a:bodyPr/>
                    <a:lstStyle/>
                    <a:p>
                      <a:pPr algn="r"/>
                      <a:r>
                        <a:rPr lang="en-IE" sz="1800" b="1" dirty="0" smtClean="0"/>
                        <a:t>11,977</a:t>
                      </a:r>
                      <a:endParaRPr lang="en-IE" sz="1800" b="1" dirty="0"/>
                    </a:p>
                  </a:txBody>
                  <a:tcPr/>
                </a:tc>
                <a:tc>
                  <a:txBody>
                    <a:bodyPr/>
                    <a:lstStyle/>
                    <a:p>
                      <a:pPr algn="r"/>
                      <a:r>
                        <a:rPr lang="en-IE" sz="1800" b="1" dirty="0" smtClean="0"/>
                        <a:t>€7.4m</a:t>
                      </a:r>
                      <a:endParaRPr lang="en-IE" sz="1800" b="1" dirty="0"/>
                    </a:p>
                  </a:txBody>
                  <a:tcPr/>
                </a:tc>
              </a:tr>
              <a:tr h="3581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800" b="1" baseline="0" dirty="0" smtClean="0"/>
                        <a:t>Germany</a:t>
                      </a:r>
                      <a:endParaRPr lang="en-IE" sz="1800" b="1" dirty="0" smtClean="0"/>
                    </a:p>
                  </a:txBody>
                  <a:tcPr/>
                </a:tc>
                <a:tc>
                  <a:txBody>
                    <a:bodyPr/>
                    <a:lstStyle/>
                    <a:p>
                      <a:pPr algn="r"/>
                      <a:r>
                        <a:rPr lang="en-IE" sz="1800" b="1" dirty="0" smtClean="0"/>
                        <a:t>835</a:t>
                      </a:r>
                      <a:endParaRPr lang="en-IE" sz="1800" b="1" dirty="0"/>
                    </a:p>
                  </a:txBody>
                  <a:tcPr/>
                </a:tc>
                <a:tc>
                  <a:txBody>
                    <a:bodyPr/>
                    <a:lstStyle/>
                    <a:p>
                      <a:pPr algn="r"/>
                      <a:r>
                        <a:rPr lang="en-IE" sz="1800" b="1" dirty="0" smtClean="0"/>
                        <a:t>5,948</a:t>
                      </a:r>
                      <a:endParaRPr lang="en-IE" sz="1800" b="1" dirty="0"/>
                    </a:p>
                  </a:txBody>
                  <a:tcPr/>
                </a:tc>
                <a:tc>
                  <a:txBody>
                    <a:bodyPr/>
                    <a:lstStyle/>
                    <a:p>
                      <a:pPr algn="r"/>
                      <a:r>
                        <a:rPr lang="en-IE" sz="1800" b="1" dirty="0" smtClean="0"/>
                        <a:t>€7.1m</a:t>
                      </a:r>
                      <a:endParaRPr lang="en-IE" sz="1800" b="1" dirty="0"/>
                    </a:p>
                  </a:txBody>
                  <a:tcPr/>
                </a:tc>
              </a:tr>
              <a:tr h="297180">
                <a:tc>
                  <a:txBody>
                    <a:bodyPr/>
                    <a:lstStyle/>
                    <a:p>
                      <a:r>
                        <a:rPr lang="en-IE" sz="1800" b="1" dirty="0" smtClean="0"/>
                        <a:t>France</a:t>
                      </a:r>
                      <a:endParaRPr lang="en-IE" sz="1800" b="1" dirty="0"/>
                    </a:p>
                  </a:txBody>
                  <a:tcPr/>
                </a:tc>
                <a:tc>
                  <a:txBody>
                    <a:bodyPr/>
                    <a:lstStyle/>
                    <a:p>
                      <a:pPr algn="r"/>
                      <a:r>
                        <a:rPr lang="en-IE" sz="1800" b="1" dirty="0" smtClean="0"/>
                        <a:t>798</a:t>
                      </a:r>
                      <a:endParaRPr lang="en-IE" sz="1800" b="1" dirty="0"/>
                    </a:p>
                  </a:txBody>
                  <a:tcPr/>
                </a:tc>
                <a:tc>
                  <a:txBody>
                    <a:bodyPr/>
                    <a:lstStyle/>
                    <a:p>
                      <a:pPr algn="r"/>
                      <a:r>
                        <a:rPr lang="en-IE" sz="1800" b="1" dirty="0" smtClean="0"/>
                        <a:t>4,391</a:t>
                      </a:r>
                      <a:endParaRPr lang="en-IE" sz="1800" b="1" dirty="0"/>
                    </a:p>
                  </a:txBody>
                  <a:tcPr/>
                </a:tc>
                <a:tc>
                  <a:txBody>
                    <a:bodyPr/>
                    <a:lstStyle/>
                    <a:p>
                      <a:pPr algn="r"/>
                      <a:r>
                        <a:rPr lang="en-IE" sz="1800" b="1" dirty="0" smtClean="0"/>
                        <a:t>€5.5m</a:t>
                      </a:r>
                      <a:endParaRPr lang="en-IE" sz="1800" b="1" dirty="0"/>
                    </a:p>
                  </a:txBody>
                  <a:tcPr/>
                </a:tc>
              </a:tr>
              <a:tr h="288666">
                <a:tc>
                  <a:txBody>
                    <a:bodyPr/>
                    <a:lstStyle/>
                    <a:p>
                      <a:r>
                        <a:rPr lang="en-IE" sz="1800" b="1" dirty="0" smtClean="0"/>
                        <a:t>Switzerland</a:t>
                      </a:r>
                      <a:endParaRPr lang="en-IE" sz="1800" b="1" dirty="0"/>
                    </a:p>
                  </a:txBody>
                  <a:tcPr/>
                </a:tc>
                <a:tc>
                  <a:txBody>
                    <a:bodyPr/>
                    <a:lstStyle/>
                    <a:p>
                      <a:pPr algn="r"/>
                      <a:r>
                        <a:rPr lang="en-IE" sz="1800" b="1" dirty="0" smtClean="0"/>
                        <a:t>800</a:t>
                      </a:r>
                      <a:endParaRPr lang="en-IE" sz="1800" b="1" dirty="0"/>
                    </a:p>
                  </a:txBody>
                  <a:tcPr/>
                </a:tc>
                <a:tc>
                  <a:txBody>
                    <a:bodyPr/>
                    <a:lstStyle/>
                    <a:p>
                      <a:pPr algn="r"/>
                      <a:r>
                        <a:rPr lang="en-IE" sz="1800" b="1" dirty="0" smtClean="0"/>
                        <a:t>3,557</a:t>
                      </a:r>
                      <a:endParaRPr lang="en-IE" sz="1800" b="1" dirty="0"/>
                    </a:p>
                  </a:txBody>
                  <a:tcPr/>
                </a:tc>
                <a:tc>
                  <a:txBody>
                    <a:bodyPr/>
                    <a:lstStyle/>
                    <a:p>
                      <a:pPr algn="r"/>
                      <a:r>
                        <a:rPr lang="en-IE" sz="1800" b="1" dirty="0" smtClean="0"/>
                        <a:t>€4.4m</a:t>
                      </a:r>
                      <a:endParaRPr lang="en-IE" sz="1800" b="1" dirty="0"/>
                    </a:p>
                  </a:txBody>
                  <a:tcPr/>
                </a:tc>
              </a:tr>
              <a:tr h="288666">
                <a:tc>
                  <a:txBody>
                    <a:bodyPr/>
                    <a:lstStyle/>
                    <a:p>
                      <a:r>
                        <a:rPr lang="en-IE" sz="1800" b="1" dirty="0" smtClean="0"/>
                        <a:t>Spain</a:t>
                      </a:r>
                      <a:endParaRPr lang="en-IE" sz="1800" b="1" dirty="0"/>
                    </a:p>
                  </a:txBody>
                  <a:tcPr/>
                </a:tc>
                <a:tc>
                  <a:txBody>
                    <a:bodyPr/>
                    <a:lstStyle/>
                    <a:p>
                      <a:pPr algn="r"/>
                      <a:r>
                        <a:rPr lang="en-IE" sz="1800" b="1" dirty="0" smtClean="0"/>
                        <a:t>590</a:t>
                      </a:r>
                      <a:endParaRPr lang="en-IE" sz="1800" b="1" dirty="0"/>
                    </a:p>
                  </a:txBody>
                  <a:tcPr/>
                </a:tc>
                <a:tc>
                  <a:txBody>
                    <a:bodyPr/>
                    <a:lstStyle/>
                    <a:p>
                      <a:pPr algn="r"/>
                      <a:r>
                        <a:rPr lang="en-IE" sz="1800" b="1" dirty="0" smtClean="0"/>
                        <a:t>3,306</a:t>
                      </a:r>
                      <a:endParaRPr lang="en-IE" sz="1800" b="1" dirty="0"/>
                    </a:p>
                  </a:txBody>
                  <a:tcPr/>
                </a:tc>
                <a:tc>
                  <a:txBody>
                    <a:bodyPr/>
                    <a:lstStyle/>
                    <a:p>
                      <a:pPr algn="r"/>
                      <a:r>
                        <a:rPr lang="en-IE" sz="1800" b="1" dirty="0" smtClean="0"/>
                        <a:t>€5.6m</a:t>
                      </a:r>
                      <a:endParaRPr lang="en-IE" sz="1800" b="1" dirty="0"/>
                    </a:p>
                  </a:txBody>
                  <a:tcPr/>
                </a:tc>
              </a:tr>
              <a:tr h="288666">
                <a:tc>
                  <a:txBody>
                    <a:bodyPr/>
                    <a:lstStyle/>
                    <a:p>
                      <a:r>
                        <a:rPr lang="en-IE" sz="1800" b="1" dirty="0" smtClean="0"/>
                        <a:t>Netherlands</a:t>
                      </a:r>
                      <a:endParaRPr lang="en-IE" sz="1800" b="1" dirty="0"/>
                    </a:p>
                  </a:txBody>
                  <a:tcPr/>
                </a:tc>
                <a:tc>
                  <a:txBody>
                    <a:bodyPr/>
                    <a:lstStyle/>
                    <a:p>
                      <a:pPr algn="r"/>
                      <a:r>
                        <a:rPr lang="en-IE" sz="1800" b="1" dirty="0" smtClean="0"/>
                        <a:t>756</a:t>
                      </a:r>
                      <a:endParaRPr lang="en-IE" sz="1800" b="1" dirty="0"/>
                    </a:p>
                  </a:txBody>
                  <a:tcPr/>
                </a:tc>
                <a:tc>
                  <a:txBody>
                    <a:bodyPr/>
                    <a:lstStyle/>
                    <a:p>
                      <a:pPr algn="r"/>
                      <a:r>
                        <a:rPr lang="en-IE" sz="1800" b="1" dirty="0" smtClean="0"/>
                        <a:t>3,015</a:t>
                      </a:r>
                      <a:endParaRPr lang="en-IE" sz="1800" b="1" dirty="0"/>
                    </a:p>
                  </a:txBody>
                  <a:tcPr/>
                </a:tc>
                <a:tc>
                  <a:txBody>
                    <a:bodyPr/>
                    <a:lstStyle/>
                    <a:p>
                      <a:pPr algn="r"/>
                      <a:r>
                        <a:rPr lang="en-IE" sz="1800" b="1" dirty="0" smtClean="0"/>
                        <a:t>€4.0m</a:t>
                      </a:r>
                      <a:endParaRPr lang="en-IE" sz="1800" b="1" dirty="0"/>
                    </a:p>
                  </a:txBody>
                  <a:tcPr/>
                </a:tc>
              </a:tr>
              <a:tr h="287020">
                <a:tc>
                  <a:txBody>
                    <a:bodyPr/>
                    <a:lstStyle/>
                    <a:p>
                      <a:r>
                        <a:rPr lang="en-IE" sz="1800" b="1" dirty="0" smtClean="0"/>
                        <a:t>Italy</a:t>
                      </a:r>
                      <a:endParaRPr lang="en-IE" sz="1800" b="1" dirty="0"/>
                    </a:p>
                  </a:txBody>
                  <a:tcPr/>
                </a:tc>
                <a:tc>
                  <a:txBody>
                    <a:bodyPr/>
                    <a:lstStyle/>
                    <a:p>
                      <a:pPr algn="r"/>
                      <a:r>
                        <a:rPr lang="en-IE" sz="1800" b="1" dirty="0" smtClean="0"/>
                        <a:t>606</a:t>
                      </a:r>
                      <a:endParaRPr lang="en-IE" sz="1800" b="1" dirty="0"/>
                    </a:p>
                  </a:txBody>
                  <a:tcPr/>
                </a:tc>
                <a:tc>
                  <a:txBody>
                    <a:bodyPr/>
                    <a:lstStyle/>
                    <a:p>
                      <a:pPr algn="r"/>
                      <a:r>
                        <a:rPr lang="en-IE" sz="1800" b="1" dirty="0" smtClean="0"/>
                        <a:t>2,626</a:t>
                      </a:r>
                      <a:endParaRPr lang="en-IE" sz="1800" b="1" dirty="0"/>
                    </a:p>
                  </a:txBody>
                  <a:tcPr/>
                </a:tc>
                <a:tc>
                  <a:txBody>
                    <a:bodyPr/>
                    <a:lstStyle/>
                    <a:p>
                      <a:pPr algn="r"/>
                      <a:r>
                        <a:rPr lang="en-IE" sz="1800" b="1" dirty="0" smtClean="0"/>
                        <a:t>€4.3m</a:t>
                      </a:r>
                      <a:endParaRPr lang="en-IE" sz="1800" b="1" dirty="0"/>
                    </a:p>
                  </a:txBody>
                  <a:tcPr/>
                </a:tc>
              </a:tr>
              <a:tr h="358140">
                <a:tc>
                  <a:txBody>
                    <a:bodyPr/>
                    <a:lstStyle/>
                    <a:p>
                      <a:r>
                        <a:rPr lang="en-IE" sz="1800" b="1" dirty="0" smtClean="0"/>
                        <a:t>China</a:t>
                      </a:r>
                      <a:endParaRPr lang="en-IE" sz="1800" b="1" dirty="0"/>
                    </a:p>
                  </a:txBody>
                  <a:tcPr/>
                </a:tc>
                <a:tc>
                  <a:txBody>
                    <a:bodyPr/>
                    <a:lstStyle/>
                    <a:p>
                      <a:pPr algn="r"/>
                      <a:r>
                        <a:rPr lang="en-IE" sz="1800" b="1" dirty="0" smtClean="0"/>
                        <a:t>1,004</a:t>
                      </a:r>
                      <a:endParaRPr lang="en-IE" sz="1800" b="1" dirty="0"/>
                    </a:p>
                  </a:txBody>
                  <a:tcPr/>
                </a:tc>
                <a:tc>
                  <a:txBody>
                    <a:bodyPr/>
                    <a:lstStyle/>
                    <a:p>
                      <a:pPr algn="r"/>
                      <a:r>
                        <a:rPr lang="en-IE" sz="1800" b="1" dirty="0" smtClean="0"/>
                        <a:t>2,494</a:t>
                      </a:r>
                      <a:endParaRPr lang="en-IE" sz="1800" b="1" dirty="0"/>
                    </a:p>
                  </a:txBody>
                  <a:tcPr/>
                </a:tc>
                <a:tc>
                  <a:txBody>
                    <a:bodyPr/>
                    <a:lstStyle/>
                    <a:p>
                      <a:pPr algn="r"/>
                      <a:r>
                        <a:rPr lang="en-IE" sz="1800" b="1" dirty="0" smtClean="0"/>
                        <a:t>€2.5m</a:t>
                      </a:r>
                      <a:endParaRPr lang="en-IE" sz="1800" b="1" dirty="0"/>
                    </a:p>
                  </a:txBody>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4"/>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5123" name="Rectangle 5"/>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Exports of Goods to Poland and China 2004-2010</a:t>
            </a:r>
            <a:endParaRPr lang="en-GB" sz="2000" dirty="0">
              <a:solidFill>
                <a:schemeClr val="bg2"/>
              </a:solidFill>
            </a:endParaRPr>
          </a:p>
        </p:txBody>
      </p:sp>
      <p:pic>
        <p:nvPicPr>
          <p:cNvPr id="5124" name="Picture 6"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5125" name="Line 7"/>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5126" name="Text Box 8"/>
          <p:cNvSpPr txBox="1">
            <a:spLocks noChangeArrowheads="1"/>
          </p:cNvSpPr>
          <p:nvPr/>
        </p:nvSpPr>
        <p:spPr bwMode="auto">
          <a:xfrm>
            <a:off x="0" y="4763"/>
            <a:ext cx="1547813" cy="461665"/>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smtClean="0">
              <a:solidFill>
                <a:schemeClr val="bg1"/>
              </a:solidFill>
            </a:endParaRPr>
          </a:p>
          <a:p>
            <a:pPr algn="r" eaLnBrk="0" hangingPunct="0"/>
            <a:endParaRPr lang="it-IT" sz="1000" dirty="0">
              <a:solidFill>
                <a:schemeClr val="bg1"/>
              </a:solidFill>
            </a:endParaRPr>
          </a:p>
        </p:txBody>
      </p:sp>
      <p:sp>
        <p:nvSpPr>
          <p:cNvPr id="5128" name="Text Box 10"/>
          <p:cNvSpPr txBox="1">
            <a:spLocks noChangeArrowheads="1"/>
          </p:cNvSpPr>
          <p:nvPr/>
        </p:nvSpPr>
        <p:spPr bwMode="auto">
          <a:xfrm>
            <a:off x="1978025" y="6477000"/>
            <a:ext cx="4756150" cy="307777"/>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p>
          <a:p>
            <a:pPr eaLnBrk="0" hangingPunct="0"/>
            <a:endParaRPr lang="it-IT" sz="1000" b="0" dirty="0"/>
          </a:p>
        </p:txBody>
      </p:sp>
      <p:sp>
        <p:nvSpPr>
          <p:cNvPr id="5129" name="Text Box 11"/>
          <p:cNvSpPr txBox="1">
            <a:spLocks noChangeArrowheads="1"/>
          </p:cNvSpPr>
          <p:nvPr/>
        </p:nvSpPr>
        <p:spPr bwMode="auto">
          <a:xfrm>
            <a:off x="1978025" y="1258888"/>
            <a:ext cx="6621463" cy="4983162"/>
          </a:xfrm>
          <a:prstGeom prst="rect">
            <a:avLst/>
          </a:prstGeom>
          <a:noFill/>
          <a:ln w="9525">
            <a:noFill/>
            <a:miter lim="800000"/>
            <a:headEnd/>
            <a:tailEnd/>
          </a:ln>
        </p:spPr>
        <p:txBody>
          <a:bodyPr lIns="0" tIns="0" rIns="0" bIns="0"/>
          <a:lstStyle/>
          <a:p>
            <a:pPr lvl="0"/>
            <a:endParaRPr lang="en-GB" dirty="0" smtClean="0">
              <a:solidFill>
                <a:srgbClr val="993333"/>
              </a:solidFill>
            </a:endParaRPr>
          </a:p>
          <a:p>
            <a:pPr lvl="0"/>
            <a:endParaRPr lang="en-GB" b="0" dirty="0" smtClean="0"/>
          </a:p>
          <a:p>
            <a:pPr lvl="0"/>
            <a:endParaRPr lang="en-GB" b="0" dirty="0" smtClean="0"/>
          </a:p>
          <a:p>
            <a:pPr lvl="0"/>
            <a:endParaRPr lang="en-GB" b="0" dirty="0" smtClean="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27</a:t>
            </a:fld>
            <a:endParaRPr lang="it-IT"/>
          </a:p>
        </p:txBody>
      </p:sp>
      <p:graphicFrame>
        <p:nvGraphicFramePr>
          <p:cNvPr id="10" name="Table 9"/>
          <p:cNvGraphicFramePr>
            <a:graphicFrameLocks noGrp="1"/>
          </p:cNvGraphicFramePr>
          <p:nvPr/>
        </p:nvGraphicFramePr>
        <p:xfrm>
          <a:off x="2197100" y="817880"/>
          <a:ext cx="5321300" cy="5420359"/>
        </p:xfrm>
        <a:graphic>
          <a:graphicData uri="http://schemas.openxmlformats.org/drawingml/2006/table">
            <a:tbl>
              <a:tblPr firstRow="1" bandRow="1">
                <a:tableStyleId>{5C22544A-7EE6-4342-B048-85BDC9FD1C3A}</a:tableStyleId>
              </a:tblPr>
              <a:tblGrid>
                <a:gridCol w="744386"/>
                <a:gridCol w="1153096"/>
                <a:gridCol w="1154411"/>
                <a:gridCol w="1088066"/>
                <a:gridCol w="1181341"/>
              </a:tblGrid>
              <a:tr h="786826">
                <a:tc>
                  <a:txBody>
                    <a:bodyPr/>
                    <a:lstStyle/>
                    <a:p>
                      <a:r>
                        <a:rPr lang="en-IE" sz="1600" b="1" dirty="0" smtClean="0">
                          <a:solidFill>
                            <a:schemeClr val="tx1"/>
                          </a:solidFill>
                        </a:rPr>
                        <a:t>Year</a:t>
                      </a:r>
                      <a:endParaRPr lang="en-IE" sz="1600" b="1" dirty="0">
                        <a:solidFill>
                          <a:schemeClr val="tx1"/>
                        </a:solidFill>
                      </a:endParaRPr>
                    </a:p>
                  </a:txBody>
                  <a:tcPr/>
                </a:tc>
                <a:tc>
                  <a:txBody>
                    <a:bodyPr/>
                    <a:lstStyle/>
                    <a:p>
                      <a:pPr algn="r"/>
                      <a:r>
                        <a:rPr lang="en-IE" sz="1600" b="1" dirty="0" smtClean="0">
                          <a:solidFill>
                            <a:srgbClr val="FF0000"/>
                          </a:solidFill>
                        </a:rPr>
                        <a:t>Vat</a:t>
                      </a:r>
                      <a:r>
                        <a:rPr lang="en-IE" sz="1600" b="1" baseline="0" dirty="0" smtClean="0">
                          <a:solidFill>
                            <a:srgbClr val="FF0000"/>
                          </a:solidFill>
                        </a:rPr>
                        <a:t> number</a:t>
                      </a:r>
                      <a:r>
                        <a:rPr lang="en-IE" sz="1600" b="1" dirty="0" smtClean="0">
                          <a:solidFill>
                            <a:srgbClr val="FF0000"/>
                          </a:solidFill>
                        </a:rPr>
                        <a:t>s</a:t>
                      </a:r>
                      <a:endParaRPr lang="en-IE" sz="1600" b="1" dirty="0">
                        <a:solidFill>
                          <a:srgbClr val="FF0000"/>
                        </a:solidFill>
                      </a:endParaRPr>
                    </a:p>
                  </a:txBody>
                  <a:tcPr/>
                </a:tc>
                <a:tc>
                  <a:txBody>
                    <a:bodyPr/>
                    <a:lstStyle/>
                    <a:p>
                      <a:pPr algn="r"/>
                      <a:r>
                        <a:rPr lang="en-IE" sz="1600" b="1" dirty="0" smtClean="0">
                          <a:solidFill>
                            <a:srgbClr val="FF0000"/>
                          </a:solidFill>
                        </a:rPr>
                        <a:t>Exports</a:t>
                      </a:r>
                      <a:endParaRPr lang="en-IE" sz="1600" b="1" dirty="0">
                        <a:solidFill>
                          <a:srgbClr val="FF0000"/>
                        </a:solidFill>
                      </a:endParaRPr>
                    </a:p>
                  </a:txBody>
                  <a:tcPr/>
                </a:tc>
                <a:tc>
                  <a:txBody>
                    <a:bodyPr/>
                    <a:lstStyle/>
                    <a:p>
                      <a:pPr algn="r"/>
                      <a:r>
                        <a:rPr lang="en-IE" sz="1600" b="1" dirty="0" smtClean="0">
                          <a:solidFill>
                            <a:srgbClr val="FF0000"/>
                          </a:solidFill>
                        </a:rPr>
                        <a:t>Vat</a:t>
                      </a:r>
                      <a:r>
                        <a:rPr lang="en-IE" sz="1600" b="1" baseline="0" dirty="0" smtClean="0">
                          <a:solidFill>
                            <a:srgbClr val="FF0000"/>
                          </a:solidFill>
                        </a:rPr>
                        <a:t> number</a:t>
                      </a:r>
                      <a:r>
                        <a:rPr lang="en-IE" sz="1600" b="1" dirty="0" smtClean="0">
                          <a:solidFill>
                            <a:srgbClr val="FF0000"/>
                          </a:solidFill>
                        </a:rPr>
                        <a:t>s</a:t>
                      </a:r>
                      <a:endParaRPr lang="en-IE" sz="1600" b="1" dirty="0">
                        <a:solidFill>
                          <a:srgbClr val="FF0000"/>
                        </a:solidFill>
                      </a:endParaRPr>
                    </a:p>
                  </a:txBody>
                  <a:tcPr/>
                </a:tc>
                <a:tc>
                  <a:txBody>
                    <a:bodyPr/>
                    <a:lstStyle/>
                    <a:p>
                      <a:pPr algn="r"/>
                      <a:r>
                        <a:rPr lang="en-IE" sz="1600" b="1" dirty="0" smtClean="0">
                          <a:solidFill>
                            <a:srgbClr val="FF0000"/>
                          </a:solidFill>
                        </a:rPr>
                        <a:t>Exports</a:t>
                      </a:r>
                      <a:endParaRPr lang="en-IE" sz="1600" b="1" dirty="0">
                        <a:solidFill>
                          <a:srgbClr val="FF0000"/>
                        </a:solidFill>
                      </a:endParaRPr>
                    </a:p>
                  </a:txBody>
                  <a:tcPr/>
                </a:tc>
              </a:tr>
              <a:tr h="349701">
                <a:tc>
                  <a:txBody>
                    <a:bodyPr/>
                    <a:lstStyle/>
                    <a:p>
                      <a:endParaRPr lang="en-IE" sz="1600" dirty="0"/>
                    </a:p>
                  </a:txBody>
                  <a:tcPr/>
                </a:tc>
                <a:tc gridSpan="2">
                  <a:txBody>
                    <a:bodyPr/>
                    <a:lstStyle/>
                    <a:p>
                      <a:pPr algn="ctr"/>
                      <a:r>
                        <a:rPr lang="en-IE" sz="1600" b="1" dirty="0" smtClean="0"/>
                        <a:t>Poland</a:t>
                      </a:r>
                      <a:endParaRPr lang="en-IE" sz="1600" b="1" dirty="0"/>
                    </a:p>
                  </a:txBody>
                  <a:tcPr/>
                </a:tc>
                <a:tc hMerge="1">
                  <a:txBody>
                    <a:bodyPr/>
                    <a:lstStyle/>
                    <a:p>
                      <a:pPr algn="r"/>
                      <a:endParaRPr lang="en-IE" sz="1600" b="1" dirty="0"/>
                    </a:p>
                  </a:txBody>
                  <a:tcPr/>
                </a:tc>
                <a:tc gridSpan="2">
                  <a:txBody>
                    <a:bodyPr/>
                    <a:lstStyle/>
                    <a:p>
                      <a:pPr algn="ctr"/>
                      <a:r>
                        <a:rPr lang="en-IE" sz="1600" b="1" dirty="0" smtClean="0"/>
                        <a:t>China</a:t>
                      </a:r>
                      <a:endParaRPr lang="en-IE" sz="1600" b="1" dirty="0"/>
                    </a:p>
                  </a:txBody>
                  <a:tcPr/>
                </a:tc>
                <a:tc hMerge="1">
                  <a:txBody>
                    <a:bodyPr/>
                    <a:lstStyle/>
                    <a:p>
                      <a:pPr algn="r"/>
                      <a:endParaRPr lang="en-IE" sz="1600" b="1" dirty="0"/>
                    </a:p>
                  </a:txBody>
                  <a:tcPr/>
                </a:tc>
              </a:tr>
              <a:tr h="611976">
                <a:tc>
                  <a:txBody>
                    <a:bodyPr/>
                    <a:lstStyle/>
                    <a:p>
                      <a:r>
                        <a:rPr lang="en-IE" sz="1800" b="1" dirty="0" smtClean="0"/>
                        <a:t>2004</a:t>
                      </a:r>
                      <a:endParaRPr lang="en-IE" sz="1800" b="1" dirty="0"/>
                    </a:p>
                  </a:txBody>
                  <a:tcPr/>
                </a:tc>
                <a:tc>
                  <a:txBody>
                    <a:bodyPr/>
                    <a:lstStyle/>
                    <a:p>
                      <a:pPr algn="r"/>
                      <a:r>
                        <a:rPr lang="en-IE" sz="1800" b="1" dirty="0" smtClean="0"/>
                        <a:t>504</a:t>
                      </a:r>
                      <a:endParaRPr lang="en-IE" sz="1800" b="1" dirty="0"/>
                    </a:p>
                  </a:txBody>
                  <a:tcPr/>
                </a:tc>
                <a:tc>
                  <a:txBody>
                    <a:bodyPr/>
                    <a:lstStyle/>
                    <a:p>
                      <a:pPr algn="r"/>
                      <a:r>
                        <a:rPr lang="en-IE" sz="1800" b="1" dirty="0" smtClean="0"/>
                        <a:t>€279m</a:t>
                      </a:r>
                      <a:endParaRPr lang="en-IE" sz="1800" dirty="0"/>
                    </a:p>
                  </a:txBody>
                  <a:tcPr/>
                </a:tc>
                <a:tc>
                  <a:txBody>
                    <a:bodyPr/>
                    <a:lstStyle/>
                    <a:p>
                      <a:pPr algn="r"/>
                      <a:r>
                        <a:rPr lang="en-IE" sz="1800" b="1" dirty="0" smtClean="0"/>
                        <a:t>560</a:t>
                      </a:r>
                      <a:endParaRPr lang="en-IE" sz="1800" b="1"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IE" sz="1800" b="1" dirty="0" smtClean="0"/>
                        <a:t>€639m</a:t>
                      </a:r>
                    </a:p>
                  </a:txBody>
                  <a:tcPr/>
                </a:tc>
              </a:tr>
              <a:tr h="611976">
                <a:tc>
                  <a:txBody>
                    <a:bodyPr/>
                    <a:lstStyle/>
                    <a:p>
                      <a:r>
                        <a:rPr lang="en-IE" sz="1800" b="1" dirty="0" smtClean="0"/>
                        <a:t>2005</a:t>
                      </a:r>
                      <a:endParaRPr lang="en-IE" sz="1800" b="1" dirty="0"/>
                    </a:p>
                  </a:txBody>
                  <a:tcPr/>
                </a:tc>
                <a:tc>
                  <a:txBody>
                    <a:bodyPr/>
                    <a:lstStyle/>
                    <a:p>
                      <a:pPr algn="r"/>
                      <a:r>
                        <a:rPr lang="en-IE" sz="1800" b="1" dirty="0" smtClean="0"/>
                        <a:t>345</a:t>
                      </a:r>
                      <a:endParaRPr lang="en-IE" sz="1800" b="1" dirty="0"/>
                    </a:p>
                  </a:txBody>
                  <a:tcPr/>
                </a:tc>
                <a:tc>
                  <a:txBody>
                    <a:bodyPr/>
                    <a:lstStyle/>
                    <a:p>
                      <a:pPr algn="r"/>
                      <a:r>
                        <a:rPr lang="en-IE" sz="1800" b="1" dirty="0" smtClean="0"/>
                        <a:t>€280m</a:t>
                      </a:r>
                      <a:endParaRPr lang="en-IE" sz="1800" dirty="0"/>
                    </a:p>
                  </a:txBody>
                  <a:tcPr/>
                </a:tc>
                <a:tc>
                  <a:txBody>
                    <a:bodyPr/>
                    <a:lstStyle/>
                    <a:p>
                      <a:pPr algn="r"/>
                      <a:r>
                        <a:rPr lang="en-IE" sz="1800" b="1" dirty="0" smtClean="0"/>
                        <a:t>593</a:t>
                      </a:r>
                      <a:endParaRPr lang="en-IE" sz="1800" b="1"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IE" sz="1800" b="1" dirty="0" smtClean="0"/>
                        <a:t>€910m</a:t>
                      </a:r>
                    </a:p>
                  </a:txBody>
                  <a:tcPr/>
                </a:tc>
              </a:tr>
              <a:tr h="611976">
                <a:tc>
                  <a:txBody>
                    <a:bodyPr/>
                    <a:lstStyle/>
                    <a:p>
                      <a:r>
                        <a:rPr lang="en-IE" sz="1800" b="1" dirty="0" smtClean="0"/>
                        <a:t>2006</a:t>
                      </a:r>
                      <a:endParaRPr lang="en-IE" sz="1800" b="1" dirty="0"/>
                    </a:p>
                  </a:txBody>
                  <a:tcPr/>
                </a:tc>
                <a:tc>
                  <a:txBody>
                    <a:bodyPr/>
                    <a:lstStyle/>
                    <a:p>
                      <a:pPr algn="r"/>
                      <a:r>
                        <a:rPr lang="en-IE" sz="1800" b="1" dirty="0" smtClean="0"/>
                        <a:t>370</a:t>
                      </a:r>
                      <a:endParaRPr lang="en-IE" sz="1800" b="1" dirty="0"/>
                    </a:p>
                  </a:txBody>
                  <a:tcPr/>
                </a:tc>
                <a:tc>
                  <a:txBody>
                    <a:bodyPr/>
                    <a:lstStyle/>
                    <a:p>
                      <a:pPr algn="r"/>
                      <a:r>
                        <a:rPr lang="en-IE" sz="1800" b="1" dirty="0" smtClean="0"/>
                        <a:t>€400m</a:t>
                      </a:r>
                      <a:endParaRPr lang="en-IE" sz="1800" dirty="0"/>
                    </a:p>
                  </a:txBody>
                  <a:tcPr/>
                </a:tc>
                <a:tc>
                  <a:txBody>
                    <a:bodyPr/>
                    <a:lstStyle/>
                    <a:p>
                      <a:pPr algn="r"/>
                      <a:r>
                        <a:rPr lang="en-IE" sz="1800" b="1" dirty="0" smtClean="0"/>
                        <a:t>599</a:t>
                      </a:r>
                      <a:endParaRPr lang="en-IE" sz="1800" b="1"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IE" sz="1800" b="1" dirty="0" smtClean="0"/>
                        <a:t>€875m</a:t>
                      </a:r>
                    </a:p>
                  </a:txBody>
                  <a:tcPr/>
                </a:tc>
              </a:tr>
              <a:tr h="611976">
                <a:tc>
                  <a:txBody>
                    <a:bodyPr/>
                    <a:lstStyle/>
                    <a:p>
                      <a:r>
                        <a:rPr lang="en-IE" sz="1800" b="1" dirty="0" smtClean="0"/>
                        <a:t>2007</a:t>
                      </a:r>
                      <a:endParaRPr lang="en-IE" sz="1800" b="1" dirty="0"/>
                    </a:p>
                  </a:txBody>
                  <a:tcPr/>
                </a:tc>
                <a:tc>
                  <a:txBody>
                    <a:bodyPr/>
                    <a:lstStyle/>
                    <a:p>
                      <a:pPr algn="r"/>
                      <a:r>
                        <a:rPr lang="en-IE" sz="1800" b="1" dirty="0" smtClean="0"/>
                        <a:t>396</a:t>
                      </a:r>
                      <a:endParaRPr lang="en-IE" sz="1800" b="1" dirty="0"/>
                    </a:p>
                  </a:txBody>
                  <a:tcPr/>
                </a:tc>
                <a:tc>
                  <a:txBody>
                    <a:bodyPr/>
                    <a:lstStyle/>
                    <a:p>
                      <a:pPr algn="r"/>
                      <a:r>
                        <a:rPr lang="en-IE" sz="1800" b="1" dirty="0" smtClean="0"/>
                        <a:t>€567m</a:t>
                      </a:r>
                      <a:endParaRPr lang="en-IE" sz="1800" dirty="0"/>
                    </a:p>
                  </a:txBody>
                  <a:tcPr/>
                </a:tc>
                <a:tc>
                  <a:txBody>
                    <a:bodyPr/>
                    <a:lstStyle/>
                    <a:p>
                      <a:pPr algn="r"/>
                      <a:r>
                        <a:rPr lang="en-IE" sz="1800" b="1" dirty="0" smtClean="0"/>
                        <a:t>574</a:t>
                      </a:r>
                      <a:endParaRPr lang="en-IE" sz="1800" b="1"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IE" sz="1800" b="1" dirty="0" smtClean="0"/>
                        <a:t>€1,320m</a:t>
                      </a:r>
                    </a:p>
                  </a:txBody>
                  <a:tcPr/>
                </a:tc>
              </a:tr>
              <a:tr h="611976">
                <a:tc>
                  <a:txBody>
                    <a:bodyPr/>
                    <a:lstStyle/>
                    <a:p>
                      <a:r>
                        <a:rPr lang="en-IE" sz="1800" b="1" dirty="0" smtClean="0"/>
                        <a:t>2008</a:t>
                      </a:r>
                      <a:endParaRPr lang="en-IE" sz="1800" b="1" dirty="0"/>
                    </a:p>
                  </a:txBody>
                  <a:tcPr/>
                </a:tc>
                <a:tc>
                  <a:txBody>
                    <a:bodyPr/>
                    <a:lstStyle/>
                    <a:p>
                      <a:pPr algn="r"/>
                      <a:r>
                        <a:rPr lang="en-IE" sz="1800" b="1" dirty="0" smtClean="0"/>
                        <a:t>393</a:t>
                      </a:r>
                      <a:endParaRPr lang="en-IE" sz="1800" b="1" dirty="0"/>
                    </a:p>
                  </a:txBody>
                  <a:tcPr/>
                </a:tc>
                <a:tc>
                  <a:txBody>
                    <a:bodyPr/>
                    <a:lstStyle/>
                    <a:p>
                      <a:pPr algn="r"/>
                      <a:r>
                        <a:rPr lang="en-IE" sz="1800" b="1" dirty="0" smtClean="0"/>
                        <a:t>€723m</a:t>
                      </a:r>
                      <a:endParaRPr lang="en-IE" sz="1800" dirty="0"/>
                    </a:p>
                  </a:txBody>
                  <a:tcPr/>
                </a:tc>
                <a:tc>
                  <a:txBody>
                    <a:bodyPr/>
                    <a:lstStyle/>
                    <a:p>
                      <a:pPr algn="r"/>
                      <a:r>
                        <a:rPr lang="en-IE" sz="1800" b="1" dirty="0" smtClean="0"/>
                        <a:t>494</a:t>
                      </a:r>
                      <a:endParaRPr lang="en-IE" sz="1800" b="1"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IE" sz="1800" b="1" dirty="0" smtClean="0"/>
                        <a:t>€1,609m</a:t>
                      </a:r>
                    </a:p>
                  </a:txBody>
                  <a:tcPr/>
                </a:tc>
              </a:tr>
              <a:tr h="611976">
                <a:tc>
                  <a:txBody>
                    <a:bodyPr/>
                    <a:lstStyle/>
                    <a:p>
                      <a:r>
                        <a:rPr lang="en-IE" sz="1800" b="1" dirty="0" smtClean="0"/>
                        <a:t>2009</a:t>
                      </a:r>
                      <a:endParaRPr lang="en-IE" sz="1800" b="1" dirty="0"/>
                    </a:p>
                  </a:txBody>
                  <a:tcPr/>
                </a:tc>
                <a:tc>
                  <a:txBody>
                    <a:bodyPr/>
                    <a:lstStyle/>
                    <a:p>
                      <a:pPr algn="r"/>
                      <a:r>
                        <a:rPr lang="en-IE" sz="1800" b="1" dirty="0" smtClean="0"/>
                        <a:t>411</a:t>
                      </a:r>
                      <a:endParaRPr lang="en-IE" sz="1800" b="1" dirty="0"/>
                    </a:p>
                  </a:txBody>
                  <a:tcPr/>
                </a:tc>
                <a:tc>
                  <a:txBody>
                    <a:bodyPr/>
                    <a:lstStyle/>
                    <a:p>
                      <a:pPr algn="r"/>
                      <a:r>
                        <a:rPr lang="en-IE" sz="1800" b="1" dirty="0" smtClean="0"/>
                        <a:t>€601m</a:t>
                      </a:r>
                      <a:endParaRPr lang="en-IE" sz="1800" b="1" dirty="0"/>
                    </a:p>
                  </a:txBody>
                  <a:tcPr/>
                </a:tc>
                <a:tc>
                  <a:txBody>
                    <a:bodyPr/>
                    <a:lstStyle/>
                    <a:p>
                      <a:pPr algn="r"/>
                      <a:r>
                        <a:rPr lang="en-IE" sz="1800" b="1" dirty="0" smtClean="0"/>
                        <a:t>624</a:t>
                      </a:r>
                      <a:endParaRPr lang="en-IE" sz="1800" b="1"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IE" sz="1800" b="1" dirty="0" smtClean="0"/>
                        <a:t>€1,633m</a:t>
                      </a:r>
                    </a:p>
                  </a:txBody>
                  <a:tcPr/>
                </a:tc>
              </a:tr>
              <a:tr h="611976">
                <a:tc>
                  <a:txBody>
                    <a:bodyPr/>
                    <a:lstStyle/>
                    <a:p>
                      <a:r>
                        <a:rPr lang="en-IE" sz="1800" b="1" dirty="0" smtClean="0"/>
                        <a:t>2010</a:t>
                      </a:r>
                      <a:endParaRPr lang="en-IE" sz="1800" b="1" dirty="0"/>
                    </a:p>
                  </a:txBody>
                  <a:tcPr/>
                </a:tc>
                <a:tc>
                  <a:txBody>
                    <a:bodyPr/>
                    <a:lstStyle/>
                    <a:p>
                      <a:pPr algn="r"/>
                      <a:r>
                        <a:rPr lang="en-IE" sz="1800" b="1" dirty="0" smtClean="0"/>
                        <a:t>415</a:t>
                      </a:r>
                      <a:endParaRPr lang="en-IE" sz="1800" b="1" dirty="0"/>
                    </a:p>
                  </a:txBody>
                  <a:tcPr/>
                </a:tc>
                <a:tc>
                  <a:txBody>
                    <a:bodyPr/>
                    <a:lstStyle/>
                    <a:p>
                      <a:pPr algn="r"/>
                      <a:r>
                        <a:rPr lang="en-IE" sz="1800" b="1" dirty="0" smtClean="0"/>
                        <a:t>€558m</a:t>
                      </a:r>
                      <a:endParaRPr lang="en-IE" sz="1800" b="1" dirty="0"/>
                    </a:p>
                  </a:txBody>
                  <a:tcPr/>
                </a:tc>
                <a:tc>
                  <a:txBody>
                    <a:bodyPr/>
                    <a:lstStyle/>
                    <a:p>
                      <a:pPr algn="r"/>
                      <a:r>
                        <a:rPr lang="en-IE" sz="1800" b="1" dirty="0" smtClean="0"/>
                        <a:t>748</a:t>
                      </a:r>
                      <a:endParaRPr lang="en-IE" sz="1800" b="1"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IE" sz="1800" b="1" dirty="0" smtClean="0"/>
                        <a:t>€1,672m</a:t>
                      </a:r>
                    </a:p>
                  </a:txBody>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4"/>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5123" name="Rectangle 5"/>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Non-EU Trade: Currency used in Trade with USA</a:t>
            </a:r>
            <a:endParaRPr lang="en-GB" sz="2000" dirty="0">
              <a:solidFill>
                <a:schemeClr val="bg2"/>
              </a:solidFill>
            </a:endParaRPr>
          </a:p>
        </p:txBody>
      </p:sp>
      <p:pic>
        <p:nvPicPr>
          <p:cNvPr id="5124" name="Picture 6"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5125" name="Line 7"/>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5126" name="Text Box 8"/>
          <p:cNvSpPr txBox="1">
            <a:spLocks noChangeArrowheads="1"/>
          </p:cNvSpPr>
          <p:nvPr/>
        </p:nvSpPr>
        <p:spPr bwMode="auto">
          <a:xfrm>
            <a:off x="0" y="4763"/>
            <a:ext cx="1547813" cy="461665"/>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smtClean="0">
              <a:solidFill>
                <a:schemeClr val="bg1"/>
              </a:solidFill>
            </a:endParaRPr>
          </a:p>
          <a:p>
            <a:pPr algn="r" eaLnBrk="0" hangingPunct="0"/>
            <a:endParaRPr lang="it-IT" sz="1000" dirty="0">
              <a:solidFill>
                <a:schemeClr val="bg1"/>
              </a:solidFill>
            </a:endParaRPr>
          </a:p>
        </p:txBody>
      </p:sp>
      <p:sp>
        <p:nvSpPr>
          <p:cNvPr id="5128" name="Text Box 10"/>
          <p:cNvSpPr txBox="1">
            <a:spLocks noChangeArrowheads="1"/>
          </p:cNvSpPr>
          <p:nvPr/>
        </p:nvSpPr>
        <p:spPr bwMode="auto">
          <a:xfrm>
            <a:off x="1978025" y="6477000"/>
            <a:ext cx="4756150" cy="307777"/>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p>
          <a:p>
            <a:pPr eaLnBrk="0" hangingPunct="0"/>
            <a:endParaRPr lang="it-IT" sz="1000" b="0" dirty="0"/>
          </a:p>
        </p:txBody>
      </p:sp>
      <p:sp>
        <p:nvSpPr>
          <p:cNvPr id="5129" name="Text Box 11"/>
          <p:cNvSpPr txBox="1">
            <a:spLocks noChangeArrowheads="1"/>
          </p:cNvSpPr>
          <p:nvPr/>
        </p:nvSpPr>
        <p:spPr bwMode="auto">
          <a:xfrm>
            <a:off x="1978025" y="1258888"/>
            <a:ext cx="6621463" cy="4983162"/>
          </a:xfrm>
          <a:prstGeom prst="rect">
            <a:avLst/>
          </a:prstGeom>
          <a:noFill/>
          <a:ln w="9525">
            <a:noFill/>
            <a:miter lim="800000"/>
            <a:headEnd/>
            <a:tailEnd/>
          </a:ln>
        </p:spPr>
        <p:txBody>
          <a:bodyPr lIns="0" tIns="0" rIns="0" bIns="0"/>
          <a:lstStyle/>
          <a:p>
            <a:pPr lvl="0"/>
            <a:endParaRPr lang="en-GB" b="0" dirty="0" smtClean="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28</a:t>
            </a:fld>
            <a:endParaRPr lang="it-IT"/>
          </a:p>
        </p:txBody>
      </p:sp>
      <p:graphicFrame>
        <p:nvGraphicFramePr>
          <p:cNvPr id="10" name="Table 9"/>
          <p:cNvGraphicFramePr>
            <a:graphicFrameLocks noGrp="1"/>
          </p:cNvGraphicFramePr>
          <p:nvPr/>
        </p:nvGraphicFramePr>
        <p:xfrm>
          <a:off x="1892300" y="1397000"/>
          <a:ext cx="5422900" cy="2966720"/>
        </p:xfrm>
        <a:graphic>
          <a:graphicData uri="http://schemas.openxmlformats.org/drawingml/2006/table">
            <a:tbl>
              <a:tblPr firstRow="1" bandRow="1">
                <a:tableStyleId>{5C22544A-7EE6-4342-B048-85BDC9FD1C3A}</a:tableStyleId>
              </a:tblPr>
              <a:tblGrid>
                <a:gridCol w="1358900"/>
                <a:gridCol w="1282700"/>
                <a:gridCol w="1104900"/>
                <a:gridCol w="1676400"/>
              </a:tblGrid>
              <a:tr h="370840">
                <a:tc>
                  <a:txBody>
                    <a:bodyPr/>
                    <a:lstStyle/>
                    <a:p>
                      <a:r>
                        <a:rPr lang="en-IE" b="1" dirty="0" smtClean="0">
                          <a:solidFill>
                            <a:schemeClr val="tx1"/>
                          </a:solidFill>
                        </a:rPr>
                        <a:t>Flow</a:t>
                      </a:r>
                      <a:endParaRPr lang="en-IE" b="1" dirty="0">
                        <a:solidFill>
                          <a:schemeClr val="tx1"/>
                        </a:solidFill>
                      </a:endParaRPr>
                    </a:p>
                  </a:txBody>
                  <a:tcPr/>
                </a:tc>
                <a:tc>
                  <a:txBody>
                    <a:bodyPr/>
                    <a:lstStyle/>
                    <a:p>
                      <a:r>
                        <a:rPr lang="en-IE" b="1" dirty="0" smtClean="0">
                          <a:solidFill>
                            <a:schemeClr val="tx1"/>
                          </a:solidFill>
                        </a:rPr>
                        <a:t>Currency</a:t>
                      </a:r>
                      <a:endParaRPr lang="en-IE" b="1" dirty="0">
                        <a:solidFill>
                          <a:schemeClr val="tx1"/>
                        </a:solidFill>
                      </a:endParaRPr>
                    </a:p>
                  </a:txBody>
                  <a:tcPr/>
                </a:tc>
                <a:tc>
                  <a:txBody>
                    <a:bodyPr/>
                    <a:lstStyle/>
                    <a:p>
                      <a:pPr algn="r"/>
                      <a:r>
                        <a:rPr lang="en-IE" b="1" dirty="0" smtClean="0">
                          <a:solidFill>
                            <a:srgbClr val="FF0000"/>
                          </a:solidFill>
                        </a:rPr>
                        <a:t>2010</a:t>
                      </a:r>
                      <a:endParaRPr lang="en-IE" b="1" dirty="0">
                        <a:solidFill>
                          <a:srgbClr val="FF0000"/>
                        </a:solidFill>
                      </a:endParaRPr>
                    </a:p>
                  </a:txBody>
                  <a:tcPr/>
                </a:tc>
                <a:tc>
                  <a:txBody>
                    <a:bodyPr/>
                    <a:lstStyle/>
                    <a:p>
                      <a:pPr algn="r"/>
                      <a:r>
                        <a:rPr lang="en-IE" b="1" dirty="0" smtClean="0">
                          <a:solidFill>
                            <a:srgbClr val="FF0000"/>
                          </a:solidFill>
                        </a:rPr>
                        <a:t>2011 (to Sep)</a:t>
                      </a:r>
                      <a:endParaRPr lang="en-IE" b="1" dirty="0">
                        <a:solidFill>
                          <a:srgbClr val="FF0000"/>
                        </a:solidFill>
                      </a:endParaRPr>
                    </a:p>
                  </a:txBody>
                  <a:tcPr/>
                </a:tc>
              </a:tr>
              <a:tr h="370840">
                <a:tc>
                  <a:txBody>
                    <a:bodyPr/>
                    <a:lstStyle/>
                    <a:p>
                      <a:r>
                        <a:rPr lang="en-IE" b="1" dirty="0" smtClean="0"/>
                        <a:t>Imports</a:t>
                      </a:r>
                      <a:endParaRPr lang="en-IE" b="1" dirty="0"/>
                    </a:p>
                  </a:txBody>
                  <a:tcPr/>
                </a:tc>
                <a:tc>
                  <a:txBody>
                    <a:bodyPr/>
                    <a:lstStyle/>
                    <a:p>
                      <a:r>
                        <a:rPr lang="en-IE" b="1" dirty="0" smtClean="0"/>
                        <a:t>Euro</a:t>
                      </a:r>
                      <a:endParaRPr lang="en-IE" b="1" dirty="0"/>
                    </a:p>
                  </a:txBody>
                  <a:tcPr/>
                </a:tc>
                <a:tc>
                  <a:txBody>
                    <a:bodyPr/>
                    <a:lstStyle/>
                    <a:p>
                      <a:pPr algn="r"/>
                      <a:r>
                        <a:rPr lang="en-IE" b="1" dirty="0" smtClean="0"/>
                        <a:t>16%</a:t>
                      </a:r>
                      <a:endParaRPr lang="en-IE" b="1" dirty="0"/>
                    </a:p>
                  </a:txBody>
                  <a:tcPr/>
                </a:tc>
                <a:tc>
                  <a:txBody>
                    <a:bodyPr/>
                    <a:lstStyle/>
                    <a:p>
                      <a:pPr algn="r"/>
                      <a:r>
                        <a:rPr lang="en-IE" b="1" dirty="0" smtClean="0"/>
                        <a:t>9%</a:t>
                      </a:r>
                      <a:endParaRPr lang="en-IE" b="1" dirty="0"/>
                    </a:p>
                  </a:txBody>
                  <a:tcPr/>
                </a:tc>
              </a:tr>
              <a:tr h="370840">
                <a:tc>
                  <a:txBody>
                    <a:bodyPr/>
                    <a:lstStyle/>
                    <a:p>
                      <a:endParaRPr lang="en-IE" b="1" dirty="0"/>
                    </a:p>
                  </a:txBody>
                  <a:tcPr/>
                </a:tc>
                <a:tc>
                  <a:txBody>
                    <a:bodyPr/>
                    <a:lstStyle/>
                    <a:p>
                      <a:r>
                        <a:rPr lang="en-IE" b="1" dirty="0" smtClean="0"/>
                        <a:t>Dollar</a:t>
                      </a:r>
                      <a:endParaRPr lang="en-IE" b="1" dirty="0"/>
                    </a:p>
                  </a:txBody>
                  <a:tcPr/>
                </a:tc>
                <a:tc>
                  <a:txBody>
                    <a:bodyPr/>
                    <a:lstStyle/>
                    <a:p>
                      <a:pPr algn="r"/>
                      <a:r>
                        <a:rPr lang="en-IE" b="1" dirty="0" smtClean="0"/>
                        <a:t>81%</a:t>
                      </a:r>
                      <a:endParaRPr lang="en-IE" b="1" dirty="0"/>
                    </a:p>
                  </a:txBody>
                  <a:tcPr/>
                </a:tc>
                <a:tc>
                  <a:txBody>
                    <a:bodyPr/>
                    <a:lstStyle/>
                    <a:p>
                      <a:pPr algn="r"/>
                      <a:r>
                        <a:rPr lang="en-IE" b="1" dirty="0" smtClean="0"/>
                        <a:t>88%</a:t>
                      </a:r>
                      <a:endParaRPr lang="en-IE" b="1" dirty="0"/>
                    </a:p>
                  </a:txBody>
                  <a:tcPr/>
                </a:tc>
              </a:tr>
              <a:tr h="370840">
                <a:tc>
                  <a:txBody>
                    <a:bodyPr/>
                    <a:lstStyle/>
                    <a:p>
                      <a:endParaRPr lang="en-IE" b="1" dirty="0"/>
                    </a:p>
                  </a:txBody>
                  <a:tcPr/>
                </a:tc>
                <a:tc>
                  <a:txBody>
                    <a:bodyPr/>
                    <a:lstStyle/>
                    <a:p>
                      <a:r>
                        <a:rPr lang="en-IE" b="1" dirty="0" smtClean="0"/>
                        <a:t>Missing</a:t>
                      </a:r>
                      <a:endParaRPr lang="en-IE" b="1" dirty="0"/>
                    </a:p>
                  </a:txBody>
                  <a:tcPr/>
                </a:tc>
                <a:tc>
                  <a:txBody>
                    <a:bodyPr/>
                    <a:lstStyle/>
                    <a:p>
                      <a:pPr algn="r"/>
                      <a:r>
                        <a:rPr lang="en-IE" b="1" dirty="0" smtClean="0"/>
                        <a:t>3%</a:t>
                      </a:r>
                      <a:endParaRPr lang="en-IE" b="1" dirty="0"/>
                    </a:p>
                  </a:txBody>
                  <a:tcPr/>
                </a:tc>
                <a:tc>
                  <a:txBody>
                    <a:bodyPr/>
                    <a:lstStyle/>
                    <a:p>
                      <a:pPr algn="r"/>
                      <a:r>
                        <a:rPr lang="en-IE" b="1" dirty="0" smtClean="0"/>
                        <a:t>3%</a:t>
                      </a:r>
                      <a:endParaRPr lang="en-IE" b="1" dirty="0"/>
                    </a:p>
                  </a:txBody>
                  <a:tcPr/>
                </a:tc>
              </a:tr>
              <a:tr h="370840">
                <a:tc>
                  <a:txBody>
                    <a:bodyPr/>
                    <a:lstStyle/>
                    <a:p>
                      <a:endParaRPr lang="en-IE" b="1" dirty="0"/>
                    </a:p>
                  </a:txBody>
                  <a:tcPr/>
                </a:tc>
                <a:tc>
                  <a:txBody>
                    <a:bodyPr/>
                    <a:lstStyle/>
                    <a:p>
                      <a:endParaRPr lang="en-IE" b="1" dirty="0"/>
                    </a:p>
                  </a:txBody>
                  <a:tcPr/>
                </a:tc>
                <a:tc>
                  <a:txBody>
                    <a:bodyPr/>
                    <a:lstStyle/>
                    <a:p>
                      <a:pPr algn="r"/>
                      <a:endParaRPr lang="en-IE" b="1" dirty="0"/>
                    </a:p>
                  </a:txBody>
                  <a:tcPr/>
                </a:tc>
                <a:tc>
                  <a:txBody>
                    <a:bodyPr/>
                    <a:lstStyle/>
                    <a:p>
                      <a:pPr algn="r"/>
                      <a:endParaRPr lang="en-IE" b="1" dirty="0"/>
                    </a:p>
                  </a:txBody>
                  <a:tcPr/>
                </a:tc>
              </a:tr>
              <a:tr h="370840">
                <a:tc>
                  <a:txBody>
                    <a:bodyPr/>
                    <a:lstStyle/>
                    <a:p>
                      <a:r>
                        <a:rPr lang="en-IE" b="1" dirty="0" smtClean="0"/>
                        <a:t>Exports</a:t>
                      </a:r>
                      <a:endParaRPr lang="en-IE" b="1" dirty="0"/>
                    </a:p>
                  </a:txBody>
                  <a:tcPr/>
                </a:tc>
                <a:tc>
                  <a:txBody>
                    <a:bodyPr/>
                    <a:lstStyle/>
                    <a:p>
                      <a:r>
                        <a:rPr lang="en-IE" b="1" dirty="0" smtClean="0"/>
                        <a:t>Euro</a:t>
                      </a:r>
                      <a:endParaRPr lang="en-IE" b="1" dirty="0"/>
                    </a:p>
                  </a:txBody>
                  <a:tcPr/>
                </a:tc>
                <a:tc>
                  <a:txBody>
                    <a:bodyPr/>
                    <a:lstStyle/>
                    <a:p>
                      <a:pPr algn="r"/>
                      <a:r>
                        <a:rPr lang="en-IE" b="1" dirty="0" smtClean="0"/>
                        <a:t>12%</a:t>
                      </a:r>
                      <a:endParaRPr lang="en-IE" b="1" dirty="0"/>
                    </a:p>
                  </a:txBody>
                  <a:tcPr/>
                </a:tc>
                <a:tc>
                  <a:txBody>
                    <a:bodyPr/>
                    <a:lstStyle/>
                    <a:p>
                      <a:pPr algn="r"/>
                      <a:r>
                        <a:rPr lang="en-IE" b="1" dirty="0" smtClean="0"/>
                        <a:t>6%</a:t>
                      </a:r>
                      <a:endParaRPr lang="en-IE" b="1" dirty="0"/>
                    </a:p>
                  </a:txBody>
                  <a:tcPr/>
                </a:tc>
              </a:tr>
              <a:tr h="370840">
                <a:tc>
                  <a:txBody>
                    <a:bodyPr/>
                    <a:lstStyle/>
                    <a:p>
                      <a:endParaRPr lang="en-IE" dirty="0"/>
                    </a:p>
                  </a:txBody>
                  <a:tcPr/>
                </a:tc>
                <a:tc>
                  <a:txBody>
                    <a:bodyPr/>
                    <a:lstStyle/>
                    <a:p>
                      <a:r>
                        <a:rPr lang="en-IE" b="1" dirty="0" smtClean="0"/>
                        <a:t>Dollar</a:t>
                      </a:r>
                      <a:endParaRPr lang="en-IE" b="1" dirty="0"/>
                    </a:p>
                  </a:txBody>
                  <a:tcPr/>
                </a:tc>
                <a:tc>
                  <a:txBody>
                    <a:bodyPr/>
                    <a:lstStyle/>
                    <a:p>
                      <a:pPr algn="r"/>
                      <a:r>
                        <a:rPr lang="en-IE" b="1" dirty="0" smtClean="0"/>
                        <a:t>88%</a:t>
                      </a:r>
                      <a:endParaRPr lang="en-IE" b="1" dirty="0"/>
                    </a:p>
                  </a:txBody>
                  <a:tcPr/>
                </a:tc>
                <a:tc>
                  <a:txBody>
                    <a:bodyPr/>
                    <a:lstStyle/>
                    <a:p>
                      <a:pPr algn="r"/>
                      <a:r>
                        <a:rPr lang="en-IE" b="1" dirty="0" smtClean="0"/>
                        <a:t>94%</a:t>
                      </a:r>
                      <a:endParaRPr lang="en-IE" b="1" dirty="0"/>
                    </a:p>
                  </a:txBody>
                  <a:tcPr/>
                </a:tc>
              </a:tr>
              <a:tr h="370840">
                <a:tc>
                  <a:txBody>
                    <a:bodyPr/>
                    <a:lstStyle/>
                    <a:p>
                      <a:endParaRPr lang="en-IE"/>
                    </a:p>
                  </a:txBody>
                  <a:tcPr/>
                </a:tc>
                <a:tc>
                  <a:txBody>
                    <a:bodyPr/>
                    <a:lstStyle/>
                    <a:p>
                      <a:r>
                        <a:rPr lang="en-IE" b="1" dirty="0" smtClean="0"/>
                        <a:t>Missing</a:t>
                      </a:r>
                      <a:endParaRPr lang="en-IE" b="1" dirty="0"/>
                    </a:p>
                  </a:txBody>
                  <a:tcPr/>
                </a:tc>
                <a:tc>
                  <a:txBody>
                    <a:bodyPr/>
                    <a:lstStyle/>
                    <a:p>
                      <a:pPr algn="r"/>
                      <a:r>
                        <a:rPr lang="en-IE" b="1" dirty="0" smtClean="0"/>
                        <a:t>0%</a:t>
                      </a:r>
                      <a:endParaRPr lang="en-IE" b="1" dirty="0"/>
                    </a:p>
                  </a:txBody>
                  <a:tcPr/>
                </a:tc>
                <a:tc>
                  <a:txBody>
                    <a:bodyPr/>
                    <a:lstStyle/>
                    <a:p>
                      <a:pPr algn="r"/>
                      <a:r>
                        <a:rPr lang="en-IE" b="1" dirty="0" smtClean="0"/>
                        <a:t>1%</a:t>
                      </a:r>
                      <a:endParaRPr lang="en-IE" b="1" dirty="0"/>
                    </a:p>
                  </a:txBody>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4"/>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5123" name="Rectangle 5"/>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a:solidFill>
                  <a:schemeClr val="bg2"/>
                </a:solidFill>
              </a:rPr>
              <a:t>Linking Business Statistics to trade</a:t>
            </a:r>
          </a:p>
        </p:txBody>
      </p:sp>
      <p:pic>
        <p:nvPicPr>
          <p:cNvPr id="5124" name="Picture 6"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5125" name="Line 7"/>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5126" name="Text Box 8"/>
          <p:cNvSpPr txBox="1">
            <a:spLocks noChangeArrowheads="1"/>
          </p:cNvSpPr>
          <p:nvPr/>
        </p:nvSpPr>
        <p:spPr bwMode="auto">
          <a:xfrm>
            <a:off x="0" y="4763"/>
            <a:ext cx="1547813" cy="461665"/>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smtClean="0">
              <a:solidFill>
                <a:schemeClr val="bg1"/>
              </a:solidFill>
            </a:endParaRPr>
          </a:p>
          <a:p>
            <a:pPr algn="r" eaLnBrk="0" hangingPunct="0"/>
            <a:endParaRPr lang="it-IT" sz="1000" dirty="0">
              <a:solidFill>
                <a:schemeClr val="bg1"/>
              </a:solidFill>
            </a:endParaRPr>
          </a:p>
        </p:txBody>
      </p:sp>
      <p:sp>
        <p:nvSpPr>
          <p:cNvPr id="5128" name="Text Box 10"/>
          <p:cNvSpPr txBox="1">
            <a:spLocks noChangeArrowheads="1"/>
          </p:cNvSpPr>
          <p:nvPr/>
        </p:nvSpPr>
        <p:spPr bwMode="auto">
          <a:xfrm>
            <a:off x="1978025" y="6477000"/>
            <a:ext cx="4756150" cy="307777"/>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p>
          <a:p>
            <a:pPr eaLnBrk="0" hangingPunct="0"/>
            <a:endParaRPr lang="it-IT" sz="1000" b="0" dirty="0"/>
          </a:p>
        </p:txBody>
      </p:sp>
      <p:sp>
        <p:nvSpPr>
          <p:cNvPr id="5129" name="Text Box 11"/>
          <p:cNvSpPr txBox="1">
            <a:spLocks noChangeArrowheads="1"/>
          </p:cNvSpPr>
          <p:nvPr/>
        </p:nvSpPr>
        <p:spPr bwMode="auto">
          <a:xfrm>
            <a:off x="1978025" y="1258888"/>
            <a:ext cx="6621463" cy="4983162"/>
          </a:xfrm>
          <a:prstGeom prst="rect">
            <a:avLst/>
          </a:prstGeom>
          <a:noFill/>
          <a:ln w="9525">
            <a:noFill/>
            <a:miter lim="800000"/>
            <a:headEnd/>
            <a:tailEnd/>
          </a:ln>
        </p:spPr>
        <p:txBody>
          <a:bodyPr lIns="0" tIns="0" rIns="0" bIns="0"/>
          <a:lstStyle/>
          <a:p>
            <a:pPr lvl="0"/>
            <a:r>
              <a:rPr lang="en-GB" dirty="0" smtClean="0"/>
              <a:t>Business data can be linked to External Trade data via the VAT number</a:t>
            </a:r>
            <a:r>
              <a:rPr lang="en-GB" dirty="0" smtClean="0">
                <a:solidFill>
                  <a:srgbClr val="993333"/>
                </a:solidFill>
              </a:rPr>
              <a:t>.</a:t>
            </a:r>
          </a:p>
          <a:p>
            <a:pPr lvl="0"/>
            <a:endParaRPr lang="en-GB" dirty="0" smtClean="0"/>
          </a:p>
          <a:p>
            <a:pPr lvl="0"/>
            <a:r>
              <a:rPr lang="en-GB" dirty="0" smtClean="0"/>
              <a:t>The CSO Business Register contains a companies enterprise number and VAT number.</a:t>
            </a:r>
          </a:p>
          <a:p>
            <a:pPr lvl="0"/>
            <a:endParaRPr lang="en-GB" dirty="0" smtClean="0"/>
          </a:p>
          <a:p>
            <a:pPr lvl="0"/>
            <a:r>
              <a:rPr lang="en-GB" dirty="0" smtClean="0"/>
              <a:t>Larger companies would be surveyed in the Census of Industrial production. This survey collects data on employment, turnover, etc.</a:t>
            </a:r>
          </a:p>
          <a:p>
            <a:pPr lvl="0"/>
            <a:endParaRPr lang="en-GB" b="0" dirty="0" smtClean="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29</a:t>
            </a:fld>
            <a:endParaRPr lang="it-I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4099" name="Rectangle 3"/>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IE" sz="2000" dirty="0" smtClean="0">
                <a:solidFill>
                  <a:srgbClr val="808080"/>
                </a:solidFill>
              </a:rPr>
              <a:t>Basic Regulations</a:t>
            </a:r>
            <a:endParaRPr lang="it-IT" sz="2000" dirty="0">
              <a:solidFill>
                <a:srgbClr val="808080"/>
              </a:solidFill>
            </a:endParaRPr>
          </a:p>
        </p:txBody>
      </p:sp>
      <p:pic>
        <p:nvPicPr>
          <p:cNvPr id="4100" name="Picture 4"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4101" name="Line 5"/>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4102" name="Text Box 6"/>
          <p:cNvSpPr txBox="1">
            <a:spLocks noChangeArrowheads="1"/>
          </p:cNvSpPr>
          <p:nvPr/>
        </p:nvSpPr>
        <p:spPr bwMode="auto">
          <a:xfrm>
            <a:off x="0" y="4763"/>
            <a:ext cx="1547813" cy="307777"/>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a:solidFill>
                <a:schemeClr val="bg1"/>
              </a:solidFill>
            </a:endParaRPr>
          </a:p>
        </p:txBody>
      </p:sp>
      <p:sp>
        <p:nvSpPr>
          <p:cNvPr id="4104" name="Text Box 8"/>
          <p:cNvSpPr txBox="1">
            <a:spLocks noChangeArrowheads="1"/>
          </p:cNvSpPr>
          <p:nvPr/>
        </p:nvSpPr>
        <p:spPr bwMode="auto">
          <a:xfrm>
            <a:off x="1978025" y="6477000"/>
            <a:ext cx="4756150" cy="152400"/>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endParaRPr lang="it-IT" sz="1000" b="0" dirty="0"/>
          </a:p>
        </p:txBody>
      </p:sp>
      <p:sp>
        <p:nvSpPr>
          <p:cNvPr id="4105" name="Text Box 9"/>
          <p:cNvSpPr txBox="1">
            <a:spLocks noChangeArrowheads="1"/>
          </p:cNvSpPr>
          <p:nvPr/>
        </p:nvSpPr>
        <p:spPr bwMode="auto">
          <a:xfrm>
            <a:off x="1978025" y="1220788"/>
            <a:ext cx="6811963" cy="5021262"/>
          </a:xfrm>
          <a:prstGeom prst="rect">
            <a:avLst/>
          </a:prstGeom>
          <a:noFill/>
          <a:ln w="9525">
            <a:noFill/>
            <a:miter lim="800000"/>
            <a:headEnd/>
            <a:tailEnd/>
          </a:ln>
        </p:spPr>
        <p:txBody>
          <a:bodyPr lIns="0" tIns="0" rIns="0" bIns="0"/>
          <a:lstStyle/>
          <a:p>
            <a:r>
              <a:rPr lang="en-GB" dirty="0" err="1" smtClean="0">
                <a:solidFill>
                  <a:srgbClr val="C00000"/>
                </a:solidFill>
              </a:rPr>
              <a:t>Extrastat</a:t>
            </a:r>
            <a:r>
              <a:rPr lang="en-GB" dirty="0" smtClean="0">
                <a:solidFill>
                  <a:srgbClr val="993333"/>
                </a:solidFill>
              </a:rPr>
              <a:t> </a:t>
            </a:r>
            <a:endParaRPr lang="en-GB" i="1" dirty="0" smtClean="0"/>
          </a:p>
          <a:p>
            <a:r>
              <a:rPr lang="en-GB" dirty="0" smtClean="0"/>
              <a:t>Regulation (EC) No 471/2009 of the European Parliament and of the Council of 6 May 2009 on Community statistics relating to external trade with non-member countries</a:t>
            </a:r>
            <a:endParaRPr lang="en-IE" dirty="0" smtClean="0"/>
          </a:p>
          <a:p>
            <a:endParaRPr lang="en-GB" i="1" dirty="0" smtClean="0"/>
          </a:p>
          <a:p>
            <a:endParaRPr lang="en-GB" i="1" dirty="0" smtClean="0"/>
          </a:p>
          <a:p>
            <a:r>
              <a:rPr lang="en-GB" dirty="0" err="1" smtClean="0">
                <a:solidFill>
                  <a:srgbClr val="C00000"/>
                </a:solidFill>
              </a:rPr>
              <a:t>Intrastat</a:t>
            </a:r>
            <a:endParaRPr lang="en-GB" i="1" dirty="0" smtClean="0">
              <a:solidFill>
                <a:srgbClr val="C00000"/>
              </a:solidFill>
            </a:endParaRPr>
          </a:p>
          <a:p>
            <a:r>
              <a:rPr lang="en-GB" dirty="0" smtClean="0"/>
              <a:t>Regulation (EC) No 638/2004 of the European Parliament and of the Council</a:t>
            </a:r>
            <a:endParaRPr lang="en-IE" dirty="0" smtClean="0"/>
          </a:p>
          <a:p>
            <a:r>
              <a:rPr lang="en-GB" dirty="0" smtClean="0"/>
              <a:t>Amended by </a:t>
            </a:r>
            <a:r>
              <a:rPr lang="en-GB" i="1" dirty="0" smtClean="0"/>
              <a:t>: </a:t>
            </a:r>
            <a:r>
              <a:rPr lang="en-GB" dirty="0" smtClean="0"/>
              <a:t>Regulation (EC) No 222/2009</a:t>
            </a:r>
            <a:endParaRPr lang="en-IE" dirty="0" smtClean="0"/>
          </a:p>
          <a:p>
            <a:pPr algn="just">
              <a:spcAft>
                <a:spcPct val="20000"/>
              </a:spcAft>
            </a:pPr>
            <a:endParaRPr lang="it-IT" b="0" dirty="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3</a:t>
            </a:fld>
            <a:endParaRPr lang="it-IT"/>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4"/>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5123" name="Rectangle 5"/>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Dissemination plans</a:t>
            </a:r>
            <a:endParaRPr lang="en-GB" sz="2000" dirty="0">
              <a:solidFill>
                <a:schemeClr val="bg2"/>
              </a:solidFill>
            </a:endParaRPr>
          </a:p>
        </p:txBody>
      </p:sp>
      <p:pic>
        <p:nvPicPr>
          <p:cNvPr id="5124" name="Picture 6"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5125" name="Line 7"/>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5126" name="Text Box 8"/>
          <p:cNvSpPr txBox="1">
            <a:spLocks noChangeArrowheads="1"/>
          </p:cNvSpPr>
          <p:nvPr/>
        </p:nvSpPr>
        <p:spPr bwMode="auto">
          <a:xfrm>
            <a:off x="0" y="4763"/>
            <a:ext cx="1547813" cy="461665"/>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smtClean="0">
              <a:solidFill>
                <a:schemeClr val="bg1"/>
              </a:solidFill>
            </a:endParaRPr>
          </a:p>
          <a:p>
            <a:pPr algn="r" eaLnBrk="0" hangingPunct="0"/>
            <a:endParaRPr lang="it-IT" sz="1000" dirty="0">
              <a:solidFill>
                <a:schemeClr val="bg1"/>
              </a:solidFill>
            </a:endParaRPr>
          </a:p>
        </p:txBody>
      </p:sp>
      <p:sp>
        <p:nvSpPr>
          <p:cNvPr id="5128" name="Text Box 10"/>
          <p:cNvSpPr txBox="1">
            <a:spLocks noChangeArrowheads="1"/>
          </p:cNvSpPr>
          <p:nvPr/>
        </p:nvSpPr>
        <p:spPr bwMode="auto">
          <a:xfrm>
            <a:off x="1978025" y="6477000"/>
            <a:ext cx="4756150" cy="307777"/>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p>
          <a:p>
            <a:pPr eaLnBrk="0" hangingPunct="0"/>
            <a:endParaRPr lang="it-IT" sz="1000" b="0" dirty="0"/>
          </a:p>
        </p:txBody>
      </p:sp>
      <p:sp>
        <p:nvSpPr>
          <p:cNvPr id="5129" name="Text Box 11"/>
          <p:cNvSpPr txBox="1">
            <a:spLocks noChangeArrowheads="1"/>
          </p:cNvSpPr>
          <p:nvPr/>
        </p:nvSpPr>
        <p:spPr bwMode="auto">
          <a:xfrm>
            <a:off x="1978025" y="1258888"/>
            <a:ext cx="6621463" cy="4983162"/>
          </a:xfrm>
          <a:prstGeom prst="rect">
            <a:avLst/>
          </a:prstGeom>
          <a:noFill/>
          <a:ln w="9525">
            <a:noFill/>
            <a:miter lim="800000"/>
            <a:headEnd/>
            <a:tailEnd/>
          </a:ln>
        </p:spPr>
        <p:txBody>
          <a:bodyPr lIns="0" tIns="0" rIns="0" bIns="0"/>
          <a:lstStyle/>
          <a:p>
            <a:pPr marL="177800" lvl="0" indent="-177800">
              <a:buFont typeface="Wingdings" pitchFamily="2" charset="2"/>
              <a:buChar char="§"/>
            </a:pPr>
            <a:r>
              <a:rPr lang="en-GB" dirty="0" smtClean="0"/>
              <a:t>More web based dissemination</a:t>
            </a:r>
          </a:p>
          <a:p>
            <a:pPr marL="177800" lvl="0" indent="-177800">
              <a:buFont typeface="Wingdings" pitchFamily="2" charset="2"/>
              <a:buChar char="§"/>
            </a:pPr>
            <a:r>
              <a:rPr lang="en-GB" dirty="0" smtClean="0"/>
              <a:t>Allow users to make their own tables</a:t>
            </a:r>
          </a:p>
          <a:p>
            <a:pPr marL="177800" lvl="0" indent="-177800">
              <a:buFont typeface="Wingdings" pitchFamily="2" charset="2"/>
              <a:buChar char="§"/>
            </a:pPr>
            <a:r>
              <a:rPr lang="en-GB" dirty="0" smtClean="0"/>
              <a:t>Incorporate a business view of the data</a:t>
            </a:r>
          </a:p>
          <a:p>
            <a:pPr marL="177800" lvl="0" indent="-177800">
              <a:buFont typeface="Wingdings" pitchFamily="2" charset="2"/>
              <a:buChar char="§"/>
            </a:pPr>
            <a:r>
              <a:rPr lang="en-GB" dirty="0" smtClean="0"/>
              <a:t>Thematic reports (markets, products etc.)</a:t>
            </a:r>
          </a:p>
          <a:p>
            <a:pPr marL="177800" lvl="0" indent="-177800">
              <a:buFont typeface="Wingdings" pitchFamily="2" charset="2"/>
              <a:buChar char="§"/>
            </a:pPr>
            <a:r>
              <a:rPr lang="en-GB" dirty="0" smtClean="0"/>
              <a:t>Invoice currency</a:t>
            </a:r>
          </a:p>
          <a:p>
            <a:pPr lvl="0"/>
            <a:endParaRPr lang="en-GB" b="0" dirty="0" smtClean="0"/>
          </a:p>
          <a:p>
            <a:pPr lvl="0"/>
            <a:r>
              <a:rPr lang="en-GB" dirty="0" smtClean="0"/>
              <a:t>Business view</a:t>
            </a:r>
          </a:p>
          <a:p>
            <a:pPr marL="177800" lvl="0" indent="-177800">
              <a:buFont typeface="Wingdings" pitchFamily="2" charset="2"/>
              <a:buChar char="§"/>
            </a:pPr>
            <a:r>
              <a:rPr lang="en-GB" dirty="0" smtClean="0"/>
              <a:t>Nationality of traders</a:t>
            </a:r>
          </a:p>
          <a:p>
            <a:pPr marL="177800" lvl="0" indent="-177800">
              <a:buFont typeface="Wingdings" pitchFamily="2" charset="2"/>
              <a:buChar char="§"/>
            </a:pPr>
            <a:r>
              <a:rPr lang="en-GB" dirty="0" smtClean="0"/>
              <a:t>Number of traders by market and commodity</a:t>
            </a:r>
          </a:p>
          <a:p>
            <a:pPr marL="177800" lvl="0" indent="-177800">
              <a:buFont typeface="Wingdings" pitchFamily="2" charset="2"/>
              <a:buChar char="§"/>
            </a:pPr>
            <a:r>
              <a:rPr lang="en-GB" dirty="0" smtClean="0"/>
              <a:t>Product diversification among traders</a:t>
            </a:r>
          </a:p>
          <a:p>
            <a:pPr marL="177800" lvl="0" indent="-177800">
              <a:buFont typeface="Wingdings" pitchFamily="2" charset="2"/>
              <a:buChar char="§"/>
            </a:pPr>
            <a:r>
              <a:rPr lang="en-GB" dirty="0" smtClean="0"/>
              <a:t>Linkage to PRODCOM and Census of Industrial Production</a:t>
            </a:r>
          </a:p>
          <a:p>
            <a:pPr marL="177800" lvl="0" indent="-177800">
              <a:buFont typeface="Wingdings" pitchFamily="2" charset="2"/>
              <a:buChar char="§"/>
            </a:pPr>
            <a:r>
              <a:rPr lang="en-GB" dirty="0" smtClean="0"/>
              <a:t>Linkage with Service Exports and Imports</a:t>
            </a:r>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30</a:t>
            </a:fld>
            <a:endParaRPr lang="it-I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4099" name="Rectangle 3"/>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err="1" smtClean="0">
                <a:solidFill>
                  <a:schemeClr val="bg2"/>
                </a:solidFill>
              </a:rPr>
              <a:t>Intrastat</a:t>
            </a:r>
            <a:endParaRPr lang="it-IT" sz="2000" dirty="0">
              <a:solidFill>
                <a:schemeClr val="bg2"/>
              </a:solidFill>
            </a:endParaRPr>
          </a:p>
        </p:txBody>
      </p:sp>
      <p:pic>
        <p:nvPicPr>
          <p:cNvPr id="4100" name="Picture 4"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4101" name="Line 5"/>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4102" name="Text Box 6"/>
          <p:cNvSpPr txBox="1">
            <a:spLocks noChangeArrowheads="1"/>
          </p:cNvSpPr>
          <p:nvPr/>
        </p:nvSpPr>
        <p:spPr bwMode="auto">
          <a:xfrm>
            <a:off x="0" y="4763"/>
            <a:ext cx="1547813" cy="307777"/>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a:solidFill>
                <a:schemeClr val="bg1"/>
              </a:solidFill>
            </a:endParaRPr>
          </a:p>
        </p:txBody>
      </p:sp>
      <p:sp>
        <p:nvSpPr>
          <p:cNvPr id="4104" name="Text Box 8"/>
          <p:cNvSpPr txBox="1">
            <a:spLocks noChangeArrowheads="1"/>
          </p:cNvSpPr>
          <p:nvPr/>
        </p:nvSpPr>
        <p:spPr bwMode="auto">
          <a:xfrm>
            <a:off x="1978025" y="6477000"/>
            <a:ext cx="4756150" cy="152400"/>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endParaRPr lang="it-IT" sz="1000" b="0" dirty="0"/>
          </a:p>
        </p:txBody>
      </p:sp>
      <p:sp>
        <p:nvSpPr>
          <p:cNvPr id="4105" name="Text Box 9"/>
          <p:cNvSpPr txBox="1">
            <a:spLocks noChangeArrowheads="1"/>
          </p:cNvSpPr>
          <p:nvPr/>
        </p:nvSpPr>
        <p:spPr bwMode="auto">
          <a:xfrm>
            <a:off x="1978025" y="1220788"/>
            <a:ext cx="6811963" cy="5021262"/>
          </a:xfrm>
          <a:prstGeom prst="rect">
            <a:avLst/>
          </a:prstGeom>
          <a:noFill/>
          <a:ln w="9525">
            <a:noFill/>
            <a:miter lim="800000"/>
            <a:headEnd/>
            <a:tailEnd/>
          </a:ln>
        </p:spPr>
        <p:txBody>
          <a:bodyPr lIns="0" tIns="0" rIns="0" bIns="0"/>
          <a:lstStyle/>
          <a:p>
            <a:pPr algn="just"/>
            <a:r>
              <a:rPr lang="en-GB" dirty="0" err="1" smtClean="0"/>
              <a:t>Intrastat</a:t>
            </a:r>
            <a:r>
              <a:rPr lang="en-GB" dirty="0" smtClean="0"/>
              <a:t> system was created seeking two major goals: </a:t>
            </a:r>
          </a:p>
          <a:p>
            <a:pPr algn="just"/>
            <a:endParaRPr lang="en-GB" dirty="0" smtClean="0"/>
          </a:p>
          <a:p>
            <a:pPr marL="355600" algn="just">
              <a:buFont typeface="Wingdings" pitchFamily="2" charset="2"/>
              <a:buChar char="§"/>
            </a:pPr>
            <a:r>
              <a:rPr lang="en-GB" dirty="0" smtClean="0"/>
              <a:t> to satisfy </a:t>
            </a:r>
            <a:r>
              <a:rPr lang="en-GB" dirty="0" smtClean="0">
                <a:solidFill>
                  <a:srgbClr val="C00000"/>
                </a:solidFill>
              </a:rPr>
              <a:t>user needs by </a:t>
            </a:r>
            <a:r>
              <a:rPr lang="en-GB" dirty="0" smtClean="0"/>
              <a:t>providing the same statistical information on trade as before and </a:t>
            </a:r>
          </a:p>
          <a:p>
            <a:pPr marL="355600" algn="just">
              <a:buFont typeface="Wingdings" pitchFamily="2" charset="2"/>
              <a:buChar char="§"/>
            </a:pPr>
            <a:endParaRPr lang="en-GB" dirty="0" smtClean="0"/>
          </a:p>
          <a:p>
            <a:pPr marL="355600" algn="just">
              <a:buFont typeface="Wingdings" pitchFamily="2" charset="2"/>
              <a:buChar char="§"/>
            </a:pPr>
            <a:r>
              <a:rPr lang="en-GB" dirty="0" smtClean="0"/>
              <a:t> at the same time to </a:t>
            </a:r>
            <a:r>
              <a:rPr lang="en-GB" dirty="0" smtClean="0">
                <a:solidFill>
                  <a:srgbClr val="C00000"/>
                </a:solidFill>
              </a:rPr>
              <a:t>reduce administrative burden </a:t>
            </a:r>
            <a:r>
              <a:rPr lang="en-GB" dirty="0" smtClean="0"/>
              <a:t>on traders while providing statistical data.</a:t>
            </a:r>
          </a:p>
          <a:p>
            <a:pPr marL="355600" algn="just">
              <a:buFont typeface="Arial" pitchFamily="34" charset="0"/>
              <a:buChar char="•"/>
            </a:pPr>
            <a:endParaRPr lang="en-GB" b="0" dirty="0" smtClean="0"/>
          </a:p>
          <a:p>
            <a:pPr lvl="0" algn="just"/>
            <a:r>
              <a:rPr lang="en-GB" dirty="0" err="1" smtClean="0"/>
              <a:t>Intrastat</a:t>
            </a:r>
            <a:r>
              <a:rPr lang="en-GB" dirty="0" smtClean="0"/>
              <a:t> is closely linked with the VAT system relating to intra-Community trade in order to ensure completeness and quality of the statistical data.</a:t>
            </a:r>
          </a:p>
          <a:p>
            <a:pPr marL="355600" algn="just">
              <a:buFont typeface="Arial" pitchFamily="34" charset="0"/>
              <a:buChar char="•"/>
            </a:pPr>
            <a:endParaRPr lang="it-IT" b="0" dirty="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4</a:t>
            </a:fld>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4099" name="Rectangle 3"/>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err="1" smtClean="0">
                <a:solidFill>
                  <a:schemeClr val="bg2"/>
                </a:solidFill>
              </a:rPr>
              <a:t>Intrastat</a:t>
            </a:r>
            <a:r>
              <a:rPr lang="en-GB" sz="2000" dirty="0" smtClean="0">
                <a:solidFill>
                  <a:schemeClr val="bg2"/>
                </a:solidFill>
              </a:rPr>
              <a:t> Thresholds</a:t>
            </a:r>
            <a:endParaRPr lang="it-IT" sz="2000" dirty="0">
              <a:solidFill>
                <a:schemeClr val="bg2"/>
              </a:solidFill>
            </a:endParaRPr>
          </a:p>
        </p:txBody>
      </p:sp>
      <p:pic>
        <p:nvPicPr>
          <p:cNvPr id="4100" name="Picture 4"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4101" name="Line 5"/>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4102" name="Text Box 6"/>
          <p:cNvSpPr txBox="1">
            <a:spLocks noChangeArrowheads="1"/>
          </p:cNvSpPr>
          <p:nvPr/>
        </p:nvSpPr>
        <p:spPr bwMode="auto">
          <a:xfrm>
            <a:off x="0" y="4763"/>
            <a:ext cx="1547813" cy="307777"/>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a:solidFill>
                <a:schemeClr val="bg1"/>
              </a:solidFill>
            </a:endParaRPr>
          </a:p>
        </p:txBody>
      </p:sp>
      <p:sp>
        <p:nvSpPr>
          <p:cNvPr id="4104" name="Text Box 8"/>
          <p:cNvSpPr txBox="1">
            <a:spLocks noChangeArrowheads="1"/>
          </p:cNvSpPr>
          <p:nvPr/>
        </p:nvSpPr>
        <p:spPr bwMode="auto">
          <a:xfrm>
            <a:off x="1978025" y="6477000"/>
            <a:ext cx="4756150" cy="152400"/>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endParaRPr lang="it-IT" sz="1000" b="0" dirty="0"/>
          </a:p>
        </p:txBody>
      </p:sp>
      <p:sp>
        <p:nvSpPr>
          <p:cNvPr id="4105" name="Text Box 9"/>
          <p:cNvSpPr txBox="1">
            <a:spLocks noChangeArrowheads="1"/>
          </p:cNvSpPr>
          <p:nvPr/>
        </p:nvSpPr>
        <p:spPr bwMode="auto">
          <a:xfrm>
            <a:off x="1978025" y="1220788"/>
            <a:ext cx="6811963" cy="5021262"/>
          </a:xfrm>
          <a:prstGeom prst="rect">
            <a:avLst/>
          </a:prstGeom>
          <a:noFill/>
          <a:ln w="9525">
            <a:noFill/>
            <a:miter lim="800000"/>
            <a:headEnd/>
            <a:tailEnd/>
          </a:ln>
        </p:spPr>
        <p:txBody>
          <a:bodyPr lIns="0" tIns="0" rIns="0" bIns="0"/>
          <a:lstStyle/>
          <a:p>
            <a:pPr lvl="0"/>
            <a:r>
              <a:rPr lang="en-GB" dirty="0" smtClean="0"/>
              <a:t>Member States have to ensure that at least 97% of dispatches and 95% of arrivals of trade value to/from the Member States is covered</a:t>
            </a:r>
          </a:p>
          <a:p>
            <a:pPr lvl="0"/>
            <a:endParaRPr lang="en-GB" dirty="0" smtClean="0"/>
          </a:p>
          <a:p>
            <a:pPr lvl="0"/>
            <a:r>
              <a:rPr lang="en-GB" dirty="0" smtClean="0"/>
              <a:t>Traders whose imports from EU countries exceeded €191,000 in 2010 must make a detailed import return each month in 2011.</a:t>
            </a:r>
          </a:p>
          <a:p>
            <a:pPr lvl="0"/>
            <a:endParaRPr lang="en-GB" dirty="0" smtClean="0"/>
          </a:p>
          <a:p>
            <a:pPr lvl="0"/>
            <a:r>
              <a:rPr lang="en-GB" dirty="0" smtClean="0"/>
              <a:t>Traders whose exports from EU countries exceeded €635,000 in 2010 must make a detailed export return each month in 2011.</a:t>
            </a:r>
          </a:p>
          <a:p>
            <a:pPr lvl="0"/>
            <a:endParaRPr lang="en-GB" dirty="0" smtClean="0"/>
          </a:p>
          <a:p>
            <a:pPr algn="just">
              <a:spcAft>
                <a:spcPct val="20000"/>
              </a:spcAft>
            </a:pPr>
            <a:endParaRPr lang="it-IT" b="0" dirty="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5</a:t>
            </a:fld>
            <a:endParaRPr lang="it-IT"/>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4099" name="Rectangle 3"/>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rgbClr val="808080"/>
                </a:solidFill>
              </a:rPr>
              <a:t>Data Collection</a:t>
            </a:r>
            <a:endParaRPr lang="it-IT" sz="2000" dirty="0">
              <a:solidFill>
                <a:srgbClr val="808080"/>
              </a:solidFill>
            </a:endParaRPr>
          </a:p>
        </p:txBody>
      </p:sp>
      <p:pic>
        <p:nvPicPr>
          <p:cNvPr id="4100" name="Picture 4"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4101" name="Line 5"/>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4102" name="Text Box 6"/>
          <p:cNvSpPr txBox="1">
            <a:spLocks noChangeArrowheads="1"/>
          </p:cNvSpPr>
          <p:nvPr/>
        </p:nvSpPr>
        <p:spPr bwMode="auto">
          <a:xfrm>
            <a:off x="0" y="4763"/>
            <a:ext cx="1547813" cy="307777"/>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a:solidFill>
                <a:schemeClr val="bg1"/>
              </a:solidFill>
            </a:endParaRPr>
          </a:p>
        </p:txBody>
      </p:sp>
      <p:sp>
        <p:nvSpPr>
          <p:cNvPr id="4104" name="Text Box 8"/>
          <p:cNvSpPr txBox="1">
            <a:spLocks noChangeArrowheads="1"/>
          </p:cNvSpPr>
          <p:nvPr/>
        </p:nvSpPr>
        <p:spPr bwMode="auto">
          <a:xfrm>
            <a:off x="1978025" y="6477000"/>
            <a:ext cx="4756150" cy="152400"/>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endParaRPr lang="it-IT" sz="1000" b="0" dirty="0"/>
          </a:p>
        </p:txBody>
      </p:sp>
      <p:sp>
        <p:nvSpPr>
          <p:cNvPr id="4105" name="Text Box 9"/>
          <p:cNvSpPr txBox="1">
            <a:spLocks noChangeArrowheads="1"/>
          </p:cNvSpPr>
          <p:nvPr/>
        </p:nvSpPr>
        <p:spPr bwMode="auto">
          <a:xfrm>
            <a:off x="1978025" y="1220788"/>
            <a:ext cx="6811963" cy="5021262"/>
          </a:xfrm>
          <a:prstGeom prst="rect">
            <a:avLst/>
          </a:prstGeom>
          <a:noFill/>
          <a:ln w="9525">
            <a:noFill/>
            <a:miter lim="800000"/>
            <a:headEnd/>
            <a:tailEnd/>
          </a:ln>
        </p:spPr>
        <p:txBody>
          <a:bodyPr lIns="0" tIns="0" rIns="0" bIns="0"/>
          <a:lstStyle/>
          <a:p>
            <a:pPr>
              <a:spcAft>
                <a:spcPct val="20000"/>
              </a:spcAft>
            </a:pPr>
            <a:r>
              <a:rPr lang="en-GB" dirty="0" smtClean="0"/>
              <a:t>The VIMA Office of the Revenue </a:t>
            </a:r>
            <a:r>
              <a:rPr lang="en-GB" dirty="0" err="1" smtClean="0"/>
              <a:t>Commisioners</a:t>
            </a:r>
            <a:r>
              <a:rPr lang="en-GB" dirty="0" smtClean="0"/>
              <a:t> collects both the intra-EU (survey) and extra-EU trade (daily </a:t>
            </a:r>
            <a:r>
              <a:rPr lang="en-GB" dirty="0" err="1" smtClean="0"/>
              <a:t>tranfers</a:t>
            </a:r>
            <a:r>
              <a:rPr lang="en-GB" dirty="0" smtClean="0"/>
              <a:t> from Customs) data.</a:t>
            </a:r>
          </a:p>
          <a:p>
            <a:pPr>
              <a:spcAft>
                <a:spcPct val="20000"/>
              </a:spcAft>
            </a:pPr>
            <a:endParaRPr lang="en-GB" dirty="0" smtClean="0"/>
          </a:p>
          <a:p>
            <a:pPr>
              <a:spcAft>
                <a:spcPct val="20000"/>
              </a:spcAft>
            </a:pPr>
            <a:r>
              <a:rPr lang="en-GB" dirty="0" smtClean="0"/>
              <a:t>Before 2011, the CSO surveyed companies operating in the Shannon Free Zone. The CSO survey did not collect full product or partner country detail. Since 2011, VIMA has collected these transactions at full product and partner country detail.</a:t>
            </a:r>
          </a:p>
          <a:p>
            <a:pPr>
              <a:spcAft>
                <a:spcPct val="20000"/>
              </a:spcAft>
            </a:pPr>
            <a:endParaRPr lang="en-GB" dirty="0" smtClean="0"/>
          </a:p>
          <a:p>
            <a:pPr>
              <a:spcAft>
                <a:spcPct val="20000"/>
              </a:spcAft>
            </a:pPr>
            <a:r>
              <a:rPr lang="en-GB" dirty="0" smtClean="0">
                <a:solidFill>
                  <a:srgbClr val="993333"/>
                </a:solidFill>
              </a:rPr>
              <a:t>Parcel post</a:t>
            </a:r>
          </a:p>
          <a:p>
            <a:pPr>
              <a:spcAft>
                <a:spcPct val="20000"/>
              </a:spcAft>
            </a:pPr>
            <a:r>
              <a:rPr lang="en-GB" dirty="0" smtClean="0"/>
              <a:t>Parcel post subject to Customs processing and a figure for this is received from VIMA.</a:t>
            </a:r>
          </a:p>
          <a:p>
            <a:pPr>
              <a:spcAft>
                <a:spcPct val="20000"/>
              </a:spcAft>
            </a:pPr>
            <a:endParaRPr lang="en-GB" dirty="0" smtClean="0"/>
          </a:p>
          <a:p>
            <a:pPr>
              <a:spcAft>
                <a:spcPct val="20000"/>
              </a:spcAft>
            </a:pPr>
            <a:r>
              <a:rPr lang="en-GB" dirty="0" smtClean="0"/>
              <a:t>The CSO estimates the value of Non-EU goods that are imported or exported by parcel post and not recorded by Customs.</a:t>
            </a:r>
          </a:p>
          <a:p>
            <a:pPr algn="just"/>
            <a:endParaRPr lang="en-GB" dirty="0" smtClean="0"/>
          </a:p>
          <a:p>
            <a:pPr algn="just"/>
            <a:endParaRPr lang="en-GB" dirty="0" smtClean="0"/>
          </a:p>
          <a:p>
            <a:pPr algn="just"/>
            <a:endParaRPr lang="en-GB" dirty="0" smtClean="0"/>
          </a:p>
          <a:p>
            <a:pPr algn="just"/>
            <a:endParaRPr lang="en-GB" dirty="0" smtClean="0"/>
          </a:p>
          <a:p>
            <a:pPr algn="just"/>
            <a:endParaRPr lang="en-GB" dirty="0" smtClean="0"/>
          </a:p>
          <a:p>
            <a:pPr algn="just"/>
            <a:endParaRPr lang="it-IT" b="0" dirty="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6</a:t>
            </a:fld>
            <a:endParaRPr lang="it-I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4099" name="Rectangle 3"/>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Reporting Deadlines</a:t>
            </a:r>
            <a:endParaRPr lang="it-IT" sz="2000" dirty="0">
              <a:solidFill>
                <a:schemeClr val="bg2"/>
              </a:solidFill>
            </a:endParaRPr>
          </a:p>
        </p:txBody>
      </p:sp>
      <p:pic>
        <p:nvPicPr>
          <p:cNvPr id="4100" name="Picture 4"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4101" name="Line 5"/>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4102" name="Text Box 6"/>
          <p:cNvSpPr txBox="1">
            <a:spLocks noChangeArrowheads="1"/>
          </p:cNvSpPr>
          <p:nvPr/>
        </p:nvSpPr>
        <p:spPr bwMode="auto">
          <a:xfrm>
            <a:off x="0" y="4763"/>
            <a:ext cx="1547813" cy="307777"/>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a:solidFill>
                <a:schemeClr val="bg1"/>
              </a:solidFill>
            </a:endParaRPr>
          </a:p>
        </p:txBody>
      </p:sp>
      <p:sp>
        <p:nvSpPr>
          <p:cNvPr id="4104" name="Text Box 8"/>
          <p:cNvSpPr txBox="1">
            <a:spLocks noChangeArrowheads="1"/>
          </p:cNvSpPr>
          <p:nvPr/>
        </p:nvSpPr>
        <p:spPr bwMode="auto">
          <a:xfrm>
            <a:off x="1978025" y="6477000"/>
            <a:ext cx="4756150" cy="152400"/>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endParaRPr lang="it-IT" sz="1000" b="0" dirty="0"/>
          </a:p>
        </p:txBody>
      </p:sp>
      <p:sp>
        <p:nvSpPr>
          <p:cNvPr id="4105" name="Text Box 9"/>
          <p:cNvSpPr txBox="1">
            <a:spLocks noChangeArrowheads="1"/>
          </p:cNvSpPr>
          <p:nvPr/>
        </p:nvSpPr>
        <p:spPr bwMode="auto">
          <a:xfrm>
            <a:off x="1978025" y="1220788"/>
            <a:ext cx="6811963" cy="5021262"/>
          </a:xfrm>
          <a:prstGeom prst="rect">
            <a:avLst/>
          </a:prstGeom>
          <a:noFill/>
          <a:ln w="9525">
            <a:noFill/>
            <a:miter lim="800000"/>
            <a:headEnd/>
            <a:tailEnd/>
          </a:ln>
        </p:spPr>
        <p:txBody>
          <a:bodyPr lIns="0" tIns="0" rIns="0" bIns="0"/>
          <a:lstStyle/>
          <a:p>
            <a:r>
              <a:rPr lang="en-GB" dirty="0" smtClean="0">
                <a:solidFill>
                  <a:srgbClr val="C00000"/>
                </a:solidFill>
              </a:rPr>
              <a:t>National requirement</a:t>
            </a:r>
          </a:p>
          <a:p>
            <a:r>
              <a:rPr lang="en-GB" dirty="0" smtClean="0"/>
              <a:t>Traders must furnish the data to VIMA not later than the 10</a:t>
            </a:r>
            <a:r>
              <a:rPr lang="en-GB" baseline="30000" dirty="0" smtClean="0"/>
              <a:t>th</a:t>
            </a:r>
            <a:r>
              <a:rPr lang="en-GB" dirty="0" smtClean="0"/>
              <a:t> working day after the reference month.</a:t>
            </a:r>
          </a:p>
          <a:p>
            <a:endParaRPr lang="en-GB" dirty="0" smtClean="0"/>
          </a:p>
          <a:p>
            <a:endParaRPr lang="en-GB" dirty="0" smtClean="0"/>
          </a:p>
          <a:p>
            <a:r>
              <a:rPr lang="en-GB" dirty="0" smtClean="0">
                <a:solidFill>
                  <a:srgbClr val="C00000"/>
                </a:solidFill>
              </a:rPr>
              <a:t>EU Requirements</a:t>
            </a:r>
          </a:p>
          <a:p>
            <a:endParaRPr lang="en-GB" dirty="0" smtClean="0"/>
          </a:p>
          <a:p>
            <a:r>
              <a:rPr lang="en-GB" dirty="0" smtClean="0"/>
              <a:t>Member States must provide </a:t>
            </a:r>
            <a:r>
              <a:rPr lang="en-GB" dirty="0" err="1" smtClean="0"/>
              <a:t>Eurostat</a:t>
            </a:r>
            <a:r>
              <a:rPr lang="en-GB" dirty="0" smtClean="0"/>
              <a:t> with intra- and extra-EU aggregated statistics within 40 days after the reference month. </a:t>
            </a:r>
          </a:p>
          <a:p>
            <a:endParaRPr lang="en-GB" dirty="0" smtClean="0"/>
          </a:p>
          <a:p>
            <a:r>
              <a:rPr lang="en-GB" dirty="0" smtClean="0"/>
              <a:t>For detailed statistics the deadlines are 42 days for extra-EU statistics and 70 days for intra-EU statistics.</a:t>
            </a:r>
            <a:endParaRPr lang="en-IE" dirty="0" smtClean="0"/>
          </a:p>
          <a:p>
            <a:pPr algn="just">
              <a:spcAft>
                <a:spcPct val="20000"/>
              </a:spcAft>
            </a:pPr>
            <a:endParaRPr lang="it-IT" b="0" dirty="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7</a:t>
            </a:fld>
            <a:endParaRPr lang="it-I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4"/>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5123" name="Rectangle 5"/>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2012 Data Collection Changes</a:t>
            </a:r>
            <a:endParaRPr lang="en-GB" sz="2000" dirty="0">
              <a:solidFill>
                <a:schemeClr val="bg2"/>
              </a:solidFill>
            </a:endParaRPr>
          </a:p>
        </p:txBody>
      </p:sp>
      <p:pic>
        <p:nvPicPr>
          <p:cNvPr id="5124" name="Picture 6"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5125" name="Line 7"/>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5126" name="Text Box 8"/>
          <p:cNvSpPr txBox="1">
            <a:spLocks noChangeArrowheads="1"/>
          </p:cNvSpPr>
          <p:nvPr/>
        </p:nvSpPr>
        <p:spPr bwMode="auto">
          <a:xfrm>
            <a:off x="0" y="4763"/>
            <a:ext cx="1547813" cy="461665"/>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smtClean="0">
              <a:solidFill>
                <a:schemeClr val="bg1"/>
              </a:solidFill>
            </a:endParaRPr>
          </a:p>
          <a:p>
            <a:pPr algn="r" eaLnBrk="0" hangingPunct="0"/>
            <a:endParaRPr lang="it-IT" sz="1000" dirty="0">
              <a:solidFill>
                <a:schemeClr val="bg1"/>
              </a:solidFill>
            </a:endParaRPr>
          </a:p>
        </p:txBody>
      </p:sp>
      <p:sp>
        <p:nvSpPr>
          <p:cNvPr id="5128" name="Text Box 10"/>
          <p:cNvSpPr txBox="1">
            <a:spLocks noChangeArrowheads="1"/>
          </p:cNvSpPr>
          <p:nvPr/>
        </p:nvSpPr>
        <p:spPr bwMode="auto">
          <a:xfrm>
            <a:off x="1978025" y="6477000"/>
            <a:ext cx="4756150" cy="307777"/>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p>
          <a:p>
            <a:pPr eaLnBrk="0" hangingPunct="0"/>
            <a:endParaRPr lang="it-IT" sz="1000" b="0" dirty="0"/>
          </a:p>
        </p:txBody>
      </p:sp>
      <p:sp>
        <p:nvSpPr>
          <p:cNvPr id="5129" name="Text Box 11"/>
          <p:cNvSpPr txBox="1">
            <a:spLocks noChangeArrowheads="1"/>
          </p:cNvSpPr>
          <p:nvPr/>
        </p:nvSpPr>
        <p:spPr bwMode="auto">
          <a:xfrm>
            <a:off x="1978025" y="1258888"/>
            <a:ext cx="6621463" cy="4983162"/>
          </a:xfrm>
          <a:prstGeom prst="rect">
            <a:avLst/>
          </a:prstGeom>
          <a:noFill/>
          <a:ln w="9525">
            <a:noFill/>
            <a:miter lim="800000"/>
            <a:headEnd/>
            <a:tailEnd/>
          </a:ln>
        </p:spPr>
        <p:txBody>
          <a:bodyPr lIns="0" tIns="0" rIns="0" bIns="0"/>
          <a:lstStyle/>
          <a:p>
            <a:pPr lvl="0"/>
            <a:r>
              <a:rPr lang="en-GB" dirty="0" smtClean="0"/>
              <a:t>The required date for traders to make a return will be extended from the 10</a:t>
            </a:r>
            <a:r>
              <a:rPr lang="en-GB" baseline="30000" dirty="0" smtClean="0"/>
              <a:t>th</a:t>
            </a:r>
            <a:r>
              <a:rPr lang="en-GB" dirty="0" smtClean="0"/>
              <a:t> working day to not later than 23 days after the reference month.</a:t>
            </a:r>
          </a:p>
          <a:p>
            <a:pPr lvl="0"/>
            <a:endParaRPr lang="en-GB" dirty="0" smtClean="0"/>
          </a:p>
          <a:p>
            <a:pPr lvl="0"/>
            <a:r>
              <a:rPr lang="en-GB" dirty="0" smtClean="0"/>
              <a:t>This will align the return date with VIES and VAT facilitating traders to make better quality returns.</a:t>
            </a:r>
          </a:p>
          <a:p>
            <a:pPr lvl="0"/>
            <a:endParaRPr lang="en-GB" dirty="0" smtClean="0"/>
          </a:p>
          <a:p>
            <a:pPr lvl="0"/>
            <a:r>
              <a:rPr lang="en-GB" dirty="0" smtClean="0"/>
              <a:t>Traders will be obliged to make their returns electronically using ROS (paper returns are expensive to process and were subject to a high level of error in terms of human transposition).</a:t>
            </a:r>
          </a:p>
          <a:p>
            <a:pPr lvl="0"/>
            <a:endParaRPr lang="en-GB" dirty="0" smtClean="0"/>
          </a:p>
          <a:p>
            <a:pPr lvl="0"/>
            <a:r>
              <a:rPr lang="en-GB" dirty="0" smtClean="0"/>
              <a:t>CN unit value checks will be incorporated into the ROS upload allowing traders to verify unit values based on values set by the CSO.</a:t>
            </a:r>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8</a:t>
            </a:fld>
            <a:endParaRPr lang="it-I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1066800" y="838200"/>
            <a:ext cx="8077200" cy="0"/>
          </a:xfrm>
          <a:prstGeom prst="line">
            <a:avLst/>
          </a:prstGeom>
          <a:noFill/>
          <a:ln w="9525">
            <a:solidFill>
              <a:schemeClr val="bg2"/>
            </a:solidFill>
            <a:round/>
            <a:headEnd/>
            <a:tailEnd/>
          </a:ln>
        </p:spPr>
        <p:txBody>
          <a:bodyPr wrap="none" anchor="ctr"/>
          <a:lstStyle/>
          <a:p>
            <a:endParaRPr lang="en-IE"/>
          </a:p>
        </p:txBody>
      </p:sp>
      <p:sp>
        <p:nvSpPr>
          <p:cNvPr id="4099" name="Rectangle 3"/>
          <p:cNvSpPr>
            <a:spLocks noChangeArrowheads="1"/>
          </p:cNvSpPr>
          <p:nvPr/>
        </p:nvSpPr>
        <p:spPr bwMode="auto">
          <a:xfrm>
            <a:off x="1978025" y="323850"/>
            <a:ext cx="6621463" cy="428625"/>
          </a:xfrm>
          <a:prstGeom prst="rect">
            <a:avLst/>
          </a:prstGeom>
          <a:noFill/>
          <a:ln w="9525">
            <a:noFill/>
            <a:miter lim="800000"/>
            <a:headEnd/>
            <a:tailEnd/>
          </a:ln>
        </p:spPr>
        <p:txBody>
          <a:bodyPr lIns="0" tIns="0" rIns="0" bIns="0" anchor="ctr"/>
          <a:lstStyle/>
          <a:p>
            <a:r>
              <a:rPr lang="en-GB" sz="2000" dirty="0" smtClean="0">
                <a:solidFill>
                  <a:schemeClr val="bg2"/>
                </a:solidFill>
              </a:rPr>
              <a:t>VAT Returns</a:t>
            </a:r>
            <a:endParaRPr lang="it-IT" sz="2000" dirty="0">
              <a:solidFill>
                <a:schemeClr val="bg2"/>
              </a:solidFill>
            </a:endParaRPr>
          </a:p>
        </p:txBody>
      </p:sp>
      <p:pic>
        <p:nvPicPr>
          <p:cNvPr id="4100" name="Picture 4" descr="LateraleLogoPerPpt"/>
          <p:cNvPicPr>
            <a:picLocks noChangeAspect="1" noChangeArrowheads="1"/>
          </p:cNvPicPr>
          <p:nvPr/>
        </p:nvPicPr>
        <p:blipFill>
          <a:blip r:embed="rId2"/>
          <a:srcRect l="32451" t="18532" b="6003"/>
          <a:stretch>
            <a:fillRect/>
          </a:stretch>
        </p:blipFill>
        <p:spPr bwMode="auto">
          <a:xfrm>
            <a:off x="0" y="0"/>
            <a:ext cx="1619250" cy="6865938"/>
          </a:xfrm>
          <a:prstGeom prst="rect">
            <a:avLst/>
          </a:prstGeom>
          <a:noFill/>
          <a:ln w="9525">
            <a:noFill/>
            <a:miter lim="800000"/>
            <a:headEnd/>
            <a:tailEnd/>
          </a:ln>
        </p:spPr>
      </p:pic>
      <p:sp>
        <p:nvSpPr>
          <p:cNvPr id="4101" name="Line 5"/>
          <p:cNvSpPr>
            <a:spLocks noChangeShapeType="1"/>
          </p:cNvSpPr>
          <p:nvPr/>
        </p:nvSpPr>
        <p:spPr bwMode="auto">
          <a:xfrm>
            <a:off x="0" y="838200"/>
            <a:ext cx="1616075" cy="0"/>
          </a:xfrm>
          <a:prstGeom prst="line">
            <a:avLst/>
          </a:prstGeom>
          <a:noFill/>
          <a:ln w="9525">
            <a:solidFill>
              <a:schemeClr val="bg1"/>
            </a:solidFill>
            <a:round/>
            <a:headEnd/>
            <a:tailEnd/>
          </a:ln>
        </p:spPr>
        <p:txBody>
          <a:bodyPr wrap="none" anchor="ctr"/>
          <a:lstStyle/>
          <a:p>
            <a:endParaRPr lang="en-IE"/>
          </a:p>
        </p:txBody>
      </p:sp>
      <p:sp>
        <p:nvSpPr>
          <p:cNvPr id="4102" name="Text Box 6"/>
          <p:cNvSpPr txBox="1">
            <a:spLocks noChangeArrowheads="1"/>
          </p:cNvSpPr>
          <p:nvPr/>
        </p:nvSpPr>
        <p:spPr bwMode="auto">
          <a:xfrm>
            <a:off x="0" y="4763"/>
            <a:ext cx="1547813" cy="307777"/>
          </a:xfrm>
          <a:prstGeom prst="rect">
            <a:avLst/>
          </a:prstGeom>
          <a:noFill/>
          <a:ln w="9525">
            <a:noFill/>
            <a:miter lim="800000"/>
            <a:headEnd/>
            <a:tailEnd/>
          </a:ln>
        </p:spPr>
        <p:txBody>
          <a:bodyPr lIns="0" tIns="0" rIns="0" bIns="0" anchor="b">
            <a:spAutoFit/>
          </a:bodyPr>
          <a:lstStyle/>
          <a:p>
            <a:pPr eaLnBrk="0" hangingPunct="0"/>
            <a:r>
              <a:rPr lang="en-GB" sz="1000" dirty="0" smtClean="0">
                <a:solidFill>
                  <a:schemeClr val="bg1"/>
                </a:solidFill>
              </a:rPr>
              <a:t>Enterprise Statistics Liaison Group</a:t>
            </a:r>
            <a:endParaRPr lang="it-IT" sz="1000" dirty="0">
              <a:solidFill>
                <a:schemeClr val="bg1"/>
              </a:solidFill>
            </a:endParaRPr>
          </a:p>
        </p:txBody>
      </p:sp>
      <p:sp>
        <p:nvSpPr>
          <p:cNvPr id="4104" name="Text Box 8"/>
          <p:cNvSpPr txBox="1">
            <a:spLocks noChangeArrowheads="1"/>
          </p:cNvSpPr>
          <p:nvPr/>
        </p:nvSpPr>
        <p:spPr bwMode="auto">
          <a:xfrm>
            <a:off x="1978025" y="6477000"/>
            <a:ext cx="4756150" cy="152400"/>
          </a:xfrm>
          <a:prstGeom prst="rect">
            <a:avLst/>
          </a:prstGeom>
          <a:noFill/>
          <a:ln w="9525">
            <a:noFill/>
            <a:miter lim="800000"/>
            <a:headEnd/>
            <a:tailEnd/>
          </a:ln>
        </p:spPr>
        <p:txBody>
          <a:bodyPr lIns="0" tIns="0" rIns="0" bIns="0">
            <a:spAutoFit/>
          </a:bodyPr>
          <a:lstStyle/>
          <a:p>
            <a:pPr eaLnBrk="0" hangingPunct="0"/>
            <a:r>
              <a:rPr lang="en-GB" sz="1000" b="0" dirty="0" smtClean="0"/>
              <a:t>November</a:t>
            </a:r>
            <a:r>
              <a:rPr lang="it-IT" sz="1000" b="0" dirty="0" smtClean="0"/>
              <a:t> 2011</a:t>
            </a:r>
            <a:endParaRPr lang="it-IT" sz="1000" b="0" dirty="0"/>
          </a:p>
        </p:txBody>
      </p:sp>
      <p:sp>
        <p:nvSpPr>
          <p:cNvPr id="4105" name="Text Box 9"/>
          <p:cNvSpPr txBox="1">
            <a:spLocks noChangeArrowheads="1"/>
          </p:cNvSpPr>
          <p:nvPr/>
        </p:nvSpPr>
        <p:spPr bwMode="auto">
          <a:xfrm>
            <a:off x="1978025" y="1220788"/>
            <a:ext cx="6811963" cy="5021262"/>
          </a:xfrm>
          <a:prstGeom prst="rect">
            <a:avLst/>
          </a:prstGeom>
          <a:noFill/>
          <a:ln w="9525">
            <a:noFill/>
            <a:miter lim="800000"/>
            <a:headEnd/>
            <a:tailEnd/>
          </a:ln>
        </p:spPr>
        <p:txBody>
          <a:bodyPr lIns="0" tIns="0" rIns="0" bIns="0"/>
          <a:lstStyle/>
          <a:p>
            <a:pPr lvl="0"/>
            <a:r>
              <a:rPr lang="en-IE" dirty="0" smtClean="0"/>
              <a:t>All VAT traders are required to record the value of goods imported from and exported to other EU Member States.</a:t>
            </a:r>
          </a:p>
          <a:p>
            <a:pPr lvl="0"/>
            <a:endParaRPr lang="en-IE" dirty="0" smtClean="0"/>
          </a:p>
          <a:p>
            <a:pPr lvl="0"/>
            <a:r>
              <a:rPr lang="en-IE" dirty="0" smtClean="0"/>
              <a:t>These returns are used for:</a:t>
            </a:r>
          </a:p>
          <a:p>
            <a:pPr lvl="0"/>
            <a:endParaRPr lang="en-IE" dirty="0" smtClean="0"/>
          </a:p>
          <a:p>
            <a:pPr marL="355600" lvl="0" indent="-177800">
              <a:buFont typeface="Wingdings" pitchFamily="2" charset="2"/>
              <a:buChar char="§"/>
            </a:pPr>
            <a:r>
              <a:rPr lang="en-IE" dirty="0" smtClean="0"/>
              <a:t> estimating the value for traders below the </a:t>
            </a:r>
            <a:r>
              <a:rPr lang="en-IE" dirty="0" err="1" smtClean="0"/>
              <a:t>Intrastat</a:t>
            </a:r>
            <a:r>
              <a:rPr lang="en-IE" dirty="0" smtClean="0"/>
              <a:t>  thresholds</a:t>
            </a:r>
          </a:p>
          <a:p>
            <a:pPr marL="355600" lvl="0" indent="-177800">
              <a:buFont typeface="Wingdings" pitchFamily="2" charset="2"/>
              <a:buChar char="§"/>
            </a:pPr>
            <a:endParaRPr lang="en-IE" dirty="0" smtClean="0"/>
          </a:p>
          <a:p>
            <a:pPr marL="355600" lvl="0" indent="-177800">
              <a:buFont typeface="Wingdings" pitchFamily="2" charset="2"/>
              <a:buChar char="§"/>
            </a:pPr>
            <a:r>
              <a:rPr lang="en-IE" dirty="0" smtClean="0"/>
              <a:t>estimating for non-response</a:t>
            </a:r>
          </a:p>
          <a:p>
            <a:pPr marL="355600" lvl="0" indent="-177800">
              <a:buFont typeface="Wingdings" pitchFamily="2" charset="2"/>
              <a:buChar char="§"/>
            </a:pPr>
            <a:endParaRPr lang="en-IE" dirty="0" smtClean="0"/>
          </a:p>
          <a:p>
            <a:pPr marL="355600" lvl="0" indent="-177800">
              <a:buFont typeface="Wingdings" pitchFamily="2" charset="2"/>
              <a:buChar char="§"/>
            </a:pPr>
            <a:r>
              <a:rPr lang="en-IE" dirty="0" smtClean="0"/>
              <a:t>compiling a register of Traders</a:t>
            </a:r>
          </a:p>
          <a:p>
            <a:pPr marL="355600" lvl="0" indent="-177800">
              <a:buFont typeface="Wingdings" pitchFamily="2" charset="2"/>
              <a:buChar char="§"/>
            </a:pPr>
            <a:endParaRPr lang="en-IE" dirty="0" smtClean="0"/>
          </a:p>
          <a:p>
            <a:pPr marL="355600" lvl="0" indent="-177800">
              <a:buFont typeface="Wingdings" pitchFamily="2" charset="2"/>
              <a:buChar char="§"/>
            </a:pPr>
            <a:r>
              <a:rPr lang="en-IE" dirty="0" smtClean="0"/>
              <a:t>Identifying traders required to make detailed returns</a:t>
            </a:r>
            <a:endParaRPr lang="it-IT" dirty="0" smtClean="0"/>
          </a:p>
          <a:p>
            <a:pPr lvl="0"/>
            <a:endParaRPr lang="en-IE" dirty="0" smtClean="0"/>
          </a:p>
          <a:p>
            <a:pPr algn="just">
              <a:spcAft>
                <a:spcPct val="20000"/>
              </a:spcAft>
            </a:pPr>
            <a:endParaRPr lang="it-IT" b="0" dirty="0"/>
          </a:p>
        </p:txBody>
      </p:sp>
      <p:sp>
        <p:nvSpPr>
          <p:cNvPr id="9" name="Slide Number Placeholder 8"/>
          <p:cNvSpPr>
            <a:spLocks noGrp="1"/>
          </p:cNvSpPr>
          <p:nvPr>
            <p:ph type="sldNum" sz="quarter" idx="12"/>
          </p:nvPr>
        </p:nvSpPr>
        <p:spPr/>
        <p:txBody>
          <a:bodyPr/>
          <a:lstStyle/>
          <a:p>
            <a:pPr>
              <a:defRPr/>
            </a:pPr>
            <a:fld id="{215FD110-1A59-4F6E-86F9-7400558C0560}" type="slidenum">
              <a:rPr lang="it-IT" smtClean="0"/>
              <a:pPr>
                <a:defRPr/>
              </a:pPr>
              <a:t>9</a:t>
            </a:fld>
            <a:endParaRPr lang="it-IT"/>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1" i="0" u="none" strike="noStrike" cap="none" normalizeH="0" baseline="0" smtClean="0">
            <a:ln>
              <a:noFill/>
            </a:ln>
            <a:solidFill>
              <a:schemeClr val="tx1"/>
            </a:solidFill>
            <a:effectLst/>
            <a:latin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4123</TotalTime>
  <Words>2221</Words>
  <Application>Microsoft Office PowerPoint</Application>
  <PresentationFormat>On-screen Show (4:3)</PresentationFormat>
  <Paragraphs>570</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Struttura predefinita</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Istat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Gerry Brady</cp:lastModifiedBy>
  <cp:revision>287</cp:revision>
  <dcterms:created xsi:type="dcterms:W3CDTF">2006-03-21T12:32:42Z</dcterms:created>
  <dcterms:modified xsi:type="dcterms:W3CDTF">2011-11-18T12:27:36Z</dcterms:modified>
</cp:coreProperties>
</file>